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1536" r:id="rId2"/>
    <p:sldId id="1537" r:id="rId3"/>
    <p:sldId id="498" r:id="rId4"/>
    <p:sldId id="1538" r:id="rId5"/>
    <p:sldId id="1539" r:id="rId6"/>
    <p:sldId id="1540" r:id="rId7"/>
    <p:sldId id="257" r:id="rId8"/>
    <p:sldId id="1542" r:id="rId9"/>
    <p:sldId id="1549" r:id="rId10"/>
    <p:sldId id="1550" r:id="rId11"/>
    <p:sldId id="1544" r:id="rId12"/>
    <p:sldId id="1556" r:id="rId13"/>
    <p:sldId id="1551" r:id="rId14"/>
    <p:sldId id="1557" r:id="rId15"/>
    <p:sldId id="1546" r:id="rId16"/>
    <p:sldId id="1558" r:id="rId17"/>
    <p:sldId id="259" r:id="rId18"/>
    <p:sldId id="260" r:id="rId19"/>
    <p:sldId id="1559" r:id="rId20"/>
    <p:sldId id="261" r:id="rId21"/>
    <p:sldId id="1560" r:id="rId22"/>
    <p:sldId id="288" r:id="rId23"/>
  </p:sldIdLst>
  <p:sldSz cx="9144000" cy="5143500" type="screen16x9"/>
  <p:notesSz cx="6888163" cy="10020300"/>
  <p:custDataLst>
    <p:tags r:id="rId2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936FB2-AE57-46C5-92A4-672AE9E11580}">
          <p14:sldIdLst>
            <p14:sldId id="1536"/>
            <p14:sldId id="1537"/>
            <p14:sldId id="498"/>
            <p14:sldId id="1538"/>
            <p14:sldId id="1539"/>
            <p14:sldId id="1540"/>
            <p14:sldId id="257"/>
            <p14:sldId id="1542"/>
            <p14:sldId id="1549"/>
            <p14:sldId id="1550"/>
            <p14:sldId id="1544"/>
            <p14:sldId id="1556"/>
            <p14:sldId id="1551"/>
            <p14:sldId id="1557"/>
            <p14:sldId id="1546"/>
            <p14:sldId id="1558"/>
            <p14:sldId id="259"/>
            <p14:sldId id="260"/>
            <p14:sldId id="1559"/>
            <p14:sldId id="261"/>
            <p14:sldId id="1560"/>
            <p14:sldId id="288"/>
          </p14:sldIdLst>
        </p14:section>
      </p14:sectionLst>
    </p:ext>
    <p:ext uri="{EFAFB233-063F-42B5-8137-9DF3F51BA10A}">
      <p15:sldGuideLst xmlns:p15="http://schemas.microsoft.com/office/powerpoint/2012/main">
        <p15:guide id="1" orient="horz" pos="887">
          <p15:clr>
            <a:srgbClr val="A4A3A4"/>
          </p15:clr>
        </p15:guide>
        <p15:guide id="2" orient="horz" pos="1152">
          <p15:clr>
            <a:srgbClr val="A4A3A4"/>
          </p15:clr>
        </p15:guide>
        <p15:guide id="3" orient="horz" pos="2833">
          <p15:clr>
            <a:srgbClr val="A4A3A4"/>
          </p15:clr>
        </p15:guide>
        <p15:guide id="4" orient="horz" pos="2107">
          <p15:clr>
            <a:srgbClr val="A4A3A4"/>
          </p15:clr>
        </p15:guide>
        <p15:guide id="5" pos="361">
          <p15:clr>
            <a:srgbClr val="A4A3A4"/>
          </p15:clr>
        </p15:guide>
        <p15:guide id="6" pos="4298">
          <p15:clr>
            <a:srgbClr val="A4A3A4"/>
          </p15:clr>
        </p15:guide>
        <p15:guide id="7" pos="5594">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2B4245"/>
    <a:srgbClr val="557630"/>
    <a:srgbClr val="4D4D4D"/>
    <a:srgbClr val="D52B1E"/>
    <a:srgbClr val="00A599"/>
    <a:srgbClr val="C50084"/>
    <a:srgbClr val="6A813B"/>
    <a:srgbClr val="AAA38E"/>
    <a:srgbClr val="BEC5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C09C39-9CE5-446E-AEAF-915892A51F0D}"/>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6263" autoAdjust="0"/>
  </p:normalViewPr>
  <p:slideViewPr>
    <p:cSldViewPr snapToGrid="0">
      <p:cViewPr varScale="1">
        <p:scale>
          <a:sx n="66" d="100"/>
          <a:sy n="66" d="100"/>
        </p:scale>
        <p:origin x="1416" y="44"/>
      </p:cViewPr>
      <p:guideLst>
        <p:guide orient="horz" pos="887"/>
        <p:guide orient="horz" pos="1152"/>
        <p:guide orient="horz" pos="2833"/>
        <p:guide orient="horz" pos="2107"/>
        <p:guide pos="361"/>
        <p:guide pos="4298"/>
        <p:guide pos="559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9" d="100"/>
          <a:sy n="79" d="100"/>
        </p:scale>
        <p:origin x="-3912" y="-90"/>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ACABF49-9B2B-494E-A5E7-FC5144A0097E}" type="datetimeFigureOut">
              <a:rPr lang="en-GB" smtClean="0"/>
              <a:t>07/05/2026</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1AF17BBD-B601-44F3-B6FA-01A32DB9DF64}" type="slidenum">
              <a:rPr lang="en-GB" smtClean="0"/>
              <a:t>‹#›</a:t>
            </a:fld>
            <a:endParaRPr lang="en-GB"/>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8A40E5E-7EA0-4B84-84B8-AA0E637BE4F2}" type="datetimeFigureOut">
              <a:rPr lang="en-GB" smtClean="0"/>
              <a:t>07/05/2026</a:t>
            </a:fld>
            <a:endParaRPr lang="en-GB"/>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6A93497-DD6C-4E8D-8933-71AF6242EF67}" type="slidenum">
              <a:rPr lang="en-GB" smtClean="0"/>
              <a:t>‹#›</a:t>
            </a:fld>
            <a:endParaRPr lang="en-GB"/>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642CA-D2BD-671F-3041-B06860BFA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FB567-C166-78ED-D632-B32FB90FF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0C851-A68A-EA2A-244E-103909921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F60096-5E64-9A6D-44C9-5D725B55547E}"/>
              </a:ext>
            </a:extLst>
          </p:cNvPr>
          <p:cNvSpPr>
            <a:spLocks noGrp="1"/>
          </p:cNvSpPr>
          <p:nvPr>
            <p:ph type="sldNum" sz="quarter" idx="5"/>
          </p:nvPr>
        </p:nvSpPr>
        <p:spPr/>
        <p:txBody>
          <a:bodyPr/>
          <a:lstStyle/>
          <a:p>
            <a:fld id="{16A93497-DD6C-4E8D-8933-71AF6242EF67}" type="slidenum">
              <a:rPr lang="en-GB" smtClean="0"/>
              <a:t>1</a:t>
            </a:fld>
            <a:endParaRPr lang="en-GB"/>
          </a:p>
        </p:txBody>
      </p:sp>
    </p:spTree>
    <p:extLst>
      <p:ext uri="{BB962C8B-B14F-4D97-AF65-F5344CB8AC3E}">
        <p14:creationId xmlns:p14="http://schemas.microsoft.com/office/powerpoint/2010/main" val="118699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“Marketers can make unqualified recyclable claims for a product or package if the entire product or package, excluding minor incidental components, is recyclable. For items that are partially made of recyclable components, marketers should clearly and prominently qualify the recyclable claim to avoid deception about which portions are recyclable.” 16 C.F.R. § 260.12(c). </a:t>
            </a:r>
          </a:p>
          <a:p>
            <a:endParaRPr lang="en-US" dirty="0"/>
          </a:p>
          <a:p>
            <a:r>
              <a:rPr lang="en-US" dirty="0"/>
              <a:t>“An item that is made from recyclable material, but, because of its shape, size, or some other attribute, is not accepted in recycling programs, should not be marketed as recyclable.” </a:t>
            </a:r>
          </a:p>
          <a:p>
            <a:endParaRPr lang="en-US" dirty="0"/>
          </a:p>
          <a:p>
            <a:r>
              <a:rPr lang="en-US" dirty="0"/>
              <a:t>Note: Logos indicating the product is recyclable, such as the chasing arrows logo, will be considered a recyclable claim. 16 C.F.R. § 260.13, Example 8. </a:t>
            </a:r>
          </a:p>
          <a:p>
            <a:endParaRPr lang="en-US" dirty="0"/>
          </a:p>
          <a:p>
            <a:r>
              <a:rPr lang="en-US" b="1" u="sng" dirty="0"/>
              <a:t>California Recyclability Requirement for Chasing Arrows Symbol</a:t>
            </a:r>
            <a:endParaRPr lang="en-US" b="0" u="none" dirty="0"/>
          </a:p>
          <a:p>
            <a:endParaRPr lang="en-US" b="0" u="none" dirty="0"/>
          </a:p>
          <a:p>
            <a:r>
              <a:rPr lang="en-US" sz="1200" dirty="0">
                <a:effectLst/>
                <a:latin typeface="Calibri" panose="020F0502020204030204" pitchFamily="34" charset="0"/>
                <a:ea typeface="Calibri" panose="020F0502020204030204" pitchFamily="34" charset="0"/>
              </a:rPr>
              <a:t>SB 343 provides that all products and packaging which display a chasing arrows symbol must meet California’s statewide recyclability criteria.  Bus. &amp; Prof. Code § 17580(a)(6).  “Chasing arrows symbol” is defined as an “equilateral triangle, formed by three arrows curved at their midpoints, depicting a clockwise path, with a short gap separating the apex of each arrow from the base of the adjacent arrow.”  </a:t>
            </a:r>
            <a:r>
              <a:rPr lang="en-US" sz="1200" i="1" dirty="0">
                <a:effectLst/>
                <a:latin typeface="Calibri" panose="020F0502020204030204" pitchFamily="34" charset="0"/>
                <a:ea typeface="Calibri" panose="020F0502020204030204" pitchFamily="34" charset="0"/>
              </a:rPr>
              <a:t>Id.</a:t>
            </a:r>
            <a:r>
              <a:rPr lang="en-US" sz="1200" dirty="0">
                <a:effectLst/>
                <a:latin typeface="Calibri" panose="020F0502020204030204" pitchFamily="34" charset="0"/>
                <a:ea typeface="Calibri" panose="020F0502020204030204" pitchFamily="34" charset="0"/>
              </a:rPr>
              <a:t> § 17580(f).  This definition also includes variants of the symbol that are likely to be interpreted by consumers as an implication of recyclability, such as arrows that arranged in a circular pattern around a globe.  </a:t>
            </a:r>
            <a:r>
              <a:rPr lang="en-US" sz="1200" i="1" dirty="0">
                <a:effectLst/>
                <a:latin typeface="Calibri" panose="020F0502020204030204" pitchFamily="34" charset="0"/>
                <a:ea typeface="Calibri" panose="020F0502020204030204" pitchFamily="34" charset="0"/>
              </a:rPr>
              <a:t>Id.</a:t>
            </a:r>
            <a:r>
              <a:rPr lang="en-US" sz="1200" dirty="0">
                <a:effectLst/>
                <a:latin typeface="Calibri" panose="020F0502020204030204" pitchFamily="34" charset="0"/>
                <a:ea typeface="Calibri" panose="020F0502020204030204" pitchFamily="34" charset="0"/>
              </a:rPr>
              <a:t>  SB 343 requires that </a:t>
            </a:r>
            <a:r>
              <a:rPr lang="en-US" sz="1200" dirty="0" err="1">
                <a:effectLst/>
                <a:latin typeface="Calibri" panose="020F0502020204030204" pitchFamily="34" charset="0"/>
                <a:ea typeface="Calibri" panose="020F0502020204030204" pitchFamily="34" charset="0"/>
              </a:rPr>
              <a:t>CalRecycle</a:t>
            </a:r>
            <a:r>
              <a:rPr lang="en-US" sz="1200" dirty="0">
                <a:effectLst/>
                <a:latin typeface="Calibri" panose="020F0502020204030204" pitchFamily="34" charset="0"/>
                <a:ea typeface="Calibri" panose="020F0502020204030204" pitchFamily="34" charset="0"/>
              </a:rPr>
              <a:t> determine by January 1, 2024 how “recyclability” will be defined for purposes of this requirement.  Pub. Res. Code § 42355.51(d).  Compliance with this standard is required by January 1, 2024, or 18 months after </a:t>
            </a:r>
            <a:r>
              <a:rPr lang="en-US" sz="1200" dirty="0" err="1">
                <a:effectLst/>
                <a:latin typeface="Calibri" panose="020F0502020204030204" pitchFamily="34" charset="0"/>
                <a:ea typeface="Calibri" panose="020F0502020204030204" pitchFamily="34" charset="0"/>
              </a:rPr>
              <a:t>CalRecycle</a:t>
            </a:r>
            <a:r>
              <a:rPr lang="en-US" sz="1200" dirty="0">
                <a:effectLst/>
                <a:latin typeface="Calibri" panose="020F0502020204030204" pitchFamily="34" charset="0"/>
                <a:ea typeface="Calibri" panose="020F0502020204030204" pitchFamily="34" charset="0"/>
              </a:rPr>
              <a:t> publishes its first material characterization study for determining the recycling criteria, whichever date is later.  </a:t>
            </a:r>
            <a:r>
              <a:rPr lang="en-US" sz="1200" i="1" dirty="0">
                <a:effectLst/>
                <a:latin typeface="Calibri" panose="020F0502020204030204" pitchFamily="34" charset="0"/>
                <a:ea typeface="Calibri" panose="020F0502020204030204" pitchFamily="34" charset="0"/>
              </a:rPr>
              <a:t>Id.</a:t>
            </a:r>
            <a:r>
              <a:rPr lang="en-US" sz="1200" dirty="0">
                <a:effectLst/>
                <a:latin typeface="Calibri" panose="020F0502020204030204" pitchFamily="34" charset="0"/>
                <a:ea typeface="Calibri" panose="020F0502020204030204" pitchFamily="34" charset="0"/>
              </a:rPr>
              <a:t> § 42355.51(b)(2).</a:t>
            </a:r>
          </a:p>
          <a:p>
            <a:endParaRPr lang="en-US" dirty="0"/>
          </a:p>
        </p:txBody>
      </p:sp>
      <p:sp>
        <p:nvSpPr>
          <p:cNvPr id="4" name="Slide Number Placeholder 3"/>
          <p:cNvSpPr>
            <a:spLocks noGrp="1"/>
          </p:cNvSpPr>
          <p:nvPr>
            <p:ph type="sldNum" sz="quarter" idx="5"/>
          </p:nvPr>
        </p:nvSpPr>
        <p:spPr/>
        <p:txBody>
          <a:bodyPr/>
          <a:lstStyle/>
          <a:p>
            <a:fld id="{16A93497-DD6C-4E8D-8933-71AF6242EF67}" type="slidenum">
              <a:rPr lang="en-GB" smtClean="0"/>
              <a:t>3</a:t>
            </a:fld>
            <a:endParaRPr lang="en-GB" dirty="0"/>
          </a:p>
        </p:txBody>
      </p:sp>
    </p:spTree>
    <p:extLst>
      <p:ext uri="{BB962C8B-B14F-4D97-AF65-F5344CB8AC3E}">
        <p14:creationId xmlns:p14="http://schemas.microsoft.com/office/powerpoint/2010/main" val="54650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person has standing to bring a claim under the unfair competition law, the false advertising law, or the CLRA only if she establishes that (1) she “has suffered” “economic injury” or “damage,” and (2) this injury or damage “was the result of, i.e., </a:t>
            </a:r>
            <a:r>
              <a:rPr lang="en-GB" sz="1200" i="1" kern="1200" dirty="0">
                <a:solidFill>
                  <a:schemeClr val="tx1"/>
                </a:solidFill>
                <a:effectLst/>
                <a:latin typeface="+mn-lt"/>
                <a:ea typeface="+mn-ea"/>
                <a:cs typeface="+mn-cs"/>
              </a:rPr>
              <a:t>caused by</a:t>
            </a:r>
            <a:r>
              <a:rPr lang="en-GB" sz="1200" kern="1200" dirty="0">
                <a:solidFill>
                  <a:schemeClr val="tx1"/>
                </a:solidFill>
                <a:effectLst/>
                <a:latin typeface="+mn-lt"/>
                <a:ea typeface="+mn-ea"/>
                <a:cs typeface="+mn-cs"/>
              </a:rPr>
              <a:t>,” the unfair business practice, false advertising or the CLRA violation “that is the gravamen of [her] claim.” </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i="1" u="none" kern="1200" dirty="0">
                <a:solidFill>
                  <a:schemeClr val="tx1"/>
                </a:solidFill>
                <a:effectLst/>
                <a:latin typeface="+mn-lt"/>
                <a:ea typeface="+mn-ea"/>
                <a:cs typeface="+mn-cs"/>
              </a:rPr>
              <a:t>Shaeffer v. Califia Farms, LLC</a:t>
            </a:r>
            <a:r>
              <a:rPr lang="en-GB" sz="1200" kern="1200" dirty="0">
                <a:solidFill>
                  <a:schemeClr val="tx1"/>
                </a:solidFill>
                <a:effectLst/>
                <a:latin typeface="+mn-lt"/>
                <a:ea typeface="+mn-ea"/>
                <a:cs typeface="+mn-cs"/>
              </a:rPr>
              <a:t>, 44 Cal. App. 5th 1125, 1137, 258 Cal. </a:t>
            </a:r>
            <a:r>
              <a:rPr lang="en-GB" sz="1200" kern="1200" dirty="0" err="1">
                <a:solidFill>
                  <a:schemeClr val="tx1"/>
                </a:solidFill>
                <a:effectLst/>
                <a:latin typeface="+mn-lt"/>
                <a:ea typeface="+mn-ea"/>
                <a:cs typeface="+mn-cs"/>
              </a:rPr>
              <a:t>Rptr</a:t>
            </a:r>
            <a:r>
              <a:rPr lang="en-GB" sz="1200" kern="1200" dirty="0">
                <a:solidFill>
                  <a:schemeClr val="tx1"/>
                </a:solidFill>
                <a:effectLst/>
                <a:latin typeface="+mn-lt"/>
                <a:ea typeface="+mn-ea"/>
                <a:cs typeface="+mn-cs"/>
              </a:rPr>
              <a:t>. 3d 270, 278 (2020)</a:t>
            </a:r>
          </a:p>
          <a:p>
            <a:endParaRPr lang="en-US" dirty="0"/>
          </a:p>
        </p:txBody>
      </p:sp>
      <p:sp>
        <p:nvSpPr>
          <p:cNvPr id="4" name="Slide Number Placeholder 3"/>
          <p:cNvSpPr>
            <a:spLocks noGrp="1"/>
          </p:cNvSpPr>
          <p:nvPr>
            <p:ph type="sldNum" sz="quarter" idx="5"/>
          </p:nvPr>
        </p:nvSpPr>
        <p:spPr/>
        <p:txBody>
          <a:bodyPr/>
          <a:lstStyle/>
          <a:p>
            <a:fld id="{16A93497-DD6C-4E8D-8933-71AF6242EF67}" type="slidenum">
              <a:rPr lang="en-GB" smtClean="0"/>
              <a:t>14</a:t>
            </a:fld>
            <a:endParaRPr lang="en-GB"/>
          </a:p>
        </p:txBody>
      </p:sp>
    </p:spTree>
    <p:extLst>
      <p:ext uri="{BB962C8B-B14F-4D97-AF65-F5344CB8AC3E}">
        <p14:creationId xmlns:p14="http://schemas.microsoft.com/office/powerpoint/2010/main" val="292137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5C62-ABD5-E43D-CB9F-7D106C8CA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C2966-4604-A02F-D44F-179089470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9D745-263E-B429-42AD-BB6F2EB164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AA5BCE-B8FF-B717-BD4B-E8647D1106C8}"/>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232110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2" name="Picture 1" descr="06411 Firmwide PPT_images covers 02 T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866"/>
            <a:ext cx="9210244" cy="5185367"/>
          </a:xfrm>
          <a:prstGeom prst="rect">
            <a:avLst/>
          </a:prstGeom>
        </p:spPr>
      </p:pic>
      <p:sp>
        <p:nvSpPr>
          <p:cNvPr id="11" name="Cobranding Logo"/>
          <p:cNvSpPr>
            <a:spLocks noGrp="1"/>
          </p:cNvSpPr>
          <p:nvPr>
            <p:ph type="pic" sz="quarter" idx="13" hasCustomPrompt="1"/>
          </p:nvPr>
        </p:nvSpPr>
        <p:spPr>
          <a:xfrm>
            <a:off x="6075685" y="1785938"/>
            <a:ext cx="2466975" cy="1216025"/>
          </a:xfrm>
        </p:spPr>
        <p:txBody>
          <a:bodyPr/>
          <a:lstStyle>
            <a:lvl1pPr marL="0" indent="0">
              <a:buFontTx/>
              <a:buNone/>
              <a:defRPr/>
            </a:lvl1pPr>
          </a:lstStyle>
          <a:p>
            <a:r>
              <a:rPr lang="en-GB"/>
              <a:t>Cobranding</a:t>
            </a:r>
          </a:p>
        </p:txBody>
      </p:sp>
      <p:sp>
        <p:nvSpPr>
          <p:cNvPr id="12"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3" name="Cover Additional Title"/>
          <p:cNvSpPr>
            <a:spLocks noGrp="1"/>
          </p:cNvSpPr>
          <p:nvPr>
            <p:ph type="body" sz="quarter" idx="11"/>
          </p:nvPr>
        </p:nvSpPr>
        <p:spPr>
          <a:xfrm>
            <a:off x="3481221" y="4082726"/>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4" name="Cover Subtitle"/>
          <p:cNvSpPr>
            <a:spLocks noGrp="1"/>
          </p:cNvSpPr>
          <p:nvPr>
            <p:ph type="body" sz="quarter" idx="10"/>
          </p:nvPr>
        </p:nvSpPr>
        <p:spPr>
          <a:xfrm>
            <a:off x="3481221" y="3636125"/>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5" name="Cover Title"/>
          <p:cNvSpPr>
            <a:spLocks noGrp="1"/>
          </p:cNvSpPr>
          <p:nvPr>
            <p:ph type="title"/>
          </p:nvPr>
        </p:nvSpPr>
        <p:spPr>
          <a:xfrm>
            <a:off x="1811549"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3167613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ready for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4" y="2284"/>
            <a:ext cx="9135877" cy="5138930"/>
          </a:xfrm>
          <a:prstGeom prst="rect">
            <a:avLst/>
          </a:prstGeom>
        </p:spPr>
      </p:pic>
      <p:sp>
        <p:nvSpPr>
          <p:cNvPr id="13"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8724945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Slide ready for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Cobranding Logo"/>
          <p:cNvSpPr>
            <a:spLocks noGrp="1"/>
          </p:cNvSpPr>
          <p:nvPr>
            <p:ph type="pic" sz="quarter" idx="13" hasCustomPrompt="1"/>
          </p:nvPr>
        </p:nvSpPr>
        <p:spPr>
          <a:xfrm>
            <a:off x="6075685"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21" y="4082726"/>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21" y="3636125"/>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9"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157490274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ready for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3"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2321023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ready for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Cobranding Logo"/>
          <p:cNvSpPr>
            <a:spLocks noGrp="1"/>
          </p:cNvSpPr>
          <p:nvPr>
            <p:ph type="pic" sz="quarter" idx="13" hasCustomPrompt="1"/>
          </p:nvPr>
        </p:nvSpPr>
        <p:spPr>
          <a:xfrm>
            <a:off x="6075685"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21" y="4082726"/>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21" y="3636125"/>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9"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226540241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ready for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 y="2284"/>
            <a:ext cx="9135879" cy="5138931"/>
          </a:xfrm>
          <a:prstGeom prst="rect">
            <a:avLst/>
          </a:prstGeom>
        </p:spPr>
      </p:pic>
      <p:sp>
        <p:nvSpPr>
          <p:cNvPr id="13"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7706961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ready for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Cobranding Logo"/>
          <p:cNvSpPr>
            <a:spLocks noGrp="1"/>
          </p:cNvSpPr>
          <p:nvPr>
            <p:ph type="pic" sz="quarter" idx="13" hasCustomPrompt="1"/>
          </p:nvPr>
        </p:nvSpPr>
        <p:spPr>
          <a:xfrm>
            <a:off x="6075685"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21" y="4082726"/>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21" y="3636125"/>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9"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42219291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ready for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branding Logo">
            <a:extLst>
              <a:ext uri="{FF2B5EF4-FFF2-40B4-BE49-F238E27FC236}">
                <a16:creationId xmlns:a16="http://schemas.microsoft.com/office/drawing/2014/main" id="{F88960D2-09BE-F128-B4D3-E7C8C1320F9E}"/>
              </a:ext>
            </a:extLst>
          </p:cNvPr>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4" name="OurLogo">
            <a:extLst>
              <a:ext uri="{FF2B5EF4-FFF2-40B4-BE49-F238E27FC236}">
                <a16:creationId xmlns:a16="http://schemas.microsoft.com/office/drawing/2014/main" id="{B86B090B-ED9E-FAEF-C1D4-A07774E00CD9}"/>
              </a:ext>
            </a:extLst>
          </p:cNvPr>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5" name="Cover Additional Title">
            <a:extLst>
              <a:ext uri="{FF2B5EF4-FFF2-40B4-BE49-F238E27FC236}">
                <a16:creationId xmlns:a16="http://schemas.microsoft.com/office/drawing/2014/main" id="{4F00F834-2F9F-4E18-F69B-7C1E3257176E}"/>
              </a:ext>
            </a:extLst>
          </p:cNvPr>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6" name="Cover Subtitle">
            <a:extLst>
              <a:ext uri="{FF2B5EF4-FFF2-40B4-BE49-F238E27FC236}">
                <a16:creationId xmlns:a16="http://schemas.microsoft.com/office/drawing/2014/main" id="{DDDDFCFE-2713-D181-15C0-F73E1166CFF4}"/>
              </a:ext>
            </a:extLst>
          </p:cNvPr>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a:extLst>
              <a:ext uri="{FF2B5EF4-FFF2-40B4-BE49-F238E27FC236}">
                <a16:creationId xmlns:a16="http://schemas.microsoft.com/office/drawing/2014/main" id="{1E8E07AE-E7A7-D848-2D53-3AE6C0EE2B49}"/>
              </a:ext>
            </a:extLst>
          </p:cNvPr>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0032181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67690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4"/>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Quote Source"/>
          <p:cNvSpPr>
            <a:spLocks noGrp="1"/>
          </p:cNvSpPr>
          <p:nvPr>
            <p:ph type="body" sz="quarter" idx="14"/>
          </p:nvPr>
        </p:nvSpPr>
        <p:spPr>
          <a:xfrm>
            <a:off x="6896159" y="4304244"/>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2"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a:t>Click to edit Master title style</a:t>
            </a:r>
            <a:endParaRPr lang="en-GB"/>
          </a:p>
        </p:txBody>
      </p:sp>
    </p:spTree>
    <p:extLst>
      <p:ext uri="{BB962C8B-B14F-4D97-AF65-F5344CB8AC3E}">
        <p14:creationId xmlns:p14="http://schemas.microsoft.com/office/powerpoint/2010/main" val="32860530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4"/>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Quote Text"/>
          <p:cNvSpPr>
            <a:spLocks noGrp="1"/>
          </p:cNvSpPr>
          <p:nvPr>
            <p:ph type="body" sz="quarter" idx="13"/>
          </p:nvPr>
        </p:nvSpPr>
        <p:spPr>
          <a:xfrm>
            <a:off x="6478247" y="2410934"/>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2"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89056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3" name="Picture 2" descr="06411 Firmwide PPT_images covers 02 TW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866"/>
            <a:ext cx="9210244" cy="5185367"/>
          </a:xfrm>
          <a:prstGeom prst="rect">
            <a:avLst/>
          </a:prstGeom>
        </p:spPr>
      </p:pic>
      <p:sp>
        <p:nvSpPr>
          <p:cNvPr id="4"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5"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6"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401191133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1"/>
            <a:ext cx="8568000" cy="348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40"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555913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400"/>
            <a:ext cx="4068000" cy="3491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46400"/>
            <a:ext cx="4068000" cy="349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40"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286902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
        <p:nvSpPr>
          <p:cNvPr id="14" name="Content Left"/>
          <p:cNvSpPr>
            <a:spLocks noGrp="1"/>
          </p:cNvSpPr>
          <p:nvPr>
            <p:ph sz="quarter" idx="12"/>
          </p:nvPr>
        </p:nvSpPr>
        <p:spPr>
          <a:xfrm>
            <a:off x="288000" y="1706401"/>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Left"/>
          <p:cNvSpPr>
            <a:spLocks noGrp="1"/>
          </p:cNvSpPr>
          <p:nvPr>
            <p:ph sz="quarter" idx="18"/>
          </p:nvPr>
        </p:nvSpPr>
        <p:spPr>
          <a:xfrm>
            <a:off x="4788000" y="1706401"/>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20605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3"/>
            <a:ext cx="2592000" cy="348891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Subtitle"/>
          <p:cNvSpPr>
            <a:spLocks noGrp="1"/>
          </p:cNvSpPr>
          <p:nvPr>
            <p:ph type="body" sz="quarter" idx="13"/>
          </p:nvPr>
        </p:nvSpPr>
        <p:spPr>
          <a:xfrm>
            <a:off x="287340"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19048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1"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12" name="Content Middle"/>
          <p:cNvSpPr>
            <a:spLocks noGrp="1"/>
          </p:cNvSpPr>
          <p:nvPr>
            <p:ph sz="quarter" idx="16"/>
          </p:nvPr>
        </p:nvSpPr>
        <p:spPr>
          <a:xfrm>
            <a:off x="3240332" y="1705971"/>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6" name="Content Left"/>
          <p:cNvSpPr>
            <a:spLocks noGrp="1"/>
          </p:cNvSpPr>
          <p:nvPr>
            <p:ph sz="quarter" idx="12"/>
          </p:nvPr>
        </p:nvSpPr>
        <p:spPr>
          <a:xfrm>
            <a:off x="288000" y="1705971"/>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768956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0"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ombstone Title 8"/>
          <p:cNvSpPr>
            <a:spLocks noGrp="1"/>
          </p:cNvSpPr>
          <p:nvPr>
            <p:ph type="body" sz="quarter" idx="53"/>
          </p:nvPr>
        </p:nvSpPr>
        <p:spPr>
          <a:xfrm>
            <a:off x="6845813" y="3584139"/>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9" name="Tombstone Picture 8"/>
          <p:cNvSpPr>
            <a:spLocks noGrp="1"/>
          </p:cNvSpPr>
          <p:nvPr>
            <p:ph type="pic" sz="quarter" idx="56"/>
          </p:nvPr>
        </p:nvSpPr>
        <p:spPr>
          <a:xfrm>
            <a:off x="6845813" y="3136464"/>
            <a:ext cx="390525" cy="390525"/>
          </a:xfrm>
        </p:spPr>
        <p:txBody>
          <a:bodyPr>
            <a:normAutofit/>
          </a:bodyPr>
          <a:lstStyle>
            <a:lvl1pPr>
              <a:defRPr sz="1000"/>
            </a:lvl1pPr>
          </a:lstStyle>
          <a:p>
            <a:r>
              <a:rPr lang="en-US"/>
              <a:t>Click icon to add picture</a:t>
            </a:r>
            <a:endParaRPr lang="en-GB"/>
          </a:p>
        </p:txBody>
      </p:sp>
      <p:sp>
        <p:nvSpPr>
          <p:cNvPr id="71" name="Tombstone Content 7"/>
          <p:cNvSpPr>
            <a:spLocks noGrp="1"/>
          </p:cNvSpPr>
          <p:nvPr>
            <p:ph sz="quarter" idx="50"/>
          </p:nvPr>
        </p:nvSpPr>
        <p:spPr>
          <a:xfrm>
            <a:off x="4660126"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ombstone Title 7"/>
          <p:cNvSpPr>
            <a:spLocks noGrp="1"/>
          </p:cNvSpPr>
          <p:nvPr>
            <p:ph type="body" sz="quarter" idx="51"/>
          </p:nvPr>
        </p:nvSpPr>
        <p:spPr>
          <a:xfrm>
            <a:off x="4660126" y="3584139"/>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8" name="Tombstone Picture 7"/>
          <p:cNvSpPr>
            <a:spLocks noGrp="1"/>
          </p:cNvSpPr>
          <p:nvPr>
            <p:ph type="pic" sz="quarter" idx="55"/>
          </p:nvPr>
        </p:nvSpPr>
        <p:spPr>
          <a:xfrm>
            <a:off x="4659876" y="3136464"/>
            <a:ext cx="390525" cy="390525"/>
          </a:xfrm>
        </p:spPr>
        <p:txBody>
          <a:bodyPr>
            <a:normAutofit/>
          </a:bodyPr>
          <a:lstStyle>
            <a:lvl1pPr>
              <a:defRPr sz="1000"/>
            </a:lvl1pPr>
          </a:lstStyle>
          <a:p>
            <a:r>
              <a:rPr lang="en-US"/>
              <a:t>Click icon to add picture</a:t>
            </a:r>
            <a:endParaRPr lang="en-GB"/>
          </a:p>
        </p:txBody>
      </p:sp>
      <p:sp>
        <p:nvSpPr>
          <p:cNvPr id="68" name="Tombstone Content 6"/>
          <p:cNvSpPr>
            <a:spLocks noGrp="1"/>
          </p:cNvSpPr>
          <p:nvPr>
            <p:ph sz="quarter" idx="48"/>
          </p:nvPr>
        </p:nvSpPr>
        <p:spPr>
          <a:xfrm>
            <a:off x="2474439"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ombstone Title 6"/>
          <p:cNvSpPr>
            <a:spLocks noGrp="1"/>
          </p:cNvSpPr>
          <p:nvPr>
            <p:ph type="body" sz="quarter" idx="49"/>
          </p:nvPr>
        </p:nvSpPr>
        <p:spPr>
          <a:xfrm>
            <a:off x="2474439" y="3584139"/>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7" name="Tombstone Picture 6"/>
          <p:cNvSpPr>
            <a:spLocks noGrp="1"/>
          </p:cNvSpPr>
          <p:nvPr>
            <p:ph type="pic" sz="quarter" idx="54"/>
          </p:nvPr>
        </p:nvSpPr>
        <p:spPr>
          <a:xfrm>
            <a:off x="2473939" y="3136464"/>
            <a:ext cx="390525" cy="390525"/>
          </a:xfrm>
        </p:spPr>
        <p:txBody>
          <a:bodyPr>
            <a:normAutofit/>
          </a:bodyPr>
          <a:lstStyle>
            <a:lvl1pPr>
              <a:defRPr sz="1000"/>
            </a:lvl1pPr>
          </a:lstStyle>
          <a:p>
            <a:r>
              <a:rPr lang="en-US"/>
              <a:t>Click icon to add picture</a:t>
            </a:r>
            <a:endParaRPr lang="en-GB"/>
          </a:p>
        </p:txBody>
      </p:sp>
      <p:sp>
        <p:nvSpPr>
          <p:cNvPr id="64" name="Tombstone Content 5"/>
          <p:cNvSpPr>
            <a:spLocks noGrp="1"/>
          </p:cNvSpPr>
          <p:nvPr>
            <p:ph sz="quarter" idx="45"/>
          </p:nvPr>
        </p:nvSpPr>
        <p:spPr>
          <a:xfrm>
            <a:off x="284165"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ombstone Title 5"/>
          <p:cNvSpPr>
            <a:spLocks noGrp="1"/>
          </p:cNvSpPr>
          <p:nvPr>
            <p:ph type="body" sz="quarter" idx="46"/>
          </p:nvPr>
        </p:nvSpPr>
        <p:spPr>
          <a:xfrm>
            <a:off x="284165" y="3584139"/>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6" name="Tombstone Picture 5"/>
          <p:cNvSpPr>
            <a:spLocks noGrp="1"/>
          </p:cNvSpPr>
          <p:nvPr>
            <p:ph type="pic" sz="quarter" idx="47"/>
          </p:nvPr>
        </p:nvSpPr>
        <p:spPr>
          <a:xfrm>
            <a:off x="288002" y="3136464"/>
            <a:ext cx="390525" cy="390525"/>
          </a:xfrm>
        </p:spPr>
        <p:txBody>
          <a:bodyPr>
            <a:normAutofit/>
          </a:bodyPr>
          <a:lstStyle>
            <a:lvl1pPr>
              <a:defRPr sz="1000"/>
            </a:lvl1pPr>
          </a:lstStyle>
          <a:p>
            <a:r>
              <a:rPr lang="en-US"/>
              <a:t>Click icon to add picture</a:t>
            </a:r>
            <a:endParaRPr lang="en-GB"/>
          </a:p>
        </p:txBody>
      </p:sp>
      <p:sp>
        <p:nvSpPr>
          <p:cNvPr id="54" name="Tombstone Content 4"/>
          <p:cNvSpPr>
            <a:spLocks noGrp="1"/>
          </p:cNvSpPr>
          <p:nvPr>
            <p:ph sz="quarter" idx="38"/>
          </p:nvPr>
        </p:nvSpPr>
        <p:spPr>
          <a:xfrm>
            <a:off x="684581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ombstone Ttle 4"/>
          <p:cNvSpPr>
            <a:spLocks noGrp="1"/>
          </p:cNvSpPr>
          <p:nvPr>
            <p:ph type="body" sz="quarter" idx="39"/>
          </p:nvPr>
        </p:nvSpPr>
        <p:spPr>
          <a:xfrm>
            <a:off x="6845813" y="1695451"/>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3" name="Tombstone Picture 4"/>
          <p:cNvSpPr>
            <a:spLocks noGrp="1"/>
          </p:cNvSpPr>
          <p:nvPr>
            <p:ph type="pic" sz="quarter" idx="44"/>
          </p:nvPr>
        </p:nvSpPr>
        <p:spPr>
          <a:xfrm>
            <a:off x="6845813" y="1247776"/>
            <a:ext cx="390525" cy="390525"/>
          </a:xfrm>
        </p:spPr>
        <p:txBody>
          <a:bodyPr>
            <a:normAutofit/>
          </a:bodyPr>
          <a:lstStyle>
            <a:lvl1pPr>
              <a:defRPr sz="1000"/>
            </a:lvl1pPr>
          </a:lstStyle>
          <a:p>
            <a:r>
              <a:rPr lang="en-US"/>
              <a:t>Click icon to add picture</a:t>
            </a:r>
            <a:endParaRPr lang="en-GB"/>
          </a:p>
        </p:txBody>
      </p:sp>
      <p:sp>
        <p:nvSpPr>
          <p:cNvPr id="48" name="Tombstone Content 3"/>
          <p:cNvSpPr>
            <a:spLocks noGrp="1"/>
          </p:cNvSpPr>
          <p:nvPr>
            <p:ph sz="quarter" idx="34"/>
          </p:nvPr>
        </p:nvSpPr>
        <p:spPr>
          <a:xfrm>
            <a:off x="4660126"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ombstone Title 3"/>
          <p:cNvSpPr>
            <a:spLocks noGrp="1"/>
          </p:cNvSpPr>
          <p:nvPr>
            <p:ph type="body" sz="quarter" idx="35"/>
          </p:nvPr>
        </p:nvSpPr>
        <p:spPr>
          <a:xfrm>
            <a:off x="4660126" y="1695451"/>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2" name="Tombstone Picture 3"/>
          <p:cNvSpPr>
            <a:spLocks noGrp="1"/>
          </p:cNvSpPr>
          <p:nvPr>
            <p:ph type="pic" sz="quarter" idx="43"/>
          </p:nvPr>
        </p:nvSpPr>
        <p:spPr>
          <a:xfrm>
            <a:off x="4659876" y="1247776"/>
            <a:ext cx="390525" cy="390525"/>
          </a:xfrm>
        </p:spPr>
        <p:txBody>
          <a:bodyPr>
            <a:normAutofit/>
          </a:bodyPr>
          <a:lstStyle>
            <a:lvl1pPr>
              <a:defRPr sz="1000"/>
            </a:lvl1pPr>
          </a:lstStyle>
          <a:p>
            <a:r>
              <a:rPr lang="en-US"/>
              <a:t>Click icon to add picture</a:t>
            </a:r>
            <a:endParaRPr lang="en-GB"/>
          </a:p>
        </p:txBody>
      </p:sp>
      <p:sp>
        <p:nvSpPr>
          <p:cNvPr id="42" name="Tombstone Content 2"/>
          <p:cNvSpPr>
            <a:spLocks noGrp="1"/>
          </p:cNvSpPr>
          <p:nvPr>
            <p:ph sz="quarter" idx="30"/>
          </p:nvPr>
        </p:nvSpPr>
        <p:spPr>
          <a:xfrm>
            <a:off x="2474439"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ombstone Title 2"/>
          <p:cNvSpPr>
            <a:spLocks noGrp="1"/>
          </p:cNvSpPr>
          <p:nvPr>
            <p:ph type="body" sz="quarter" idx="31"/>
          </p:nvPr>
        </p:nvSpPr>
        <p:spPr>
          <a:xfrm>
            <a:off x="2474439" y="1695451"/>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0" name="Tombstone Picture 2"/>
          <p:cNvSpPr>
            <a:spLocks noGrp="1"/>
          </p:cNvSpPr>
          <p:nvPr>
            <p:ph type="pic" sz="quarter" idx="42"/>
          </p:nvPr>
        </p:nvSpPr>
        <p:spPr>
          <a:xfrm>
            <a:off x="2473939" y="1247776"/>
            <a:ext cx="390525" cy="390525"/>
          </a:xfrm>
        </p:spPr>
        <p:txBody>
          <a:bodyPr>
            <a:normAutofit/>
          </a:bodyPr>
          <a:lstStyle>
            <a:lvl1pPr>
              <a:defRPr sz="1000"/>
            </a:lvl1pPr>
          </a:lstStyle>
          <a:p>
            <a:r>
              <a:rPr lang="en-US"/>
              <a:t>Click icon to add picture</a:t>
            </a:r>
            <a:endParaRPr lang="en-GB"/>
          </a:p>
        </p:txBody>
      </p:sp>
      <p:sp>
        <p:nvSpPr>
          <p:cNvPr id="14" name="Tombstone Content 1"/>
          <p:cNvSpPr>
            <a:spLocks noGrp="1"/>
          </p:cNvSpPr>
          <p:nvPr>
            <p:ph sz="quarter" idx="18"/>
          </p:nvPr>
        </p:nvSpPr>
        <p:spPr>
          <a:xfrm>
            <a:off x="284165"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ombstone Title 1"/>
          <p:cNvSpPr>
            <a:spLocks noGrp="1"/>
          </p:cNvSpPr>
          <p:nvPr>
            <p:ph type="body" sz="quarter" idx="19"/>
          </p:nvPr>
        </p:nvSpPr>
        <p:spPr>
          <a:xfrm>
            <a:off x="284165" y="1695451"/>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 name="Tombstone Picture 1"/>
          <p:cNvSpPr>
            <a:spLocks noGrp="1"/>
          </p:cNvSpPr>
          <p:nvPr>
            <p:ph type="pic" sz="quarter" idx="26"/>
          </p:nvPr>
        </p:nvSpPr>
        <p:spPr>
          <a:xfrm>
            <a:off x="288002" y="1247776"/>
            <a:ext cx="390525" cy="390525"/>
          </a:xfrm>
        </p:spPr>
        <p:txBody>
          <a:bodyPr>
            <a:normAutofit/>
          </a:bodyPr>
          <a:lstStyle>
            <a:lvl1pPr>
              <a:defRPr sz="1000"/>
            </a:lvl1pPr>
          </a:lstStyle>
          <a:p>
            <a:r>
              <a:rPr lang="en-US"/>
              <a:t>Click icon to add picture</a:t>
            </a:r>
            <a:endParaRPr lang="en-GB"/>
          </a:p>
        </p:txBody>
      </p:sp>
      <p:sp>
        <p:nvSpPr>
          <p:cNvPr id="5" name="Slide Subtitle"/>
          <p:cNvSpPr>
            <a:spLocks noGrp="1"/>
          </p:cNvSpPr>
          <p:nvPr>
            <p:ph type="body" sz="quarter" idx="13"/>
          </p:nvPr>
        </p:nvSpPr>
        <p:spPr>
          <a:xfrm>
            <a:off x="284165"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30847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22"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ombstone Picture 8"/>
          <p:cNvSpPr>
            <a:spLocks noGrp="1"/>
          </p:cNvSpPr>
          <p:nvPr>
            <p:ph type="pic" sz="quarter" idx="112"/>
          </p:nvPr>
        </p:nvSpPr>
        <p:spPr>
          <a:xfrm>
            <a:off x="6825300" y="3159441"/>
            <a:ext cx="2052000" cy="489813"/>
          </a:xfrm>
        </p:spPr>
        <p:txBody>
          <a:bodyPr/>
          <a:lstStyle>
            <a:lvl1pPr marL="0" indent="0">
              <a:buNone/>
              <a:defRPr/>
            </a:lvl1pPr>
          </a:lstStyle>
          <a:p>
            <a:r>
              <a:rPr lang="en-US"/>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Tombstone Picture 7"/>
          <p:cNvSpPr>
            <a:spLocks noGrp="1"/>
          </p:cNvSpPr>
          <p:nvPr>
            <p:ph type="pic" sz="quarter" idx="111"/>
          </p:nvPr>
        </p:nvSpPr>
        <p:spPr>
          <a:xfrm>
            <a:off x="4637943" y="3159441"/>
            <a:ext cx="2052000" cy="489813"/>
          </a:xfrm>
        </p:spPr>
        <p:txBody>
          <a:bodyPr/>
          <a:lstStyle>
            <a:lvl1pPr marL="0" indent="0">
              <a:buNone/>
              <a:defRPr/>
            </a:lvl1pPr>
          </a:lstStyle>
          <a:p>
            <a:r>
              <a:rPr lang="en-US"/>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ombstone Picture 6"/>
          <p:cNvSpPr>
            <a:spLocks noGrp="1"/>
          </p:cNvSpPr>
          <p:nvPr>
            <p:ph type="pic" sz="quarter" idx="110"/>
          </p:nvPr>
        </p:nvSpPr>
        <p:spPr>
          <a:xfrm>
            <a:off x="2452592" y="3159441"/>
            <a:ext cx="2052000" cy="489813"/>
          </a:xfrm>
        </p:spPr>
        <p:txBody>
          <a:bodyPr/>
          <a:lstStyle>
            <a:lvl1pPr marL="0" indent="0">
              <a:buNone/>
              <a:defRPr/>
            </a:lvl1pPr>
          </a:lstStyle>
          <a:p>
            <a:r>
              <a:rPr lang="en-US"/>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Tombstone Picture 5"/>
          <p:cNvSpPr>
            <a:spLocks noGrp="1"/>
          </p:cNvSpPr>
          <p:nvPr>
            <p:ph type="pic" sz="quarter" idx="109"/>
          </p:nvPr>
        </p:nvSpPr>
        <p:spPr>
          <a:xfrm>
            <a:off x="265235" y="3159441"/>
            <a:ext cx="2052000" cy="489813"/>
          </a:xfrm>
        </p:spPr>
        <p:txBody>
          <a:bodyPr/>
          <a:lstStyle>
            <a:lvl1pPr marL="0" indent="0">
              <a:buNone/>
              <a:defRPr/>
            </a:lvl1pPr>
          </a:lstStyle>
          <a:p>
            <a:r>
              <a:rPr lang="en-US"/>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5"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1"/>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5901059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1"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6"/>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0" name="Quote Content 8"/>
          <p:cNvSpPr>
            <a:spLocks noGrp="1"/>
          </p:cNvSpPr>
          <p:nvPr>
            <p:ph sz="quarter" idx="130" hasCustomPrompt="1"/>
          </p:nvPr>
        </p:nvSpPr>
        <p:spPr>
          <a:xfrm>
            <a:off x="6825300" y="3750253"/>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a:t>Click icon to add picture</a:t>
            </a:r>
            <a:endParaRPr lang="en-GB"/>
          </a:p>
        </p:txBody>
      </p:sp>
      <p:sp>
        <p:nvSpPr>
          <p:cNvPr id="47" name="Quote Source 7"/>
          <p:cNvSpPr>
            <a:spLocks noGrp="1"/>
          </p:cNvSpPr>
          <p:nvPr>
            <p:ph sz="quarter" idx="127"/>
          </p:nvPr>
        </p:nvSpPr>
        <p:spPr>
          <a:xfrm>
            <a:off x="4644920" y="4699626"/>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1" name="Quote Content 7"/>
          <p:cNvSpPr>
            <a:spLocks noGrp="1"/>
          </p:cNvSpPr>
          <p:nvPr>
            <p:ph sz="quarter" idx="126" hasCustomPrompt="1"/>
          </p:nvPr>
        </p:nvSpPr>
        <p:spPr>
          <a:xfrm>
            <a:off x="4644920" y="3750253"/>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6" name="Quote Picture 7"/>
          <p:cNvSpPr>
            <a:spLocks noGrp="1"/>
          </p:cNvSpPr>
          <p:nvPr>
            <p:ph type="pic" sz="quarter" idx="115"/>
          </p:nvPr>
        </p:nvSpPr>
        <p:spPr>
          <a:xfrm>
            <a:off x="4656795" y="3153504"/>
            <a:ext cx="2052000" cy="489813"/>
          </a:xfrm>
        </p:spPr>
        <p:txBody>
          <a:bodyPr/>
          <a:lstStyle>
            <a:lvl1pPr marL="0" indent="0">
              <a:buNone/>
              <a:defRPr/>
            </a:lvl1pPr>
          </a:lstStyle>
          <a:p>
            <a:r>
              <a:rPr lang="en-US"/>
              <a:t>Click icon to add picture</a:t>
            </a:r>
            <a:endParaRPr lang="en-GB"/>
          </a:p>
        </p:txBody>
      </p:sp>
      <p:sp>
        <p:nvSpPr>
          <p:cNvPr id="38" name="Quote Source 6"/>
          <p:cNvSpPr>
            <a:spLocks noGrp="1"/>
          </p:cNvSpPr>
          <p:nvPr>
            <p:ph sz="quarter" idx="123"/>
          </p:nvPr>
        </p:nvSpPr>
        <p:spPr>
          <a:xfrm>
            <a:off x="2452592" y="4699626"/>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7" name="Quote Content 6"/>
          <p:cNvSpPr>
            <a:spLocks noGrp="1"/>
          </p:cNvSpPr>
          <p:nvPr>
            <p:ph sz="quarter" idx="122" hasCustomPrompt="1"/>
          </p:nvPr>
        </p:nvSpPr>
        <p:spPr>
          <a:xfrm>
            <a:off x="2452592" y="3750253"/>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5" name="Quote Picture 6"/>
          <p:cNvSpPr>
            <a:spLocks noGrp="1"/>
          </p:cNvSpPr>
          <p:nvPr>
            <p:ph type="pic" sz="quarter" idx="114"/>
          </p:nvPr>
        </p:nvSpPr>
        <p:spPr>
          <a:xfrm>
            <a:off x="2452591" y="3153503"/>
            <a:ext cx="2052000" cy="489813"/>
          </a:xfrm>
        </p:spPr>
        <p:txBody>
          <a:bodyPr/>
          <a:lstStyle>
            <a:lvl1pPr marL="0" indent="0">
              <a:buNone/>
              <a:defRPr/>
            </a:lvl1pPr>
          </a:lstStyle>
          <a:p>
            <a:r>
              <a:rPr lang="en-US"/>
              <a:t>Click icon to add picture</a:t>
            </a:r>
            <a:endParaRPr lang="en-GB"/>
          </a:p>
        </p:txBody>
      </p:sp>
      <p:sp>
        <p:nvSpPr>
          <p:cNvPr id="34" name="Quote Source 5"/>
          <p:cNvSpPr>
            <a:spLocks noGrp="1"/>
          </p:cNvSpPr>
          <p:nvPr>
            <p:ph sz="quarter" idx="119"/>
          </p:nvPr>
        </p:nvSpPr>
        <p:spPr>
          <a:xfrm>
            <a:off x="265235" y="4699626"/>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3" name="Quote Content 5"/>
          <p:cNvSpPr>
            <a:spLocks noGrp="1"/>
          </p:cNvSpPr>
          <p:nvPr>
            <p:ph sz="quarter" idx="118" hasCustomPrompt="1"/>
          </p:nvPr>
        </p:nvSpPr>
        <p:spPr>
          <a:xfrm>
            <a:off x="265235" y="3750253"/>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4" name="Quote Picture 5"/>
          <p:cNvSpPr>
            <a:spLocks noGrp="1"/>
          </p:cNvSpPr>
          <p:nvPr>
            <p:ph type="pic" sz="quarter" idx="113"/>
          </p:nvPr>
        </p:nvSpPr>
        <p:spPr>
          <a:xfrm>
            <a:off x="264248" y="3151856"/>
            <a:ext cx="2052000" cy="489813"/>
          </a:xfrm>
        </p:spPr>
        <p:txBody>
          <a:bodyPr/>
          <a:lstStyle>
            <a:lvl1pPr marL="0" indent="0">
              <a:buNone/>
              <a:defRPr/>
            </a:lvl1pPr>
          </a:lstStyle>
          <a:p>
            <a:r>
              <a:rPr lang="en-US"/>
              <a:t>Click icon to add picture</a:t>
            </a:r>
            <a:endParaRPr lang="en-GB"/>
          </a:p>
        </p:txBody>
      </p:sp>
      <p:sp>
        <p:nvSpPr>
          <p:cNvPr id="49" name="Quote Source 4"/>
          <p:cNvSpPr>
            <a:spLocks noGrp="1"/>
          </p:cNvSpPr>
          <p:nvPr>
            <p:ph sz="quarter" idx="129"/>
          </p:nvPr>
        </p:nvSpPr>
        <p:spPr>
          <a:xfrm>
            <a:off x="6825300" y="2836320"/>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8" name="Quote Content 4"/>
          <p:cNvSpPr>
            <a:spLocks noGrp="1"/>
          </p:cNvSpPr>
          <p:nvPr>
            <p:ph sz="quarter" idx="128" hasCustomPrompt="1"/>
          </p:nvPr>
        </p:nvSpPr>
        <p:spPr>
          <a:xfrm>
            <a:off x="6825300" y="1886947"/>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a:t>Click icon to add picture</a:t>
            </a:r>
            <a:endParaRPr lang="en-GB"/>
          </a:p>
        </p:txBody>
      </p:sp>
      <p:sp>
        <p:nvSpPr>
          <p:cNvPr id="40" name="Quote Source 3"/>
          <p:cNvSpPr>
            <a:spLocks noGrp="1"/>
          </p:cNvSpPr>
          <p:nvPr>
            <p:ph sz="quarter" idx="125"/>
          </p:nvPr>
        </p:nvSpPr>
        <p:spPr>
          <a:xfrm>
            <a:off x="4644920" y="2836320"/>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9" name="Quote Content 3"/>
          <p:cNvSpPr>
            <a:spLocks noGrp="1"/>
          </p:cNvSpPr>
          <p:nvPr>
            <p:ph sz="quarter" idx="124" hasCustomPrompt="1"/>
          </p:nvPr>
        </p:nvSpPr>
        <p:spPr>
          <a:xfrm>
            <a:off x="4644920" y="1886947"/>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a:t>Click icon to add picture</a:t>
            </a:r>
            <a:endParaRPr lang="en-GB"/>
          </a:p>
        </p:txBody>
      </p:sp>
      <p:sp>
        <p:nvSpPr>
          <p:cNvPr id="36" name="Quote Source 2"/>
          <p:cNvSpPr>
            <a:spLocks noGrp="1"/>
          </p:cNvSpPr>
          <p:nvPr>
            <p:ph sz="quarter" idx="121"/>
          </p:nvPr>
        </p:nvSpPr>
        <p:spPr>
          <a:xfrm>
            <a:off x="2452592" y="2836320"/>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5" name="Quote Content 2"/>
          <p:cNvSpPr>
            <a:spLocks noGrp="1"/>
          </p:cNvSpPr>
          <p:nvPr>
            <p:ph sz="quarter" idx="120" hasCustomPrompt="1"/>
          </p:nvPr>
        </p:nvSpPr>
        <p:spPr>
          <a:xfrm>
            <a:off x="2452592" y="1886947"/>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4" name="Quote Picture 2"/>
          <p:cNvSpPr>
            <a:spLocks noGrp="1"/>
          </p:cNvSpPr>
          <p:nvPr>
            <p:ph type="pic" sz="quarter" idx="103"/>
          </p:nvPr>
        </p:nvSpPr>
        <p:spPr>
          <a:xfrm>
            <a:off x="2452593" y="1311668"/>
            <a:ext cx="2052000" cy="489813"/>
          </a:xfrm>
        </p:spPr>
        <p:txBody>
          <a:bodyPr/>
          <a:lstStyle>
            <a:lvl1pPr marL="0" indent="0">
              <a:buNone/>
              <a:defRPr/>
            </a:lvl1pPr>
          </a:lstStyle>
          <a:p>
            <a:r>
              <a:rPr lang="en-US"/>
              <a:t>Click icon to add picture</a:t>
            </a:r>
            <a:endParaRPr lang="en-GB"/>
          </a:p>
        </p:txBody>
      </p:sp>
      <p:sp>
        <p:nvSpPr>
          <p:cNvPr id="30" name="Quote Source 1"/>
          <p:cNvSpPr>
            <a:spLocks noGrp="1"/>
          </p:cNvSpPr>
          <p:nvPr>
            <p:ph sz="quarter" idx="87"/>
          </p:nvPr>
        </p:nvSpPr>
        <p:spPr>
          <a:xfrm>
            <a:off x="265235" y="2836320"/>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3" name="Quote Content 1"/>
          <p:cNvSpPr>
            <a:spLocks noGrp="1"/>
          </p:cNvSpPr>
          <p:nvPr>
            <p:ph sz="quarter" idx="18" hasCustomPrompt="1"/>
          </p:nvPr>
        </p:nvSpPr>
        <p:spPr>
          <a:xfrm>
            <a:off x="265235" y="1886947"/>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2" name="Quote Picture 1"/>
          <p:cNvSpPr>
            <a:spLocks noGrp="1"/>
          </p:cNvSpPr>
          <p:nvPr>
            <p:ph type="pic" sz="quarter" idx="102"/>
          </p:nvPr>
        </p:nvSpPr>
        <p:spPr>
          <a:xfrm>
            <a:off x="264762" y="1311668"/>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5"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1"/>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39332901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42"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9"/>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a:t>Click icon to add picture</a:t>
            </a:r>
            <a:endParaRPr lang="en-GB"/>
          </a:p>
        </p:txBody>
      </p:sp>
      <p:sp>
        <p:nvSpPr>
          <p:cNvPr id="90" name="Lawyer Text 8"/>
          <p:cNvSpPr>
            <a:spLocks noGrp="1"/>
          </p:cNvSpPr>
          <p:nvPr>
            <p:ph sz="quarter" idx="76"/>
          </p:nvPr>
        </p:nvSpPr>
        <p:spPr>
          <a:xfrm>
            <a:off x="3999537" y="3992409"/>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a:t>Click icon to add picture</a:t>
            </a:r>
            <a:endParaRPr lang="en-GB"/>
          </a:p>
        </p:txBody>
      </p:sp>
      <p:sp>
        <p:nvSpPr>
          <p:cNvPr id="86" name="Lawyer Text 7"/>
          <p:cNvSpPr>
            <a:spLocks noGrp="1"/>
          </p:cNvSpPr>
          <p:nvPr>
            <p:ph sz="quarter" idx="72"/>
          </p:nvPr>
        </p:nvSpPr>
        <p:spPr>
          <a:xfrm>
            <a:off x="1062776" y="3992409"/>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76" name="Lawyer Picture 6"/>
          <p:cNvSpPr>
            <a:spLocks noGrp="1" noChangeAspect="1"/>
          </p:cNvSpPr>
          <p:nvPr>
            <p:ph type="pic" sz="quarter" idx="65"/>
          </p:nvPr>
        </p:nvSpPr>
        <p:spPr>
          <a:xfrm>
            <a:off x="6150550" y="2619285"/>
            <a:ext cx="720000" cy="720000"/>
          </a:xfrm>
        </p:spPr>
        <p:txBody>
          <a:bodyPr>
            <a:noAutofit/>
          </a:bodyPr>
          <a:lstStyle>
            <a:lvl1pPr marL="0" indent="0">
              <a:buNone/>
              <a:defRPr sz="1000"/>
            </a:lvl1pPr>
          </a:lstStyle>
          <a:p>
            <a:r>
              <a:rPr lang="en-US"/>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61" name="Lawyer Picture 5"/>
          <p:cNvSpPr>
            <a:spLocks noGrp="1" noChangeAspect="1"/>
          </p:cNvSpPr>
          <p:nvPr>
            <p:ph type="pic" sz="quarter" idx="61"/>
          </p:nvPr>
        </p:nvSpPr>
        <p:spPr>
          <a:xfrm>
            <a:off x="3224100" y="2619285"/>
            <a:ext cx="720000" cy="720000"/>
          </a:xfrm>
        </p:spPr>
        <p:txBody>
          <a:bodyPr>
            <a:noAutofit/>
          </a:bodyPr>
          <a:lstStyle>
            <a:lvl1pPr marL="0" indent="0">
              <a:buNone/>
              <a:defRPr sz="1000"/>
            </a:lvl1pPr>
          </a:lstStyle>
          <a:p>
            <a:r>
              <a:rPr lang="en-US"/>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6" name="Lawyer Picture 4"/>
          <p:cNvSpPr>
            <a:spLocks noGrp="1" noChangeAspect="1"/>
          </p:cNvSpPr>
          <p:nvPr>
            <p:ph type="pic" sz="quarter" idx="57"/>
          </p:nvPr>
        </p:nvSpPr>
        <p:spPr>
          <a:xfrm>
            <a:off x="287339" y="2619285"/>
            <a:ext cx="720000" cy="720000"/>
          </a:xfrm>
        </p:spPr>
        <p:txBody>
          <a:bodyPr>
            <a:noAutofit/>
          </a:bodyPr>
          <a:lstStyle>
            <a:lvl1pPr marL="0" indent="0">
              <a:buNone/>
              <a:defRPr sz="1000"/>
            </a:lvl1pPr>
          </a:lstStyle>
          <a:p>
            <a:r>
              <a:rPr lang="en-US"/>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30" name="Lawyer Picture 1"/>
          <p:cNvSpPr>
            <a:spLocks noGrp="1" noChangeAspect="1"/>
          </p:cNvSpPr>
          <p:nvPr>
            <p:ph type="pic" sz="quarter" idx="47"/>
          </p:nvPr>
        </p:nvSpPr>
        <p:spPr>
          <a:xfrm>
            <a:off x="287339" y="1496052"/>
            <a:ext cx="720000" cy="720000"/>
          </a:xfrm>
        </p:spPr>
        <p:txBody>
          <a:bodyPr>
            <a:noAutofit/>
          </a:bodyPr>
          <a:lstStyle>
            <a:lvl1pPr marL="0" indent="0">
              <a:buNone/>
              <a:defRPr sz="1000"/>
            </a:lvl1pPr>
          </a:lstStyle>
          <a:p>
            <a:r>
              <a:rPr lang="en-US"/>
              <a:t>Click icon to add picture</a:t>
            </a:r>
            <a:endParaRPr lang="en-GB"/>
          </a:p>
        </p:txBody>
      </p:sp>
      <p:sp>
        <p:nvSpPr>
          <p:cNvPr id="5" name="Slide Subtitle"/>
          <p:cNvSpPr>
            <a:spLocks noGrp="1"/>
          </p:cNvSpPr>
          <p:nvPr>
            <p:ph type="body" sz="quarter" idx="13"/>
          </p:nvPr>
        </p:nvSpPr>
        <p:spPr>
          <a:xfrm>
            <a:off x="284165"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47779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20"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3" y="4617966"/>
            <a:ext cx="2504443" cy="315985"/>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5" name="Social Media Heading"/>
          <p:cNvSpPr txBox="1"/>
          <p:nvPr userDrawn="1"/>
        </p:nvSpPr>
        <p:spPr>
          <a:xfrm>
            <a:off x="6376034" y="4436812"/>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19" name="Education Text"/>
          <p:cNvSpPr>
            <a:spLocks noGrp="1"/>
          </p:cNvSpPr>
          <p:nvPr>
            <p:ph type="body" sz="quarter" idx="15"/>
          </p:nvPr>
        </p:nvSpPr>
        <p:spPr>
          <a:xfrm>
            <a:off x="6376033" y="3807085"/>
            <a:ext cx="2504443" cy="652779"/>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1" name="Education Heading"/>
          <p:cNvSpPr txBox="1"/>
          <p:nvPr userDrawn="1"/>
        </p:nvSpPr>
        <p:spPr>
          <a:xfrm>
            <a:off x="6376032" y="3625931"/>
            <a:ext cx="530594" cy="246221"/>
          </a:xfrm>
          <a:prstGeom prst="rect">
            <a:avLst/>
          </a:prstGeom>
          <a:noFill/>
        </p:spPr>
        <p:txBody>
          <a:bodyPr wrap="none" lIns="0" rIns="0" rtlCol="0">
            <a:spAutoFit/>
          </a:bodyPr>
          <a:lstStyle/>
          <a:p>
            <a:r>
              <a:rPr lang="en-GB" sz="1000" b="1">
                <a:solidFill>
                  <a:schemeClr val="accent1"/>
                </a:solidFill>
                <a:latin typeface="+mj-lt"/>
              </a:rPr>
              <a:t>Education</a:t>
            </a:r>
          </a:p>
        </p:txBody>
      </p:sp>
      <p:sp>
        <p:nvSpPr>
          <p:cNvPr id="9" name="Areas of Focus Text"/>
          <p:cNvSpPr>
            <a:spLocks noGrp="1"/>
          </p:cNvSpPr>
          <p:nvPr>
            <p:ph type="body" sz="quarter" idx="14"/>
          </p:nvPr>
        </p:nvSpPr>
        <p:spPr>
          <a:xfrm>
            <a:off x="6376033" y="3007706"/>
            <a:ext cx="2504443" cy="641813"/>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s of Focus Heading"/>
          <p:cNvSpPr txBox="1"/>
          <p:nvPr userDrawn="1"/>
        </p:nvSpPr>
        <p:spPr>
          <a:xfrm>
            <a:off x="6376034" y="2826552"/>
            <a:ext cx="765797" cy="245917"/>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a:solidFill>
                  <a:schemeClr val="accent6"/>
                </a:solidFill>
                <a:latin typeface="+mj-lt"/>
              </a:rPr>
              <a:t>T</a:t>
            </a:r>
          </a:p>
        </p:txBody>
      </p:sp>
      <p:sp>
        <p:nvSpPr>
          <p:cNvPr id="5" name="Lawyer Picture"/>
          <p:cNvSpPr>
            <a:spLocks noGrp="1" noChangeAspect="1"/>
          </p:cNvSpPr>
          <p:nvPr>
            <p:ph type="pic" sz="quarter" idx="11"/>
          </p:nvPr>
        </p:nvSpPr>
        <p:spPr>
          <a:xfrm>
            <a:off x="6367260" y="735228"/>
            <a:ext cx="1584000" cy="1585278"/>
          </a:xfrm>
        </p:spPr>
        <p:txBody>
          <a:bodyPr/>
          <a:lstStyle/>
          <a:p>
            <a:r>
              <a:rPr lang="en-US"/>
              <a:t>Click icon to add picture</a:t>
            </a:r>
            <a:endParaRPr lang="en-GB"/>
          </a:p>
        </p:txBody>
      </p:sp>
      <p:sp>
        <p:nvSpPr>
          <p:cNvPr id="18" name="Biography Content"/>
          <p:cNvSpPr>
            <a:spLocks noGrp="1"/>
          </p:cNvSpPr>
          <p:nvPr>
            <p:ph sz="quarter" idx="44"/>
          </p:nvPr>
        </p:nvSpPr>
        <p:spPr>
          <a:xfrm>
            <a:off x="289166"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a:t>Click to edit Master text styles</a:t>
            </a:r>
          </a:p>
        </p:txBody>
      </p:sp>
      <p:sp>
        <p:nvSpPr>
          <p:cNvPr id="24" name="Lawyer Name"/>
          <p:cNvSpPr>
            <a:spLocks noGrp="1"/>
          </p:cNvSpPr>
          <p:nvPr>
            <p:ph type="body" sz="quarter" idx="16"/>
          </p:nvPr>
        </p:nvSpPr>
        <p:spPr>
          <a:xfrm>
            <a:off x="284166"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48919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descr="06411 Firmwide PPT_images covers 02 T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35879" cy="5143500"/>
          </a:xfrm>
          <a:prstGeom prst="rect">
            <a:avLst/>
          </a:prstGeom>
        </p:spPr>
      </p:pic>
      <p:sp>
        <p:nvSpPr>
          <p:cNvPr id="14" name="Cobranding Logo"/>
          <p:cNvSpPr>
            <a:spLocks noGrp="1"/>
          </p:cNvSpPr>
          <p:nvPr>
            <p:ph type="pic" sz="quarter" idx="13" hasCustomPrompt="1"/>
          </p:nvPr>
        </p:nvSpPr>
        <p:spPr>
          <a:xfrm>
            <a:off x="6075685" y="1785938"/>
            <a:ext cx="2466975" cy="1216025"/>
          </a:xfrm>
        </p:spPr>
        <p:txBody>
          <a:bodyPr/>
          <a:lstStyle>
            <a:lvl1pPr marL="0" indent="0">
              <a:buFontTx/>
              <a:buNone/>
              <a:defRPr/>
            </a:lvl1pPr>
          </a:lstStyle>
          <a:p>
            <a:r>
              <a:rPr lang="en-GB"/>
              <a:t>Cobranding</a:t>
            </a:r>
          </a:p>
        </p:txBody>
      </p:sp>
      <p:sp>
        <p:nvSpPr>
          <p:cNvPr id="15"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6" name="Cover Additional Title"/>
          <p:cNvSpPr>
            <a:spLocks noGrp="1"/>
          </p:cNvSpPr>
          <p:nvPr>
            <p:ph type="body" sz="quarter" idx="11"/>
          </p:nvPr>
        </p:nvSpPr>
        <p:spPr>
          <a:xfrm>
            <a:off x="3481221" y="4082726"/>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Subtitle"/>
          <p:cNvSpPr>
            <a:spLocks noGrp="1"/>
          </p:cNvSpPr>
          <p:nvPr>
            <p:ph type="body" sz="quarter" idx="10"/>
          </p:nvPr>
        </p:nvSpPr>
        <p:spPr>
          <a:xfrm>
            <a:off x="3481221" y="3636125"/>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8" name="Cover Title"/>
          <p:cNvSpPr>
            <a:spLocks noGrp="1"/>
          </p:cNvSpPr>
          <p:nvPr>
            <p:ph type="title"/>
          </p:nvPr>
        </p:nvSpPr>
        <p:spPr>
          <a:xfrm>
            <a:off x="1811549"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3206202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5"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8"/>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0" name="Social Media Heading 2"/>
          <p:cNvSpPr txBox="1"/>
          <p:nvPr userDrawn="1"/>
        </p:nvSpPr>
        <p:spPr>
          <a:xfrm>
            <a:off x="7175788" y="4005881"/>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69" name="Area of Focus Text 2"/>
          <p:cNvSpPr>
            <a:spLocks noGrp="1"/>
          </p:cNvSpPr>
          <p:nvPr>
            <p:ph type="body" sz="quarter" idx="53"/>
          </p:nvPr>
        </p:nvSpPr>
        <p:spPr>
          <a:xfrm>
            <a:off x="7172325" y="3311718"/>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2" name="Area of Focus Heading 2"/>
          <p:cNvSpPr txBox="1"/>
          <p:nvPr userDrawn="1"/>
        </p:nvSpPr>
        <p:spPr>
          <a:xfrm>
            <a:off x="7188229" y="3166095"/>
            <a:ext cx="784081" cy="245917"/>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000" b="1" i="0" u="none" strike="noStrike" kern="1200" cap="none" spc="0" normalizeH="0" baseline="0" noProof="0">
                <a:ln>
                  <a:noFill/>
                </a:ln>
                <a:solidFill>
                  <a:srgbClr val="58A618"/>
                </a:solidFill>
                <a:effectLst/>
                <a:uLnTx/>
                <a:uFillTx/>
                <a:latin typeface="Calibri"/>
              </a:rPr>
              <a:t>Areas of Focus</a:t>
            </a: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Email 2"/>
          <p:cNvSpPr>
            <a:spLocks noGrp="1"/>
          </p:cNvSpPr>
          <p:nvPr>
            <p:ph type="body" sz="quarter" idx="50"/>
          </p:nvPr>
        </p:nvSpPr>
        <p:spPr>
          <a:xfrm>
            <a:off x="1216802"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4" name="Phone No 2"/>
          <p:cNvSpPr>
            <a:spLocks noGrp="1"/>
          </p:cNvSpPr>
          <p:nvPr>
            <p:ph type="body" sz="quarter" idx="49"/>
          </p:nvPr>
        </p:nvSpPr>
        <p:spPr>
          <a:xfrm>
            <a:off x="1332002"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8" name="Social Media Heading 1"/>
          <p:cNvSpPr txBox="1"/>
          <p:nvPr userDrawn="1"/>
        </p:nvSpPr>
        <p:spPr>
          <a:xfrm>
            <a:off x="7172327" y="2042146"/>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37" name="Area of Focus Text 1"/>
          <p:cNvSpPr>
            <a:spLocks noGrp="1"/>
          </p:cNvSpPr>
          <p:nvPr>
            <p:ph type="body" sz="quarter" idx="45"/>
          </p:nvPr>
        </p:nvSpPr>
        <p:spPr>
          <a:xfrm>
            <a:off x="7172325" y="134489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 of Focus Heading 1"/>
          <p:cNvSpPr txBox="1"/>
          <p:nvPr userDrawn="1"/>
        </p:nvSpPr>
        <p:spPr>
          <a:xfrm>
            <a:off x="7172327" y="1179151"/>
            <a:ext cx="784081" cy="245917"/>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Email 1"/>
          <p:cNvSpPr>
            <a:spLocks noGrp="1"/>
          </p:cNvSpPr>
          <p:nvPr>
            <p:ph type="body" sz="quarter" idx="13"/>
          </p:nvPr>
        </p:nvSpPr>
        <p:spPr>
          <a:xfrm>
            <a:off x="1216802"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9" name="Phone No 1"/>
          <p:cNvSpPr>
            <a:spLocks noGrp="1"/>
          </p:cNvSpPr>
          <p:nvPr>
            <p:ph type="body" sz="quarter" idx="12"/>
          </p:nvPr>
        </p:nvSpPr>
        <p:spPr>
          <a:xfrm>
            <a:off x="1332002" y="168862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1" name="T1"/>
          <p:cNvSpPr txBox="1"/>
          <p:nvPr userDrawn="1"/>
        </p:nvSpPr>
        <p:spPr>
          <a:xfrm>
            <a:off x="1216800" y="1626528"/>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33" name="Role Location 1"/>
          <p:cNvSpPr>
            <a:spLocks noGrp="1"/>
          </p:cNvSpPr>
          <p:nvPr>
            <p:ph type="body" sz="quarter" idx="19"/>
          </p:nvPr>
        </p:nvSpPr>
        <p:spPr>
          <a:xfrm>
            <a:off x="1216800" y="1416083"/>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a:t>Click icon to add picture</a:t>
            </a:r>
            <a:endParaRPr lang="en-GB"/>
          </a:p>
        </p:txBody>
      </p:sp>
      <p:sp>
        <p:nvSpPr>
          <p:cNvPr id="26" name="Slide Subtitle"/>
          <p:cNvSpPr>
            <a:spLocks noGrp="1"/>
          </p:cNvSpPr>
          <p:nvPr>
            <p:ph type="body" sz="quarter" idx="16"/>
          </p:nvPr>
        </p:nvSpPr>
        <p:spPr>
          <a:xfrm>
            <a:off x="284166"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34" name="Slide Title"/>
          <p:cNvSpPr>
            <a:spLocks noGrp="1"/>
          </p:cNvSpPr>
          <p:nvPr>
            <p:ph type="title"/>
          </p:nvPr>
        </p:nvSpPr>
        <p:spPr>
          <a:xfrm>
            <a:off x="288000" y="288001"/>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28401049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40"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917302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77572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40"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251429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011362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9" y="989945"/>
            <a:ext cx="2814175" cy="660400"/>
          </a:xfrm>
        </p:spPr>
        <p:txBody>
          <a:bodyPr/>
          <a:lstStyle>
            <a:lvl1pPr marL="0" indent="0">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498368" y="505885"/>
            <a:ext cx="3149685" cy="446400"/>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544228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9" y="1412657"/>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1488742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31" y="4069593"/>
            <a:ext cx="2814175" cy="660400"/>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396816" y="3514234"/>
            <a:ext cx="2811288"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643321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9" y="3543382"/>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5" name="Section Divider Title"/>
          <p:cNvSpPr>
            <a:spLocks noGrp="1"/>
          </p:cNvSpPr>
          <p:nvPr>
            <p:ph type="title"/>
          </p:nvPr>
        </p:nvSpPr>
        <p:spPr>
          <a:xfrm>
            <a:off x="5934974" y="2988022"/>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686199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9" y="938204"/>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Title"/>
          <p:cNvSpPr>
            <a:spLocks noGrp="1"/>
          </p:cNvSpPr>
          <p:nvPr>
            <p:ph type="title"/>
          </p:nvPr>
        </p:nvSpPr>
        <p:spPr>
          <a:xfrm>
            <a:off x="431323" y="382845"/>
            <a:ext cx="4079371"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8901200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ready for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3" y="2284"/>
            <a:ext cx="9135879" cy="5138931"/>
          </a:xfrm>
          <a:prstGeom prst="rect">
            <a:avLst/>
          </a:prstGeom>
        </p:spPr>
      </p:pic>
      <p:sp>
        <p:nvSpPr>
          <p:cNvPr id="13"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161095207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3" y="938204"/>
            <a:ext cx="8384875" cy="1804996"/>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ubsection Divider Title"/>
          <p:cNvSpPr>
            <a:spLocks noGrp="1"/>
          </p:cNvSpPr>
          <p:nvPr>
            <p:ph type="title"/>
          </p:nvPr>
        </p:nvSpPr>
        <p:spPr>
          <a:xfrm>
            <a:off x="431323" y="382845"/>
            <a:ext cx="8376249" cy="446400"/>
          </a:xfrm>
        </p:spPr>
        <p:txBody>
          <a:bodyPr/>
          <a:lstStyle>
            <a:lvl1pPr algn="l">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E82BEB55-79B6-4329-812B-F5EB6BD01FB3}"/>
              </a:ext>
            </a:extLst>
          </p:cNvPr>
          <p:cNvSpPr>
            <a:spLocks noGrp="1"/>
          </p:cNvSpPr>
          <p:nvPr>
            <p:ph type="ftr" sz="quarter" idx="12"/>
          </p:nvPr>
        </p:nvSpPr>
        <p:spPr/>
        <p:txBody>
          <a:bodyPr/>
          <a:lstStyle/>
          <a:p>
            <a:pPr algn="r"/>
            <a:r>
              <a:rPr lang="de-DE"/>
              <a:t>Hogan Lovells</a:t>
            </a:r>
          </a:p>
        </p:txBody>
      </p:sp>
      <p:sp>
        <p:nvSpPr>
          <p:cNvPr id="4" name="Slide Number Placeholder 3">
            <a:extLst>
              <a:ext uri="{FF2B5EF4-FFF2-40B4-BE49-F238E27FC236}">
                <a16:creationId xmlns:a16="http://schemas.microsoft.com/office/drawing/2014/main" id="{DB3C4714-466F-4503-B7C9-88D2E8BF74C5}"/>
              </a:ext>
            </a:extLst>
          </p:cNvPr>
          <p:cNvSpPr>
            <a:spLocks noGrp="1"/>
          </p:cNvSpPr>
          <p:nvPr>
            <p:ph type="sldNum" sz="quarter" idx="13"/>
          </p:nvPr>
        </p:nvSpPr>
        <p:spPr/>
        <p:txBody>
          <a:bodyPr/>
          <a:lstStyle/>
          <a:p>
            <a:r>
              <a:rPr lang="en-GB"/>
              <a:t>|  </a:t>
            </a:r>
            <a:fld id="{6967D197-2218-4700-B211-63EF06F51A7E}" type="slidenum">
              <a:rPr lang="en-GB" smtClean="0"/>
              <a:t>‹#›</a:t>
            </a:fld>
            <a:endParaRPr lang="en-GB"/>
          </a:p>
        </p:txBody>
      </p:sp>
    </p:spTree>
    <p:extLst>
      <p:ext uri="{BB962C8B-B14F-4D97-AF65-F5344CB8AC3E}">
        <p14:creationId xmlns:p14="http://schemas.microsoft.com/office/powerpoint/2010/main" val="389783236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99031136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28800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849264"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2" name="Footer Placeholder 1">
            <a:extLst>
              <a:ext uri="{FF2B5EF4-FFF2-40B4-BE49-F238E27FC236}">
                <a16:creationId xmlns:a16="http://schemas.microsoft.com/office/drawing/2014/main" id="{F4EC3B30-43E6-4345-BA54-027977000C30}"/>
              </a:ext>
            </a:extLst>
          </p:cNvPr>
          <p:cNvSpPr>
            <a:spLocks noGrp="1"/>
          </p:cNvSpPr>
          <p:nvPr>
            <p:ph type="ftr" sz="quarter" idx="10"/>
          </p:nvPr>
        </p:nvSpPr>
        <p:spPr/>
        <p:txBody>
          <a:bodyPr/>
          <a:lstStyle/>
          <a:p>
            <a:pPr algn="r"/>
            <a:r>
              <a:rPr lang="de-DE"/>
              <a:t>Hogan Lovells</a:t>
            </a:r>
          </a:p>
        </p:txBody>
      </p:sp>
      <p:sp>
        <p:nvSpPr>
          <p:cNvPr id="8" name="Slide Number Placeholder 7">
            <a:extLst>
              <a:ext uri="{FF2B5EF4-FFF2-40B4-BE49-F238E27FC236}">
                <a16:creationId xmlns:a16="http://schemas.microsoft.com/office/drawing/2014/main" id="{C2A79D63-5243-445F-B7EA-DE1D7250E70F}"/>
              </a:ext>
            </a:extLst>
          </p:cNvPr>
          <p:cNvSpPr>
            <a:spLocks noGrp="1"/>
          </p:cNvSpPr>
          <p:nvPr>
            <p:ph type="sldNum" sz="quarter" idx="11"/>
          </p:nvPr>
        </p:nvSpPr>
        <p:spPr/>
        <p:txBody>
          <a:bodyPr/>
          <a:lstStyle/>
          <a:p>
            <a:r>
              <a:rPr lang="en-GB"/>
              <a:t>|  </a:t>
            </a:r>
            <a:fld id="{6967D197-2218-4700-B211-63EF06F51A7E}" type="slidenum">
              <a:rPr lang="en-GB" smtClean="0"/>
              <a:t>‹#›</a:t>
            </a:fld>
            <a:endParaRPr lang="en-GB"/>
          </a:p>
        </p:txBody>
      </p:sp>
      <p:sp>
        <p:nvSpPr>
          <p:cNvPr id="9" name="Title 8">
            <a:extLst>
              <a:ext uri="{FF2B5EF4-FFF2-40B4-BE49-F238E27FC236}">
                <a16:creationId xmlns:a16="http://schemas.microsoft.com/office/drawing/2014/main" id="{824EF74E-CF0C-4074-919C-4B214BB9E0F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8532929"/>
      </p:ext>
    </p:extLst>
  </p:cSld>
  <p:clrMapOvr>
    <a:masterClrMapping/>
  </p:clrMapOvr>
  <p:transition/>
  <p:extLst>
    <p:ext uri="{DCECCB84-F9BA-43D5-87BE-67443E8EF086}">
      <p15:sldGuideLst xmlns:p15="http://schemas.microsoft.com/office/powerpoint/2012/main">
        <p15:guide id="1" orient="horz" pos="1620" userDrawn="1">
          <p15:clr>
            <a:srgbClr val="FBAE40"/>
          </p15:clr>
        </p15:guide>
        <p15:guide id="2" pos="18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299011-7914-45A3-BC77-64F4C6B53CCB}"/>
              </a:ext>
            </a:extLst>
          </p:cNvPr>
          <p:cNvSpPr>
            <a:spLocks noGrp="1"/>
          </p:cNvSpPr>
          <p:nvPr>
            <p:ph type="ftr" sz="quarter" idx="10"/>
          </p:nvPr>
        </p:nvSpPr>
        <p:spPr/>
        <p:txBody>
          <a:bodyPr/>
          <a:lstStyle/>
          <a:p>
            <a:pPr algn="r"/>
            <a:r>
              <a:rPr lang="de-DE"/>
              <a:t>Hogan Lovells</a:t>
            </a:r>
          </a:p>
        </p:txBody>
      </p:sp>
      <p:sp>
        <p:nvSpPr>
          <p:cNvPr id="6" name="Slide Number Placeholder 5">
            <a:extLst>
              <a:ext uri="{FF2B5EF4-FFF2-40B4-BE49-F238E27FC236}">
                <a16:creationId xmlns:a16="http://schemas.microsoft.com/office/drawing/2014/main" id="{9404E810-B5DE-4041-A753-C1C03FCD028A}"/>
              </a:ext>
            </a:extLst>
          </p:cNvPr>
          <p:cNvSpPr>
            <a:spLocks noGrp="1"/>
          </p:cNvSpPr>
          <p:nvPr>
            <p:ph type="sldNum" sz="quarter" idx="11"/>
          </p:nvPr>
        </p:nvSpPr>
        <p:spPr/>
        <p:txBody>
          <a:bodyPr/>
          <a:lstStyle/>
          <a:p>
            <a:r>
              <a:rPr lang="en-GB"/>
              <a:t>|  </a:t>
            </a:r>
            <a:fld id="{6967D197-2218-4700-B211-63EF06F51A7E}" type="slidenum">
              <a:rPr lang="en-GB" smtClean="0"/>
              <a:t>‹#›</a:t>
            </a:fld>
            <a:endParaRPr lang="en-GB"/>
          </a:p>
        </p:txBody>
      </p:sp>
    </p:spTree>
    <p:extLst>
      <p:ext uri="{BB962C8B-B14F-4D97-AF65-F5344CB8AC3E}">
        <p14:creationId xmlns:p14="http://schemas.microsoft.com/office/powerpoint/2010/main" val="44403833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 gradient only">
    <p:spTree>
      <p:nvGrpSpPr>
        <p:cNvPr id="1" name=""/>
        <p:cNvGrpSpPr/>
        <p:nvPr/>
      </p:nvGrpSpPr>
      <p:grpSpPr>
        <a:xfrm>
          <a:off x="0" y="0"/>
          <a:ext cx="0" cy="0"/>
          <a:chOff x="0" y="0"/>
          <a:chExt cx="0" cy="0"/>
        </a:xfrm>
      </p:grpSpPr>
      <p:pic>
        <p:nvPicPr>
          <p:cNvPr id="5" name="Picture 4" descr="A green and purple gradient&#10;&#10;Description automatically generated">
            <a:extLst>
              <a:ext uri="{FF2B5EF4-FFF2-40B4-BE49-F238E27FC236}">
                <a16:creationId xmlns:a16="http://schemas.microsoft.com/office/drawing/2014/main" id="{EFCCFB61-D3CB-7139-4E89-A34152E15BC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8A4CFA51-3870-1F17-655C-5F28D349352B}"/>
              </a:ext>
            </a:extLst>
          </p:cNvPr>
          <p:cNvSpPr>
            <a:spLocks noGrp="1"/>
          </p:cNvSpPr>
          <p:nvPr>
            <p:ph type="ctrTitle" hasCustomPrompt="1"/>
          </p:nvPr>
        </p:nvSpPr>
        <p:spPr>
          <a:xfrm>
            <a:off x="297000" y="3036570"/>
            <a:ext cx="6750000" cy="1097280"/>
          </a:xfrm>
        </p:spPr>
        <p:txBody>
          <a:bodyPr anchor="t"/>
          <a:lstStyle>
            <a:lvl1pPr algn="l">
              <a:lnSpc>
                <a:spcPct val="85000"/>
              </a:lnSpc>
              <a:defRPr sz="4500"/>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24FE35B3-2DB5-38A8-2797-9BB9A7D2B7A4}"/>
              </a:ext>
            </a:extLst>
          </p:cNvPr>
          <p:cNvSpPr>
            <a:spLocks noGrp="1"/>
          </p:cNvSpPr>
          <p:nvPr>
            <p:ph type="subTitle" idx="1" hasCustomPrompt="1"/>
          </p:nvPr>
        </p:nvSpPr>
        <p:spPr>
          <a:xfrm>
            <a:off x="297000" y="4672669"/>
            <a:ext cx="6750000" cy="297000"/>
          </a:xfrm>
        </p:spPr>
        <p:txBody>
          <a:bodyPr anchor="ctr"/>
          <a:lstStyle>
            <a:lvl1pPr marL="0" indent="0" algn="l">
              <a:buNone/>
              <a:defRPr sz="135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Insert subtitle/date here</a:t>
            </a:r>
          </a:p>
        </p:txBody>
      </p:sp>
      <p:pic>
        <p:nvPicPr>
          <p:cNvPr id="11" name="Picture 10" descr="A green sign with black text&#10;&#10;Description automatically generated">
            <a:extLst>
              <a:ext uri="{FF2B5EF4-FFF2-40B4-BE49-F238E27FC236}">
                <a16:creationId xmlns:a16="http://schemas.microsoft.com/office/drawing/2014/main" id="{D2BAD355-84A6-7001-974E-8735303E7BD3}"/>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97000" y="297000"/>
            <a:ext cx="659310" cy="659310"/>
          </a:xfrm>
          <a:prstGeom prst="rect">
            <a:avLst/>
          </a:prstGeom>
        </p:spPr>
      </p:pic>
    </p:spTree>
    <p:extLst>
      <p:ext uri="{BB962C8B-B14F-4D97-AF65-F5344CB8AC3E}">
        <p14:creationId xmlns:p14="http://schemas.microsoft.com/office/powerpoint/2010/main" val="995529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 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87A5D98-A155-4A2C-A9E2-FF413A52CD58}"/>
              </a:ext>
            </a:extLst>
          </p:cNvPr>
          <p:cNvSpPr>
            <a:spLocks noGrp="1"/>
          </p:cNvSpPr>
          <p:nvPr>
            <p:ph type="title"/>
          </p:nvPr>
        </p:nvSpPr>
        <p:spPr>
          <a:xfrm>
            <a:off x="288036" y="301012"/>
            <a:ext cx="8567928" cy="685800"/>
          </a:xfrm>
          <a:prstGeom prst="rect">
            <a:avLst/>
          </a:prstGeom>
        </p:spPr>
        <p:txBody>
          <a:bodyPr/>
          <a:lstStyle/>
          <a:p>
            <a:r>
              <a:rPr lang="en-US"/>
              <a:t>Click to edit Master title style</a:t>
            </a:r>
            <a:endParaRPr lang="en-US" dirty="0"/>
          </a:p>
        </p:txBody>
      </p:sp>
      <p:sp>
        <p:nvSpPr>
          <p:cNvPr id="22" name="Content Placeholder 4">
            <a:extLst>
              <a:ext uri="{FF2B5EF4-FFF2-40B4-BE49-F238E27FC236}">
                <a16:creationId xmlns:a16="http://schemas.microsoft.com/office/drawing/2014/main" id="{B691E8CA-F0D2-DD64-401B-9A8C40257C05}"/>
              </a:ext>
            </a:extLst>
          </p:cNvPr>
          <p:cNvSpPr>
            <a:spLocks noGrp="1"/>
          </p:cNvSpPr>
          <p:nvPr>
            <p:ph sz="quarter" idx="14"/>
          </p:nvPr>
        </p:nvSpPr>
        <p:spPr>
          <a:xfrm>
            <a:off x="4636008" y="986812"/>
            <a:ext cx="4219956" cy="3625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Rectangle 23">
            <a:extLst>
              <a:ext uri="{FF2B5EF4-FFF2-40B4-BE49-F238E27FC236}">
                <a16:creationId xmlns:a16="http://schemas.microsoft.com/office/drawing/2014/main" id="{559FB9E9-3A27-4895-0244-6D897EF25368}"/>
              </a:ext>
            </a:extLst>
          </p:cNvPr>
          <p:cNvSpPr/>
          <p:nvPr userDrawn="1"/>
        </p:nvSpPr>
        <p:spPr>
          <a:xfrm>
            <a:off x="0" y="5044858"/>
            <a:ext cx="9144000" cy="986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p>
        </p:txBody>
      </p:sp>
      <p:sp>
        <p:nvSpPr>
          <p:cNvPr id="27" name="Content Placeholder 4">
            <a:extLst>
              <a:ext uri="{FF2B5EF4-FFF2-40B4-BE49-F238E27FC236}">
                <a16:creationId xmlns:a16="http://schemas.microsoft.com/office/drawing/2014/main" id="{9F607A60-F20A-4558-61F3-CEB92B0EE7B9}"/>
              </a:ext>
            </a:extLst>
          </p:cNvPr>
          <p:cNvSpPr>
            <a:spLocks noGrp="1"/>
          </p:cNvSpPr>
          <p:nvPr>
            <p:ph sz="quarter" idx="15"/>
          </p:nvPr>
        </p:nvSpPr>
        <p:spPr>
          <a:xfrm>
            <a:off x="288036" y="986812"/>
            <a:ext cx="4137290" cy="3625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29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137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1" y="659983"/>
            <a:ext cx="8560166" cy="459000"/>
          </a:xfrm>
        </p:spPr>
        <p:txBody>
          <a:bodyPr/>
          <a:lstStyle>
            <a:lvl1pPr>
              <a:defRPr sz="2550">
                <a:solidFill>
                  <a:schemeClr val="tx2"/>
                </a:solidFill>
              </a:defRPr>
            </a:lvl1pPr>
          </a:lstStyle>
          <a:p>
            <a:r>
              <a:rPr lang="en-GB" dirty="0"/>
              <a:t>Click to edit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5"/>
            <a:ext cx="8560166"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hasCustomPrompt="1"/>
          </p:nvPr>
        </p:nvSpPr>
        <p:spPr>
          <a:xfrm>
            <a:off x="305611" y="1728000"/>
            <a:ext cx="4185428" cy="428081"/>
          </a:xfrm>
        </p:spPr>
        <p:txBody>
          <a:bodyPr/>
          <a:lstStyle>
            <a:lvl1pPr marL="0" indent="0">
              <a:spcAft>
                <a:spcPts val="1350"/>
              </a:spcAft>
              <a:buFont typeface="Arial" panose="020B0604020202020204" pitchFamily="34" charset="0"/>
              <a:buNone/>
              <a:defRPr sz="1500">
                <a:solidFill>
                  <a:schemeClr val="tx2"/>
                </a:solidFill>
                <a:latin typeface="+mn-lt"/>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endParaRPr lang="en-US"/>
          </a:p>
        </p:txBody>
      </p:sp>
      <p:sp>
        <p:nvSpPr>
          <p:cNvPr id="9" name="Picture Placeholder 10">
            <a:extLst>
              <a:ext uri="{FF2B5EF4-FFF2-40B4-BE49-F238E27FC236}">
                <a16:creationId xmlns:a16="http://schemas.microsoft.com/office/drawing/2014/main" id="{F5696644-4ABE-90FF-F625-F97FEE26F488}"/>
              </a:ext>
            </a:extLst>
          </p:cNvPr>
          <p:cNvSpPr>
            <a:spLocks noGrp="1" noChangeAspect="1"/>
          </p:cNvSpPr>
          <p:nvPr>
            <p:ph type="pic" sz="quarter" idx="10"/>
          </p:nvPr>
        </p:nvSpPr>
        <p:spPr>
          <a:xfrm>
            <a:off x="305996" y="2135437"/>
            <a:ext cx="1620641" cy="162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5" name="Text Placeholder 13">
            <a:extLst>
              <a:ext uri="{FF2B5EF4-FFF2-40B4-BE49-F238E27FC236}">
                <a16:creationId xmlns:a16="http://schemas.microsoft.com/office/drawing/2014/main" id="{60DA67F5-F0E7-402D-B7A5-6FD895D97DD3}"/>
              </a:ext>
            </a:extLst>
          </p:cNvPr>
          <p:cNvSpPr>
            <a:spLocks noGrp="1"/>
          </p:cNvSpPr>
          <p:nvPr>
            <p:ph type="body" sz="quarter" idx="23" hasCustomPrompt="1"/>
          </p:nvPr>
        </p:nvSpPr>
        <p:spPr>
          <a:xfrm>
            <a:off x="2068286" y="2135441"/>
            <a:ext cx="2403702" cy="1797293"/>
          </a:xfrm>
        </p:spPr>
        <p:txBody>
          <a:bodyPr/>
          <a:lstStyle>
            <a:lvl1pPr marL="0" indent="0">
              <a:spcBef>
                <a:spcPts val="1350"/>
              </a:spcBef>
              <a:spcAft>
                <a:spcPts val="0"/>
              </a:spcAft>
              <a:buFont typeface="Arial" panose="020B0604020202020204" pitchFamily="34" charset="0"/>
              <a:buNone/>
              <a:defRPr sz="900" b="1">
                <a:solidFill>
                  <a:schemeClr val="tx2"/>
                </a:solidFill>
                <a:latin typeface="+mj-lt"/>
              </a:defRPr>
            </a:lvl1pPr>
            <a:lvl2pPr marL="0" indent="0">
              <a:spcAft>
                <a:spcPts val="0"/>
              </a:spcAft>
              <a:buNone/>
              <a:defRPr sz="900" b="0">
                <a:solidFill>
                  <a:schemeClr val="tx2"/>
                </a:solidFill>
                <a:latin typeface="Georgia" panose="02040502050405020303" pitchFamily="18" charset="0"/>
              </a:defRPr>
            </a:lvl2pPr>
            <a:lvl3pPr marL="0" indent="0">
              <a:spcAft>
                <a:spcPts val="0"/>
              </a:spcAft>
              <a:buNone/>
              <a:defRPr sz="900">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Heading</a:t>
            </a:r>
          </a:p>
          <a:p>
            <a:pPr lvl="1"/>
            <a:r>
              <a:rPr lang="en-GB"/>
              <a:t>Text </a:t>
            </a:r>
          </a:p>
        </p:txBody>
      </p:sp>
      <p:sp>
        <p:nvSpPr>
          <p:cNvPr id="12" name="Text Placeholder 9">
            <a:extLst>
              <a:ext uri="{FF2B5EF4-FFF2-40B4-BE49-F238E27FC236}">
                <a16:creationId xmlns:a16="http://schemas.microsoft.com/office/drawing/2014/main" id="{FD8EB84E-6866-1418-8B79-1C052A234162}"/>
              </a:ext>
            </a:extLst>
          </p:cNvPr>
          <p:cNvSpPr>
            <a:spLocks noGrp="1"/>
          </p:cNvSpPr>
          <p:nvPr>
            <p:ph type="body" sz="quarter" idx="24" hasCustomPrompt="1"/>
          </p:nvPr>
        </p:nvSpPr>
        <p:spPr>
          <a:xfrm>
            <a:off x="305611" y="4020225"/>
            <a:ext cx="4183031" cy="847050"/>
          </a:xfrm>
        </p:spPr>
        <p:txBody>
          <a:bodyPr/>
          <a:lstStyle>
            <a:lvl1pPr marL="0" indent="0">
              <a:spcAft>
                <a:spcPts val="600"/>
              </a:spcAft>
              <a:buFont typeface="Arial" panose="020B0604020202020204" pitchFamily="34" charset="0"/>
              <a:buNone/>
              <a:defRPr sz="900">
                <a:solidFill>
                  <a:schemeClr val="tx2"/>
                </a:solidFill>
              </a:defRPr>
            </a:lvl1pPr>
            <a:lvl2pPr marL="188975" indent="-188975">
              <a:spcAft>
                <a:spcPts val="60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p>
          <a:p>
            <a:pPr lvl="1"/>
            <a:r>
              <a:rPr lang="en-GB"/>
              <a:t>Bullet</a:t>
            </a:r>
            <a:endParaRPr lang="en-US"/>
          </a:p>
        </p:txBody>
      </p:sp>
      <p:sp>
        <p:nvSpPr>
          <p:cNvPr id="13" name="Text Placeholder 9">
            <a:extLst>
              <a:ext uri="{FF2B5EF4-FFF2-40B4-BE49-F238E27FC236}">
                <a16:creationId xmlns:a16="http://schemas.microsoft.com/office/drawing/2014/main" id="{664BC00D-B3D3-E342-661A-2B036C1589D5}"/>
              </a:ext>
            </a:extLst>
          </p:cNvPr>
          <p:cNvSpPr>
            <a:spLocks noGrp="1"/>
          </p:cNvSpPr>
          <p:nvPr>
            <p:ph type="body" sz="quarter" idx="25" hasCustomPrompt="1"/>
          </p:nvPr>
        </p:nvSpPr>
        <p:spPr>
          <a:xfrm>
            <a:off x="4680349" y="1728000"/>
            <a:ext cx="4185428" cy="428081"/>
          </a:xfrm>
        </p:spPr>
        <p:txBody>
          <a:bodyPr/>
          <a:lstStyle>
            <a:lvl1pPr marL="0" indent="0">
              <a:spcAft>
                <a:spcPts val="1350"/>
              </a:spcAft>
              <a:buFont typeface="Arial" panose="020B0604020202020204" pitchFamily="34" charset="0"/>
              <a:buNone/>
              <a:defRPr sz="1500">
                <a:solidFill>
                  <a:schemeClr val="tx2"/>
                </a:solidFill>
                <a:latin typeface="+mn-lt"/>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endParaRPr lang="en-US"/>
          </a:p>
        </p:txBody>
      </p:sp>
      <p:sp>
        <p:nvSpPr>
          <p:cNvPr id="15" name="Picture Placeholder 10">
            <a:extLst>
              <a:ext uri="{FF2B5EF4-FFF2-40B4-BE49-F238E27FC236}">
                <a16:creationId xmlns:a16="http://schemas.microsoft.com/office/drawing/2014/main" id="{3DE00FDE-F39C-0DF4-5516-FE235828BE57}"/>
              </a:ext>
            </a:extLst>
          </p:cNvPr>
          <p:cNvSpPr>
            <a:spLocks noGrp="1" noChangeAspect="1"/>
          </p:cNvSpPr>
          <p:nvPr>
            <p:ph type="pic" sz="quarter" idx="26"/>
          </p:nvPr>
        </p:nvSpPr>
        <p:spPr>
          <a:xfrm>
            <a:off x="4680734" y="2135437"/>
            <a:ext cx="1620641" cy="162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6" name="Text Placeholder 13">
            <a:extLst>
              <a:ext uri="{FF2B5EF4-FFF2-40B4-BE49-F238E27FC236}">
                <a16:creationId xmlns:a16="http://schemas.microsoft.com/office/drawing/2014/main" id="{71A24048-AC65-F8AD-D5CD-70564F8B5416}"/>
              </a:ext>
            </a:extLst>
          </p:cNvPr>
          <p:cNvSpPr>
            <a:spLocks noGrp="1"/>
          </p:cNvSpPr>
          <p:nvPr>
            <p:ph type="body" sz="quarter" idx="27" hasCustomPrompt="1"/>
          </p:nvPr>
        </p:nvSpPr>
        <p:spPr>
          <a:xfrm>
            <a:off x="6443024" y="2135441"/>
            <a:ext cx="2403702" cy="1797293"/>
          </a:xfrm>
        </p:spPr>
        <p:txBody>
          <a:bodyPr/>
          <a:lstStyle>
            <a:lvl1pPr marL="0" indent="0">
              <a:spcBef>
                <a:spcPts val="1350"/>
              </a:spcBef>
              <a:spcAft>
                <a:spcPts val="0"/>
              </a:spcAft>
              <a:buFont typeface="Arial" panose="020B0604020202020204" pitchFamily="34" charset="0"/>
              <a:buNone/>
              <a:defRPr sz="900" b="1">
                <a:solidFill>
                  <a:schemeClr val="tx2"/>
                </a:solidFill>
                <a:latin typeface="+mj-lt"/>
              </a:defRPr>
            </a:lvl1pPr>
            <a:lvl2pPr marL="0" indent="0">
              <a:spcAft>
                <a:spcPts val="0"/>
              </a:spcAft>
              <a:buNone/>
              <a:defRPr sz="900" b="0">
                <a:solidFill>
                  <a:schemeClr val="tx2"/>
                </a:solidFill>
                <a:latin typeface="Georgia" panose="02040502050405020303" pitchFamily="18" charset="0"/>
              </a:defRPr>
            </a:lvl2pPr>
            <a:lvl3pPr marL="0" indent="0">
              <a:spcAft>
                <a:spcPts val="0"/>
              </a:spcAft>
              <a:buNone/>
              <a:defRPr sz="900">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Heading </a:t>
            </a:r>
          </a:p>
          <a:p>
            <a:pPr lvl="1"/>
            <a:r>
              <a:rPr lang="en-GB"/>
              <a:t>Text </a:t>
            </a:r>
          </a:p>
        </p:txBody>
      </p:sp>
      <p:sp>
        <p:nvSpPr>
          <p:cNvPr id="3" name="Footer Placeholder 2">
            <a:extLst>
              <a:ext uri="{FF2B5EF4-FFF2-40B4-BE49-F238E27FC236}">
                <a16:creationId xmlns:a16="http://schemas.microsoft.com/office/drawing/2014/main" id="{98F7740E-80E5-09A3-9627-D10031128D46}"/>
              </a:ext>
            </a:extLst>
          </p:cNvPr>
          <p:cNvSpPr>
            <a:spLocks noGrp="1"/>
          </p:cNvSpPr>
          <p:nvPr>
            <p:ph type="ftr" sz="quarter" idx="29"/>
          </p:nvPr>
        </p:nvSpPr>
        <p:spPr/>
        <p:txBody>
          <a:bodyPr/>
          <a:lstStyle/>
          <a:p>
            <a:r>
              <a:rPr lang="en-US"/>
              <a:t>Footer</a:t>
            </a:r>
          </a:p>
        </p:txBody>
      </p:sp>
      <p:sp>
        <p:nvSpPr>
          <p:cNvPr id="4" name="Text Placeholder 9">
            <a:extLst>
              <a:ext uri="{FF2B5EF4-FFF2-40B4-BE49-F238E27FC236}">
                <a16:creationId xmlns:a16="http://schemas.microsoft.com/office/drawing/2014/main" id="{919BC693-F74E-D8CF-B76E-6F58307A316D}"/>
              </a:ext>
            </a:extLst>
          </p:cNvPr>
          <p:cNvSpPr>
            <a:spLocks noGrp="1"/>
          </p:cNvSpPr>
          <p:nvPr>
            <p:ph type="body" sz="quarter" idx="30" hasCustomPrompt="1"/>
          </p:nvPr>
        </p:nvSpPr>
        <p:spPr>
          <a:xfrm>
            <a:off x="4655362" y="4020225"/>
            <a:ext cx="4185428" cy="847050"/>
          </a:xfrm>
        </p:spPr>
        <p:txBody>
          <a:bodyPr/>
          <a:lstStyle>
            <a:lvl1pPr marL="0" indent="0">
              <a:spcAft>
                <a:spcPts val="600"/>
              </a:spcAft>
              <a:buFont typeface="Arial" panose="020B0604020202020204" pitchFamily="34" charset="0"/>
              <a:buNone/>
              <a:defRPr sz="900">
                <a:solidFill>
                  <a:schemeClr val="tx2"/>
                </a:solidFill>
              </a:defRPr>
            </a:lvl1pPr>
            <a:lvl2pPr marL="188975" indent="-188975">
              <a:spcAft>
                <a:spcPts val="60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p>
          <a:p>
            <a:pPr lvl="1"/>
            <a:r>
              <a:rPr lang="en-GB"/>
              <a:t>Bullet</a:t>
            </a:r>
            <a:endParaRPr lang="en-US"/>
          </a:p>
        </p:txBody>
      </p:sp>
    </p:spTree>
    <p:extLst>
      <p:ext uri="{BB962C8B-B14F-4D97-AF65-F5344CB8AC3E}">
        <p14:creationId xmlns:p14="http://schemas.microsoft.com/office/powerpoint/2010/main" val="8959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ready for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4" y="2284"/>
            <a:ext cx="9135877" cy="5138931"/>
          </a:xfrm>
          <a:prstGeom prst="rect">
            <a:avLst/>
          </a:prstGeom>
        </p:spPr>
      </p:pic>
      <p:sp>
        <p:nvSpPr>
          <p:cNvPr id="13"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2167893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ready for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3"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7277632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Slide ready for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Cobranding Logo"/>
          <p:cNvSpPr>
            <a:spLocks noGrp="1"/>
          </p:cNvSpPr>
          <p:nvPr>
            <p:ph type="pic" sz="quarter" idx="13" hasCustomPrompt="1"/>
          </p:nvPr>
        </p:nvSpPr>
        <p:spPr>
          <a:xfrm>
            <a:off x="6075685"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21" y="4082726"/>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21" y="3636125"/>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9"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20145427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ready for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3" name="Cobranding Logo"/>
          <p:cNvSpPr>
            <a:spLocks noGrp="1"/>
          </p:cNvSpPr>
          <p:nvPr>
            <p:ph type="pic" sz="quarter" idx="12" hasCustomPrompt="1"/>
          </p:nvPr>
        </p:nvSpPr>
        <p:spPr>
          <a:xfrm>
            <a:off x="577852" y="1785938"/>
            <a:ext cx="2466975" cy="1216025"/>
          </a:xfrm>
        </p:spPr>
        <p:txBody>
          <a:bodyPr/>
          <a:lstStyle>
            <a:lvl1pPr marL="0" indent="0">
              <a:buFontTx/>
              <a:buNone/>
              <a:defRPr/>
            </a:lvl1pPr>
          </a:lstStyle>
          <a:p>
            <a:r>
              <a:rPr lang="en-GB"/>
              <a:t>Cobranding</a:t>
            </a:r>
          </a:p>
        </p:txBody>
      </p:sp>
      <p:sp>
        <p:nvSpPr>
          <p:cNvPr id="14"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5" name="Cover Additional Title"/>
          <p:cNvSpPr>
            <a:spLocks noGrp="1"/>
          </p:cNvSpPr>
          <p:nvPr>
            <p:ph type="body" sz="quarter" idx="11"/>
          </p:nvPr>
        </p:nvSpPr>
        <p:spPr>
          <a:xfrm>
            <a:off x="575999" y="4082726"/>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576000" y="3199303"/>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5719972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Slide ready for Pict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Cobranding Logo"/>
          <p:cNvSpPr>
            <a:spLocks noGrp="1"/>
          </p:cNvSpPr>
          <p:nvPr>
            <p:ph type="pic" sz="quarter" idx="13" hasCustomPrompt="1"/>
          </p:nvPr>
        </p:nvSpPr>
        <p:spPr>
          <a:xfrm>
            <a:off x="6075685"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21" y="4082726"/>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21" y="3636125"/>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9"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3927605086"/>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 name="Content"/>
          <p:cNvSpPr>
            <a:spLocks noGrp="1"/>
          </p:cNvSpPr>
          <p:nvPr>
            <p:ph type="body" idx="1"/>
          </p:nvPr>
        </p:nvSpPr>
        <p:spPr>
          <a:xfrm>
            <a:off x="288000" y="900000"/>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p:cNvSpPr>
            <a:spLocks noGrp="1"/>
          </p:cNvSpPr>
          <p:nvPr>
            <p:ph type="title"/>
          </p:nvPr>
        </p:nvSpPr>
        <p:spPr>
          <a:xfrm>
            <a:off x="288000" y="288001"/>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a:t>Click to edit Master title style</a:t>
            </a:r>
            <a:endParaRPr lang="ru-RU"/>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720" r:id="rId2"/>
    <p:sldLayoutId id="2147483677" r:id="rId3"/>
    <p:sldLayoutId id="2147483692" r:id="rId4"/>
    <p:sldLayoutId id="2147483733" r:id="rId5"/>
    <p:sldLayoutId id="2147483700" r:id="rId6"/>
    <p:sldLayoutId id="2147483713" r:id="rId7"/>
    <p:sldLayoutId id="2147483693" r:id="rId8"/>
    <p:sldLayoutId id="2147483703" r:id="rId9"/>
    <p:sldLayoutId id="2147483734" r:id="rId10"/>
    <p:sldLayoutId id="2147483711" r:id="rId11"/>
    <p:sldLayoutId id="2147483728" r:id="rId12"/>
    <p:sldLayoutId id="2147483727" r:id="rId13"/>
    <p:sldLayoutId id="2147483730" r:id="rId14"/>
    <p:sldLayoutId id="2147483731" r:id="rId15"/>
    <p:sldLayoutId id="2147483729" r:id="rId16"/>
    <p:sldLayoutId id="2147483649" r:id="rId17"/>
    <p:sldLayoutId id="2147483663" r:id="rId18"/>
    <p:sldLayoutId id="2147483686" r:id="rId19"/>
    <p:sldLayoutId id="2147483650" r:id="rId20"/>
    <p:sldLayoutId id="2147483652" r:id="rId21"/>
    <p:sldLayoutId id="2147483653" r:id="rId22"/>
    <p:sldLayoutId id="2147483654" r:id="rId23"/>
    <p:sldLayoutId id="2147483655" r:id="rId24"/>
    <p:sldLayoutId id="2147483665" r:id="rId25"/>
    <p:sldLayoutId id="2147483684" r:id="rId26"/>
    <p:sldLayoutId id="2147483685" r:id="rId27"/>
    <p:sldLayoutId id="2147483683" r:id="rId28"/>
    <p:sldLayoutId id="2147483666" r:id="rId29"/>
    <p:sldLayoutId id="2147483667" r:id="rId30"/>
    <p:sldLayoutId id="2147483656" r:id="rId31"/>
    <p:sldLayoutId id="2147483657" r:id="rId32"/>
    <p:sldLayoutId id="2147483658" r:id="rId33"/>
    <p:sldLayoutId id="2147483659" r:id="rId34"/>
    <p:sldLayoutId id="2147483661" r:id="rId35"/>
    <p:sldLayoutId id="2147483669" r:id="rId36"/>
    <p:sldLayoutId id="2147483674" r:id="rId37"/>
    <p:sldLayoutId id="2147483672" r:id="rId38"/>
    <p:sldLayoutId id="2147483670" r:id="rId39"/>
    <p:sldLayoutId id="2147483671" r:id="rId40"/>
    <p:sldLayoutId id="2147483690" r:id="rId41"/>
    <p:sldLayoutId id="2147483724" r:id="rId42"/>
    <p:sldLayoutId id="2147483725" r:id="rId43"/>
    <p:sldLayoutId id="2147483735" r:id="rId44"/>
    <p:sldLayoutId id="2147483736" r:id="rId45"/>
    <p:sldLayoutId id="2147483737" r:id="rId46"/>
    <p:sldLayoutId id="2147483738" r:id="rId47"/>
  </p:sldLayoutIdLst>
  <p:transition/>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Tx/>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23.pn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mailto:alexander.tablan@hoganlovells.com" TargetMode="External"/><Relationship Id="rId2" Type="http://schemas.openxmlformats.org/officeDocument/2006/relationships/hyperlink" Target="mailto:joe.oconnor@hoganlovells.com" TargetMode="External"/><Relationship Id="rId1" Type="http://schemas.openxmlformats.org/officeDocument/2006/relationships/slideLayout" Target="../slideLayouts/slideLayout47.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1876-1B2C-8BB7-FE76-35D1735091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7D32E9-E688-C93D-EA65-4836E52B6863}"/>
              </a:ext>
            </a:extLst>
          </p:cNvPr>
          <p:cNvSpPr>
            <a:spLocks noGrp="1"/>
          </p:cNvSpPr>
          <p:nvPr>
            <p:ph type="ctrTitle"/>
          </p:nvPr>
        </p:nvSpPr>
        <p:spPr>
          <a:xfrm>
            <a:off x="339878" y="3089595"/>
            <a:ext cx="5188855" cy="1476783"/>
          </a:xfrm>
        </p:spPr>
        <p:txBody>
          <a:bodyPr/>
          <a:lstStyle/>
          <a:p>
            <a:r>
              <a:rPr lang="en-GB" sz="3000" dirty="0"/>
              <a:t>Recyclability Claims and SB 343: Risk Mitigation, Litigation, and the Constitutional Challenge</a:t>
            </a:r>
            <a:endParaRPr lang="en-US" sz="3000" dirty="0"/>
          </a:p>
        </p:txBody>
      </p:sp>
      <p:grpSp>
        <p:nvGrpSpPr>
          <p:cNvPr id="7" name="Group 6">
            <a:extLst>
              <a:ext uri="{FF2B5EF4-FFF2-40B4-BE49-F238E27FC236}">
                <a16:creationId xmlns:a16="http://schemas.microsoft.com/office/drawing/2014/main" id="{9EB90B13-8B3E-9CA1-790D-A9BDACE19222}"/>
              </a:ext>
            </a:extLst>
          </p:cNvPr>
          <p:cNvGrpSpPr/>
          <p:nvPr/>
        </p:nvGrpSpPr>
        <p:grpSpPr>
          <a:xfrm>
            <a:off x="5654250" y="1820102"/>
            <a:ext cx="2865349" cy="461665"/>
            <a:chOff x="-680953" y="2483180"/>
            <a:chExt cx="2499931" cy="461665"/>
          </a:xfrm>
        </p:grpSpPr>
        <p:sp>
          <p:nvSpPr>
            <p:cNvPr id="8" name="TextBox 7">
              <a:extLst>
                <a:ext uri="{FF2B5EF4-FFF2-40B4-BE49-F238E27FC236}">
                  <a16:creationId xmlns:a16="http://schemas.microsoft.com/office/drawing/2014/main" id="{8EDA3BE2-EF60-8737-3536-7305D940A9E8}"/>
                </a:ext>
              </a:extLst>
            </p:cNvPr>
            <p:cNvSpPr txBox="1"/>
            <p:nvPr/>
          </p:nvSpPr>
          <p:spPr>
            <a:xfrm>
              <a:off x="-680953" y="2483180"/>
              <a:ext cx="902008" cy="461665"/>
            </a:xfrm>
            <a:prstGeom prst="rect">
              <a:avLst/>
            </a:prstGeom>
            <a:noFill/>
          </p:spPr>
          <p:txBody>
            <a:bodyPr wrap="square" rtlCol="0">
              <a:spAutoFit/>
            </a:bodyPr>
            <a:lstStyle/>
            <a:p>
              <a:r>
                <a:rPr lang="en-US" sz="1200" dirty="0"/>
                <a:t>Joe</a:t>
              </a:r>
            </a:p>
            <a:p>
              <a:r>
                <a:rPr lang="en-US" sz="1200" dirty="0"/>
                <a:t>O’Connor</a:t>
              </a:r>
            </a:p>
          </p:txBody>
        </p:sp>
        <p:sp>
          <p:nvSpPr>
            <p:cNvPr id="9" name="TextBox 8">
              <a:extLst>
                <a:ext uri="{FF2B5EF4-FFF2-40B4-BE49-F238E27FC236}">
                  <a16:creationId xmlns:a16="http://schemas.microsoft.com/office/drawing/2014/main" id="{74BC1067-D7F3-5D88-1417-6D2C520CFDC6}"/>
                </a:ext>
              </a:extLst>
            </p:cNvPr>
            <p:cNvSpPr txBox="1"/>
            <p:nvPr/>
          </p:nvSpPr>
          <p:spPr>
            <a:xfrm>
              <a:off x="916970" y="2483180"/>
              <a:ext cx="902008" cy="461665"/>
            </a:xfrm>
            <a:prstGeom prst="rect">
              <a:avLst/>
            </a:prstGeom>
            <a:noFill/>
          </p:spPr>
          <p:txBody>
            <a:bodyPr wrap="square" rtlCol="0">
              <a:spAutoFit/>
            </a:bodyPr>
            <a:lstStyle/>
            <a:p>
              <a:r>
                <a:rPr lang="en-US" sz="1200" dirty="0"/>
                <a:t>Alex</a:t>
              </a:r>
            </a:p>
            <a:p>
              <a:r>
                <a:rPr lang="en-US" sz="1200" dirty="0"/>
                <a:t>Tablan</a:t>
              </a:r>
            </a:p>
          </p:txBody>
        </p:sp>
      </p:grpSp>
      <p:pic>
        <p:nvPicPr>
          <p:cNvPr id="10" name="Picture 2" descr="Alexander C. Tablan | San Francisco | Hogan Lovells">
            <a:extLst>
              <a:ext uri="{FF2B5EF4-FFF2-40B4-BE49-F238E27FC236}">
                <a16:creationId xmlns:a16="http://schemas.microsoft.com/office/drawing/2014/main" id="{3CCD1F3C-79E6-F833-F300-ADD21BCB968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13" r="11631"/>
          <a:stretch>
            <a:fillRect/>
          </a:stretch>
        </p:blipFill>
        <p:spPr bwMode="auto">
          <a:xfrm>
            <a:off x="7485744" y="372840"/>
            <a:ext cx="1090989" cy="1374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oconnor-joe">
            <a:extLst>
              <a:ext uri="{FF2B5EF4-FFF2-40B4-BE49-F238E27FC236}">
                <a16:creationId xmlns:a16="http://schemas.microsoft.com/office/drawing/2014/main" id="{F5797882-C3B3-64B7-9C8C-BB6DFB51D2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96" r="9448"/>
          <a:stretch>
            <a:fillRect/>
          </a:stretch>
        </p:blipFill>
        <p:spPr bwMode="auto">
          <a:xfrm>
            <a:off x="5654250" y="372840"/>
            <a:ext cx="1143018" cy="13963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alifornia Grocery Stores Assure Public: There is plenty of food and plenty  of essential supplies">
            <a:extLst>
              <a:ext uri="{FF2B5EF4-FFF2-40B4-BE49-F238E27FC236}">
                <a16:creationId xmlns:a16="http://schemas.microsoft.com/office/drawing/2014/main" id="{B5A13792-193F-F0C3-569A-F484FB33F0BF}"/>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8208" r="25053"/>
          <a:stretch>
            <a:fillRect/>
          </a:stretch>
        </p:blipFill>
        <p:spPr bwMode="auto">
          <a:xfrm>
            <a:off x="1487227" y="202128"/>
            <a:ext cx="1167107" cy="1304940"/>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12">
            <a:extLst>
              <a:ext uri="{FF2B5EF4-FFF2-40B4-BE49-F238E27FC236}">
                <a16:creationId xmlns:a16="http://schemas.microsoft.com/office/drawing/2014/main" id="{B36720B9-15F4-928A-C499-CFD1A344CE6C}"/>
              </a:ext>
            </a:extLst>
          </p:cNvPr>
          <p:cNvSpPr txBox="1">
            <a:spLocks noGrp="1"/>
          </p:cNvSpPr>
          <p:nvPr>
            <p:ph type="subTitle" idx="1"/>
          </p:nvPr>
        </p:nvSpPr>
        <p:spPr>
          <a:xfrm>
            <a:off x="413075" y="4617260"/>
            <a:ext cx="6750050" cy="298450"/>
          </a:xfrm>
          <a:prstGeom prst="rect">
            <a:avLst/>
          </a:prstGeom>
          <a:noFill/>
        </p:spPr>
        <p:txBody>
          <a:bodyPr wrap="square" rtlCol="0">
            <a:spAutoFit/>
          </a:bodyPr>
          <a:lstStyle/>
          <a:p>
            <a:r>
              <a:rPr lang="en-US" dirty="0"/>
              <a:t>May 7, 2026</a:t>
            </a:r>
            <a:endParaRPr lang="en-US" sz="1200" dirty="0"/>
          </a:p>
        </p:txBody>
      </p:sp>
    </p:spTree>
    <p:extLst>
      <p:ext uri="{BB962C8B-B14F-4D97-AF65-F5344CB8AC3E}">
        <p14:creationId xmlns:p14="http://schemas.microsoft.com/office/powerpoint/2010/main" val="292576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2275BF-2FC7-C522-3FC3-0F693F5760D1}"/>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FA4928AE-E82E-C825-ED06-110D5917A6E4}"/>
              </a:ext>
            </a:extLst>
          </p:cNvPr>
          <p:cNvSpPr>
            <a:spLocks noGrp="1"/>
          </p:cNvSpPr>
          <p:nvPr>
            <p:ph type="sldNum" sz="quarter" idx="4"/>
          </p:nvPr>
        </p:nvSpPr>
        <p:spPr/>
        <p:txBody>
          <a:bodyPr/>
          <a:lstStyle/>
          <a:p>
            <a:r>
              <a:rPr lang="en-GB"/>
              <a:t>|  </a:t>
            </a:r>
            <a:fld id="{6967D197-2218-4700-B211-63EF06F51A7E}" type="slidenum">
              <a:rPr lang="en-GB" smtClean="0"/>
              <a:t>10</a:t>
            </a:fld>
            <a:endParaRPr lang="en-GB"/>
          </a:p>
        </p:txBody>
      </p:sp>
      <p:sp>
        <p:nvSpPr>
          <p:cNvPr id="5" name="Title 4">
            <a:extLst>
              <a:ext uri="{FF2B5EF4-FFF2-40B4-BE49-F238E27FC236}">
                <a16:creationId xmlns:a16="http://schemas.microsoft.com/office/drawing/2014/main" id="{81C70338-8ACD-7799-2D5F-7BBB50AB87C4}"/>
              </a:ext>
            </a:extLst>
          </p:cNvPr>
          <p:cNvSpPr>
            <a:spLocks noGrp="1"/>
          </p:cNvSpPr>
          <p:nvPr>
            <p:ph type="title"/>
          </p:nvPr>
        </p:nvSpPr>
        <p:spPr/>
        <p:txBody>
          <a:bodyPr/>
          <a:lstStyle/>
          <a:p>
            <a:r>
              <a:rPr lang="en-US" dirty="0"/>
              <a:t>Sullivan &amp; Yaeckel 	</a:t>
            </a:r>
          </a:p>
        </p:txBody>
      </p:sp>
      <p:sp>
        <p:nvSpPr>
          <p:cNvPr id="4" name="Content Placeholder 3">
            <a:extLst>
              <a:ext uri="{FF2B5EF4-FFF2-40B4-BE49-F238E27FC236}">
                <a16:creationId xmlns:a16="http://schemas.microsoft.com/office/drawing/2014/main" id="{26D24547-8A7B-1930-F08B-3F643C10505C}"/>
              </a:ext>
            </a:extLst>
          </p:cNvPr>
          <p:cNvSpPr>
            <a:spLocks noGrp="1"/>
          </p:cNvSpPr>
          <p:nvPr>
            <p:ph sz="quarter" idx="12"/>
          </p:nvPr>
        </p:nvSpPr>
        <p:spPr>
          <a:xfrm>
            <a:off x="288000" y="900000"/>
            <a:ext cx="8568000" cy="4150270"/>
          </a:xfrm>
        </p:spPr>
        <p:txBody>
          <a:bodyPr>
            <a:normAutofit/>
          </a:bodyPr>
          <a:lstStyle/>
          <a:p>
            <a:r>
              <a:rPr lang="en-US" dirty="0"/>
              <a:t>Taking advantage of lax pleading standard in California state court.</a:t>
            </a:r>
          </a:p>
          <a:p>
            <a:r>
              <a:rPr lang="en-US" dirty="0"/>
              <a:t>Pled to avoid removal to federal court: </a:t>
            </a:r>
          </a:p>
          <a:p>
            <a:pPr lvl="2"/>
            <a:r>
              <a:rPr lang="en-US" dirty="0"/>
              <a:t>California only class</a:t>
            </a:r>
          </a:p>
          <a:p>
            <a:pPr lvl="2"/>
            <a:r>
              <a:rPr lang="en-US" dirty="0"/>
              <a:t>California only defendants</a:t>
            </a:r>
          </a:p>
          <a:p>
            <a:r>
              <a:rPr lang="en-US" dirty="0"/>
              <a:t>Congestion in San Diego Superior Court</a:t>
            </a:r>
          </a:p>
          <a:p>
            <a:r>
              <a:rPr lang="en-US" dirty="0"/>
              <a:t>May target wide swaths of products:</a:t>
            </a:r>
          </a:p>
          <a:p>
            <a:endParaRPr lang="en-US" dirty="0"/>
          </a:p>
          <a:p>
            <a:pPr marL="0" indent="0">
              <a:buNone/>
            </a:pPr>
            <a:r>
              <a:rPr lang="en-US" dirty="0"/>
              <a:t>  </a:t>
            </a:r>
            <a:endParaRPr lang="en-US" i="1" dirty="0"/>
          </a:p>
          <a:p>
            <a:pPr marL="0" indent="0">
              <a:buNone/>
            </a:pPr>
            <a:endParaRPr lang="en-US" sz="1000" i="1" dirty="0"/>
          </a:p>
          <a:p>
            <a:pPr marL="0" indent="0">
              <a:buNone/>
            </a:pPr>
            <a:endParaRPr lang="en-US" sz="1200" i="1" dirty="0"/>
          </a:p>
          <a:p>
            <a:pPr marL="0" indent="0">
              <a:buNone/>
            </a:pPr>
            <a:r>
              <a:rPr lang="en-US" sz="1200" i="1" dirty="0"/>
              <a:t>Garcia v. Safeway, </a:t>
            </a:r>
            <a:r>
              <a:rPr lang="en-US" sz="1200" dirty="0"/>
              <a:t>First Amend. </a:t>
            </a:r>
            <a:r>
              <a:rPr lang="en-US" sz="1200" dirty="0" err="1"/>
              <a:t>Compl</a:t>
            </a:r>
            <a:r>
              <a:rPr lang="en-US" sz="1200" dirty="0"/>
              <a:t>. ¶ 17 </a:t>
            </a:r>
          </a:p>
        </p:txBody>
      </p:sp>
      <p:pic>
        <p:nvPicPr>
          <p:cNvPr id="15" name="Picture 14">
            <a:extLst>
              <a:ext uri="{FF2B5EF4-FFF2-40B4-BE49-F238E27FC236}">
                <a16:creationId xmlns:a16="http://schemas.microsoft.com/office/drawing/2014/main" id="{3EAE23F2-B035-E24E-24D8-00E40BF8BAC6}"/>
              </a:ext>
            </a:extLst>
          </p:cNvPr>
          <p:cNvPicPr>
            <a:picLocks noChangeAspect="1"/>
          </p:cNvPicPr>
          <p:nvPr/>
        </p:nvPicPr>
        <p:blipFill>
          <a:blip r:embed="rId2"/>
          <a:stretch>
            <a:fillRect/>
          </a:stretch>
        </p:blipFill>
        <p:spPr>
          <a:xfrm>
            <a:off x="1372434" y="3585439"/>
            <a:ext cx="6096851" cy="1086002"/>
          </a:xfrm>
          <a:prstGeom prst="rect">
            <a:avLst/>
          </a:prstGeom>
        </p:spPr>
      </p:pic>
    </p:spTree>
    <p:extLst>
      <p:ext uri="{BB962C8B-B14F-4D97-AF65-F5344CB8AC3E}">
        <p14:creationId xmlns:p14="http://schemas.microsoft.com/office/powerpoint/2010/main" val="37083565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A7D8B-E6C7-7A20-BEF7-E440CDBDF20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939E42-3DED-4017-5AD5-17D127C292E4}"/>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EEC838C7-2DEA-07AD-5B3B-4B8D7F8C710D}"/>
              </a:ext>
            </a:extLst>
          </p:cNvPr>
          <p:cNvSpPr>
            <a:spLocks noGrp="1"/>
          </p:cNvSpPr>
          <p:nvPr>
            <p:ph type="sldNum" sz="quarter" idx="4"/>
          </p:nvPr>
        </p:nvSpPr>
        <p:spPr/>
        <p:txBody>
          <a:bodyPr/>
          <a:lstStyle/>
          <a:p>
            <a:r>
              <a:rPr lang="en-GB"/>
              <a:t>|  </a:t>
            </a:r>
            <a:fld id="{6967D197-2218-4700-B211-63EF06F51A7E}" type="slidenum">
              <a:rPr lang="en-GB" smtClean="0"/>
              <a:t>11</a:t>
            </a:fld>
            <a:endParaRPr lang="en-GB"/>
          </a:p>
        </p:txBody>
      </p:sp>
      <p:sp>
        <p:nvSpPr>
          <p:cNvPr id="7" name="Title 6">
            <a:extLst>
              <a:ext uri="{FF2B5EF4-FFF2-40B4-BE49-F238E27FC236}">
                <a16:creationId xmlns:a16="http://schemas.microsoft.com/office/drawing/2014/main" id="{EA24CD47-653C-72D9-1073-A18E4551D1C4}"/>
              </a:ext>
            </a:extLst>
          </p:cNvPr>
          <p:cNvSpPr>
            <a:spLocks noGrp="1"/>
          </p:cNvSpPr>
          <p:nvPr>
            <p:ph type="title"/>
          </p:nvPr>
        </p:nvSpPr>
        <p:spPr/>
        <p:txBody>
          <a:bodyPr/>
          <a:lstStyle/>
          <a:p>
            <a:pPr algn="ctr"/>
            <a:r>
              <a:rPr lang="en-US"/>
              <a:t>Agenda</a:t>
            </a:r>
          </a:p>
        </p:txBody>
      </p:sp>
      <p:sp>
        <p:nvSpPr>
          <p:cNvPr id="8" name="Rectangle: Rounded Corners 7">
            <a:extLst>
              <a:ext uri="{FF2B5EF4-FFF2-40B4-BE49-F238E27FC236}">
                <a16:creationId xmlns:a16="http://schemas.microsoft.com/office/drawing/2014/main" id="{EBB2A2B4-548E-78C6-1D49-5535764DE3F3}"/>
              </a:ext>
            </a:extLst>
          </p:cNvPr>
          <p:cNvSpPr/>
          <p:nvPr/>
        </p:nvSpPr>
        <p:spPr>
          <a:xfrm>
            <a:off x="2647950" y="136623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9" name="Rectangle: Rounded Corners 8">
            <a:extLst>
              <a:ext uri="{FF2B5EF4-FFF2-40B4-BE49-F238E27FC236}">
                <a16:creationId xmlns:a16="http://schemas.microsoft.com/office/drawing/2014/main" id="{DCED8F80-CAA6-5AA9-9C4C-AC103BFEF2E5}"/>
              </a:ext>
            </a:extLst>
          </p:cNvPr>
          <p:cNvSpPr/>
          <p:nvPr/>
        </p:nvSpPr>
        <p:spPr>
          <a:xfrm>
            <a:off x="2641600" y="2114250"/>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0" name="Rectangle: Rounded Corners 9">
            <a:extLst>
              <a:ext uri="{FF2B5EF4-FFF2-40B4-BE49-F238E27FC236}">
                <a16:creationId xmlns:a16="http://schemas.microsoft.com/office/drawing/2014/main" id="{1E083D82-5C47-32BB-2D95-E697636C0557}"/>
              </a:ext>
            </a:extLst>
          </p:cNvPr>
          <p:cNvSpPr/>
          <p:nvPr/>
        </p:nvSpPr>
        <p:spPr>
          <a:xfrm>
            <a:off x="2641600" y="285778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1" name="Rectangle: Rounded Corners 10">
            <a:extLst>
              <a:ext uri="{FF2B5EF4-FFF2-40B4-BE49-F238E27FC236}">
                <a16:creationId xmlns:a16="http://schemas.microsoft.com/office/drawing/2014/main" id="{5506FEE4-19E8-C309-A095-A32A10AE7158}"/>
              </a:ext>
            </a:extLst>
          </p:cNvPr>
          <p:cNvSpPr/>
          <p:nvPr/>
        </p:nvSpPr>
        <p:spPr>
          <a:xfrm>
            <a:off x="2641600" y="3575648"/>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3" name="TextBox 12">
            <a:extLst>
              <a:ext uri="{FF2B5EF4-FFF2-40B4-BE49-F238E27FC236}">
                <a16:creationId xmlns:a16="http://schemas.microsoft.com/office/drawing/2014/main" id="{B15B50AE-1651-BDA0-9F93-7C48D4AF60F1}"/>
              </a:ext>
            </a:extLst>
          </p:cNvPr>
          <p:cNvSpPr txBox="1"/>
          <p:nvPr/>
        </p:nvSpPr>
        <p:spPr>
          <a:xfrm>
            <a:off x="2870200" y="1420156"/>
            <a:ext cx="3403600" cy="338554"/>
          </a:xfrm>
          <a:prstGeom prst="rect">
            <a:avLst/>
          </a:prstGeom>
          <a:noFill/>
        </p:spPr>
        <p:txBody>
          <a:bodyPr wrap="square" rtlCol="0">
            <a:spAutoFit/>
          </a:bodyPr>
          <a:lstStyle/>
          <a:p>
            <a:pPr algn="ctr"/>
            <a:r>
              <a:rPr lang="en-US" sz="1600" dirty="0">
                <a:solidFill>
                  <a:schemeClr val="bg1"/>
                </a:solidFill>
              </a:rPr>
              <a:t>California SB 343</a:t>
            </a:r>
          </a:p>
        </p:txBody>
      </p:sp>
      <p:sp>
        <p:nvSpPr>
          <p:cNvPr id="14" name="TextBox 13">
            <a:extLst>
              <a:ext uri="{FF2B5EF4-FFF2-40B4-BE49-F238E27FC236}">
                <a16:creationId xmlns:a16="http://schemas.microsoft.com/office/drawing/2014/main" id="{7853A144-D95B-73AD-3627-CF70A5AA6087}"/>
              </a:ext>
            </a:extLst>
          </p:cNvPr>
          <p:cNvSpPr txBox="1"/>
          <p:nvPr/>
        </p:nvSpPr>
        <p:spPr>
          <a:xfrm>
            <a:off x="2825750" y="2158173"/>
            <a:ext cx="3403600" cy="338554"/>
          </a:xfrm>
          <a:prstGeom prst="rect">
            <a:avLst/>
          </a:prstGeom>
          <a:noFill/>
        </p:spPr>
        <p:txBody>
          <a:bodyPr wrap="square" rtlCol="0">
            <a:spAutoFit/>
          </a:bodyPr>
          <a:lstStyle/>
          <a:p>
            <a:pPr algn="ctr"/>
            <a:r>
              <a:rPr lang="en-US" sz="1600" dirty="0">
                <a:solidFill>
                  <a:schemeClr val="bg1"/>
                </a:solidFill>
              </a:rPr>
              <a:t>Litigation Trends</a:t>
            </a:r>
          </a:p>
        </p:txBody>
      </p:sp>
      <p:sp>
        <p:nvSpPr>
          <p:cNvPr id="15" name="TextBox 14">
            <a:extLst>
              <a:ext uri="{FF2B5EF4-FFF2-40B4-BE49-F238E27FC236}">
                <a16:creationId xmlns:a16="http://schemas.microsoft.com/office/drawing/2014/main" id="{F380152B-3F75-0E17-088E-8260694D7BBC}"/>
              </a:ext>
            </a:extLst>
          </p:cNvPr>
          <p:cNvSpPr txBox="1"/>
          <p:nvPr/>
        </p:nvSpPr>
        <p:spPr>
          <a:xfrm>
            <a:off x="2825750" y="2898872"/>
            <a:ext cx="3403600" cy="338554"/>
          </a:xfrm>
          <a:prstGeom prst="rect">
            <a:avLst/>
          </a:prstGeom>
          <a:noFill/>
        </p:spPr>
        <p:txBody>
          <a:bodyPr wrap="square" rtlCol="0">
            <a:spAutoFit/>
          </a:bodyPr>
          <a:lstStyle/>
          <a:p>
            <a:pPr algn="ctr"/>
            <a:r>
              <a:rPr lang="en-US" sz="1600" dirty="0">
                <a:solidFill>
                  <a:schemeClr val="bg2">
                    <a:lumMod val="60000"/>
                    <a:lumOff val="40000"/>
                  </a:schemeClr>
                </a:solidFill>
              </a:rPr>
              <a:t>Defenses and Risk Mitigation</a:t>
            </a:r>
          </a:p>
        </p:txBody>
      </p:sp>
      <p:sp>
        <p:nvSpPr>
          <p:cNvPr id="16" name="TextBox 15">
            <a:extLst>
              <a:ext uri="{FF2B5EF4-FFF2-40B4-BE49-F238E27FC236}">
                <a16:creationId xmlns:a16="http://schemas.microsoft.com/office/drawing/2014/main" id="{F079A7E4-02D8-5719-A5BA-A4720FF3357F}"/>
              </a:ext>
            </a:extLst>
          </p:cNvPr>
          <p:cNvSpPr txBox="1"/>
          <p:nvPr/>
        </p:nvSpPr>
        <p:spPr>
          <a:xfrm>
            <a:off x="2825750" y="3629571"/>
            <a:ext cx="3530600" cy="338554"/>
          </a:xfrm>
          <a:prstGeom prst="rect">
            <a:avLst/>
          </a:prstGeom>
          <a:noFill/>
        </p:spPr>
        <p:txBody>
          <a:bodyPr wrap="square" rtlCol="0">
            <a:spAutoFit/>
          </a:bodyPr>
          <a:lstStyle/>
          <a:p>
            <a:pPr algn="ctr"/>
            <a:r>
              <a:rPr lang="en-US" sz="1600" dirty="0">
                <a:solidFill>
                  <a:schemeClr val="bg1"/>
                </a:solidFill>
              </a:rPr>
              <a:t>Constitutional Challenge</a:t>
            </a:r>
          </a:p>
        </p:txBody>
      </p:sp>
    </p:spTree>
    <p:extLst>
      <p:ext uri="{BB962C8B-B14F-4D97-AF65-F5344CB8AC3E}">
        <p14:creationId xmlns:p14="http://schemas.microsoft.com/office/powerpoint/2010/main" val="28719594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174CF6-A3C9-1384-4566-710FE97F10AD}"/>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7DF304CC-B76F-71DE-6ED3-372C1A0B758A}"/>
              </a:ext>
            </a:extLst>
          </p:cNvPr>
          <p:cNvSpPr>
            <a:spLocks noGrp="1"/>
          </p:cNvSpPr>
          <p:nvPr>
            <p:ph type="sldNum" sz="quarter" idx="4"/>
          </p:nvPr>
        </p:nvSpPr>
        <p:spPr/>
        <p:txBody>
          <a:bodyPr/>
          <a:lstStyle/>
          <a:p>
            <a:r>
              <a:rPr lang="en-GB"/>
              <a:t>|  </a:t>
            </a:r>
            <a:fld id="{6967D197-2218-4700-B211-63EF06F51A7E}" type="slidenum">
              <a:rPr lang="en-GB" smtClean="0"/>
              <a:t>12</a:t>
            </a:fld>
            <a:endParaRPr lang="en-GB"/>
          </a:p>
        </p:txBody>
      </p:sp>
      <p:sp>
        <p:nvSpPr>
          <p:cNvPr id="4" name="Content Placeholder 3">
            <a:extLst>
              <a:ext uri="{FF2B5EF4-FFF2-40B4-BE49-F238E27FC236}">
                <a16:creationId xmlns:a16="http://schemas.microsoft.com/office/drawing/2014/main" id="{E4483354-A5B0-88D1-B2FE-1D2D5622128E}"/>
              </a:ext>
            </a:extLst>
          </p:cNvPr>
          <p:cNvSpPr>
            <a:spLocks noGrp="1"/>
          </p:cNvSpPr>
          <p:nvPr>
            <p:ph sz="quarter" idx="12"/>
          </p:nvPr>
        </p:nvSpPr>
        <p:spPr/>
        <p:txBody>
          <a:bodyPr>
            <a:normAutofit/>
          </a:bodyPr>
          <a:lstStyle/>
          <a:p>
            <a:pPr>
              <a:spcAft>
                <a:spcPts val="2400"/>
              </a:spcAft>
            </a:pPr>
            <a:r>
              <a:rPr lang="en-US" dirty="0"/>
              <a:t>SB 343 does not go into effect until October 4, 2026.</a:t>
            </a:r>
          </a:p>
          <a:p>
            <a:pPr>
              <a:spcAft>
                <a:spcPts val="1200"/>
              </a:spcAft>
            </a:pPr>
            <a:r>
              <a:rPr lang="en-US" dirty="0"/>
              <a:t>At least one court has held that recyclability claims were barred until that time under California’s safe harbor doctrine:</a:t>
            </a:r>
          </a:p>
          <a:p>
            <a:pPr lvl="1">
              <a:spcAft>
                <a:spcPts val="2400"/>
              </a:spcAft>
            </a:pPr>
            <a:r>
              <a:rPr lang="en-US" dirty="0"/>
              <a:t>“Read plainly, it appears that the California Legislature intended to give companies eighteen months after publication of a generally applicable material characterization study to comply with recycling guidelines.” </a:t>
            </a:r>
            <a:r>
              <a:rPr lang="en-US" i="1" dirty="0" err="1"/>
              <a:t>Bhotiwihok</a:t>
            </a:r>
            <a:r>
              <a:rPr lang="en-US" i="1" dirty="0"/>
              <a:t> v. </a:t>
            </a:r>
            <a:r>
              <a:rPr lang="en-US" i="1" dirty="0" err="1"/>
              <a:t>Fairlife</a:t>
            </a:r>
            <a:r>
              <a:rPr lang="en-US" i="1" dirty="0"/>
              <a:t>, LLC</a:t>
            </a:r>
            <a:r>
              <a:rPr lang="en-US" dirty="0"/>
              <a:t>, 2026 WL 413749, at *7 (C.D. Cal. Feb. 13, 2026).</a:t>
            </a:r>
          </a:p>
          <a:p>
            <a:pPr>
              <a:spcAft>
                <a:spcPts val="2400"/>
              </a:spcAft>
            </a:pPr>
            <a:r>
              <a:rPr lang="en-US" dirty="0"/>
              <a:t>Safe harbor argument is temporary but may provide basis to limit class exposure for past claims.</a:t>
            </a:r>
            <a:br>
              <a:rPr lang="en-US" dirty="0"/>
            </a:br>
            <a:endParaRPr lang="en-US" dirty="0"/>
          </a:p>
        </p:txBody>
      </p:sp>
      <p:sp>
        <p:nvSpPr>
          <p:cNvPr id="5" name="Title 4">
            <a:extLst>
              <a:ext uri="{FF2B5EF4-FFF2-40B4-BE49-F238E27FC236}">
                <a16:creationId xmlns:a16="http://schemas.microsoft.com/office/drawing/2014/main" id="{33B37760-E410-77EC-B195-BD0D4173C7D0}"/>
              </a:ext>
            </a:extLst>
          </p:cNvPr>
          <p:cNvSpPr>
            <a:spLocks noGrp="1"/>
          </p:cNvSpPr>
          <p:nvPr>
            <p:ph type="title"/>
          </p:nvPr>
        </p:nvSpPr>
        <p:spPr/>
        <p:txBody>
          <a:bodyPr/>
          <a:lstStyle/>
          <a:p>
            <a:r>
              <a:rPr lang="en-US" dirty="0"/>
              <a:t>Safe Harbor Defense</a:t>
            </a:r>
          </a:p>
        </p:txBody>
      </p:sp>
    </p:spTree>
    <p:extLst>
      <p:ext uri="{BB962C8B-B14F-4D97-AF65-F5344CB8AC3E}">
        <p14:creationId xmlns:p14="http://schemas.microsoft.com/office/powerpoint/2010/main" val="38717696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1142CE-CFDD-B34E-E28A-BB157352A86A}"/>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98EA5A94-1DDA-9483-E937-324DFED71C51}"/>
              </a:ext>
            </a:extLst>
          </p:cNvPr>
          <p:cNvSpPr>
            <a:spLocks noGrp="1"/>
          </p:cNvSpPr>
          <p:nvPr>
            <p:ph type="sldNum" sz="quarter" idx="4"/>
          </p:nvPr>
        </p:nvSpPr>
        <p:spPr/>
        <p:txBody>
          <a:bodyPr/>
          <a:lstStyle/>
          <a:p>
            <a:r>
              <a:rPr lang="en-GB"/>
              <a:t>|  </a:t>
            </a:r>
            <a:fld id="{6967D197-2218-4700-B211-63EF06F51A7E}" type="slidenum">
              <a:rPr lang="en-GB" smtClean="0"/>
              <a:t>13</a:t>
            </a:fld>
            <a:endParaRPr lang="en-GB"/>
          </a:p>
        </p:txBody>
      </p:sp>
      <p:sp>
        <p:nvSpPr>
          <p:cNvPr id="4" name="Content Placeholder 3">
            <a:extLst>
              <a:ext uri="{FF2B5EF4-FFF2-40B4-BE49-F238E27FC236}">
                <a16:creationId xmlns:a16="http://schemas.microsoft.com/office/drawing/2014/main" id="{82624750-8A67-3514-4DE4-A3C14552A96B}"/>
              </a:ext>
            </a:extLst>
          </p:cNvPr>
          <p:cNvSpPr>
            <a:spLocks noGrp="1"/>
          </p:cNvSpPr>
          <p:nvPr>
            <p:ph sz="quarter" idx="12"/>
          </p:nvPr>
        </p:nvSpPr>
        <p:spPr/>
        <p:txBody>
          <a:bodyPr>
            <a:normAutofit fontScale="92500" lnSpcReduction="10000"/>
          </a:bodyPr>
          <a:lstStyle/>
          <a:p>
            <a:pPr>
              <a:spcAft>
                <a:spcPts val="2400"/>
              </a:spcAft>
            </a:pPr>
            <a:r>
              <a:rPr lang="en-US" dirty="0"/>
              <a:t>Increased online engagement by consumers with loyalty programs and pick-up and delivery services.</a:t>
            </a:r>
          </a:p>
          <a:p>
            <a:pPr>
              <a:spcAft>
                <a:spcPts val="2400"/>
              </a:spcAft>
            </a:pPr>
            <a:r>
              <a:rPr lang="en-US" dirty="0"/>
              <a:t>Many terms of service include arbitration agreements.</a:t>
            </a:r>
          </a:p>
          <a:p>
            <a:pPr>
              <a:spcAft>
                <a:spcPts val="2400"/>
              </a:spcAft>
            </a:pPr>
            <a:r>
              <a:rPr lang="en-US" dirty="0"/>
              <a:t>Arbitration agreements may limit exposure to class actions.</a:t>
            </a:r>
          </a:p>
          <a:p>
            <a:pPr>
              <a:spcAft>
                <a:spcPts val="2400"/>
              </a:spcAft>
            </a:pPr>
            <a:r>
              <a:rPr lang="en-US" dirty="0"/>
              <a:t>Check to ensure enforceability.</a:t>
            </a:r>
          </a:p>
          <a:p>
            <a:pPr lvl="1">
              <a:spcAft>
                <a:spcPts val="2400"/>
              </a:spcAft>
            </a:pPr>
            <a:r>
              <a:rPr lang="en-US" b="1" i="1" dirty="0"/>
              <a:t>Assent: </a:t>
            </a:r>
            <a:r>
              <a:rPr lang="en-US" dirty="0"/>
              <a:t>Does your terms of service sign-up flow ensure contract formation?</a:t>
            </a:r>
          </a:p>
          <a:p>
            <a:pPr lvl="1">
              <a:spcAft>
                <a:spcPts val="2400"/>
              </a:spcAft>
            </a:pPr>
            <a:r>
              <a:rPr lang="en-US" b="1" i="1" dirty="0"/>
              <a:t>Scope: </a:t>
            </a:r>
            <a:r>
              <a:rPr lang="en-US" dirty="0"/>
              <a:t>Does the arbitration agreement cover anticipated claims?</a:t>
            </a:r>
          </a:p>
          <a:p>
            <a:pPr lvl="1">
              <a:spcAft>
                <a:spcPts val="2400"/>
              </a:spcAft>
            </a:pPr>
            <a:r>
              <a:rPr lang="en-US" b="1" i="1" dirty="0"/>
              <a:t>Pitfalls: </a:t>
            </a:r>
            <a:r>
              <a:rPr lang="en-US" dirty="0"/>
              <a:t>Does your arbitration agreement avoid pitfalls under California law?</a:t>
            </a:r>
          </a:p>
        </p:txBody>
      </p:sp>
      <p:sp>
        <p:nvSpPr>
          <p:cNvPr id="5" name="Title 4">
            <a:extLst>
              <a:ext uri="{FF2B5EF4-FFF2-40B4-BE49-F238E27FC236}">
                <a16:creationId xmlns:a16="http://schemas.microsoft.com/office/drawing/2014/main" id="{49E0B76E-EE90-F268-3E7A-5006A3653EB8}"/>
              </a:ext>
            </a:extLst>
          </p:cNvPr>
          <p:cNvSpPr>
            <a:spLocks noGrp="1"/>
          </p:cNvSpPr>
          <p:nvPr>
            <p:ph type="title"/>
          </p:nvPr>
        </p:nvSpPr>
        <p:spPr/>
        <p:txBody>
          <a:bodyPr/>
          <a:lstStyle/>
          <a:p>
            <a:r>
              <a:rPr lang="en-US" dirty="0"/>
              <a:t>Arbitration Agreements</a:t>
            </a:r>
          </a:p>
        </p:txBody>
      </p:sp>
    </p:spTree>
    <p:extLst>
      <p:ext uri="{BB962C8B-B14F-4D97-AF65-F5344CB8AC3E}">
        <p14:creationId xmlns:p14="http://schemas.microsoft.com/office/powerpoint/2010/main" val="12914315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03602C-530A-010B-275C-21F207076DE8}"/>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568DC9F7-5FB3-FAEB-C5DA-2D96654CF935}"/>
              </a:ext>
            </a:extLst>
          </p:cNvPr>
          <p:cNvSpPr>
            <a:spLocks noGrp="1"/>
          </p:cNvSpPr>
          <p:nvPr>
            <p:ph type="sldNum" sz="quarter" idx="4"/>
          </p:nvPr>
        </p:nvSpPr>
        <p:spPr/>
        <p:txBody>
          <a:bodyPr/>
          <a:lstStyle/>
          <a:p>
            <a:r>
              <a:rPr lang="en-GB"/>
              <a:t>|  </a:t>
            </a:r>
            <a:fld id="{6967D197-2218-4700-B211-63EF06F51A7E}" type="slidenum">
              <a:rPr lang="en-GB" smtClean="0"/>
              <a:t>14</a:t>
            </a:fld>
            <a:endParaRPr lang="en-GB"/>
          </a:p>
        </p:txBody>
      </p:sp>
      <p:sp>
        <p:nvSpPr>
          <p:cNvPr id="4" name="Content Placeholder 3">
            <a:extLst>
              <a:ext uri="{FF2B5EF4-FFF2-40B4-BE49-F238E27FC236}">
                <a16:creationId xmlns:a16="http://schemas.microsoft.com/office/drawing/2014/main" id="{A8DD26A6-5AD9-DE8D-A03C-8F49F291FBD6}"/>
              </a:ext>
            </a:extLst>
          </p:cNvPr>
          <p:cNvSpPr>
            <a:spLocks noGrp="1"/>
          </p:cNvSpPr>
          <p:nvPr>
            <p:ph sz="quarter" idx="12"/>
          </p:nvPr>
        </p:nvSpPr>
        <p:spPr/>
        <p:txBody>
          <a:bodyPr>
            <a:normAutofit lnSpcReduction="10000"/>
          </a:bodyPr>
          <a:lstStyle/>
          <a:p>
            <a:pPr>
              <a:spcAft>
                <a:spcPts val="2400"/>
              </a:spcAft>
            </a:pPr>
            <a:r>
              <a:rPr lang="en-US" dirty="0"/>
              <a:t>SB 343 does not change that plaintiffs must prove that they suffered injury to have standing to bring claims under California’s consumer protection statues and for fraud. </a:t>
            </a:r>
            <a:r>
              <a:rPr lang="en-US" i="1" dirty="0"/>
              <a:t>Shaeffer v. Califia Farms, LLC</a:t>
            </a:r>
            <a:r>
              <a:rPr lang="en-US" dirty="0"/>
              <a:t>, 44 Cal. App. 5th 1125 (2020)</a:t>
            </a:r>
          </a:p>
          <a:p>
            <a:pPr>
              <a:spcAft>
                <a:spcPts val="2400"/>
              </a:spcAft>
            </a:pPr>
            <a:r>
              <a:rPr lang="en-US" dirty="0"/>
              <a:t>Check loyalty program information to see if the plaintiff purchased any of the alleged products.</a:t>
            </a:r>
          </a:p>
          <a:p>
            <a:r>
              <a:rPr lang="en-US" dirty="0"/>
              <a:t>Consider deposing the named plaintiff early in the case before the other side becomes more acquainted with your defenses. </a:t>
            </a:r>
          </a:p>
          <a:p>
            <a:pPr lvl="1"/>
            <a:r>
              <a:rPr lang="en-US" dirty="0"/>
              <a:t>Did Plaintiff see or rely on the alleged recyclability representations?</a:t>
            </a:r>
          </a:p>
          <a:p>
            <a:pPr lvl="1"/>
            <a:r>
              <a:rPr lang="en-US" dirty="0"/>
              <a:t>Does Plaintiff care whether a product is recyclable?</a:t>
            </a:r>
          </a:p>
          <a:p>
            <a:pPr lvl="1"/>
            <a:r>
              <a:rPr lang="en-US" dirty="0"/>
              <a:t>Did Plaintiff pay more money because she thought the product was recyclable?</a:t>
            </a:r>
          </a:p>
        </p:txBody>
      </p:sp>
      <p:sp>
        <p:nvSpPr>
          <p:cNvPr id="5" name="Title 4">
            <a:extLst>
              <a:ext uri="{FF2B5EF4-FFF2-40B4-BE49-F238E27FC236}">
                <a16:creationId xmlns:a16="http://schemas.microsoft.com/office/drawing/2014/main" id="{7BBA2BA2-A4C1-A8FA-B7D7-EB06AEC86AEC}"/>
              </a:ext>
            </a:extLst>
          </p:cNvPr>
          <p:cNvSpPr>
            <a:spLocks noGrp="1"/>
          </p:cNvSpPr>
          <p:nvPr>
            <p:ph type="title"/>
          </p:nvPr>
        </p:nvSpPr>
        <p:spPr/>
        <p:txBody>
          <a:bodyPr/>
          <a:lstStyle/>
          <a:p>
            <a:r>
              <a:rPr lang="en-US" dirty="0"/>
              <a:t>Named Plaintiff’s Reliance and Standing	</a:t>
            </a:r>
          </a:p>
        </p:txBody>
      </p:sp>
    </p:spTree>
    <p:extLst>
      <p:ext uri="{BB962C8B-B14F-4D97-AF65-F5344CB8AC3E}">
        <p14:creationId xmlns:p14="http://schemas.microsoft.com/office/powerpoint/2010/main" val="4003279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80462-1168-587C-53E1-E48F295416C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8C6C97-3F6A-6986-700A-6D8A338F0D83}"/>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38F09C84-11CF-A85A-2828-9F7C4D2C3499}"/>
              </a:ext>
            </a:extLst>
          </p:cNvPr>
          <p:cNvSpPr>
            <a:spLocks noGrp="1"/>
          </p:cNvSpPr>
          <p:nvPr>
            <p:ph type="sldNum" sz="quarter" idx="4"/>
          </p:nvPr>
        </p:nvSpPr>
        <p:spPr/>
        <p:txBody>
          <a:bodyPr/>
          <a:lstStyle/>
          <a:p>
            <a:r>
              <a:rPr lang="en-GB"/>
              <a:t>|  </a:t>
            </a:r>
            <a:fld id="{6967D197-2218-4700-B211-63EF06F51A7E}" type="slidenum">
              <a:rPr lang="en-GB" smtClean="0"/>
              <a:t>15</a:t>
            </a:fld>
            <a:endParaRPr lang="en-GB"/>
          </a:p>
        </p:txBody>
      </p:sp>
      <p:sp>
        <p:nvSpPr>
          <p:cNvPr id="7" name="Title 6">
            <a:extLst>
              <a:ext uri="{FF2B5EF4-FFF2-40B4-BE49-F238E27FC236}">
                <a16:creationId xmlns:a16="http://schemas.microsoft.com/office/drawing/2014/main" id="{C48E9DB4-6950-32FF-9E3D-47CF9BD36391}"/>
              </a:ext>
            </a:extLst>
          </p:cNvPr>
          <p:cNvSpPr>
            <a:spLocks noGrp="1"/>
          </p:cNvSpPr>
          <p:nvPr>
            <p:ph type="title"/>
          </p:nvPr>
        </p:nvSpPr>
        <p:spPr/>
        <p:txBody>
          <a:bodyPr/>
          <a:lstStyle/>
          <a:p>
            <a:pPr algn="ctr"/>
            <a:r>
              <a:rPr lang="en-US"/>
              <a:t>Agenda</a:t>
            </a:r>
          </a:p>
        </p:txBody>
      </p:sp>
      <p:sp>
        <p:nvSpPr>
          <p:cNvPr id="8" name="Rectangle: Rounded Corners 7">
            <a:extLst>
              <a:ext uri="{FF2B5EF4-FFF2-40B4-BE49-F238E27FC236}">
                <a16:creationId xmlns:a16="http://schemas.microsoft.com/office/drawing/2014/main" id="{C7D9BCCA-234E-FE76-1A48-B48A8A0A2C8D}"/>
              </a:ext>
            </a:extLst>
          </p:cNvPr>
          <p:cNvSpPr/>
          <p:nvPr/>
        </p:nvSpPr>
        <p:spPr>
          <a:xfrm>
            <a:off x="2647950" y="136623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9" name="Rectangle: Rounded Corners 8">
            <a:extLst>
              <a:ext uri="{FF2B5EF4-FFF2-40B4-BE49-F238E27FC236}">
                <a16:creationId xmlns:a16="http://schemas.microsoft.com/office/drawing/2014/main" id="{62D925C9-2185-C5EC-B712-AC6BB0564D20}"/>
              </a:ext>
            </a:extLst>
          </p:cNvPr>
          <p:cNvSpPr/>
          <p:nvPr/>
        </p:nvSpPr>
        <p:spPr>
          <a:xfrm>
            <a:off x="2641600" y="2114250"/>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0" name="Rectangle: Rounded Corners 9">
            <a:extLst>
              <a:ext uri="{FF2B5EF4-FFF2-40B4-BE49-F238E27FC236}">
                <a16:creationId xmlns:a16="http://schemas.microsoft.com/office/drawing/2014/main" id="{E8889A51-22C0-4B30-0E84-F02509B24D10}"/>
              </a:ext>
            </a:extLst>
          </p:cNvPr>
          <p:cNvSpPr/>
          <p:nvPr/>
        </p:nvSpPr>
        <p:spPr>
          <a:xfrm>
            <a:off x="2641600" y="285778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1" name="Rectangle: Rounded Corners 10">
            <a:extLst>
              <a:ext uri="{FF2B5EF4-FFF2-40B4-BE49-F238E27FC236}">
                <a16:creationId xmlns:a16="http://schemas.microsoft.com/office/drawing/2014/main" id="{D5D687A0-1419-5B5C-C8B3-C509D2606C42}"/>
              </a:ext>
            </a:extLst>
          </p:cNvPr>
          <p:cNvSpPr/>
          <p:nvPr/>
        </p:nvSpPr>
        <p:spPr>
          <a:xfrm>
            <a:off x="2641600" y="3575648"/>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3" name="TextBox 12">
            <a:extLst>
              <a:ext uri="{FF2B5EF4-FFF2-40B4-BE49-F238E27FC236}">
                <a16:creationId xmlns:a16="http://schemas.microsoft.com/office/drawing/2014/main" id="{1CC31F32-1062-27CC-AB65-E97F39E827D2}"/>
              </a:ext>
            </a:extLst>
          </p:cNvPr>
          <p:cNvSpPr txBox="1"/>
          <p:nvPr/>
        </p:nvSpPr>
        <p:spPr>
          <a:xfrm>
            <a:off x="2870200" y="1420156"/>
            <a:ext cx="3403600" cy="338554"/>
          </a:xfrm>
          <a:prstGeom prst="rect">
            <a:avLst/>
          </a:prstGeom>
          <a:noFill/>
        </p:spPr>
        <p:txBody>
          <a:bodyPr wrap="square" rtlCol="0">
            <a:spAutoFit/>
          </a:bodyPr>
          <a:lstStyle/>
          <a:p>
            <a:pPr algn="ctr"/>
            <a:r>
              <a:rPr lang="en-US" sz="1600" dirty="0">
                <a:solidFill>
                  <a:schemeClr val="bg1"/>
                </a:solidFill>
              </a:rPr>
              <a:t>California SB 343</a:t>
            </a:r>
          </a:p>
        </p:txBody>
      </p:sp>
      <p:sp>
        <p:nvSpPr>
          <p:cNvPr id="14" name="TextBox 13">
            <a:extLst>
              <a:ext uri="{FF2B5EF4-FFF2-40B4-BE49-F238E27FC236}">
                <a16:creationId xmlns:a16="http://schemas.microsoft.com/office/drawing/2014/main" id="{E02250A2-4DD4-F85D-9375-69B69D41B741}"/>
              </a:ext>
            </a:extLst>
          </p:cNvPr>
          <p:cNvSpPr txBox="1"/>
          <p:nvPr/>
        </p:nvSpPr>
        <p:spPr>
          <a:xfrm>
            <a:off x="2825750" y="2158173"/>
            <a:ext cx="3403600" cy="338554"/>
          </a:xfrm>
          <a:prstGeom prst="rect">
            <a:avLst/>
          </a:prstGeom>
          <a:noFill/>
        </p:spPr>
        <p:txBody>
          <a:bodyPr wrap="square" rtlCol="0">
            <a:spAutoFit/>
          </a:bodyPr>
          <a:lstStyle/>
          <a:p>
            <a:pPr algn="ctr"/>
            <a:r>
              <a:rPr lang="en-US" sz="1600" dirty="0">
                <a:solidFill>
                  <a:schemeClr val="bg1"/>
                </a:solidFill>
              </a:rPr>
              <a:t>Litigation Trends</a:t>
            </a:r>
          </a:p>
        </p:txBody>
      </p:sp>
      <p:sp>
        <p:nvSpPr>
          <p:cNvPr id="15" name="TextBox 14">
            <a:extLst>
              <a:ext uri="{FF2B5EF4-FFF2-40B4-BE49-F238E27FC236}">
                <a16:creationId xmlns:a16="http://schemas.microsoft.com/office/drawing/2014/main" id="{A986AC71-6A7C-4BAD-C490-612F7875041F}"/>
              </a:ext>
            </a:extLst>
          </p:cNvPr>
          <p:cNvSpPr txBox="1"/>
          <p:nvPr/>
        </p:nvSpPr>
        <p:spPr>
          <a:xfrm>
            <a:off x="2825750" y="2898872"/>
            <a:ext cx="3403600" cy="338554"/>
          </a:xfrm>
          <a:prstGeom prst="rect">
            <a:avLst/>
          </a:prstGeom>
          <a:noFill/>
        </p:spPr>
        <p:txBody>
          <a:bodyPr wrap="square" rtlCol="0">
            <a:spAutoFit/>
          </a:bodyPr>
          <a:lstStyle/>
          <a:p>
            <a:pPr algn="ctr"/>
            <a:r>
              <a:rPr lang="en-US" sz="1600" dirty="0">
                <a:solidFill>
                  <a:schemeClr val="bg1"/>
                </a:solidFill>
              </a:rPr>
              <a:t>Defenses and Risk Mitigation</a:t>
            </a:r>
          </a:p>
        </p:txBody>
      </p:sp>
      <p:sp>
        <p:nvSpPr>
          <p:cNvPr id="16" name="TextBox 15">
            <a:extLst>
              <a:ext uri="{FF2B5EF4-FFF2-40B4-BE49-F238E27FC236}">
                <a16:creationId xmlns:a16="http://schemas.microsoft.com/office/drawing/2014/main" id="{1103E12D-B075-B2CD-8562-F50FC119AEB0}"/>
              </a:ext>
            </a:extLst>
          </p:cNvPr>
          <p:cNvSpPr txBox="1"/>
          <p:nvPr/>
        </p:nvSpPr>
        <p:spPr>
          <a:xfrm>
            <a:off x="2825750" y="3629571"/>
            <a:ext cx="3530600" cy="338554"/>
          </a:xfrm>
          <a:prstGeom prst="rect">
            <a:avLst/>
          </a:prstGeom>
          <a:noFill/>
        </p:spPr>
        <p:txBody>
          <a:bodyPr wrap="square" rtlCol="0">
            <a:spAutoFit/>
          </a:bodyPr>
          <a:lstStyle/>
          <a:p>
            <a:pPr algn="ctr"/>
            <a:r>
              <a:rPr lang="en-US" sz="1600" dirty="0">
                <a:solidFill>
                  <a:schemeClr val="bg2">
                    <a:lumMod val="60000"/>
                    <a:lumOff val="40000"/>
                  </a:schemeClr>
                </a:solidFill>
              </a:rPr>
              <a:t>Constitutional Challenge</a:t>
            </a:r>
          </a:p>
        </p:txBody>
      </p:sp>
    </p:spTree>
    <p:extLst>
      <p:ext uri="{BB962C8B-B14F-4D97-AF65-F5344CB8AC3E}">
        <p14:creationId xmlns:p14="http://schemas.microsoft.com/office/powerpoint/2010/main" val="26250731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p:spPr>
        <p:txBody>
          <a:bodyPr/>
          <a:lstStyle/>
          <a:p>
            <a:endParaRPr lang="en-US"/>
          </a:p>
        </p:txBody>
      </p:sp>
      <p:sp>
        <p:nvSpPr>
          <p:cNvPr id="3" name="Text 1"/>
          <p:cNvSpPr/>
          <p:nvPr/>
        </p:nvSpPr>
        <p:spPr>
          <a:xfrm>
            <a:off x="274320" y="0"/>
            <a:ext cx="8595360" cy="68580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Argument 1: SB 343 Is Unconstitutionally Vague</a:t>
            </a:r>
            <a:endParaRPr lang="en-US" sz="2200" dirty="0"/>
          </a:p>
        </p:txBody>
      </p:sp>
      <p:sp>
        <p:nvSpPr>
          <p:cNvPr id="4" name="Text 2"/>
          <p:cNvSpPr/>
          <p:nvPr/>
        </p:nvSpPr>
        <p:spPr>
          <a:xfrm>
            <a:off x="320040" y="777240"/>
            <a:ext cx="8503920" cy="45720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A law that criminalizes speech must give businesses fair notice of what is prohibited. SB 343 fails on four independent grounds.</a:t>
            </a:r>
            <a:endParaRPr lang="en-US" sz="1300" dirty="0"/>
          </a:p>
        </p:txBody>
      </p:sp>
      <p:sp>
        <p:nvSpPr>
          <p:cNvPr id="5" name="Shape 3"/>
          <p:cNvSpPr/>
          <p:nvPr/>
        </p:nvSpPr>
        <p:spPr>
          <a:xfrm>
            <a:off x="228600" y="1298448"/>
            <a:ext cx="4251960" cy="16459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6" name="Shape 4"/>
          <p:cNvSpPr/>
          <p:nvPr/>
        </p:nvSpPr>
        <p:spPr>
          <a:xfrm>
            <a:off x="228600" y="1298448"/>
            <a:ext cx="502920" cy="1645920"/>
          </a:xfrm>
          <a:prstGeom prst="rect">
            <a:avLst/>
          </a:prstGeom>
          <a:solidFill>
            <a:srgbClr val="2E7D32"/>
          </a:solidFill>
          <a:ln/>
        </p:spPr>
        <p:txBody>
          <a:bodyPr/>
          <a:lstStyle/>
          <a:p>
            <a:endParaRPr lang="en-US"/>
          </a:p>
        </p:txBody>
      </p:sp>
      <p:sp>
        <p:nvSpPr>
          <p:cNvPr id="7" name="Text 5"/>
          <p:cNvSpPr/>
          <p:nvPr/>
        </p:nvSpPr>
        <p:spPr>
          <a:xfrm>
            <a:off x="228600" y="1298448"/>
            <a:ext cx="502920" cy="1645920"/>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1</a:t>
            </a:r>
            <a:endParaRPr lang="en-US" sz="2200" dirty="0"/>
          </a:p>
        </p:txBody>
      </p:sp>
      <p:sp>
        <p:nvSpPr>
          <p:cNvPr id="8" name="Text 6"/>
          <p:cNvSpPr/>
          <p:nvPr/>
        </p:nvSpPr>
        <p:spPr>
          <a:xfrm>
            <a:off x="795528" y="1371600"/>
            <a:ext cx="3611880" cy="365760"/>
          </a:xfrm>
          <a:prstGeom prst="rect">
            <a:avLst/>
          </a:prstGeom>
          <a:noFill/>
          <a:ln/>
        </p:spPr>
        <p:txBody>
          <a:bodyPr wrap="square" rtlCol="0" anchor="ctr"/>
          <a:lstStyle/>
          <a:p>
            <a:pPr marL="0" indent="0">
              <a:buNone/>
            </a:pPr>
            <a:r>
              <a:rPr lang="en-US" sz="1200" b="1" dirty="0">
                <a:solidFill>
                  <a:srgbClr val="1B3A5C"/>
                </a:solidFill>
                <a:latin typeface="Calibri" pitchFamily="34" charset="0"/>
                <a:ea typeface="Calibri" pitchFamily="34" charset="-122"/>
                <a:cs typeface="Calibri" pitchFamily="34" charset="-120"/>
              </a:rPr>
              <a:t>"Routinely Becomes Feedstock" — Undefined</a:t>
            </a:r>
            <a:endParaRPr lang="en-US" sz="1200" dirty="0"/>
          </a:p>
        </p:txBody>
      </p:sp>
      <p:sp>
        <p:nvSpPr>
          <p:cNvPr id="9" name="Text 7"/>
          <p:cNvSpPr/>
          <p:nvPr/>
        </p:nvSpPr>
        <p:spPr>
          <a:xfrm>
            <a:off x="795528" y="1773936"/>
            <a:ext cx="3611880" cy="1097280"/>
          </a:xfrm>
          <a:prstGeom prst="rect">
            <a:avLst/>
          </a:prstGeom>
          <a:noFill/>
          <a:ln/>
        </p:spPr>
        <p:txBody>
          <a:bodyPr wrap="square" rtlCol="0" anchor="ctr"/>
          <a:lstStyle/>
          <a:p>
            <a:r>
              <a:rPr lang="en-US" sz="1150" dirty="0">
                <a:solidFill>
                  <a:srgbClr val="1E293B"/>
                </a:solidFill>
                <a:latin typeface="Calibri" pitchFamily="34" charset="0"/>
                <a:ea typeface="Calibri" pitchFamily="34" charset="-122"/>
                <a:cs typeface="Calibri" pitchFamily="34" charset="-120"/>
              </a:rPr>
              <a:t>The key threshold term has no definition. More than half the time? 75%? 90%? No business can know. Mirrors the fatal defect in AB 3994, SB 343’s predecessor that was partially struck down in </a:t>
            </a:r>
            <a:r>
              <a:rPr lang="en-US" sz="1150" i="1" dirty="0">
                <a:solidFill>
                  <a:srgbClr val="1E293B"/>
                </a:solidFill>
                <a:latin typeface="Calibri" pitchFamily="34" charset="0"/>
                <a:ea typeface="Calibri" pitchFamily="34" charset="-122"/>
                <a:cs typeface="Calibri" pitchFamily="34" charset="-120"/>
              </a:rPr>
              <a:t>Lungren</a:t>
            </a:r>
            <a:r>
              <a:rPr lang="en-US" sz="1150" dirty="0">
                <a:solidFill>
                  <a:srgbClr val="1E293B"/>
                </a:solidFill>
                <a:latin typeface="Calibri" pitchFamily="34" charset="0"/>
                <a:ea typeface="Calibri" pitchFamily="34" charset="-122"/>
                <a:cs typeface="Calibri" pitchFamily="34" charset="-120"/>
              </a:rPr>
              <a:t>.</a:t>
            </a:r>
            <a:endParaRPr lang="en-US" sz="1150" dirty="0"/>
          </a:p>
        </p:txBody>
      </p:sp>
      <p:sp>
        <p:nvSpPr>
          <p:cNvPr id="10" name="Shape 8"/>
          <p:cNvSpPr/>
          <p:nvPr/>
        </p:nvSpPr>
        <p:spPr>
          <a:xfrm>
            <a:off x="4709160" y="1298448"/>
            <a:ext cx="4251960" cy="16459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1" name="Shape 9"/>
          <p:cNvSpPr/>
          <p:nvPr/>
        </p:nvSpPr>
        <p:spPr>
          <a:xfrm>
            <a:off x="4709160" y="1298448"/>
            <a:ext cx="502920" cy="1645920"/>
          </a:xfrm>
          <a:prstGeom prst="rect">
            <a:avLst/>
          </a:prstGeom>
          <a:solidFill>
            <a:srgbClr val="2E7D32"/>
          </a:solidFill>
          <a:ln/>
        </p:spPr>
        <p:txBody>
          <a:bodyPr/>
          <a:lstStyle/>
          <a:p>
            <a:endParaRPr lang="en-US"/>
          </a:p>
        </p:txBody>
      </p:sp>
      <p:sp>
        <p:nvSpPr>
          <p:cNvPr id="12" name="Text 10"/>
          <p:cNvSpPr/>
          <p:nvPr/>
        </p:nvSpPr>
        <p:spPr>
          <a:xfrm>
            <a:off x="4709160" y="1298448"/>
            <a:ext cx="502920" cy="1645920"/>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2</a:t>
            </a:r>
            <a:endParaRPr lang="en-US" sz="2200" dirty="0"/>
          </a:p>
        </p:txBody>
      </p:sp>
      <p:sp>
        <p:nvSpPr>
          <p:cNvPr id="13" name="Text 11"/>
          <p:cNvSpPr/>
          <p:nvPr/>
        </p:nvSpPr>
        <p:spPr>
          <a:xfrm>
            <a:off x="5276088" y="1371600"/>
            <a:ext cx="3611880" cy="365760"/>
          </a:xfrm>
          <a:prstGeom prst="rect">
            <a:avLst/>
          </a:prstGeom>
          <a:noFill/>
          <a:ln/>
        </p:spPr>
        <p:txBody>
          <a:bodyPr wrap="square" rtlCol="0" anchor="ctr"/>
          <a:lstStyle/>
          <a:p>
            <a:pPr marL="0" indent="0">
              <a:buNone/>
            </a:pPr>
            <a:r>
              <a:rPr lang="en-US" sz="1200" b="1" dirty="0">
                <a:solidFill>
                  <a:srgbClr val="1B3A5C"/>
                </a:solidFill>
                <a:latin typeface="Calibri" pitchFamily="34" charset="0"/>
                <a:ea typeface="Calibri" pitchFamily="34" charset="-122"/>
                <a:cs typeface="Calibri" pitchFamily="34" charset="-120"/>
              </a:rPr>
              <a:t>Basel Convention Criterion — Unverifiable</a:t>
            </a:r>
            <a:endParaRPr lang="en-US" sz="1200" dirty="0"/>
          </a:p>
        </p:txBody>
      </p:sp>
      <p:sp>
        <p:nvSpPr>
          <p:cNvPr id="14" name="Text 12"/>
          <p:cNvSpPr/>
          <p:nvPr/>
        </p:nvSpPr>
        <p:spPr>
          <a:xfrm>
            <a:off x="5276088" y="1773936"/>
            <a:ext cx="3611880" cy="1097280"/>
          </a:xfrm>
          <a:prstGeom prst="rect">
            <a:avLst/>
          </a:prstGeom>
          <a:noFill/>
          <a:ln/>
        </p:spPr>
        <p:txBody>
          <a:bodyPr wrap="square" rtlCol="0" anchor="ctr"/>
          <a:lstStyle/>
          <a:p>
            <a:pPr marL="0" indent="0">
              <a:buNone/>
            </a:pPr>
            <a:r>
              <a:rPr lang="en-US" sz="1150" dirty="0">
                <a:solidFill>
                  <a:srgbClr val="1E293B"/>
                </a:solidFill>
                <a:latin typeface="Calibri" pitchFamily="34" charset="0"/>
                <a:ea typeface="Calibri" pitchFamily="34" charset="-122"/>
                <a:cs typeface="Calibri" pitchFamily="34" charset="-120"/>
              </a:rPr>
              <a:t>Requires materials to be reclaimed consistent with the Basel Convention — a treaty the U.S. never ratified. CalRecycle admits it cannot determine compliance. No guidance exists.</a:t>
            </a:r>
            <a:endParaRPr lang="en-US" sz="1150" dirty="0"/>
          </a:p>
        </p:txBody>
      </p:sp>
      <p:sp>
        <p:nvSpPr>
          <p:cNvPr id="15" name="Shape 13"/>
          <p:cNvSpPr/>
          <p:nvPr/>
        </p:nvSpPr>
        <p:spPr>
          <a:xfrm>
            <a:off x="228600" y="3127248"/>
            <a:ext cx="4251960" cy="16459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6" name="Shape 14"/>
          <p:cNvSpPr/>
          <p:nvPr/>
        </p:nvSpPr>
        <p:spPr>
          <a:xfrm>
            <a:off x="228600" y="3127248"/>
            <a:ext cx="502920" cy="1645920"/>
          </a:xfrm>
          <a:prstGeom prst="rect">
            <a:avLst/>
          </a:prstGeom>
          <a:solidFill>
            <a:srgbClr val="2E7D32"/>
          </a:solidFill>
          <a:ln/>
        </p:spPr>
        <p:txBody>
          <a:bodyPr/>
          <a:lstStyle/>
          <a:p>
            <a:endParaRPr lang="en-US"/>
          </a:p>
        </p:txBody>
      </p:sp>
      <p:sp>
        <p:nvSpPr>
          <p:cNvPr id="17" name="Text 15"/>
          <p:cNvSpPr/>
          <p:nvPr/>
        </p:nvSpPr>
        <p:spPr>
          <a:xfrm>
            <a:off x="228600" y="3127248"/>
            <a:ext cx="502920" cy="1645920"/>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3</a:t>
            </a:r>
            <a:endParaRPr lang="en-US" sz="2200" dirty="0"/>
          </a:p>
        </p:txBody>
      </p:sp>
      <p:sp>
        <p:nvSpPr>
          <p:cNvPr id="18" name="Text 16"/>
          <p:cNvSpPr/>
          <p:nvPr/>
        </p:nvSpPr>
        <p:spPr>
          <a:xfrm>
            <a:off x="795528" y="3200400"/>
            <a:ext cx="3611880" cy="365760"/>
          </a:xfrm>
          <a:prstGeom prst="rect">
            <a:avLst/>
          </a:prstGeom>
          <a:noFill/>
          <a:ln/>
        </p:spPr>
        <p:txBody>
          <a:bodyPr wrap="square" rtlCol="0" anchor="ctr"/>
          <a:lstStyle/>
          <a:p>
            <a:pPr marL="0" indent="0">
              <a:buNone/>
            </a:pPr>
            <a:r>
              <a:rPr lang="en-US" sz="1200" b="1" dirty="0">
                <a:solidFill>
                  <a:srgbClr val="1B3A5C"/>
                </a:solidFill>
                <a:latin typeface="Calibri" pitchFamily="34" charset="0"/>
                <a:ea typeface="Calibri" pitchFamily="34" charset="-122"/>
                <a:cs typeface="Calibri" pitchFamily="34" charset="-120"/>
              </a:rPr>
              <a:t>APR Design Guide — Shifting Private Standard</a:t>
            </a:r>
            <a:endParaRPr lang="en-US" sz="1200" dirty="0"/>
          </a:p>
        </p:txBody>
      </p:sp>
      <p:sp>
        <p:nvSpPr>
          <p:cNvPr id="19" name="Text 17"/>
          <p:cNvSpPr/>
          <p:nvPr/>
        </p:nvSpPr>
        <p:spPr>
          <a:xfrm>
            <a:off x="795528" y="3602736"/>
            <a:ext cx="3611880" cy="1097280"/>
          </a:xfrm>
          <a:prstGeom prst="rect">
            <a:avLst/>
          </a:prstGeom>
          <a:noFill/>
          <a:ln/>
        </p:spPr>
        <p:txBody>
          <a:bodyPr wrap="square" rtlCol="0" anchor="ctr"/>
          <a:lstStyle/>
          <a:p>
            <a:pPr marL="0" indent="0">
              <a:buNone/>
            </a:pPr>
            <a:r>
              <a:rPr lang="en-US" sz="1150" dirty="0">
                <a:solidFill>
                  <a:srgbClr val="1E293B"/>
                </a:solidFill>
                <a:latin typeface="Calibri" pitchFamily="34" charset="0"/>
                <a:ea typeface="Calibri" pitchFamily="34" charset="-122"/>
                <a:cs typeface="Calibri" pitchFamily="34" charset="-120"/>
              </a:rPr>
              <a:t>SB 343 incorporates a privately published guide updated dozens of times (last: March 2026). No specified edition. CalRecycle guidance conflicts with the Guide.</a:t>
            </a:r>
            <a:endParaRPr lang="en-US" sz="1150" dirty="0"/>
          </a:p>
        </p:txBody>
      </p:sp>
      <p:sp>
        <p:nvSpPr>
          <p:cNvPr id="20" name="Shape 18"/>
          <p:cNvSpPr/>
          <p:nvPr/>
        </p:nvSpPr>
        <p:spPr>
          <a:xfrm>
            <a:off x="4709160" y="3127248"/>
            <a:ext cx="4251960" cy="16459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1" name="Shape 19"/>
          <p:cNvSpPr/>
          <p:nvPr/>
        </p:nvSpPr>
        <p:spPr>
          <a:xfrm>
            <a:off x="4709160" y="3127248"/>
            <a:ext cx="502920" cy="1645920"/>
          </a:xfrm>
          <a:prstGeom prst="rect">
            <a:avLst/>
          </a:prstGeom>
          <a:solidFill>
            <a:srgbClr val="2E7D32"/>
          </a:solidFill>
          <a:ln/>
        </p:spPr>
        <p:txBody>
          <a:bodyPr/>
          <a:lstStyle/>
          <a:p>
            <a:endParaRPr lang="en-US"/>
          </a:p>
        </p:txBody>
      </p:sp>
      <p:sp>
        <p:nvSpPr>
          <p:cNvPr id="22" name="Text 20"/>
          <p:cNvSpPr/>
          <p:nvPr/>
        </p:nvSpPr>
        <p:spPr>
          <a:xfrm>
            <a:off x="4709160" y="3127248"/>
            <a:ext cx="502920" cy="1645920"/>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4</a:t>
            </a:r>
            <a:endParaRPr lang="en-US" sz="2200" dirty="0"/>
          </a:p>
        </p:txBody>
      </p:sp>
      <p:sp>
        <p:nvSpPr>
          <p:cNvPr id="23" name="Text 21"/>
          <p:cNvSpPr/>
          <p:nvPr/>
        </p:nvSpPr>
        <p:spPr>
          <a:xfrm>
            <a:off x="5276088" y="3200400"/>
            <a:ext cx="3611880" cy="365760"/>
          </a:xfrm>
          <a:prstGeom prst="rect">
            <a:avLst/>
          </a:prstGeom>
          <a:noFill/>
          <a:ln/>
        </p:spPr>
        <p:txBody>
          <a:bodyPr wrap="square" rtlCol="0" anchor="ctr"/>
          <a:lstStyle/>
          <a:p>
            <a:pPr marL="0" indent="0">
              <a:buNone/>
            </a:pPr>
            <a:r>
              <a:rPr lang="en-US" sz="1200" b="1" dirty="0">
                <a:solidFill>
                  <a:srgbClr val="1B3A5C"/>
                </a:solidFill>
                <a:latin typeface="Calibri" pitchFamily="34" charset="0"/>
                <a:ea typeface="Calibri" pitchFamily="34" charset="-122"/>
                <a:cs typeface="Calibri" pitchFamily="34" charset="-120"/>
              </a:rPr>
              <a:t>"Ensures" or "Prevents" Recyclability — Indeterminate</a:t>
            </a:r>
            <a:endParaRPr lang="en-US" sz="1200" dirty="0"/>
          </a:p>
        </p:txBody>
      </p:sp>
      <p:sp>
        <p:nvSpPr>
          <p:cNvPr id="24" name="Text 22"/>
          <p:cNvSpPr/>
          <p:nvPr/>
        </p:nvSpPr>
        <p:spPr>
          <a:xfrm>
            <a:off x="5276088" y="3602736"/>
            <a:ext cx="3611880" cy="1097280"/>
          </a:xfrm>
          <a:prstGeom prst="rect">
            <a:avLst/>
          </a:prstGeom>
          <a:noFill/>
          <a:ln/>
        </p:spPr>
        <p:txBody>
          <a:bodyPr wrap="square" rtlCol="0" anchor="ctr"/>
          <a:lstStyle/>
          <a:p>
            <a:pPr marL="0" indent="0">
              <a:buNone/>
            </a:pPr>
            <a:r>
              <a:rPr lang="en-US" sz="1150" dirty="0">
                <a:solidFill>
                  <a:srgbClr val="1E293B"/>
                </a:solidFill>
                <a:latin typeface="Calibri" pitchFamily="34" charset="0"/>
                <a:ea typeface="Calibri" pitchFamily="34" charset="-122"/>
                <a:cs typeface="Calibri" pitchFamily="34" charset="-120"/>
              </a:rPr>
              <a:t>Whether a component prevents recyclability depends on individual MRF operations — factors entirely outside business control. CalRecycle will not make that determination.</a:t>
            </a:r>
            <a:endParaRPr lang="en-US" sz="1150" dirty="0"/>
          </a:p>
        </p:txBody>
      </p:sp>
      <p:sp>
        <p:nvSpPr>
          <p:cNvPr id="25" name="Text 23"/>
          <p:cNvSpPr/>
          <p:nvPr/>
        </p:nvSpPr>
        <p:spPr>
          <a:xfrm>
            <a:off x="274320" y="4800600"/>
            <a:ext cx="8595360" cy="274320"/>
          </a:xfrm>
          <a:prstGeom prst="rect">
            <a:avLst/>
          </a:prstGeom>
          <a:noFill/>
          <a:ln/>
        </p:spPr>
        <p:txBody>
          <a:bodyPr wrap="square" rtlCol="0" anchor="ctr"/>
          <a:lstStyle/>
          <a:p>
            <a:pPr marL="0" indent="0" algn="ctr">
              <a:buNone/>
            </a:pPr>
            <a:r>
              <a:rPr lang="en-US" sz="900" i="1" dirty="0">
                <a:solidFill>
                  <a:srgbClr val="64748B"/>
                </a:solidFill>
                <a:latin typeface="Calibri" pitchFamily="34" charset="0"/>
                <a:ea typeface="Calibri" pitchFamily="34" charset="-122"/>
                <a:cs typeface="Calibri" pitchFamily="34" charset="-120"/>
              </a:rPr>
              <a:t>Precedent: Ass'n of Nat'l Advertisers v. Lungren, 44 F.3d 726 (9th Cir. 1994)</a:t>
            </a:r>
            <a:endParaRPr lang="en-US" sz="9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p:spPr>
        <p:txBody>
          <a:bodyPr/>
          <a:lstStyle/>
          <a:p>
            <a:endParaRPr lang="en-US"/>
          </a:p>
        </p:txBody>
      </p:sp>
      <p:sp>
        <p:nvSpPr>
          <p:cNvPr id="3" name="Text 1"/>
          <p:cNvSpPr/>
          <p:nvPr/>
        </p:nvSpPr>
        <p:spPr>
          <a:xfrm>
            <a:off x="274320" y="0"/>
            <a:ext cx="8595360" cy="68580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Argument 2: SB 343 Fails First Amendment Scrutiny</a:t>
            </a:r>
            <a:endParaRPr lang="en-US" sz="2200" dirty="0"/>
          </a:p>
        </p:txBody>
      </p:sp>
      <p:sp>
        <p:nvSpPr>
          <p:cNvPr id="4" name="Text 2"/>
          <p:cNvSpPr/>
          <p:nvPr/>
        </p:nvSpPr>
        <p:spPr>
          <a:xfrm>
            <a:off x="320040" y="777240"/>
            <a:ext cx="8503920" cy="365760"/>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Commercial speech may only be restricted if it passes the Central Hudson test. SB 343 fails prongs 3 and 4.</a:t>
            </a:r>
            <a:endParaRPr lang="en-US" sz="1300" dirty="0"/>
          </a:p>
        </p:txBody>
      </p:sp>
      <p:sp>
        <p:nvSpPr>
          <p:cNvPr id="5" name="Shape 3"/>
          <p:cNvSpPr/>
          <p:nvPr/>
        </p:nvSpPr>
        <p:spPr>
          <a:xfrm>
            <a:off x="201168" y="1234440"/>
            <a:ext cx="2057400" cy="35204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6" name="Shape 4"/>
          <p:cNvSpPr/>
          <p:nvPr/>
        </p:nvSpPr>
        <p:spPr>
          <a:xfrm>
            <a:off x="201168" y="1234440"/>
            <a:ext cx="2057400" cy="713232"/>
          </a:xfrm>
          <a:prstGeom prst="rect">
            <a:avLst/>
          </a:prstGeom>
          <a:solidFill>
            <a:srgbClr val="1B3A5C"/>
          </a:solidFill>
          <a:ln/>
        </p:spPr>
        <p:txBody>
          <a:bodyPr/>
          <a:lstStyle/>
          <a:p>
            <a:endParaRPr lang="en-US"/>
          </a:p>
        </p:txBody>
      </p:sp>
      <p:sp>
        <p:nvSpPr>
          <p:cNvPr id="7" name="Text 5"/>
          <p:cNvSpPr/>
          <p:nvPr/>
        </p:nvSpPr>
        <p:spPr>
          <a:xfrm>
            <a:off x="274320" y="1234440"/>
            <a:ext cx="1911096" cy="71323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Prong 1</a:t>
            </a:r>
            <a:endParaRPr lang="en-US" sz="1100" dirty="0"/>
          </a:p>
          <a:p>
            <a:pPr marL="0" indent="0" algn="ctr">
              <a:buNone/>
            </a:pPr>
            <a:r>
              <a:rPr lang="en-US" sz="1100" b="1" dirty="0">
                <a:solidFill>
                  <a:srgbClr val="FFFFFF"/>
                </a:solidFill>
                <a:latin typeface="Calibri" pitchFamily="34" charset="0"/>
                <a:ea typeface="Calibri" pitchFamily="34" charset="-122"/>
                <a:cs typeface="Calibri" pitchFamily="34" charset="-120"/>
              </a:rPr>
              <a:t>Is Speech Unlawful or Inherently Misleading?</a:t>
            </a:r>
            <a:endParaRPr lang="en-US" sz="1100" dirty="0"/>
          </a:p>
        </p:txBody>
      </p:sp>
      <p:sp>
        <p:nvSpPr>
          <p:cNvPr id="8" name="Shape 6"/>
          <p:cNvSpPr/>
          <p:nvPr/>
        </p:nvSpPr>
        <p:spPr>
          <a:xfrm>
            <a:off x="310896" y="2011680"/>
            <a:ext cx="1837944" cy="329184"/>
          </a:xfrm>
          <a:prstGeom prst="rect">
            <a:avLst/>
          </a:prstGeom>
          <a:solidFill>
            <a:srgbClr val="2E7D32"/>
          </a:solidFill>
          <a:ln/>
        </p:spPr>
        <p:txBody>
          <a:bodyPr/>
          <a:lstStyle/>
          <a:p>
            <a:endParaRPr lang="en-US"/>
          </a:p>
        </p:txBody>
      </p:sp>
      <p:sp>
        <p:nvSpPr>
          <p:cNvPr id="9" name="Text 7"/>
          <p:cNvSpPr/>
          <p:nvPr/>
        </p:nvSpPr>
        <p:spPr>
          <a:xfrm>
            <a:off x="310896" y="2011680"/>
            <a:ext cx="183794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 Plaintiffs Pass</a:t>
            </a:r>
            <a:endParaRPr lang="en-US" sz="1100" dirty="0"/>
          </a:p>
        </p:txBody>
      </p:sp>
      <p:sp>
        <p:nvSpPr>
          <p:cNvPr id="10" name="Text 8"/>
          <p:cNvSpPr/>
          <p:nvPr/>
        </p:nvSpPr>
        <p:spPr>
          <a:xfrm>
            <a:off x="310896" y="2423160"/>
            <a:ext cx="1837944" cy="2240280"/>
          </a:xfrm>
          <a:prstGeom prst="rect">
            <a:avLst/>
          </a:prstGeom>
          <a:noFill/>
          <a:ln/>
        </p:spPr>
        <p:txBody>
          <a:bodyPr wrap="square" rtlCol="0" anchor="t"/>
          <a:lstStyle/>
          <a:p>
            <a:pPr marL="0" indent="0">
              <a:buNone/>
            </a:pPr>
            <a:r>
              <a:rPr lang="en-US" sz="1050" dirty="0">
                <a:solidFill>
                  <a:srgbClr val="1E293B"/>
                </a:solidFill>
                <a:latin typeface="Calibri" pitchFamily="34" charset="0"/>
                <a:ea typeface="Calibri" pitchFamily="34" charset="-122"/>
                <a:cs typeface="Calibri" pitchFamily="34" charset="-120"/>
              </a:rPr>
              <a:t>Recyclability claims are only "potentially misleading" — not inherently false. </a:t>
            </a:r>
          </a:p>
          <a:p>
            <a:pPr marL="0" indent="0">
              <a:buNone/>
            </a:pPr>
            <a:endParaRPr lang="en-US" sz="1050" dirty="0">
              <a:solidFill>
                <a:srgbClr val="1E293B"/>
              </a:solidFill>
              <a:latin typeface="Calibri" pitchFamily="34" charset="0"/>
              <a:ea typeface="Calibri" pitchFamily="34" charset="-122"/>
              <a:cs typeface="Calibri" pitchFamily="34" charset="-120"/>
            </a:endParaRPr>
          </a:p>
          <a:p>
            <a:pPr marL="0" indent="0">
              <a:buNone/>
            </a:pPr>
            <a:r>
              <a:rPr lang="en-US" sz="1050" dirty="0">
                <a:solidFill>
                  <a:srgbClr val="1E293B"/>
                </a:solidFill>
                <a:latin typeface="Calibri" pitchFamily="34" charset="0"/>
                <a:ea typeface="Calibri" pitchFamily="34" charset="-122"/>
                <a:cs typeface="Calibri" pitchFamily="34" charset="-120"/>
              </a:rPr>
              <a:t>The State cannot use its own definition to bootstrap an inherent-deception finding. </a:t>
            </a:r>
            <a:endParaRPr lang="en-US" sz="1050" dirty="0"/>
          </a:p>
        </p:txBody>
      </p:sp>
      <p:sp>
        <p:nvSpPr>
          <p:cNvPr id="11" name="Shape 9"/>
          <p:cNvSpPr/>
          <p:nvPr/>
        </p:nvSpPr>
        <p:spPr>
          <a:xfrm>
            <a:off x="2414016" y="1234440"/>
            <a:ext cx="2057400" cy="35204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2" name="Shape 10"/>
          <p:cNvSpPr/>
          <p:nvPr/>
        </p:nvSpPr>
        <p:spPr>
          <a:xfrm>
            <a:off x="2414016" y="1234440"/>
            <a:ext cx="2057400" cy="713232"/>
          </a:xfrm>
          <a:prstGeom prst="rect">
            <a:avLst/>
          </a:prstGeom>
          <a:solidFill>
            <a:srgbClr val="1B3A5C"/>
          </a:solidFill>
          <a:ln/>
        </p:spPr>
        <p:txBody>
          <a:bodyPr/>
          <a:lstStyle/>
          <a:p>
            <a:endParaRPr lang="en-US"/>
          </a:p>
        </p:txBody>
      </p:sp>
      <p:sp>
        <p:nvSpPr>
          <p:cNvPr id="13" name="Text 11"/>
          <p:cNvSpPr/>
          <p:nvPr/>
        </p:nvSpPr>
        <p:spPr>
          <a:xfrm>
            <a:off x="2487168" y="1234440"/>
            <a:ext cx="1911096" cy="71323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Prong 2</a:t>
            </a:r>
            <a:endParaRPr lang="en-US" sz="1100" dirty="0"/>
          </a:p>
          <a:p>
            <a:pPr marL="0" indent="0" algn="ctr">
              <a:buNone/>
            </a:pPr>
            <a:r>
              <a:rPr lang="en-US" sz="1100" b="1" dirty="0">
                <a:solidFill>
                  <a:srgbClr val="FFFFFF"/>
                </a:solidFill>
                <a:latin typeface="Calibri" pitchFamily="34" charset="0"/>
                <a:ea typeface="Calibri" pitchFamily="34" charset="-122"/>
                <a:cs typeface="Calibri" pitchFamily="34" charset="-120"/>
              </a:rPr>
              <a:t>Substantial State Interest?</a:t>
            </a:r>
            <a:endParaRPr lang="en-US" sz="1100" dirty="0"/>
          </a:p>
        </p:txBody>
      </p:sp>
      <p:sp>
        <p:nvSpPr>
          <p:cNvPr id="14" name="Shape 12"/>
          <p:cNvSpPr/>
          <p:nvPr/>
        </p:nvSpPr>
        <p:spPr>
          <a:xfrm>
            <a:off x="2523744" y="2011680"/>
            <a:ext cx="1837944" cy="329184"/>
          </a:xfrm>
          <a:prstGeom prst="rect">
            <a:avLst/>
          </a:prstGeom>
          <a:solidFill>
            <a:srgbClr val="2E7D32"/>
          </a:solidFill>
          <a:ln/>
        </p:spPr>
        <p:txBody>
          <a:bodyPr/>
          <a:lstStyle/>
          <a:p>
            <a:endParaRPr lang="en-US"/>
          </a:p>
        </p:txBody>
      </p:sp>
      <p:sp>
        <p:nvSpPr>
          <p:cNvPr id="15" name="Text 13"/>
          <p:cNvSpPr/>
          <p:nvPr/>
        </p:nvSpPr>
        <p:spPr>
          <a:xfrm>
            <a:off x="2523744" y="2011680"/>
            <a:ext cx="183794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 Conceded</a:t>
            </a:r>
            <a:endParaRPr lang="en-US" sz="1100" dirty="0"/>
          </a:p>
        </p:txBody>
      </p:sp>
      <p:sp>
        <p:nvSpPr>
          <p:cNvPr id="16" name="Text 14"/>
          <p:cNvSpPr/>
          <p:nvPr/>
        </p:nvSpPr>
        <p:spPr>
          <a:xfrm>
            <a:off x="2523744" y="2423160"/>
            <a:ext cx="1837944" cy="2240280"/>
          </a:xfrm>
          <a:prstGeom prst="rect">
            <a:avLst/>
          </a:prstGeom>
          <a:noFill/>
          <a:ln/>
        </p:spPr>
        <p:txBody>
          <a:bodyPr wrap="square" rtlCol="0" anchor="t"/>
          <a:lstStyle/>
          <a:p>
            <a:pPr marL="0" indent="0">
              <a:buNone/>
            </a:pPr>
            <a:r>
              <a:rPr lang="en-US" sz="1050" dirty="0">
                <a:solidFill>
                  <a:srgbClr val="1E293B"/>
                </a:solidFill>
                <a:latin typeface="Calibri" pitchFamily="34" charset="0"/>
                <a:ea typeface="Calibri" pitchFamily="34" charset="-122"/>
                <a:cs typeface="Calibri" pitchFamily="34" charset="-120"/>
              </a:rPr>
              <a:t>Plaintiffs do not dispute that reducing consumer confusion and improving recycling rates are substantial interests. </a:t>
            </a:r>
          </a:p>
          <a:p>
            <a:pPr marL="0" indent="0">
              <a:buNone/>
            </a:pPr>
            <a:endParaRPr lang="en-US" sz="1050" dirty="0">
              <a:solidFill>
                <a:srgbClr val="1E293B"/>
              </a:solidFill>
              <a:latin typeface="Calibri" pitchFamily="34" charset="0"/>
              <a:ea typeface="Calibri" pitchFamily="34" charset="-122"/>
              <a:cs typeface="Calibri" pitchFamily="34" charset="-120"/>
            </a:endParaRPr>
          </a:p>
          <a:p>
            <a:pPr marL="0" indent="0">
              <a:buNone/>
            </a:pPr>
            <a:r>
              <a:rPr lang="en-US" sz="1050" dirty="0">
                <a:solidFill>
                  <a:srgbClr val="1E293B"/>
                </a:solidFill>
                <a:latin typeface="Calibri" pitchFamily="34" charset="0"/>
                <a:ea typeface="Calibri" pitchFamily="34" charset="-122"/>
                <a:cs typeface="Calibri" pitchFamily="34" charset="-120"/>
              </a:rPr>
              <a:t>But interest alone does not justify speech suppression.</a:t>
            </a:r>
            <a:endParaRPr lang="en-US" sz="1050" dirty="0"/>
          </a:p>
        </p:txBody>
      </p:sp>
      <p:sp>
        <p:nvSpPr>
          <p:cNvPr id="17" name="Shape 15"/>
          <p:cNvSpPr/>
          <p:nvPr/>
        </p:nvSpPr>
        <p:spPr>
          <a:xfrm>
            <a:off x="4626864" y="1234440"/>
            <a:ext cx="2057400" cy="35204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8" name="Shape 16"/>
          <p:cNvSpPr/>
          <p:nvPr/>
        </p:nvSpPr>
        <p:spPr>
          <a:xfrm>
            <a:off x="4626864" y="1234440"/>
            <a:ext cx="2057400" cy="713232"/>
          </a:xfrm>
          <a:prstGeom prst="rect">
            <a:avLst/>
          </a:prstGeom>
          <a:solidFill>
            <a:srgbClr val="1B3A5C"/>
          </a:solidFill>
          <a:ln/>
        </p:spPr>
        <p:txBody>
          <a:bodyPr/>
          <a:lstStyle/>
          <a:p>
            <a:endParaRPr lang="en-US"/>
          </a:p>
        </p:txBody>
      </p:sp>
      <p:sp>
        <p:nvSpPr>
          <p:cNvPr id="19" name="Text 17"/>
          <p:cNvSpPr/>
          <p:nvPr/>
        </p:nvSpPr>
        <p:spPr>
          <a:xfrm>
            <a:off x="4700016" y="1234440"/>
            <a:ext cx="1911096" cy="71323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Prong 3</a:t>
            </a:r>
            <a:endParaRPr lang="en-US" sz="1100" dirty="0"/>
          </a:p>
          <a:p>
            <a:pPr marL="0" indent="0" algn="ctr">
              <a:buNone/>
            </a:pPr>
            <a:r>
              <a:rPr lang="en-US" sz="1100" b="1" dirty="0">
                <a:solidFill>
                  <a:srgbClr val="FFFFFF"/>
                </a:solidFill>
                <a:latin typeface="Calibri" pitchFamily="34" charset="0"/>
                <a:ea typeface="Calibri" pitchFamily="34" charset="-122"/>
                <a:cs typeface="Calibri" pitchFamily="34" charset="-120"/>
              </a:rPr>
              <a:t>Directly Advances?</a:t>
            </a:r>
            <a:endParaRPr lang="en-US" sz="1100" dirty="0"/>
          </a:p>
        </p:txBody>
      </p:sp>
      <p:sp>
        <p:nvSpPr>
          <p:cNvPr id="20" name="Shape 18"/>
          <p:cNvSpPr/>
          <p:nvPr/>
        </p:nvSpPr>
        <p:spPr>
          <a:xfrm>
            <a:off x="4736592" y="2011680"/>
            <a:ext cx="1837944" cy="329184"/>
          </a:xfrm>
          <a:prstGeom prst="rect">
            <a:avLst/>
          </a:prstGeom>
          <a:solidFill>
            <a:srgbClr val="B91C1C"/>
          </a:solidFill>
          <a:ln/>
        </p:spPr>
        <p:txBody>
          <a:bodyPr/>
          <a:lstStyle/>
          <a:p>
            <a:endParaRPr lang="en-US"/>
          </a:p>
        </p:txBody>
      </p:sp>
      <p:sp>
        <p:nvSpPr>
          <p:cNvPr id="21" name="Text 19"/>
          <p:cNvSpPr/>
          <p:nvPr/>
        </p:nvSpPr>
        <p:spPr>
          <a:xfrm>
            <a:off x="4736592" y="2011680"/>
            <a:ext cx="183794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 State Fails</a:t>
            </a:r>
            <a:endParaRPr lang="en-US" sz="1100" dirty="0"/>
          </a:p>
        </p:txBody>
      </p:sp>
      <p:sp>
        <p:nvSpPr>
          <p:cNvPr id="22" name="Text 20"/>
          <p:cNvSpPr/>
          <p:nvPr/>
        </p:nvSpPr>
        <p:spPr>
          <a:xfrm>
            <a:off x="4736592" y="2423160"/>
            <a:ext cx="1837944" cy="2240280"/>
          </a:xfrm>
          <a:prstGeom prst="rect">
            <a:avLst/>
          </a:prstGeom>
          <a:noFill/>
          <a:ln/>
        </p:spPr>
        <p:txBody>
          <a:bodyPr wrap="square" rtlCol="0" anchor="t"/>
          <a:lstStyle/>
          <a:p>
            <a:pPr marL="0" indent="0">
              <a:buNone/>
            </a:pPr>
            <a:r>
              <a:rPr lang="en-US" sz="1050" dirty="0">
                <a:solidFill>
                  <a:srgbClr val="1E293B"/>
                </a:solidFill>
                <a:latin typeface="Calibri" pitchFamily="34" charset="0"/>
                <a:ea typeface="Calibri" pitchFamily="34" charset="-122"/>
                <a:cs typeface="Calibri" pitchFamily="34" charset="-120"/>
              </a:rPr>
              <a:t>SB 343 chills accurate claims (even qualified ones, like “Recyclable where facilities exist – check locally”).</a:t>
            </a:r>
          </a:p>
          <a:p>
            <a:pPr marL="0" indent="0">
              <a:buNone/>
            </a:pPr>
            <a:endParaRPr lang="en-US" sz="1050" dirty="0">
              <a:solidFill>
                <a:srgbClr val="1E293B"/>
              </a:solidFill>
              <a:latin typeface="Calibri" pitchFamily="34" charset="0"/>
              <a:ea typeface="Calibri" pitchFamily="34" charset="-122"/>
              <a:cs typeface="Calibri" pitchFamily="34" charset="-120"/>
            </a:endParaRPr>
          </a:p>
          <a:p>
            <a:pPr marL="0" indent="0">
              <a:buNone/>
            </a:pPr>
            <a:r>
              <a:rPr lang="en-US" sz="1050" dirty="0">
                <a:solidFill>
                  <a:srgbClr val="1E293B"/>
                </a:solidFill>
                <a:latin typeface="Calibri" pitchFamily="34" charset="0"/>
                <a:ea typeface="Calibri" pitchFamily="34" charset="-122"/>
                <a:cs typeface="Calibri" pitchFamily="34" charset="-120"/>
              </a:rPr>
              <a:t>Drives consumers to assume items are non-recyclable.</a:t>
            </a:r>
          </a:p>
          <a:p>
            <a:pPr marL="0" indent="0">
              <a:buNone/>
            </a:pPr>
            <a:endParaRPr lang="en-US" sz="1050" dirty="0">
              <a:solidFill>
                <a:srgbClr val="1E293B"/>
              </a:solidFill>
              <a:latin typeface="Calibri" pitchFamily="34" charset="0"/>
              <a:ea typeface="Calibri" pitchFamily="34" charset="-122"/>
              <a:cs typeface="Calibri" pitchFamily="34" charset="-120"/>
            </a:endParaRPr>
          </a:p>
          <a:p>
            <a:pPr marL="0" indent="0">
              <a:buNone/>
            </a:pPr>
            <a:r>
              <a:rPr lang="en-US" sz="1050" dirty="0">
                <a:solidFill>
                  <a:srgbClr val="1E293B"/>
                </a:solidFill>
                <a:latin typeface="Calibri" pitchFamily="34" charset="0"/>
                <a:ea typeface="Calibri" pitchFamily="34" charset="-122"/>
                <a:cs typeface="Calibri" pitchFamily="34" charset="-120"/>
              </a:rPr>
              <a:t>Suppressing truthful info does not advance recycling or reduce consumer confusion.</a:t>
            </a:r>
            <a:endParaRPr lang="en-US" sz="1050" dirty="0"/>
          </a:p>
        </p:txBody>
      </p:sp>
      <p:sp>
        <p:nvSpPr>
          <p:cNvPr id="23" name="Shape 21"/>
          <p:cNvSpPr/>
          <p:nvPr/>
        </p:nvSpPr>
        <p:spPr>
          <a:xfrm>
            <a:off x="6839712" y="1234440"/>
            <a:ext cx="2057400" cy="352044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24" name="Shape 22"/>
          <p:cNvSpPr/>
          <p:nvPr/>
        </p:nvSpPr>
        <p:spPr>
          <a:xfrm>
            <a:off x="6839712" y="1234440"/>
            <a:ext cx="2057400" cy="713232"/>
          </a:xfrm>
          <a:prstGeom prst="rect">
            <a:avLst/>
          </a:prstGeom>
          <a:solidFill>
            <a:srgbClr val="1B3A5C"/>
          </a:solidFill>
          <a:ln/>
        </p:spPr>
        <p:txBody>
          <a:bodyPr/>
          <a:lstStyle/>
          <a:p>
            <a:endParaRPr lang="en-US"/>
          </a:p>
        </p:txBody>
      </p:sp>
      <p:sp>
        <p:nvSpPr>
          <p:cNvPr id="25" name="Text 23"/>
          <p:cNvSpPr/>
          <p:nvPr/>
        </p:nvSpPr>
        <p:spPr>
          <a:xfrm>
            <a:off x="6912864" y="1234440"/>
            <a:ext cx="1911096" cy="713232"/>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Prong 4</a:t>
            </a:r>
            <a:endParaRPr lang="en-US" sz="1100" dirty="0"/>
          </a:p>
          <a:p>
            <a:pPr marL="0" indent="0" algn="ctr">
              <a:buNone/>
            </a:pPr>
            <a:r>
              <a:rPr lang="en-US" sz="1100" b="1" dirty="0">
                <a:solidFill>
                  <a:srgbClr val="FFFFFF"/>
                </a:solidFill>
                <a:latin typeface="Calibri" pitchFamily="34" charset="0"/>
                <a:ea typeface="Calibri" pitchFamily="34" charset="-122"/>
                <a:cs typeface="Calibri" pitchFamily="34" charset="-120"/>
              </a:rPr>
              <a:t>No More Extensive</a:t>
            </a:r>
            <a:endParaRPr lang="en-US" sz="1100" dirty="0"/>
          </a:p>
          <a:p>
            <a:pPr marL="0" indent="0" algn="ctr">
              <a:buNone/>
            </a:pPr>
            <a:r>
              <a:rPr lang="en-US" sz="1100" b="1" dirty="0">
                <a:solidFill>
                  <a:srgbClr val="FFFFFF"/>
                </a:solidFill>
                <a:latin typeface="Calibri" pitchFamily="34" charset="0"/>
                <a:ea typeface="Calibri" pitchFamily="34" charset="-122"/>
                <a:cs typeface="Calibri" pitchFamily="34" charset="-120"/>
              </a:rPr>
              <a:t>Than Necessary?</a:t>
            </a:r>
            <a:endParaRPr lang="en-US" sz="1100" dirty="0"/>
          </a:p>
        </p:txBody>
      </p:sp>
      <p:sp>
        <p:nvSpPr>
          <p:cNvPr id="26" name="Shape 24"/>
          <p:cNvSpPr/>
          <p:nvPr/>
        </p:nvSpPr>
        <p:spPr>
          <a:xfrm>
            <a:off x="6949440" y="2011680"/>
            <a:ext cx="1837944" cy="329184"/>
          </a:xfrm>
          <a:prstGeom prst="rect">
            <a:avLst/>
          </a:prstGeom>
          <a:solidFill>
            <a:srgbClr val="B91C1C"/>
          </a:solidFill>
          <a:ln/>
        </p:spPr>
        <p:txBody>
          <a:bodyPr/>
          <a:lstStyle/>
          <a:p>
            <a:endParaRPr lang="en-US"/>
          </a:p>
        </p:txBody>
      </p:sp>
      <p:sp>
        <p:nvSpPr>
          <p:cNvPr id="27" name="Text 25"/>
          <p:cNvSpPr/>
          <p:nvPr/>
        </p:nvSpPr>
        <p:spPr>
          <a:xfrm>
            <a:off x="6949440" y="2011680"/>
            <a:ext cx="1837944" cy="329184"/>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 State Fails</a:t>
            </a:r>
            <a:endParaRPr lang="en-US" sz="1100" dirty="0"/>
          </a:p>
        </p:txBody>
      </p:sp>
      <p:sp>
        <p:nvSpPr>
          <p:cNvPr id="28" name="Text 26"/>
          <p:cNvSpPr/>
          <p:nvPr/>
        </p:nvSpPr>
        <p:spPr>
          <a:xfrm>
            <a:off x="6949440" y="2423160"/>
            <a:ext cx="1837944" cy="2240280"/>
          </a:xfrm>
          <a:prstGeom prst="rect">
            <a:avLst/>
          </a:prstGeom>
          <a:noFill/>
          <a:ln/>
        </p:spPr>
        <p:txBody>
          <a:bodyPr wrap="square" rtlCol="0" anchor="t"/>
          <a:lstStyle/>
          <a:p>
            <a:pPr marL="0" indent="0">
              <a:buNone/>
            </a:pPr>
            <a:r>
              <a:rPr lang="en-US" sz="1050" dirty="0">
                <a:solidFill>
                  <a:srgbClr val="1E293B"/>
                </a:solidFill>
                <a:latin typeface="Calibri" pitchFamily="34" charset="0"/>
                <a:ea typeface="Calibri" pitchFamily="34" charset="-122"/>
                <a:cs typeface="Calibri" pitchFamily="34" charset="-120"/>
              </a:rPr>
              <a:t>Obvious less-restrictive alternatives exist: </a:t>
            </a:r>
          </a:p>
          <a:p>
            <a:pPr marL="171450" indent="-171450">
              <a:buFont typeface="Arial" panose="020B0604020202020204" pitchFamily="34" charset="0"/>
              <a:buChar char="•"/>
            </a:pPr>
            <a:r>
              <a:rPr lang="en-US" sz="1050" dirty="0">
                <a:solidFill>
                  <a:srgbClr val="1E293B"/>
                </a:solidFill>
                <a:latin typeface="Calibri" pitchFamily="34" charset="0"/>
                <a:ea typeface="Calibri" pitchFamily="34" charset="-122"/>
                <a:cs typeface="Calibri" pitchFamily="34" charset="-120"/>
              </a:rPr>
              <a:t>qualified labels, </a:t>
            </a:r>
          </a:p>
          <a:p>
            <a:pPr marL="171450" indent="-171450">
              <a:buFont typeface="Arial" panose="020B0604020202020204" pitchFamily="34" charset="0"/>
              <a:buChar char="•"/>
            </a:pPr>
            <a:r>
              <a:rPr lang="en-US" sz="1050" dirty="0">
                <a:solidFill>
                  <a:srgbClr val="1E293B"/>
                </a:solidFill>
                <a:latin typeface="Calibri" pitchFamily="34" charset="0"/>
                <a:ea typeface="Calibri" pitchFamily="34" charset="-122"/>
                <a:cs typeface="Calibri" pitchFamily="34" charset="-120"/>
              </a:rPr>
              <a:t>state-maintained lookup tools, </a:t>
            </a:r>
          </a:p>
          <a:p>
            <a:pPr marL="171450" indent="-171450">
              <a:buFont typeface="Arial" panose="020B0604020202020204" pitchFamily="34" charset="0"/>
              <a:buChar char="•"/>
            </a:pPr>
            <a:r>
              <a:rPr lang="en-US" sz="1050" dirty="0">
                <a:solidFill>
                  <a:srgbClr val="1E293B"/>
                </a:solidFill>
                <a:latin typeface="Calibri" pitchFamily="34" charset="0"/>
                <a:ea typeface="Calibri" pitchFamily="34" charset="-122"/>
                <a:cs typeface="Calibri" pitchFamily="34" charset="-120"/>
              </a:rPr>
              <a:t>regulate products and packaging directly,</a:t>
            </a:r>
          </a:p>
          <a:p>
            <a:pPr marL="171450" indent="-171450">
              <a:buFont typeface="Arial" panose="020B0604020202020204" pitchFamily="34" charset="0"/>
              <a:buChar char="•"/>
            </a:pPr>
            <a:r>
              <a:rPr lang="en-US" sz="1050" dirty="0">
                <a:solidFill>
                  <a:srgbClr val="1E293B"/>
                </a:solidFill>
                <a:latin typeface="Calibri" pitchFamily="34" charset="0"/>
                <a:ea typeface="Calibri" pitchFamily="34" charset="-122"/>
                <a:cs typeface="Calibri" pitchFamily="34" charset="-120"/>
              </a:rPr>
              <a:t>enforce existing deceptive-advertising laws</a:t>
            </a:r>
            <a:endParaRPr lang="en-US" sz="10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2E7D32"/>
          </a:solidFill>
          <a:ln/>
        </p:spPr>
        <p:txBody>
          <a:bodyPr/>
          <a:lstStyle/>
          <a:p>
            <a:endParaRPr lang="en-US"/>
          </a:p>
        </p:txBody>
      </p:sp>
      <p:sp>
        <p:nvSpPr>
          <p:cNvPr id="3" name="Text 1"/>
          <p:cNvSpPr/>
          <p:nvPr/>
        </p:nvSpPr>
        <p:spPr>
          <a:xfrm>
            <a:off x="274320" y="0"/>
            <a:ext cx="8595360" cy="68580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Scenario A1: Court Grants the Preliminary Injunction</a:t>
            </a:r>
            <a:endParaRPr lang="en-US" sz="2200" dirty="0"/>
          </a:p>
        </p:txBody>
      </p:sp>
      <p:sp>
        <p:nvSpPr>
          <p:cNvPr id="4" name="Text 2"/>
          <p:cNvSpPr/>
          <p:nvPr/>
        </p:nvSpPr>
        <p:spPr>
          <a:xfrm>
            <a:off x="320040" y="777240"/>
            <a:ext cx="8503920" cy="347472"/>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Hearing: June 1, 2026  |  Current Compliance Deadline: October 4, 2026</a:t>
            </a:r>
            <a:endParaRPr lang="en-US" sz="1300" dirty="0"/>
          </a:p>
        </p:txBody>
      </p:sp>
      <p:sp>
        <p:nvSpPr>
          <p:cNvPr id="5" name="Text 3"/>
          <p:cNvSpPr/>
          <p:nvPr/>
        </p:nvSpPr>
        <p:spPr>
          <a:xfrm>
            <a:off x="320040" y="1188720"/>
            <a:ext cx="521208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Immediate Operational Impact</a:t>
            </a:r>
            <a:endParaRPr lang="en-US" sz="1400" dirty="0"/>
          </a:p>
        </p:txBody>
      </p:sp>
      <p:sp>
        <p:nvSpPr>
          <p:cNvPr id="6" name="Text 4"/>
          <p:cNvSpPr/>
          <p:nvPr/>
        </p:nvSpPr>
        <p:spPr>
          <a:xfrm>
            <a:off x="320040" y="1554480"/>
            <a:ext cx="5212080" cy="1645920"/>
          </a:xfrm>
          <a:prstGeom prst="rect">
            <a:avLst/>
          </a:prstGeom>
          <a:noFill/>
          <a:ln/>
        </p:spPr>
        <p:txBody>
          <a:bodyPr wrap="square" rtlCol="0" anchor="ctr"/>
          <a:lstStyle/>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Enforcement of SB 343’s labeling restriction is temporarily enjoined — products/packaging manufactured after October 4 can be labeled recyclable (without violating SB 343) even if criteria are not met</a:t>
            </a:r>
            <a:endParaRPr lang="en-US" sz="1250" dirty="0"/>
          </a:p>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Existing recyclability labels (chasing arrows, "recyclable," store drop-off) remain lawful pending full merits decision </a:t>
            </a:r>
            <a:endParaRPr lang="en-US" sz="1250" dirty="0"/>
          </a:p>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Private litigation filed as SB 343 predicates </a:t>
            </a:r>
            <a:r>
              <a:rPr lang="en-US" sz="1250" i="1" dirty="0">
                <a:solidFill>
                  <a:srgbClr val="1E293B"/>
                </a:solidFill>
                <a:latin typeface="Calibri" pitchFamily="34" charset="0"/>
                <a:ea typeface="Calibri" pitchFamily="34" charset="-122"/>
                <a:cs typeface="Calibri" pitchFamily="34" charset="-120"/>
              </a:rPr>
              <a:t>may</a:t>
            </a:r>
            <a:r>
              <a:rPr lang="en-US" sz="1250" dirty="0">
                <a:solidFill>
                  <a:srgbClr val="1E293B"/>
                </a:solidFill>
                <a:latin typeface="Calibri" pitchFamily="34" charset="0"/>
                <a:ea typeface="Calibri" pitchFamily="34" charset="-122"/>
                <a:cs typeface="Calibri" pitchFamily="34" charset="-120"/>
              </a:rPr>
              <a:t> stall or be stayed</a:t>
            </a:r>
            <a:endParaRPr lang="en-US" sz="1250" dirty="0"/>
          </a:p>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Businesses may pause costly packaging redesigns and SKU audits</a:t>
            </a:r>
            <a:endParaRPr lang="en-US" sz="1250" dirty="0"/>
          </a:p>
        </p:txBody>
      </p:sp>
      <p:sp>
        <p:nvSpPr>
          <p:cNvPr id="7" name="Text 5"/>
          <p:cNvSpPr/>
          <p:nvPr/>
        </p:nvSpPr>
        <p:spPr>
          <a:xfrm>
            <a:off x="320040" y="3273552"/>
            <a:ext cx="521208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What Members Should Do</a:t>
            </a:r>
            <a:endParaRPr lang="en-US" sz="1400" dirty="0"/>
          </a:p>
        </p:txBody>
      </p:sp>
      <p:sp>
        <p:nvSpPr>
          <p:cNvPr id="8" name="Text 6"/>
          <p:cNvSpPr/>
          <p:nvPr/>
        </p:nvSpPr>
        <p:spPr>
          <a:xfrm>
            <a:off x="320040" y="3630168"/>
            <a:ext cx="5212080" cy="1325880"/>
          </a:xfrm>
          <a:prstGeom prst="rect">
            <a:avLst/>
          </a:prstGeom>
          <a:noFill/>
          <a:ln/>
        </p:spPr>
        <p:txBody>
          <a:bodyPr wrap="square" rtlCol="0" anchor="ctr"/>
          <a:lstStyle/>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Consult counsel before launching new packaging lines or making compliance commitments to vendors</a:t>
            </a:r>
            <a:endParaRPr lang="en-US" sz="1250" dirty="0"/>
          </a:p>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Monitor: the State may appeal and seek stay; the injunction is not a final merits ruling</a:t>
            </a:r>
            <a:endParaRPr lang="en-US" sz="1250" dirty="0"/>
          </a:p>
        </p:txBody>
      </p:sp>
      <p:sp>
        <p:nvSpPr>
          <p:cNvPr id="9" name="Shape 7"/>
          <p:cNvSpPr/>
          <p:nvPr/>
        </p:nvSpPr>
        <p:spPr>
          <a:xfrm>
            <a:off x="5715000" y="1188720"/>
            <a:ext cx="3154680" cy="3749040"/>
          </a:xfrm>
          <a:prstGeom prst="rect">
            <a:avLst/>
          </a:prstGeom>
          <a:solidFill>
            <a:srgbClr val="1B3A5C"/>
          </a:solidFill>
          <a:ln/>
          <a:effectLst>
            <a:outerShdw blurRad="76200" dist="25400" dir="8100000" algn="bl" rotWithShape="0">
              <a:srgbClr val="000000">
                <a:alpha val="12000"/>
              </a:srgbClr>
            </a:outerShdw>
          </a:effectLst>
        </p:spPr>
        <p:txBody>
          <a:bodyPr/>
          <a:lstStyle/>
          <a:p>
            <a:endParaRPr lang="en-US"/>
          </a:p>
        </p:txBody>
      </p:sp>
      <p:sp>
        <p:nvSpPr>
          <p:cNvPr id="10" name="Text 8"/>
          <p:cNvSpPr/>
          <p:nvPr/>
        </p:nvSpPr>
        <p:spPr>
          <a:xfrm>
            <a:off x="5806440" y="1261872"/>
            <a:ext cx="2971800" cy="41148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What Happens Next</a:t>
            </a:r>
            <a:endParaRPr lang="en-US" sz="1300" dirty="0"/>
          </a:p>
        </p:txBody>
      </p:sp>
      <p:sp>
        <p:nvSpPr>
          <p:cNvPr id="11" name="Shape 9"/>
          <p:cNvSpPr/>
          <p:nvPr/>
        </p:nvSpPr>
        <p:spPr>
          <a:xfrm>
            <a:off x="5989320" y="1691640"/>
            <a:ext cx="2606040" cy="32004"/>
          </a:xfrm>
          <a:prstGeom prst="rect">
            <a:avLst/>
          </a:prstGeom>
          <a:solidFill>
            <a:srgbClr val="C8960C"/>
          </a:solidFill>
          <a:ln/>
        </p:spPr>
        <p:txBody>
          <a:bodyPr/>
          <a:lstStyle/>
          <a:p>
            <a:endParaRPr lang="en-US"/>
          </a:p>
        </p:txBody>
      </p:sp>
      <p:sp>
        <p:nvSpPr>
          <p:cNvPr id="12" name="Text 10"/>
          <p:cNvSpPr/>
          <p:nvPr/>
        </p:nvSpPr>
        <p:spPr>
          <a:xfrm>
            <a:off x="5806440" y="1783080"/>
            <a:ext cx="2971800" cy="3017520"/>
          </a:xfrm>
          <a:prstGeom prst="rect">
            <a:avLst/>
          </a:prstGeom>
          <a:noFill/>
          <a:ln/>
        </p:spPr>
        <p:txBody>
          <a:bodyPr wrap="square" rtlCol="0" anchor="ctr"/>
          <a:lstStyle/>
          <a:p>
            <a:pPr marL="342900" indent="-342900">
              <a:spcAft>
                <a:spcPts val="500"/>
              </a:spcAft>
              <a:buSzPct val="100000"/>
              <a:buChar char="•"/>
            </a:pPr>
            <a:r>
              <a:rPr lang="en-US" sz="1150" dirty="0">
                <a:solidFill>
                  <a:srgbClr val="CADCFC"/>
                </a:solidFill>
                <a:latin typeface="Calibri" pitchFamily="34" charset="0"/>
                <a:ea typeface="Calibri" pitchFamily="34" charset="-122"/>
                <a:cs typeface="Calibri" pitchFamily="34" charset="-120"/>
              </a:rPr>
              <a:t>Case proceeds to merits (summary judgment or trial)</a:t>
            </a:r>
          </a:p>
          <a:p>
            <a:pPr marL="342900" indent="-342900">
              <a:spcAft>
                <a:spcPts val="500"/>
              </a:spcAft>
              <a:buSzPct val="100000"/>
              <a:buChar char="•"/>
            </a:pPr>
            <a:endParaRPr lang="en-US" sz="1150" dirty="0"/>
          </a:p>
          <a:p>
            <a:pPr marL="342900" indent="-342900">
              <a:spcAft>
                <a:spcPts val="500"/>
              </a:spcAft>
              <a:buSzPct val="100000"/>
              <a:buChar char="•"/>
            </a:pPr>
            <a:r>
              <a:rPr lang="en-US" sz="1150" dirty="0">
                <a:solidFill>
                  <a:srgbClr val="CADCFC"/>
                </a:solidFill>
                <a:latin typeface="Calibri" pitchFamily="34" charset="0"/>
                <a:ea typeface="Calibri" pitchFamily="34" charset="-122"/>
                <a:cs typeface="Calibri" pitchFamily="34" charset="-120"/>
              </a:rPr>
              <a:t>State may appeal and seek emergency stay from 9th Circuit – unlikely </a:t>
            </a:r>
          </a:p>
          <a:p>
            <a:pPr marL="342900" indent="-342900">
              <a:spcAft>
                <a:spcPts val="500"/>
              </a:spcAft>
              <a:buSzPct val="100000"/>
              <a:buChar char="•"/>
            </a:pPr>
            <a:endParaRPr lang="en-US" sz="1150" dirty="0"/>
          </a:p>
          <a:p>
            <a:pPr marL="342900" indent="-342900">
              <a:spcAft>
                <a:spcPts val="500"/>
              </a:spcAft>
              <a:buSzPct val="100000"/>
              <a:buChar char="•"/>
            </a:pPr>
            <a:r>
              <a:rPr lang="en-US" sz="1150" dirty="0">
                <a:solidFill>
                  <a:srgbClr val="CADCFC"/>
                </a:solidFill>
                <a:latin typeface="Calibri" pitchFamily="34" charset="0"/>
                <a:ea typeface="Calibri" pitchFamily="34" charset="-122"/>
                <a:cs typeface="Calibri" pitchFamily="34" charset="-120"/>
              </a:rPr>
              <a:t>CalRecycle may attempt to promulgate clarifying rules to fix vagueness</a:t>
            </a:r>
          </a:p>
          <a:p>
            <a:pPr marL="342900" indent="-342900">
              <a:spcAft>
                <a:spcPts val="500"/>
              </a:spcAft>
              <a:buSzPct val="100000"/>
              <a:buChar char="•"/>
            </a:pPr>
            <a:endParaRPr lang="en-US" sz="1150" dirty="0"/>
          </a:p>
          <a:p>
            <a:pPr marL="342900" indent="-342900">
              <a:spcAft>
                <a:spcPts val="500"/>
              </a:spcAft>
              <a:buSzPct val="100000"/>
              <a:buChar char="•"/>
            </a:pPr>
            <a:r>
              <a:rPr lang="en-US" sz="1150" dirty="0">
                <a:solidFill>
                  <a:srgbClr val="CADCFC"/>
                </a:solidFill>
                <a:latin typeface="Calibri" pitchFamily="34" charset="0"/>
                <a:ea typeface="Calibri" pitchFamily="34" charset="-122"/>
                <a:cs typeface="Calibri" pitchFamily="34" charset="-120"/>
              </a:rPr>
              <a:t>Legislature could amend SB 343 to address constitutional defects</a:t>
            </a:r>
            <a:endParaRPr lang="en-US" sz="11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D498E-D1A3-EDA7-58C5-C46824FA64D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BF4F718-DA32-DC8D-0E92-6687B455E07A}"/>
              </a:ext>
            </a:extLst>
          </p:cNvPr>
          <p:cNvSpPr/>
          <p:nvPr/>
        </p:nvSpPr>
        <p:spPr>
          <a:xfrm>
            <a:off x="0" y="0"/>
            <a:ext cx="9144000" cy="685800"/>
          </a:xfrm>
          <a:prstGeom prst="rect">
            <a:avLst/>
          </a:prstGeom>
          <a:solidFill>
            <a:srgbClr val="2E7D32"/>
          </a:solidFill>
          <a:ln/>
        </p:spPr>
        <p:txBody>
          <a:bodyPr/>
          <a:lstStyle/>
          <a:p>
            <a:endParaRPr lang="en-US"/>
          </a:p>
        </p:txBody>
      </p:sp>
      <p:sp>
        <p:nvSpPr>
          <p:cNvPr id="3" name="Text 1">
            <a:extLst>
              <a:ext uri="{FF2B5EF4-FFF2-40B4-BE49-F238E27FC236}">
                <a16:creationId xmlns:a16="http://schemas.microsoft.com/office/drawing/2014/main" id="{C5DBDEDC-BD7B-6182-50C4-218A1E88DECF}"/>
              </a:ext>
            </a:extLst>
          </p:cNvPr>
          <p:cNvSpPr/>
          <p:nvPr/>
        </p:nvSpPr>
        <p:spPr>
          <a:xfrm>
            <a:off x="274320" y="0"/>
            <a:ext cx="8595360" cy="68580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Scenario A2: Preliminary Injunction is Granted </a:t>
            </a:r>
            <a:r>
              <a:rPr lang="en-US" sz="2200" b="1" i="1" dirty="0">
                <a:solidFill>
                  <a:srgbClr val="FFFFFF"/>
                </a:solidFill>
                <a:latin typeface="Calibri" pitchFamily="34" charset="0"/>
                <a:ea typeface="Calibri" pitchFamily="34" charset="-122"/>
                <a:cs typeface="Calibri" pitchFamily="34" charset="-120"/>
              </a:rPr>
              <a:t>in part </a:t>
            </a:r>
            <a:r>
              <a:rPr lang="en-US" sz="2200" b="1" dirty="0">
                <a:solidFill>
                  <a:srgbClr val="FFFFFF"/>
                </a:solidFill>
                <a:latin typeface="Calibri" pitchFamily="34" charset="0"/>
                <a:ea typeface="Calibri" pitchFamily="34" charset="-122"/>
                <a:cs typeface="Calibri" pitchFamily="34" charset="-120"/>
              </a:rPr>
              <a:t>and Denied in part</a:t>
            </a:r>
            <a:endParaRPr lang="en-US" sz="2200" dirty="0"/>
          </a:p>
        </p:txBody>
      </p:sp>
      <p:sp>
        <p:nvSpPr>
          <p:cNvPr id="4" name="Text 2">
            <a:extLst>
              <a:ext uri="{FF2B5EF4-FFF2-40B4-BE49-F238E27FC236}">
                <a16:creationId xmlns:a16="http://schemas.microsoft.com/office/drawing/2014/main" id="{F9F911A6-5CC2-64DF-5782-2423ACB4242B}"/>
              </a:ext>
            </a:extLst>
          </p:cNvPr>
          <p:cNvSpPr/>
          <p:nvPr/>
        </p:nvSpPr>
        <p:spPr>
          <a:xfrm>
            <a:off x="320040" y="777240"/>
            <a:ext cx="8503920" cy="347472"/>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Hearing: June 1, 2026  |  Current Compliance Deadline: October 4, 2026</a:t>
            </a:r>
            <a:endParaRPr lang="en-US" sz="1300" dirty="0"/>
          </a:p>
        </p:txBody>
      </p:sp>
      <p:grpSp>
        <p:nvGrpSpPr>
          <p:cNvPr id="16" name="Group 15">
            <a:extLst>
              <a:ext uri="{FF2B5EF4-FFF2-40B4-BE49-F238E27FC236}">
                <a16:creationId xmlns:a16="http://schemas.microsoft.com/office/drawing/2014/main" id="{D2043AA7-5EDA-73FB-8717-156AA5EDE81E}"/>
              </a:ext>
            </a:extLst>
          </p:cNvPr>
          <p:cNvGrpSpPr/>
          <p:nvPr/>
        </p:nvGrpSpPr>
        <p:grpSpPr>
          <a:xfrm>
            <a:off x="274320" y="2699227"/>
            <a:ext cx="5212080" cy="2011680"/>
            <a:chOff x="320040" y="1216152"/>
            <a:chExt cx="5212080" cy="2011680"/>
          </a:xfrm>
        </p:grpSpPr>
        <p:sp>
          <p:nvSpPr>
            <p:cNvPr id="5" name="Text 3">
              <a:extLst>
                <a:ext uri="{FF2B5EF4-FFF2-40B4-BE49-F238E27FC236}">
                  <a16:creationId xmlns:a16="http://schemas.microsoft.com/office/drawing/2014/main" id="{F65DE818-62FC-8C85-40F5-EC978F019F3D}"/>
                </a:ext>
              </a:extLst>
            </p:cNvPr>
            <p:cNvSpPr/>
            <p:nvPr/>
          </p:nvSpPr>
          <p:spPr>
            <a:xfrm>
              <a:off x="320040" y="1216152"/>
              <a:ext cx="521208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Immediate Operational Impact</a:t>
              </a:r>
              <a:endParaRPr lang="en-US" sz="1400" dirty="0"/>
            </a:p>
          </p:txBody>
        </p:sp>
        <p:sp>
          <p:nvSpPr>
            <p:cNvPr id="6" name="Text 4">
              <a:extLst>
                <a:ext uri="{FF2B5EF4-FFF2-40B4-BE49-F238E27FC236}">
                  <a16:creationId xmlns:a16="http://schemas.microsoft.com/office/drawing/2014/main" id="{6C15178E-0668-EC94-6445-B550C2FF2017}"/>
                </a:ext>
              </a:extLst>
            </p:cNvPr>
            <p:cNvSpPr/>
            <p:nvPr/>
          </p:nvSpPr>
          <p:spPr>
            <a:xfrm>
              <a:off x="320040" y="1581912"/>
              <a:ext cx="5212080" cy="1645920"/>
            </a:xfrm>
            <a:prstGeom prst="rect">
              <a:avLst/>
            </a:prstGeom>
            <a:noFill/>
            <a:ln/>
          </p:spPr>
          <p:txBody>
            <a:bodyPr wrap="square" rtlCol="0" anchor="ctr"/>
            <a:lstStyle/>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Depending on which provisions of SB 343 the Court finds are likely constitutional, the restrictions on recyclability labeling will still take effect on October 4 but just be narrower </a:t>
              </a:r>
            </a:p>
            <a:p>
              <a:pPr marL="800100" lvl="1"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e.g., one or more of the recyclability criteria would not operate to disqualify a product or packaging from being labeled recyclable, but the remaining criteria would</a:t>
              </a:r>
              <a:endParaRPr lang="en-US" sz="1250" dirty="0"/>
            </a:p>
          </p:txBody>
        </p:sp>
      </p:grpSp>
      <p:sp>
        <p:nvSpPr>
          <p:cNvPr id="9" name="Shape 7">
            <a:extLst>
              <a:ext uri="{FF2B5EF4-FFF2-40B4-BE49-F238E27FC236}">
                <a16:creationId xmlns:a16="http://schemas.microsoft.com/office/drawing/2014/main" id="{7625FFEA-881E-25AE-0886-A4CC08AD830C}"/>
              </a:ext>
            </a:extLst>
          </p:cNvPr>
          <p:cNvSpPr/>
          <p:nvPr/>
        </p:nvSpPr>
        <p:spPr>
          <a:xfrm>
            <a:off x="5715000" y="1188720"/>
            <a:ext cx="3154680" cy="3749040"/>
          </a:xfrm>
          <a:prstGeom prst="rect">
            <a:avLst/>
          </a:prstGeom>
          <a:solidFill>
            <a:srgbClr val="1B3A5C"/>
          </a:solidFill>
          <a:ln/>
          <a:effectLst>
            <a:outerShdw blurRad="76200" dist="25400" dir="8100000" algn="bl" rotWithShape="0">
              <a:srgbClr val="000000">
                <a:alpha val="12000"/>
              </a:srgbClr>
            </a:outerShdw>
          </a:effectLst>
        </p:spPr>
        <p:txBody>
          <a:bodyPr/>
          <a:lstStyle/>
          <a:p>
            <a:endParaRPr lang="en-US"/>
          </a:p>
        </p:txBody>
      </p:sp>
      <p:sp>
        <p:nvSpPr>
          <p:cNvPr id="10" name="Text 8">
            <a:extLst>
              <a:ext uri="{FF2B5EF4-FFF2-40B4-BE49-F238E27FC236}">
                <a16:creationId xmlns:a16="http://schemas.microsoft.com/office/drawing/2014/main" id="{E48C7A06-1742-2D83-2D2E-0621544A0221}"/>
              </a:ext>
            </a:extLst>
          </p:cNvPr>
          <p:cNvSpPr/>
          <p:nvPr/>
        </p:nvSpPr>
        <p:spPr>
          <a:xfrm>
            <a:off x="5806440" y="1261872"/>
            <a:ext cx="2971800" cy="41148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What Happens Next</a:t>
            </a:r>
            <a:endParaRPr lang="en-US" sz="1300" dirty="0"/>
          </a:p>
        </p:txBody>
      </p:sp>
      <p:sp>
        <p:nvSpPr>
          <p:cNvPr id="11" name="Shape 9">
            <a:extLst>
              <a:ext uri="{FF2B5EF4-FFF2-40B4-BE49-F238E27FC236}">
                <a16:creationId xmlns:a16="http://schemas.microsoft.com/office/drawing/2014/main" id="{2DB1C629-2E5A-78DA-3145-E27CFDCF2780}"/>
              </a:ext>
            </a:extLst>
          </p:cNvPr>
          <p:cNvSpPr/>
          <p:nvPr/>
        </p:nvSpPr>
        <p:spPr>
          <a:xfrm>
            <a:off x="5989320" y="1691640"/>
            <a:ext cx="2606040" cy="32004"/>
          </a:xfrm>
          <a:prstGeom prst="rect">
            <a:avLst/>
          </a:prstGeom>
          <a:solidFill>
            <a:srgbClr val="C8960C"/>
          </a:solidFill>
          <a:ln/>
        </p:spPr>
        <p:txBody>
          <a:bodyPr/>
          <a:lstStyle/>
          <a:p>
            <a:endParaRPr lang="en-US"/>
          </a:p>
        </p:txBody>
      </p:sp>
      <p:sp>
        <p:nvSpPr>
          <p:cNvPr id="12" name="Text 10">
            <a:extLst>
              <a:ext uri="{FF2B5EF4-FFF2-40B4-BE49-F238E27FC236}">
                <a16:creationId xmlns:a16="http://schemas.microsoft.com/office/drawing/2014/main" id="{441CB56E-C2B5-69E4-36DC-8BA4A3E5D53A}"/>
              </a:ext>
            </a:extLst>
          </p:cNvPr>
          <p:cNvSpPr/>
          <p:nvPr/>
        </p:nvSpPr>
        <p:spPr>
          <a:xfrm>
            <a:off x="5806440" y="1783080"/>
            <a:ext cx="2971800" cy="3017520"/>
          </a:xfrm>
          <a:prstGeom prst="rect">
            <a:avLst/>
          </a:prstGeom>
          <a:noFill/>
          <a:ln/>
        </p:spPr>
        <p:txBody>
          <a:bodyPr wrap="square" rtlCol="0" anchor="ctr"/>
          <a:lstStyle/>
          <a:p>
            <a:pPr marL="342900" indent="-342900">
              <a:spcAft>
                <a:spcPts val="500"/>
              </a:spcAft>
              <a:buSzPct val="100000"/>
              <a:buChar char="•"/>
            </a:pPr>
            <a:r>
              <a:rPr lang="en-US" sz="1150" dirty="0">
                <a:solidFill>
                  <a:srgbClr val="CADCFC"/>
                </a:solidFill>
                <a:latin typeface="Calibri" pitchFamily="34" charset="0"/>
                <a:ea typeface="Calibri" pitchFamily="34" charset="-122"/>
                <a:cs typeface="Calibri" pitchFamily="34" charset="-120"/>
              </a:rPr>
              <a:t>Case proceeds to merits (summary judgment or trial)</a:t>
            </a:r>
          </a:p>
          <a:p>
            <a:pPr marL="342900" indent="-342900">
              <a:spcAft>
                <a:spcPts val="500"/>
              </a:spcAft>
              <a:buSzPct val="100000"/>
              <a:buChar char="•"/>
            </a:pPr>
            <a:endParaRPr lang="en-US" sz="1150" dirty="0"/>
          </a:p>
          <a:p>
            <a:pPr marL="342900" indent="-342900">
              <a:spcAft>
                <a:spcPts val="500"/>
              </a:spcAft>
              <a:buSzPct val="100000"/>
              <a:buChar char="•"/>
            </a:pPr>
            <a:r>
              <a:rPr lang="en-US" sz="1150" dirty="0">
                <a:solidFill>
                  <a:srgbClr val="CADCFC"/>
                </a:solidFill>
                <a:latin typeface="Calibri" pitchFamily="34" charset="0"/>
                <a:ea typeface="Calibri" pitchFamily="34" charset="-122"/>
                <a:cs typeface="Calibri" pitchFamily="34" charset="-120"/>
              </a:rPr>
              <a:t>Plaintiffs or State may appeal to the 9th Circuit </a:t>
            </a:r>
          </a:p>
          <a:p>
            <a:pPr>
              <a:spcAft>
                <a:spcPts val="500"/>
              </a:spcAft>
              <a:buSzPct val="100000"/>
            </a:pPr>
            <a:endParaRPr lang="en-US" sz="1150" dirty="0"/>
          </a:p>
          <a:p>
            <a:pPr marL="342900" indent="-342900">
              <a:spcAft>
                <a:spcPts val="500"/>
              </a:spcAft>
              <a:buSzPct val="100000"/>
              <a:buChar char="•"/>
            </a:pPr>
            <a:r>
              <a:rPr lang="en-US" sz="1150" dirty="0">
                <a:solidFill>
                  <a:srgbClr val="CADCFC"/>
                </a:solidFill>
                <a:latin typeface="Calibri" pitchFamily="34" charset="0"/>
                <a:ea typeface="Calibri" pitchFamily="34" charset="-122"/>
                <a:cs typeface="Calibri" pitchFamily="34" charset="-120"/>
              </a:rPr>
              <a:t>Legislature could amend SB 343 to address constitutional defects</a:t>
            </a:r>
            <a:endParaRPr lang="en-US" sz="1150" dirty="0"/>
          </a:p>
        </p:txBody>
      </p:sp>
      <p:grpSp>
        <p:nvGrpSpPr>
          <p:cNvPr id="15" name="Group 14">
            <a:extLst>
              <a:ext uri="{FF2B5EF4-FFF2-40B4-BE49-F238E27FC236}">
                <a16:creationId xmlns:a16="http://schemas.microsoft.com/office/drawing/2014/main" id="{4C863354-95AB-D030-6D00-A753444E002F}"/>
              </a:ext>
            </a:extLst>
          </p:cNvPr>
          <p:cNvGrpSpPr/>
          <p:nvPr/>
        </p:nvGrpSpPr>
        <p:grpSpPr>
          <a:xfrm>
            <a:off x="274320" y="1403359"/>
            <a:ext cx="5257800" cy="1060634"/>
            <a:chOff x="274320" y="3246120"/>
            <a:chExt cx="5257800" cy="1060634"/>
          </a:xfrm>
        </p:grpSpPr>
        <p:sp>
          <p:nvSpPr>
            <p:cNvPr id="13" name="Text 3">
              <a:extLst>
                <a:ext uri="{FF2B5EF4-FFF2-40B4-BE49-F238E27FC236}">
                  <a16:creationId xmlns:a16="http://schemas.microsoft.com/office/drawing/2014/main" id="{B11490DE-FCA2-3064-9AC8-F5082F8BA5A8}"/>
                </a:ext>
              </a:extLst>
            </p:cNvPr>
            <p:cNvSpPr/>
            <p:nvPr/>
          </p:nvSpPr>
          <p:spPr>
            <a:xfrm>
              <a:off x="320040" y="3246120"/>
              <a:ext cx="521208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What a Partial Victory Would Look Like</a:t>
              </a:r>
              <a:endParaRPr lang="en-US" sz="1400" dirty="0"/>
            </a:p>
          </p:txBody>
        </p:sp>
        <p:sp>
          <p:nvSpPr>
            <p:cNvPr id="14" name="Text 4">
              <a:extLst>
                <a:ext uri="{FF2B5EF4-FFF2-40B4-BE49-F238E27FC236}">
                  <a16:creationId xmlns:a16="http://schemas.microsoft.com/office/drawing/2014/main" id="{9FFE1EF9-E2A3-28BA-87BB-289093D8A563}"/>
                </a:ext>
              </a:extLst>
            </p:cNvPr>
            <p:cNvSpPr/>
            <p:nvPr/>
          </p:nvSpPr>
          <p:spPr>
            <a:xfrm>
              <a:off x="274320" y="3526548"/>
              <a:ext cx="5212080" cy="780206"/>
            </a:xfrm>
            <a:prstGeom prst="rect">
              <a:avLst/>
            </a:prstGeom>
            <a:noFill/>
            <a:ln/>
          </p:spPr>
          <p:txBody>
            <a:bodyPr wrap="square" rtlCol="0" anchor="ctr"/>
            <a:lstStyle/>
            <a:p>
              <a:pPr marL="342900" indent="-342900">
                <a:spcAft>
                  <a:spcPts val="400"/>
                </a:spcAft>
                <a:buSzPct val="100000"/>
                <a:buChar char="•"/>
              </a:pPr>
              <a:r>
                <a:rPr lang="en-US" sz="1250" dirty="0">
                  <a:solidFill>
                    <a:srgbClr val="1E293B"/>
                  </a:solidFill>
                  <a:latin typeface="Calibri" pitchFamily="34" charset="0"/>
                  <a:ea typeface="Calibri" pitchFamily="34" charset="-122"/>
                  <a:cs typeface="Calibri" pitchFamily="34" charset="-120"/>
                </a:rPr>
                <a:t>Certain recyclability criteria are struck down as unconstitutionally vague and/or failing First Amendment scrutiny</a:t>
              </a:r>
            </a:p>
            <a:p>
              <a:pPr marL="342900" indent="-342900">
                <a:spcAft>
                  <a:spcPts val="400"/>
                </a:spcAft>
                <a:buSzPct val="100000"/>
                <a:buChar char="•"/>
              </a:pPr>
              <a:endParaRPr lang="en-US" sz="1250" dirty="0"/>
            </a:p>
          </p:txBody>
        </p:sp>
      </p:grpSp>
    </p:spTree>
    <p:extLst>
      <p:ext uri="{BB962C8B-B14F-4D97-AF65-F5344CB8AC3E}">
        <p14:creationId xmlns:p14="http://schemas.microsoft.com/office/powerpoint/2010/main" val="241593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4726-3772-AB0D-7A39-CE9D5180BD5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04D0B7-04A6-D46E-7177-34D5CCFA4853}"/>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F664C32B-F01B-2EB0-212C-31FF654680BA}"/>
              </a:ext>
            </a:extLst>
          </p:cNvPr>
          <p:cNvSpPr>
            <a:spLocks noGrp="1"/>
          </p:cNvSpPr>
          <p:nvPr>
            <p:ph type="sldNum" sz="quarter" idx="4"/>
          </p:nvPr>
        </p:nvSpPr>
        <p:spPr/>
        <p:txBody>
          <a:bodyPr/>
          <a:lstStyle/>
          <a:p>
            <a:r>
              <a:rPr lang="en-GB"/>
              <a:t>|  </a:t>
            </a:r>
            <a:fld id="{6967D197-2218-4700-B211-63EF06F51A7E}" type="slidenum">
              <a:rPr lang="en-GB" smtClean="0"/>
              <a:t>2</a:t>
            </a:fld>
            <a:endParaRPr lang="en-GB"/>
          </a:p>
        </p:txBody>
      </p:sp>
      <p:sp>
        <p:nvSpPr>
          <p:cNvPr id="7" name="Title 6">
            <a:extLst>
              <a:ext uri="{FF2B5EF4-FFF2-40B4-BE49-F238E27FC236}">
                <a16:creationId xmlns:a16="http://schemas.microsoft.com/office/drawing/2014/main" id="{24CF2E19-88A1-1F3D-BDBF-A705BB07C4B8}"/>
              </a:ext>
            </a:extLst>
          </p:cNvPr>
          <p:cNvSpPr>
            <a:spLocks noGrp="1"/>
          </p:cNvSpPr>
          <p:nvPr>
            <p:ph type="title"/>
          </p:nvPr>
        </p:nvSpPr>
        <p:spPr/>
        <p:txBody>
          <a:bodyPr/>
          <a:lstStyle/>
          <a:p>
            <a:pPr algn="ctr"/>
            <a:r>
              <a:rPr lang="en-US"/>
              <a:t>Agenda</a:t>
            </a:r>
          </a:p>
        </p:txBody>
      </p:sp>
      <p:sp>
        <p:nvSpPr>
          <p:cNvPr id="8" name="Rectangle: Rounded Corners 7">
            <a:extLst>
              <a:ext uri="{FF2B5EF4-FFF2-40B4-BE49-F238E27FC236}">
                <a16:creationId xmlns:a16="http://schemas.microsoft.com/office/drawing/2014/main" id="{8822A028-9F9E-A122-F5C9-91CE80E76844}"/>
              </a:ext>
            </a:extLst>
          </p:cNvPr>
          <p:cNvSpPr/>
          <p:nvPr/>
        </p:nvSpPr>
        <p:spPr>
          <a:xfrm>
            <a:off x="2647950" y="136623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9" name="Rectangle: Rounded Corners 8">
            <a:extLst>
              <a:ext uri="{FF2B5EF4-FFF2-40B4-BE49-F238E27FC236}">
                <a16:creationId xmlns:a16="http://schemas.microsoft.com/office/drawing/2014/main" id="{53C59BEC-E56B-8435-3433-26FD3931576A}"/>
              </a:ext>
            </a:extLst>
          </p:cNvPr>
          <p:cNvSpPr/>
          <p:nvPr/>
        </p:nvSpPr>
        <p:spPr>
          <a:xfrm>
            <a:off x="2641600" y="2114250"/>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0" name="Rectangle: Rounded Corners 9">
            <a:extLst>
              <a:ext uri="{FF2B5EF4-FFF2-40B4-BE49-F238E27FC236}">
                <a16:creationId xmlns:a16="http://schemas.microsoft.com/office/drawing/2014/main" id="{8634096C-877F-DCC6-C5B6-36609BFC630C}"/>
              </a:ext>
            </a:extLst>
          </p:cNvPr>
          <p:cNvSpPr/>
          <p:nvPr/>
        </p:nvSpPr>
        <p:spPr>
          <a:xfrm>
            <a:off x="2641600" y="285778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1" name="Rectangle: Rounded Corners 10">
            <a:extLst>
              <a:ext uri="{FF2B5EF4-FFF2-40B4-BE49-F238E27FC236}">
                <a16:creationId xmlns:a16="http://schemas.microsoft.com/office/drawing/2014/main" id="{15BBCAD5-1FCC-1D03-017D-D5A0779236BA}"/>
              </a:ext>
            </a:extLst>
          </p:cNvPr>
          <p:cNvSpPr/>
          <p:nvPr/>
        </p:nvSpPr>
        <p:spPr>
          <a:xfrm>
            <a:off x="2641600" y="3575648"/>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3" name="TextBox 12">
            <a:extLst>
              <a:ext uri="{FF2B5EF4-FFF2-40B4-BE49-F238E27FC236}">
                <a16:creationId xmlns:a16="http://schemas.microsoft.com/office/drawing/2014/main" id="{84A78E82-36F7-E54F-138C-7A8AE9DDB6CA}"/>
              </a:ext>
            </a:extLst>
          </p:cNvPr>
          <p:cNvSpPr txBox="1"/>
          <p:nvPr/>
        </p:nvSpPr>
        <p:spPr>
          <a:xfrm>
            <a:off x="2870200" y="1420156"/>
            <a:ext cx="3403600" cy="338554"/>
          </a:xfrm>
          <a:prstGeom prst="rect">
            <a:avLst/>
          </a:prstGeom>
          <a:noFill/>
        </p:spPr>
        <p:txBody>
          <a:bodyPr wrap="square" rtlCol="0">
            <a:spAutoFit/>
          </a:bodyPr>
          <a:lstStyle/>
          <a:p>
            <a:pPr algn="ctr"/>
            <a:r>
              <a:rPr lang="en-US" sz="1600" dirty="0">
                <a:solidFill>
                  <a:schemeClr val="bg2">
                    <a:lumMod val="60000"/>
                    <a:lumOff val="40000"/>
                  </a:schemeClr>
                </a:solidFill>
              </a:rPr>
              <a:t>California SB 343</a:t>
            </a:r>
          </a:p>
        </p:txBody>
      </p:sp>
      <p:sp>
        <p:nvSpPr>
          <p:cNvPr id="14" name="TextBox 13">
            <a:extLst>
              <a:ext uri="{FF2B5EF4-FFF2-40B4-BE49-F238E27FC236}">
                <a16:creationId xmlns:a16="http://schemas.microsoft.com/office/drawing/2014/main" id="{9D3D4070-8B16-4E8A-92F8-A5A497EB9D6B}"/>
              </a:ext>
            </a:extLst>
          </p:cNvPr>
          <p:cNvSpPr txBox="1"/>
          <p:nvPr/>
        </p:nvSpPr>
        <p:spPr>
          <a:xfrm>
            <a:off x="2825750" y="2158173"/>
            <a:ext cx="3403600" cy="338554"/>
          </a:xfrm>
          <a:prstGeom prst="rect">
            <a:avLst/>
          </a:prstGeom>
          <a:noFill/>
        </p:spPr>
        <p:txBody>
          <a:bodyPr wrap="square" rtlCol="0">
            <a:spAutoFit/>
          </a:bodyPr>
          <a:lstStyle/>
          <a:p>
            <a:pPr algn="ctr"/>
            <a:r>
              <a:rPr lang="en-US" sz="1600" dirty="0">
                <a:solidFill>
                  <a:schemeClr val="bg1"/>
                </a:solidFill>
              </a:rPr>
              <a:t>Litigation Trends</a:t>
            </a:r>
          </a:p>
        </p:txBody>
      </p:sp>
      <p:sp>
        <p:nvSpPr>
          <p:cNvPr id="15" name="TextBox 14">
            <a:extLst>
              <a:ext uri="{FF2B5EF4-FFF2-40B4-BE49-F238E27FC236}">
                <a16:creationId xmlns:a16="http://schemas.microsoft.com/office/drawing/2014/main" id="{79E6346C-ACF5-656C-7A0C-7A0025652577}"/>
              </a:ext>
            </a:extLst>
          </p:cNvPr>
          <p:cNvSpPr txBox="1"/>
          <p:nvPr/>
        </p:nvSpPr>
        <p:spPr>
          <a:xfrm>
            <a:off x="2825750" y="2898872"/>
            <a:ext cx="3403600" cy="338554"/>
          </a:xfrm>
          <a:prstGeom prst="rect">
            <a:avLst/>
          </a:prstGeom>
          <a:noFill/>
        </p:spPr>
        <p:txBody>
          <a:bodyPr wrap="square" rtlCol="0">
            <a:spAutoFit/>
          </a:bodyPr>
          <a:lstStyle/>
          <a:p>
            <a:pPr algn="ctr"/>
            <a:r>
              <a:rPr lang="en-US" sz="1600" dirty="0">
                <a:solidFill>
                  <a:schemeClr val="bg1"/>
                </a:solidFill>
              </a:rPr>
              <a:t>Defenses and Risk Mitigation</a:t>
            </a:r>
          </a:p>
        </p:txBody>
      </p:sp>
      <p:sp>
        <p:nvSpPr>
          <p:cNvPr id="16" name="TextBox 15">
            <a:extLst>
              <a:ext uri="{FF2B5EF4-FFF2-40B4-BE49-F238E27FC236}">
                <a16:creationId xmlns:a16="http://schemas.microsoft.com/office/drawing/2014/main" id="{2DFFDBA2-8457-DAF5-4068-3FBCB7A37D6C}"/>
              </a:ext>
            </a:extLst>
          </p:cNvPr>
          <p:cNvSpPr txBox="1"/>
          <p:nvPr/>
        </p:nvSpPr>
        <p:spPr>
          <a:xfrm>
            <a:off x="2825750" y="3629571"/>
            <a:ext cx="3530600" cy="338554"/>
          </a:xfrm>
          <a:prstGeom prst="rect">
            <a:avLst/>
          </a:prstGeom>
          <a:noFill/>
        </p:spPr>
        <p:txBody>
          <a:bodyPr wrap="square" rtlCol="0">
            <a:spAutoFit/>
          </a:bodyPr>
          <a:lstStyle/>
          <a:p>
            <a:pPr algn="ctr"/>
            <a:r>
              <a:rPr lang="en-US" sz="1600" dirty="0">
                <a:solidFill>
                  <a:schemeClr val="bg1"/>
                </a:solidFill>
              </a:rPr>
              <a:t>Constitutional Challenge</a:t>
            </a:r>
          </a:p>
        </p:txBody>
      </p:sp>
    </p:spTree>
    <p:extLst>
      <p:ext uri="{BB962C8B-B14F-4D97-AF65-F5344CB8AC3E}">
        <p14:creationId xmlns:p14="http://schemas.microsoft.com/office/powerpoint/2010/main" val="3706061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B91C1C"/>
          </a:solidFill>
          <a:ln/>
        </p:spPr>
        <p:txBody>
          <a:bodyPr/>
          <a:lstStyle/>
          <a:p>
            <a:endParaRPr lang="en-US"/>
          </a:p>
        </p:txBody>
      </p:sp>
      <p:sp>
        <p:nvSpPr>
          <p:cNvPr id="3" name="Text 1"/>
          <p:cNvSpPr/>
          <p:nvPr/>
        </p:nvSpPr>
        <p:spPr>
          <a:xfrm>
            <a:off x="274320" y="0"/>
            <a:ext cx="8595360" cy="68580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Scenario B: Court Denies the PI — Responding Strategically</a:t>
            </a:r>
            <a:endParaRPr lang="en-US" sz="2200" dirty="0"/>
          </a:p>
        </p:txBody>
      </p:sp>
      <p:sp>
        <p:nvSpPr>
          <p:cNvPr id="4" name="Text 2"/>
          <p:cNvSpPr/>
          <p:nvPr/>
        </p:nvSpPr>
        <p:spPr>
          <a:xfrm>
            <a:off x="320040" y="777240"/>
            <a:ext cx="8503920" cy="347472"/>
          </a:xfrm>
          <a:prstGeom prst="rect">
            <a:avLst/>
          </a:prstGeom>
          <a:noFill/>
          <a:ln/>
        </p:spPr>
        <p:txBody>
          <a:bodyPr wrap="square" rtlCol="0" anchor="ctr"/>
          <a:lstStyle/>
          <a:p>
            <a:pPr marL="0" indent="0">
              <a:buNone/>
            </a:pPr>
            <a:r>
              <a:rPr lang="en-US" sz="1300" i="1" dirty="0">
                <a:solidFill>
                  <a:srgbClr val="64748B"/>
                </a:solidFill>
                <a:latin typeface="Calibri" pitchFamily="34" charset="0"/>
                <a:ea typeface="Calibri" pitchFamily="34" charset="-122"/>
                <a:cs typeface="Calibri" pitchFamily="34" charset="-120"/>
              </a:rPr>
              <a:t>A full denial (unlikely) would not spell the end. Plaintiffs could appeal or move straight to seeking Summary Judgment</a:t>
            </a:r>
            <a:endParaRPr lang="en-US" sz="1300" dirty="0"/>
          </a:p>
        </p:txBody>
      </p:sp>
      <p:sp>
        <p:nvSpPr>
          <p:cNvPr id="5" name="Shape 3"/>
          <p:cNvSpPr/>
          <p:nvPr/>
        </p:nvSpPr>
        <p:spPr>
          <a:xfrm>
            <a:off x="201168" y="1234440"/>
            <a:ext cx="2852928" cy="37033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6" name="Shape 4"/>
          <p:cNvSpPr/>
          <p:nvPr/>
        </p:nvSpPr>
        <p:spPr>
          <a:xfrm>
            <a:off x="201168" y="1234440"/>
            <a:ext cx="2852928" cy="502920"/>
          </a:xfrm>
          <a:prstGeom prst="rect">
            <a:avLst/>
          </a:prstGeom>
          <a:solidFill>
            <a:srgbClr val="B91C1C"/>
          </a:solidFill>
          <a:ln/>
        </p:spPr>
        <p:txBody>
          <a:bodyPr/>
          <a:lstStyle/>
          <a:p>
            <a:endParaRPr lang="en-US"/>
          </a:p>
        </p:txBody>
      </p:sp>
      <p:sp>
        <p:nvSpPr>
          <p:cNvPr id="7" name="Text 5"/>
          <p:cNvSpPr/>
          <p:nvPr/>
        </p:nvSpPr>
        <p:spPr>
          <a:xfrm>
            <a:off x="292608" y="1234440"/>
            <a:ext cx="2670048" cy="502920"/>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Track 1: Emergency Appeal</a:t>
            </a:r>
            <a:endParaRPr lang="en-US" sz="1250" dirty="0"/>
          </a:p>
        </p:txBody>
      </p:sp>
      <p:sp>
        <p:nvSpPr>
          <p:cNvPr id="8" name="Text 6"/>
          <p:cNvSpPr/>
          <p:nvPr/>
        </p:nvSpPr>
        <p:spPr>
          <a:xfrm>
            <a:off x="292608" y="1810512"/>
            <a:ext cx="2670048" cy="3017520"/>
          </a:xfrm>
          <a:prstGeom prst="rect">
            <a:avLst/>
          </a:prstGeom>
          <a:noFill/>
          <a:ln/>
        </p:spPr>
        <p:txBody>
          <a:bodyPr wrap="square" rtlCol="0" anchor="t"/>
          <a:lstStyle/>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Promptly file interlocutory appeal to 9th Circuit </a:t>
            </a:r>
          </a:p>
          <a:p>
            <a:pPr marL="342900" indent="-342900">
              <a:spcAft>
                <a:spcPts val="500"/>
              </a:spcAft>
              <a:buSzPct val="100000"/>
              <a:buChar char="•"/>
            </a:pPr>
            <a:endParaRPr lang="en-US" sz="1150" dirty="0">
              <a:solidFill>
                <a:srgbClr val="1E293B"/>
              </a:solidFill>
              <a:latin typeface="Calibri" pitchFamily="34" charset="0"/>
              <a:ea typeface="Calibri" pitchFamily="34" charset="-122"/>
              <a:cs typeface="Calibri" pitchFamily="34" charset="-120"/>
            </a:endParaRPr>
          </a:p>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Seek emergency stay pending appeal (serious questions + irreparable harm standards already developed in record)</a:t>
            </a:r>
          </a:p>
          <a:p>
            <a:pPr marL="342900" indent="-342900">
              <a:spcAft>
                <a:spcPts val="500"/>
              </a:spcAft>
              <a:buSzPct val="100000"/>
              <a:buChar char="•"/>
            </a:pPr>
            <a:endParaRPr lang="en-US" sz="1150" dirty="0"/>
          </a:p>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Timeline: a motion for stay can be filed within days of denial</a:t>
            </a:r>
            <a:endParaRPr lang="en-US" sz="1150" dirty="0"/>
          </a:p>
        </p:txBody>
      </p:sp>
      <p:sp>
        <p:nvSpPr>
          <p:cNvPr id="9" name="Shape 7"/>
          <p:cNvSpPr/>
          <p:nvPr/>
        </p:nvSpPr>
        <p:spPr>
          <a:xfrm>
            <a:off x="3172968" y="1234440"/>
            <a:ext cx="2852928" cy="37033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0" name="Shape 8"/>
          <p:cNvSpPr/>
          <p:nvPr/>
        </p:nvSpPr>
        <p:spPr>
          <a:xfrm>
            <a:off x="3172968" y="1234440"/>
            <a:ext cx="2852928" cy="502920"/>
          </a:xfrm>
          <a:prstGeom prst="rect">
            <a:avLst/>
          </a:prstGeom>
          <a:solidFill>
            <a:srgbClr val="C8960C"/>
          </a:solidFill>
          <a:ln/>
        </p:spPr>
        <p:txBody>
          <a:bodyPr/>
          <a:lstStyle/>
          <a:p>
            <a:endParaRPr lang="en-US"/>
          </a:p>
        </p:txBody>
      </p:sp>
      <p:sp>
        <p:nvSpPr>
          <p:cNvPr id="11" name="Text 9"/>
          <p:cNvSpPr/>
          <p:nvPr/>
        </p:nvSpPr>
        <p:spPr>
          <a:xfrm>
            <a:off x="3264408" y="1234440"/>
            <a:ext cx="2670048" cy="502920"/>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Track 2: Compliance Planning</a:t>
            </a:r>
            <a:endParaRPr lang="en-US" sz="1250" dirty="0"/>
          </a:p>
        </p:txBody>
      </p:sp>
      <p:sp>
        <p:nvSpPr>
          <p:cNvPr id="12" name="Text 10"/>
          <p:cNvSpPr/>
          <p:nvPr/>
        </p:nvSpPr>
        <p:spPr>
          <a:xfrm>
            <a:off x="3264408" y="1810512"/>
            <a:ext cx="2761488" cy="3017520"/>
          </a:xfrm>
          <a:prstGeom prst="rect">
            <a:avLst/>
          </a:prstGeom>
          <a:noFill/>
          <a:ln/>
        </p:spPr>
        <p:txBody>
          <a:bodyPr wrap="square" rtlCol="0" anchor="t"/>
          <a:lstStyle/>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Prioritize private label SKU audit: identify highest-risk labels (unqualified chasing arrows on plastics)</a:t>
            </a:r>
            <a:endParaRPr lang="en-US" sz="1150" dirty="0"/>
          </a:p>
          <a:p>
            <a:pPr marL="342900" indent="-342900">
              <a:spcAft>
                <a:spcPts val="500"/>
              </a:spcAft>
              <a:buSzPct val="100000"/>
              <a:buChar char="•"/>
            </a:pPr>
            <a:endParaRPr lang="en-US" sz="1150" dirty="0">
              <a:solidFill>
                <a:srgbClr val="1E293B"/>
              </a:solidFill>
              <a:latin typeface="Calibri" pitchFamily="34" charset="0"/>
              <a:ea typeface="Calibri" pitchFamily="34" charset="-122"/>
              <a:cs typeface="Calibri" pitchFamily="34" charset="-120"/>
            </a:endParaRPr>
          </a:p>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Preserve litigation budget: private enforcement wave could begin Oct. 4</a:t>
            </a:r>
          </a:p>
          <a:p>
            <a:pPr marL="342900" indent="-342900">
              <a:spcAft>
                <a:spcPts val="500"/>
              </a:spcAft>
              <a:buSzPct val="100000"/>
              <a:buChar char="•"/>
            </a:pPr>
            <a:endParaRPr lang="en-US" sz="1150" dirty="0"/>
          </a:p>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Document good-faith compliance with SB 343 recyclability criteria</a:t>
            </a:r>
            <a:endParaRPr lang="en-US" sz="1150" dirty="0"/>
          </a:p>
        </p:txBody>
      </p:sp>
      <p:sp>
        <p:nvSpPr>
          <p:cNvPr id="13" name="Shape 11"/>
          <p:cNvSpPr/>
          <p:nvPr/>
        </p:nvSpPr>
        <p:spPr>
          <a:xfrm>
            <a:off x="6144768" y="1234440"/>
            <a:ext cx="2852928" cy="3703320"/>
          </a:xfrm>
          <a:prstGeom prst="rect">
            <a:avLst/>
          </a:prstGeom>
          <a:solidFill>
            <a:srgbClr val="FFFFFF"/>
          </a:solidFill>
          <a:ln/>
          <a:effectLst>
            <a:outerShdw blurRad="76200" dist="25400" dir="8100000" algn="bl" rotWithShape="0">
              <a:srgbClr val="000000">
                <a:alpha val="10000"/>
              </a:srgbClr>
            </a:outerShdw>
          </a:effectLst>
        </p:spPr>
        <p:txBody>
          <a:bodyPr/>
          <a:lstStyle/>
          <a:p>
            <a:endParaRPr lang="en-US"/>
          </a:p>
        </p:txBody>
      </p:sp>
      <p:sp>
        <p:nvSpPr>
          <p:cNvPr id="14" name="Shape 12"/>
          <p:cNvSpPr/>
          <p:nvPr/>
        </p:nvSpPr>
        <p:spPr>
          <a:xfrm>
            <a:off x="6144768" y="1234440"/>
            <a:ext cx="2852928" cy="502920"/>
          </a:xfrm>
          <a:prstGeom prst="rect">
            <a:avLst/>
          </a:prstGeom>
          <a:solidFill>
            <a:srgbClr val="1B3A5C"/>
          </a:solidFill>
          <a:ln/>
        </p:spPr>
        <p:txBody>
          <a:bodyPr/>
          <a:lstStyle/>
          <a:p>
            <a:endParaRPr lang="en-US"/>
          </a:p>
        </p:txBody>
      </p:sp>
      <p:sp>
        <p:nvSpPr>
          <p:cNvPr id="15" name="Text 13"/>
          <p:cNvSpPr/>
          <p:nvPr/>
        </p:nvSpPr>
        <p:spPr>
          <a:xfrm>
            <a:off x="6236208" y="1234440"/>
            <a:ext cx="2670048" cy="502920"/>
          </a:xfrm>
          <a:prstGeom prst="rect">
            <a:avLst/>
          </a:prstGeom>
          <a:noFill/>
          <a:ln/>
        </p:spPr>
        <p:txBody>
          <a:bodyPr wrap="square"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Track 3: Merits Continue + Policy Track</a:t>
            </a:r>
            <a:endParaRPr lang="en-US" sz="1250" dirty="0"/>
          </a:p>
        </p:txBody>
      </p:sp>
      <p:sp>
        <p:nvSpPr>
          <p:cNvPr id="16" name="Text 14"/>
          <p:cNvSpPr/>
          <p:nvPr/>
        </p:nvSpPr>
        <p:spPr>
          <a:xfrm>
            <a:off x="6236208" y="1810512"/>
            <a:ext cx="2670048" cy="3017520"/>
          </a:xfrm>
          <a:prstGeom prst="rect">
            <a:avLst/>
          </a:prstGeom>
          <a:noFill/>
          <a:ln/>
        </p:spPr>
        <p:txBody>
          <a:bodyPr wrap="square" rtlCol="0" anchor="t"/>
          <a:lstStyle/>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Denial of a PI does not resolve the merits — case continues toward summary judgment</a:t>
            </a:r>
          </a:p>
          <a:p>
            <a:pPr marL="342900" indent="-342900">
              <a:spcAft>
                <a:spcPts val="500"/>
              </a:spcAft>
              <a:buSzPct val="100000"/>
              <a:buChar char="•"/>
            </a:pPr>
            <a:endParaRPr lang="en-US" sz="1150" dirty="0"/>
          </a:p>
          <a:p>
            <a:pPr marL="342900" indent="-342900">
              <a:spcAft>
                <a:spcPts val="500"/>
              </a:spcAft>
              <a:buSzPct val="100000"/>
              <a:buChar char="•"/>
            </a:pPr>
            <a:r>
              <a:rPr lang="en-US" sz="1150" dirty="0">
                <a:solidFill>
                  <a:srgbClr val="1E293B"/>
                </a:solidFill>
                <a:latin typeface="Calibri" pitchFamily="34" charset="0"/>
                <a:ea typeface="Calibri" pitchFamily="34" charset="-122"/>
                <a:cs typeface="Calibri" pitchFamily="34" charset="-120"/>
              </a:rPr>
              <a:t>Coalition advocacy: work with Legislature and/or </a:t>
            </a:r>
            <a:r>
              <a:rPr lang="en-US" sz="1150" dirty="0" err="1">
                <a:solidFill>
                  <a:srgbClr val="1E293B"/>
                </a:solidFill>
                <a:latin typeface="Calibri" pitchFamily="34" charset="0"/>
                <a:ea typeface="Calibri" pitchFamily="34" charset="-122"/>
                <a:cs typeface="Calibri" pitchFamily="34" charset="-120"/>
              </a:rPr>
              <a:t>CalRecycle</a:t>
            </a:r>
            <a:r>
              <a:rPr lang="en-US" sz="1150" dirty="0">
                <a:solidFill>
                  <a:srgbClr val="1E293B"/>
                </a:solidFill>
                <a:latin typeface="Calibri" pitchFamily="34" charset="0"/>
                <a:ea typeface="Calibri" pitchFamily="34" charset="-122"/>
                <a:cs typeface="Calibri" pitchFamily="34" charset="-120"/>
              </a:rPr>
              <a:t> on SB 343 reform to create qualified-statement safe harbor, provide more clarity, or address problems in other ways</a:t>
            </a:r>
            <a:endParaRPr lang="en-US" sz="11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7D6583-B5C5-76E9-3ED8-5E63D2EAE5BF}"/>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92BA4BDA-DA15-1760-8437-3815413054B4}"/>
              </a:ext>
            </a:extLst>
          </p:cNvPr>
          <p:cNvSpPr>
            <a:spLocks noGrp="1"/>
          </p:cNvSpPr>
          <p:nvPr>
            <p:ph type="sldNum" sz="quarter" idx="4"/>
          </p:nvPr>
        </p:nvSpPr>
        <p:spPr/>
        <p:txBody>
          <a:bodyPr/>
          <a:lstStyle/>
          <a:p>
            <a:r>
              <a:rPr lang="en-GB"/>
              <a:t>|  </a:t>
            </a:r>
            <a:fld id="{6967D197-2218-4700-B211-63EF06F51A7E}" type="slidenum">
              <a:rPr lang="en-GB" smtClean="0"/>
              <a:t>21</a:t>
            </a:fld>
            <a:endParaRPr lang="en-GB"/>
          </a:p>
        </p:txBody>
      </p:sp>
      <p:sp>
        <p:nvSpPr>
          <p:cNvPr id="4" name="Content Placeholder 3">
            <a:extLst>
              <a:ext uri="{FF2B5EF4-FFF2-40B4-BE49-F238E27FC236}">
                <a16:creationId xmlns:a16="http://schemas.microsoft.com/office/drawing/2014/main" id="{5175AA70-127A-C7E5-989D-8036646E4611}"/>
              </a:ext>
            </a:extLst>
          </p:cNvPr>
          <p:cNvSpPr>
            <a:spLocks noGrp="1"/>
          </p:cNvSpPr>
          <p:nvPr>
            <p:ph sz="quarter" idx="12"/>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400" dirty="0"/>
              <a:t>Questions?</a:t>
            </a:r>
          </a:p>
        </p:txBody>
      </p:sp>
    </p:spTree>
    <p:extLst>
      <p:ext uri="{BB962C8B-B14F-4D97-AF65-F5344CB8AC3E}">
        <p14:creationId xmlns:p14="http://schemas.microsoft.com/office/powerpoint/2010/main" val="25174893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846F-13A7-93A6-0571-8F7EB21F964A}"/>
              </a:ext>
            </a:extLst>
          </p:cNvPr>
          <p:cNvSpPr>
            <a:spLocks noGrp="1"/>
          </p:cNvSpPr>
          <p:nvPr>
            <p:ph type="title"/>
          </p:nvPr>
        </p:nvSpPr>
        <p:spPr/>
        <p:txBody>
          <a:bodyPr/>
          <a:lstStyle/>
          <a:p>
            <a:r>
              <a:rPr lang="en-US" dirty="0">
                <a:latin typeface="+mn-lt"/>
              </a:rPr>
              <a:t>Contacts</a:t>
            </a:r>
          </a:p>
        </p:txBody>
      </p:sp>
      <p:sp>
        <p:nvSpPr>
          <p:cNvPr id="4" name="Slide Number Placeholder 3">
            <a:extLst>
              <a:ext uri="{FF2B5EF4-FFF2-40B4-BE49-F238E27FC236}">
                <a16:creationId xmlns:a16="http://schemas.microsoft.com/office/drawing/2014/main" id="{19EC2E1D-EAE0-3C65-465C-F25BC0B75377}"/>
              </a:ext>
            </a:extLst>
          </p:cNvPr>
          <p:cNvSpPr>
            <a:spLocks noGrp="1"/>
          </p:cNvSpPr>
          <p:nvPr>
            <p:ph type="sldNum" sz="quarter" idx="4"/>
          </p:nvPr>
        </p:nvSpPr>
        <p:spPr/>
        <p:txBody>
          <a:bodyPr/>
          <a:lstStyle/>
          <a:p>
            <a:fld id="{48F63A3B-78C7-47BE-AE5E-E10140E04643}" type="slidenum">
              <a:rPr lang="en-US" smtClean="0">
                <a:latin typeface="Arial" panose="020B0604020202020204" pitchFamily="34" charset="0"/>
                <a:cs typeface="Arial" panose="020B0604020202020204" pitchFamily="34" charset="0"/>
              </a:rPr>
              <a:pPr/>
              <a:t>22</a:t>
            </a:fld>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FB9EF37-87A8-67A5-3BD4-91596D7E4138}"/>
              </a:ext>
            </a:extLst>
          </p:cNvPr>
          <p:cNvSpPr>
            <a:spLocks noGrp="1"/>
          </p:cNvSpPr>
          <p:nvPr>
            <p:ph type="body" sz="quarter" idx="21"/>
          </p:nvPr>
        </p:nvSpPr>
        <p:spPr>
          <a:xfrm>
            <a:off x="305611" y="1267558"/>
            <a:ext cx="4185428" cy="428081"/>
          </a:xfrm>
        </p:spPr>
        <p:txBody>
          <a:bodyPr/>
          <a:lstStyle/>
          <a:p>
            <a:r>
              <a:rPr lang="en-US" b="1" dirty="0"/>
              <a:t>Joe O’Connor</a:t>
            </a:r>
          </a:p>
        </p:txBody>
      </p:sp>
      <p:sp>
        <p:nvSpPr>
          <p:cNvPr id="50" name="Text Placeholder 49">
            <a:extLst>
              <a:ext uri="{FF2B5EF4-FFF2-40B4-BE49-F238E27FC236}">
                <a16:creationId xmlns:a16="http://schemas.microsoft.com/office/drawing/2014/main" id="{B564D8AD-EB5F-4A2D-792D-C07C4A3670D4}"/>
              </a:ext>
            </a:extLst>
          </p:cNvPr>
          <p:cNvSpPr>
            <a:spLocks noGrp="1"/>
          </p:cNvSpPr>
          <p:nvPr>
            <p:ph type="body" sz="quarter" idx="23"/>
          </p:nvPr>
        </p:nvSpPr>
        <p:spPr>
          <a:xfrm>
            <a:off x="2019910" y="1701239"/>
            <a:ext cx="2403702" cy="1797293"/>
          </a:xfrm>
        </p:spPr>
        <p:txBody>
          <a:bodyPr/>
          <a:lstStyle/>
          <a:p>
            <a:r>
              <a:rPr lang="en-US" sz="950" dirty="0"/>
              <a:t>Senior Associate, Los Angeles</a:t>
            </a:r>
          </a:p>
          <a:p>
            <a:pPr lvl="1"/>
            <a:endParaRPr lang="en-US" dirty="0"/>
          </a:p>
          <a:p>
            <a:pPr lvl="1"/>
            <a:r>
              <a:rPr lang="en-US" dirty="0"/>
              <a:t>+1 310 785 4771</a:t>
            </a:r>
          </a:p>
          <a:p>
            <a:pPr lvl="1"/>
            <a:r>
              <a:rPr lang="en-US" dirty="0">
                <a:hlinkClick r:id="rId2"/>
              </a:rPr>
              <a:t>joe.oconnor@hoganlovells.com</a:t>
            </a:r>
            <a:endParaRPr lang="en-US" dirty="0"/>
          </a:p>
          <a:p>
            <a:pPr lvl="1"/>
            <a:endParaRPr lang="en-US" dirty="0"/>
          </a:p>
          <a:p>
            <a:pPr lvl="1"/>
            <a:r>
              <a:rPr lang="en-US" dirty="0"/>
              <a:t>Litigation, Arbitration, and Employment</a:t>
            </a:r>
          </a:p>
          <a:p>
            <a:endParaRPr lang="en-US" dirty="0"/>
          </a:p>
        </p:txBody>
      </p:sp>
      <p:sp>
        <p:nvSpPr>
          <p:cNvPr id="24" name="Text Placeholder 23">
            <a:extLst>
              <a:ext uri="{FF2B5EF4-FFF2-40B4-BE49-F238E27FC236}">
                <a16:creationId xmlns:a16="http://schemas.microsoft.com/office/drawing/2014/main" id="{376FD890-8293-DCBA-4983-CB608595C71B}"/>
              </a:ext>
            </a:extLst>
          </p:cNvPr>
          <p:cNvSpPr>
            <a:spLocks noGrp="1"/>
          </p:cNvSpPr>
          <p:nvPr>
            <p:ph type="body" sz="quarter" idx="24"/>
          </p:nvPr>
        </p:nvSpPr>
        <p:spPr>
          <a:xfrm>
            <a:off x="305611" y="3559783"/>
            <a:ext cx="4032925" cy="847050"/>
          </a:xfrm>
        </p:spPr>
        <p:txBody>
          <a:bodyPr/>
          <a:lstStyle/>
          <a:p>
            <a:r>
              <a:rPr lang="en-GB" dirty="0"/>
              <a:t>Joe O’Connor is a talented litigator who handles complex litigation for some of the nation’s largest companies in forums across the country. Joe has considerable experience litigating consumer class actions and formidable trial experience, which allows him to bring a unique approach to advising his clients while also being prepared to fight some of their most challenging issues. </a:t>
            </a:r>
            <a:endParaRPr lang="en-US" dirty="0"/>
          </a:p>
          <a:p>
            <a:endParaRPr lang="en-US" dirty="0"/>
          </a:p>
        </p:txBody>
      </p:sp>
      <p:sp>
        <p:nvSpPr>
          <p:cNvPr id="19" name="Text Placeholder 18">
            <a:extLst>
              <a:ext uri="{FF2B5EF4-FFF2-40B4-BE49-F238E27FC236}">
                <a16:creationId xmlns:a16="http://schemas.microsoft.com/office/drawing/2014/main" id="{65E3EA0D-F69D-1F1F-62E9-DF8BC2B0F6E6}"/>
              </a:ext>
            </a:extLst>
          </p:cNvPr>
          <p:cNvSpPr>
            <a:spLocks noGrp="1"/>
          </p:cNvSpPr>
          <p:nvPr>
            <p:ph type="body" sz="quarter" idx="27"/>
          </p:nvPr>
        </p:nvSpPr>
        <p:spPr>
          <a:xfrm>
            <a:off x="6443024" y="1674999"/>
            <a:ext cx="2403702" cy="1797293"/>
          </a:xfrm>
        </p:spPr>
        <p:txBody>
          <a:bodyPr/>
          <a:lstStyle/>
          <a:p>
            <a:r>
              <a:rPr lang="en-US" sz="950" dirty="0"/>
              <a:t>Associate, San Francisco</a:t>
            </a:r>
          </a:p>
          <a:p>
            <a:endParaRPr lang="en-US" sz="100" dirty="0"/>
          </a:p>
          <a:p>
            <a:pPr lvl="1"/>
            <a:r>
              <a:rPr lang="en-US" dirty="0"/>
              <a:t>+1 415 374 2311</a:t>
            </a:r>
          </a:p>
          <a:p>
            <a:pPr lvl="1"/>
            <a:r>
              <a:rPr lang="en-US" dirty="0">
                <a:hlinkClick r:id="rId3"/>
              </a:rPr>
              <a:t>alexander.tablan@hoganlovells.com</a:t>
            </a:r>
            <a:endParaRPr lang="en-US" dirty="0"/>
          </a:p>
          <a:p>
            <a:pPr lvl="1"/>
            <a:endParaRPr lang="en-US" dirty="0"/>
          </a:p>
          <a:p>
            <a:pPr lvl="1"/>
            <a:r>
              <a:rPr lang="en-US" dirty="0"/>
              <a:t>Litigation, Arbitration, and Employment</a:t>
            </a:r>
          </a:p>
        </p:txBody>
      </p:sp>
      <p:pic>
        <p:nvPicPr>
          <p:cNvPr id="21" name="Picture 2" descr="Alexander C. Tablan | San Francisco | Hogan Lovells">
            <a:extLst>
              <a:ext uri="{FF2B5EF4-FFF2-40B4-BE49-F238E27FC236}">
                <a16:creationId xmlns:a16="http://schemas.microsoft.com/office/drawing/2014/main" id="{82E9E66B-86B2-1B69-E8A9-8443743D19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13" r="11631"/>
          <a:stretch>
            <a:fillRect/>
          </a:stretch>
        </p:blipFill>
        <p:spPr bwMode="auto">
          <a:xfrm>
            <a:off x="4648054" y="1638636"/>
            <a:ext cx="1358138" cy="17110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oconnor-joe">
            <a:extLst>
              <a:ext uri="{FF2B5EF4-FFF2-40B4-BE49-F238E27FC236}">
                <a16:creationId xmlns:a16="http://schemas.microsoft.com/office/drawing/2014/main" id="{0104A9FE-4EFC-94A9-540F-F7D35880A93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96" r="9448"/>
          <a:stretch>
            <a:fillRect/>
          </a:stretch>
        </p:blipFill>
        <p:spPr bwMode="auto">
          <a:xfrm>
            <a:off x="297000" y="1638636"/>
            <a:ext cx="1447290" cy="1768097"/>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4">
            <a:extLst>
              <a:ext uri="{FF2B5EF4-FFF2-40B4-BE49-F238E27FC236}">
                <a16:creationId xmlns:a16="http://schemas.microsoft.com/office/drawing/2014/main" id="{84A0C5C2-249A-5106-8D64-20953F403F94}"/>
              </a:ext>
            </a:extLst>
          </p:cNvPr>
          <p:cNvSpPr>
            <a:spLocks noGrp="1"/>
          </p:cNvSpPr>
          <p:nvPr>
            <p:ph type="body" sz="quarter" idx="25"/>
          </p:nvPr>
        </p:nvSpPr>
        <p:spPr>
          <a:xfrm>
            <a:off x="4648054" y="1308685"/>
            <a:ext cx="4185428" cy="428081"/>
          </a:xfrm>
        </p:spPr>
        <p:txBody>
          <a:bodyPr/>
          <a:lstStyle/>
          <a:p>
            <a:r>
              <a:rPr lang="en-US" b="1" dirty="0"/>
              <a:t>Alex Tablan</a:t>
            </a:r>
          </a:p>
        </p:txBody>
      </p:sp>
      <p:sp>
        <p:nvSpPr>
          <p:cNvPr id="27" name="Text Placeholder 26">
            <a:extLst>
              <a:ext uri="{FF2B5EF4-FFF2-40B4-BE49-F238E27FC236}">
                <a16:creationId xmlns:a16="http://schemas.microsoft.com/office/drawing/2014/main" id="{58746EC1-A51B-B91C-B236-911BCE30D0BB}"/>
              </a:ext>
            </a:extLst>
          </p:cNvPr>
          <p:cNvSpPr>
            <a:spLocks noGrp="1"/>
          </p:cNvSpPr>
          <p:nvPr>
            <p:ph type="body" sz="quarter" idx="30"/>
          </p:nvPr>
        </p:nvSpPr>
        <p:spPr>
          <a:xfrm>
            <a:off x="4655362" y="3472292"/>
            <a:ext cx="4185428" cy="1394983"/>
          </a:xfrm>
        </p:spPr>
        <p:txBody>
          <a:bodyPr>
            <a:normAutofit/>
          </a:bodyPr>
          <a:lstStyle/>
          <a:p>
            <a:r>
              <a:rPr lang="en-GB" dirty="0"/>
              <a:t>Alexander Tablan is a litigation associate who represents clients in complex disputes and regulatory matters arising under California’s unique and ever-evolving environmental and consumer product laws.  He has extensive experience advising and defending companies across the food and beverage, apparel, and dietary supplement sectors in matters involving Proposition 65, greenwashing, chemical disclosures, product </a:t>
            </a:r>
            <a:r>
              <a:rPr lang="en-GB" dirty="0" err="1"/>
              <a:t>labeling</a:t>
            </a:r>
            <a:r>
              <a:rPr lang="en-GB" dirty="0"/>
              <a:t>, and violations of California’s consumer protection statutes.  Alex regularly counsel clients through every stage of Proposition 65 enforcement actions—from pre-suit investigations and risk mitigation to litigation strategy and settlement negotiations. </a:t>
            </a:r>
            <a:r>
              <a:rPr lang="en-US" dirty="0"/>
              <a:t> </a:t>
            </a:r>
          </a:p>
          <a:p>
            <a:endParaRPr lang="en-US" dirty="0"/>
          </a:p>
        </p:txBody>
      </p:sp>
    </p:spTree>
    <p:extLst>
      <p:ext uri="{BB962C8B-B14F-4D97-AF65-F5344CB8AC3E}">
        <p14:creationId xmlns:p14="http://schemas.microsoft.com/office/powerpoint/2010/main" val="28010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ntity Name Placeholder"/>
          <p:cNvSpPr>
            <a:spLocks noGrp="1"/>
          </p:cNvSpPr>
          <p:nvPr>
            <p:ph type="ftr" sz="quarter" idx="3"/>
          </p:nvPr>
        </p:nvSpPr>
        <p:spPr/>
        <p:txBody>
          <a:bodyPr/>
          <a:lstStyle/>
          <a:p>
            <a:pPr algn="r"/>
            <a:r>
              <a:rPr lang="en-US"/>
              <a:t>Hogan Lovells</a:t>
            </a:r>
            <a:endParaRPr lang="en-US" dirty="0"/>
          </a:p>
        </p:txBody>
      </p:sp>
      <p:sp>
        <p:nvSpPr>
          <p:cNvPr id="8" name="Slide Number"/>
          <p:cNvSpPr>
            <a:spLocks noGrp="1"/>
          </p:cNvSpPr>
          <p:nvPr>
            <p:ph type="sldNum" sz="quarter" idx="4"/>
          </p:nvPr>
        </p:nvSpPr>
        <p:spPr>
          <a:xfrm>
            <a:off x="8692122" y="4835092"/>
            <a:ext cx="289953" cy="215178"/>
          </a:xfrm>
        </p:spPr>
        <p:txBody>
          <a:bodyPr/>
          <a:lstStyle/>
          <a:p>
            <a:r>
              <a:rPr lang="en-US"/>
              <a:t>|  </a:t>
            </a:r>
            <a:fld id="{6967D197-2218-4700-B211-63EF06F51A7E}" type="slidenum">
              <a:rPr lang="en-US" smtClean="0"/>
              <a:pPr/>
              <a:t>3</a:t>
            </a:fld>
            <a:endParaRPr lang="en-US" dirty="0"/>
          </a:p>
        </p:txBody>
      </p:sp>
      <p:sp>
        <p:nvSpPr>
          <p:cNvPr id="3" name="Content Left"/>
          <p:cNvSpPr>
            <a:spLocks noGrp="1"/>
          </p:cNvSpPr>
          <p:nvPr>
            <p:ph sz="quarter" idx="12"/>
          </p:nvPr>
        </p:nvSpPr>
        <p:spPr>
          <a:xfrm>
            <a:off x="288000" y="869795"/>
            <a:ext cx="4068000" cy="3968019"/>
          </a:xfrm>
        </p:spPr>
        <p:txBody>
          <a:bodyPr>
            <a:normAutofit fontScale="85000" lnSpcReduction="10000"/>
          </a:bodyPr>
          <a:lstStyle/>
          <a:p>
            <a:r>
              <a:rPr lang="en-US" dirty="0"/>
              <a:t>FTC Green Guides incorporated into California law.  B&amp;P Code § 17580.5.</a:t>
            </a:r>
          </a:p>
          <a:p>
            <a:r>
              <a:rPr lang="en-US" dirty="0"/>
              <a:t>Per the Green Guides, a product or package should not be advertised as recyclable “unless it can be collected, separated, or otherwise recovered from the waste stream through an established recycling program for reuse or use in manufacturing or assembling another item.” 16 C.F.R. § 260.12.</a:t>
            </a:r>
          </a:p>
          <a:p>
            <a:r>
              <a:rPr lang="en-US" dirty="0"/>
              <a:t>Recyclability claims should be qualified unless recycling facilities are available to a substantial majority of consumers or communities where the item is sold.</a:t>
            </a:r>
          </a:p>
          <a:p>
            <a:pPr lvl="1"/>
            <a:r>
              <a:rPr lang="en-US" dirty="0"/>
              <a:t>A substantial majority is 60%.</a:t>
            </a:r>
          </a:p>
        </p:txBody>
      </p:sp>
      <p:sp>
        <p:nvSpPr>
          <p:cNvPr id="2" name="Slide Title"/>
          <p:cNvSpPr>
            <a:spLocks noGrp="1"/>
          </p:cNvSpPr>
          <p:nvPr>
            <p:ph type="title"/>
          </p:nvPr>
        </p:nvSpPr>
        <p:spPr/>
        <p:txBody>
          <a:bodyPr/>
          <a:lstStyle/>
          <a:p>
            <a:r>
              <a:rPr lang="en-US" dirty="0"/>
              <a:t>Existing Regulation Under CA law and FTC Green Guides</a:t>
            </a:r>
          </a:p>
        </p:txBody>
      </p:sp>
      <p:pic>
        <p:nvPicPr>
          <p:cNvPr id="12" name="Picture 11" descr="Chart, funnel chart&#10;&#10;Description automatically generated">
            <a:extLst>
              <a:ext uri="{FF2B5EF4-FFF2-40B4-BE49-F238E27FC236}">
                <a16:creationId xmlns:a16="http://schemas.microsoft.com/office/drawing/2014/main" id="{5A968D03-D22E-E972-4F7E-2617BA60C49B}"/>
              </a:ext>
            </a:extLst>
          </p:cNvPr>
          <p:cNvPicPr>
            <a:picLocks noChangeAspect="1"/>
          </p:cNvPicPr>
          <p:nvPr/>
        </p:nvPicPr>
        <p:blipFill>
          <a:blip r:embed="rId3"/>
          <a:stretch>
            <a:fillRect/>
          </a:stretch>
        </p:blipFill>
        <p:spPr>
          <a:xfrm>
            <a:off x="5077596" y="1023682"/>
            <a:ext cx="3258386" cy="3258386"/>
          </a:xfrm>
          <a:prstGeom prst="rect">
            <a:avLst/>
          </a:prstGeom>
          <a:noFill/>
        </p:spPr>
      </p:pic>
    </p:spTree>
    <p:extLst>
      <p:ext uri="{BB962C8B-B14F-4D97-AF65-F5344CB8AC3E}">
        <p14:creationId xmlns:p14="http://schemas.microsoft.com/office/powerpoint/2010/main" val="26496016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9833-0E0E-86B1-66CF-D76D2B036A1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C690F80-C033-E6CA-6DC3-F73BF12BC2E1}"/>
              </a:ext>
            </a:extLst>
          </p:cNvPr>
          <p:cNvSpPr>
            <a:spLocks noGrp="1"/>
          </p:cNvSpPr>
          <p:nvPr>
            <p:ph type="title"/>
          </p:nvPr>
        </p:nvSpPr>
        <p:spPr/>
        <p:txBody>
          <a:bodyPr/>
          <a:lstStyle/>
          <a:p>
            <a:r>
              <a:rPr lang="en-US" dirty="0"/>
              <a:t>California SB 343 (“Recyclable” Claims Law)</a:t>
            </a:r>
          </a:p>
        </p:txBody>
      </p:sp>
      <p:sp>
        <p:nvSpPr>
          <p:cNvPr id="13" name="Content Placeholder 3">
            <a:extLst>
              <a:ext uri="{FF2B5EF4-FFF2-40B4-BE49-F238E27FC236}">
                <a16:creationId xmlns:a16="http://schemas.microsoft.com/office/drawing/2014/main" id="{4D185F54-735C-BF4D-5578-9EA8D20D7CAD}"/>
              </a:ext>
            </a:extLst>
          </p:cNvPr>
          <p:cNvSpPr>
            <a:spLocks noGrp="1"/>
          </p:cNvSpPr>
          <p:nvPr>
            <p:ph sz="quarter" idx="15"/>
          </p:nvPr>
        </p:nvSpPr>
        <p:spPr>
          <a:xfrm>
            <a:off x="296462" y="1013882"/>
            <a:ext cx="8000086" cy="3681245"/>
          </a:xfrm>
        </p:spPr>
        <p:txBody>
          <a:bodyPr>
            <a:normAutofit fontScale="92500" lnSpcReduction="20000"/>
          </a:bodyPr>
          <a:lstStyle/>
          <a:p>
            <a:pPr marL="137160" indent="0">
              <a:spcBef>
                <a:spcPts val="450"/>
              </a:spcBef>
              <a:buNone/>
            </a:pPr>
            <a:r>
              <a:rPr lang="en-US" sz="1600" b="1" u="sng" dirty="0"/>
              <a:t>Scope of Law</a:t>
            </a:r>
            <a:r>
              <a:rPr lang="en-US" sz="1600" b="1" dirty="0"/>
              <a:t>:</a:t>
            </a:r>
          </a:p>
          <a:p>
            <a:pPr marL="351473" indent="-214313">
              <a:spcBef>
                <a:spcPts val="450"/>
              </a:spcBef>
            </a:pPr>
            <a:r>
              <a:rPr lang="en-US" sz="1600" dirty="0"/>
              <a:t>Imposes specific criteria for products or packaging bearing a “recyclable” claim, any statement “otherwise directing” consumers to recycle products (e.g., How2Recycle logos), or the use of the three chasing arrows symbol</a:t>
            </a:r>
          </a:p>
          <a:p>
            <a:pPr marL="351473" indent="-214313">
              <a:spcAft>
                <a:spcPts val="1200"/>
              </a:spcAft>
            </a:pPr>
            <a:r>
              <a:rPr lang="en-US" sz="1600" dirty="0"/>
              <a:t>Exemption for products subject to CA bottle deposit law</a:t>
            </a:r>
          </a:p>
          <a:p>
            <a:pPr marL="137160" indent="0">
              <a:buNone/>
            </a:pPr>
            <a:r>
              <a:rPr lang="en-US" sz="1600" b="1" u="sng" dirty="0"/>
              <a:t>“Recyclable” Criteria</a:t>
            </a:r>
            <a:r>
              <a:rPr lang="en-US" sz="1600" b="1" dirty="0"/>
              <a:t>:</a:t>
            </a:r>
          </a:p>
          <a:p>
            <a:pPr marL="351473" indent="-214313"/>
            <a:r>
              <a:rPr lang="en-US" sz="1600" dirty="0"/>
              <a:t>In April 2025, CalRecycle published its Material Characterization Study assessing various packaging materials against the access and sortation criteria (#1 and 2)</a:t>
            </a:r>
          </a:p>
          <a:p>
            <a:pPr marL="351473" indent="-214313">
              <a:spcAft>
                <a:spcPts val="1200"/>
              </a:spcAft>
            </a:pPr>
            <a:r>
              <a:rPr lang="en-US" sz="1600" dirty="0"/>
              <a:t>Existing CA law requires substantiation for these claims to be documented and made available to public on demand</a:t>
            </a:r>
          </a:p>
          <a:p>
            <a:pPr marL="137160" indent="0">
              <a:buNone/>
            </a:pPr>
            <a:r>
              <a:rPr lang="en-US" sz="1600" b="1" u="sng" dirty="0"/>
              <a:t>Compliance Timeline</a:t>
            </a:r>
            <a:r>
              <a:rPr lang="en-US" sz="1600" b="1" dirty="0"/>
              <a:t>:</a:t>
            </a:r>
          </a:p>
          <a:p>
            <a:pPr marL="351473" indent="-214313"/>
            <a:r>
              <a:rPr lang="en-US" sz="1600" dirty="0"/>
              <a:t>Applies to products </a:t>
            </a:r>
            <a:r>
              <a:rPr lang="en-US" sz="1600" i="1" dirty="0"/>
              <a:t>manufactured</a:t>
            </a:r>
            <a:r>
              <a:rPr lang="en-US" sz="1600" dirty="0"/>
              <a:t> after </a:t>
            </a:r>
            <a:r>
              <a:rPr lang="en-US" sz="1600" b="1" dirty="0"/>
              <a:t>October 4, 2026 </a:t>
            </a:r>
            <a:r>
              <a:rPr lang="en-US" sz="1600" dirty="0"/>
              <a:t>(18 months after the final Material Characterization Study was published)</a:t>
            </a:r>
            <a:endParaRPr lang="en-US" sz="1600" b="1" dirty="0"/>
          </a:p>
        </p:txBody>
      </p:sp>
      <p:pic>
        <p:nvPicPr>
          <p:cNvPr id="2" name="Picture 1">
            <a:extLst>
              <a:ext uri="{FF2B5EF4-FFF2-40B4-BE49-F238E27FC236}">
                <a16:creationId xmlns:a16="http://schemas.microsoft.com/office/drawing/2014/main" id="{03FD5E9E-ED1F-7BB6-5B10-796900956F88}"/>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7675453" y="185398"/>
            <a:ext cx="896590" cy="825905"/>
          </a:xfrm>
          <a:prstGeom prst="rect">
            <a:avLst/>
          </a:prstGeom>
        </p:spPr>
      </p:pic>
    </p:spTree>
    <p:extLst>
      <p:ext uri="{BB962C8B-B14F-4D97-AF65-F5344CB8AC3E}">
        <p14:creationId xmlns:p14="http://schemas.microsoft.com/office/powerpoint/2010/main" val="181588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9827-3246-300F-37C7-89AD31F81B5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D49B1703-1DFD-FC67-A945-FF2E9229DCB7}"/>
              </a:ext>
            </a:extLst>
          </p:cNvPr>
          <p:cNvSpPr>
            <a:spLocks noGrp="1"/>
          </p:cNvSpPr>
          <p:nvPr>
            <p:ph type="title"/>
          </p:nvPr>
        </p:nvSpPr>
        <p:spPr>
          <a:xfrm>
            <a:off x="288036" y="301012"/>
            <a:ext cx="8567928" cy="534052"/>
          </a:xfrm>
        </p:spPr>
        <p:txBody>
          <a:bodyPr/>
          <a:lstStyle/>
          <a:p>
            <a:r>
              <a:rPr lang="en-US" dirty="0"/>
              <a:t>Cal. Pub. Res. Code 42355.51(d)</a:t>
            </a:r>
          </a:p>
        </p:txBody>
      </p:sp>
      <p:sp>
        <p:nvSpPr>
          <p:cNvPr id="8" name="TextBox 7">
            <a:extLst>
              <a:ext uri="{FF2B5EF4-FFF2-40B4-BE49-F238E27FC236}">
                <a16:creationId xmlns:a16="http://schemas.microsoft.com/office/drawing/2014/main" id="{EFC25A72-E6C3-E039-5468-29A805CF9822}"/>
              </a:ext>
            </a:extLst>
          </p:cNvPr>
          <p:cNvSpPr txBox="1"/>
          <p:nvPr/>
        </p:nvSpPr>
        <p:spPr>
          <a:xfrm>
            <a:off x="82498" y="835064"/>
            <a:ext cx="8527894" cy="3473371"/>
          </a:xfrm>
          <a:prstGeom prst="rect">
            <a:avLst/>
          </a:prstGeom>
          <a:noFill/>
          <a:ln>
            <a:noFill/>
          </a:ln>
        </p:spPr>
        <p:txBody>
          <a:bodyPr wrap="square" lIns="0" tIns="0" rIns="0" bIns="0" rtlCol="0">
            <a:noAutofit/>
          </a:bodyPr>
          <a:lstStyle/>
          <a:p>
            <a:pPr marL="137160">
              <a:spcBef>
                <a:spcPts val="900"/>
              </a:spcBef>
            </a:pPr>
            <a:r>
              <a:rPr lang="en-US" sz="2000" b="1" dirty="0">
                <a:cs typeface="Calibri" panose="020F0502020204030204" pitchFamily="34" charset="0"/>
              </a:rPr>
              <a:t>“Recyclable” Criteria</a:t>
            </a:r>
            <a:endParaRPr lang="en-US" sz="2000" b="1" u="sng" dirty="0">
              <a:cs typeface="Calibri" panose="020F0502020204030204" pitchFamily="34" charset="0"/>
            </a:endParaRPr>
          </a:p>
          <a:p>
            <a:pPr marL="308610" indent="-171450">
              <a:spcBef>
                <a:spcPts val="450"/>
              </a:spcBef>
              <a:buAutoNum type="arabicPeriod"/>
            </a:pPr>
            <a:r>
              <a:rPr lang="en-US" u="sng" dirty="0">
                <a:cs typeface="Calibri" panose="020F0502020204030204" pitchFamily="34" charset="0"/>
              </a:rPr>
              <a:t>Access to Recycling</a:t>
            </a:r>
            <a:r>
              <a:rPr lang="en-US" dirty="0">
                <a:cs typeface="Calibri" panose="020F0502020204030204" pitchFamily="34" charset="0"/>
              </a:rPr>
              <a:t>:  60% of the California population is served by recycling programs that accept the material type and form</a:t>
            </a:r>
          </a:p>
          <a:p>
            <a:pPr marL="308610" indent="-171450">
              <a:spcBef>
                <a:spcPts val="450"/>
              </a:spcBef>
              <a:buAutoNum type="arabicPeriod"/>
            </a:pPr>
            <a:r>
              <a:rPr lang="en-US" u="sng" dirty="0">
                <a:cs typeface="Calibri" panose="020F0502020204030204" pitchFamily="34" charset="0"/>
              </a:rPr>
              <a:t> Material Sortation</a:t>
            </a:r>
            <a:r>
              <a:rPr lang="en-US" dirty="0">
                <a:cs typeface="Calibri" panose="020F0502020204030204" pitchFamily="34" charset="0"/>
              </a:rPr>
              <a:t>:  60% of recycling programs are covered by large volume transfer or processing facilities that can sort the material. </a:t>
            </a:r>
          </a:p>
          <a:p>
            <a:pPr marL="308610" indent="-171450">
              <a:spcBef>
                <a:spcPts val="450"/>
              </a:spcBef>
              <a:buAutoNum type="arabicPeriod"/>
            </a:pPr>
            <a:r>
              <a:rPr lang="en-US" u="sng" dirty="0">
                <a:cs typeface="Calibri" panose="020F0502020204030204" pitchFamily="34" charset="0"/>
              </a:rPr>
              <a:t>Basel Convention</a:t>
            </a:r>
            <a:r>
              <a:rPr lang="en-US" dirty="0">
                <a:cs typeface="Calibri" panose="020F0502020204030204" pitchFamily="34" charset="0"/>
              </a:rPr>
              <a:t>:  The sorted materials are reclaimed at facilities consistent with the Basel Convention requirements.</a:t>
            </a:r>
          </a:p>
          <a:p>
            <a:pPr marL="308610" indent="-171450">
              <a:spcBef>
                <a:spcPts val="450"/>
              </a:spcBef>
              <a:buAutoNum type="arabicPeriod"/>
            </a:pPr>
            <a:r>
              <a:rPr lang="en-US" u="sng" dirty="0">
                <a:cs typeface="Calibri" panose="020F0502020204030204" pitchFamily="34" charset="0"/>
              </a:rPr>
              <a:t>Design Requirements</a:t>
            </a:r>
            <a:r>
              <a:rPr lang="en-US" dirty="0">
                <a:cs typeface="Calibri" panose="020F0502020204030204" pitchFamily="34" charset="0"/>
              </a:rPr>
              <a:t>:  Material does not include any components such as inks, labels, adhesives, etc. that would prevent recyclability (for plastic products, see the APR Design Guide published by the Association of Plastic Recyclers)</a:t>
            </a:r>
          </a:p>
          <a:p>
            <a:pPr marL="308610" indent="-171450">
              <a:spcBef>
                <a:spcPts val="450"/>
              </a:spcBef>
              <a:buAutoNum type="arabicPeriod"/>
            </a:pPr>
            <a:r>
              <a:rPr lang="en-US" u="sng" dirty="0">
                <a:cs typeface="Calibri" panose="020F0502020204030204" pitchFamily="34" charset="0"/>
              </a:rPr>
              <a:t>Composition Requirements</a:t>
            </a:r>
            <a:r>
              <a:rPr lang="en-US" dirty="0">
                <a:cs typeface="Calibri" panose="020F0502020204030204" pitchFamily="34" charset="0"/>
              </a:rPr>
              <a:t>:  The material does not contain any intentionally added PFAS or any PFAS in a concentration at or above 100 ppm</a:t>
            </a:r>
          </a:p>
        </p:txBody>
      </p:sp>
    </p:spTree>
    <p:extLst>
      <p:ext uri="{BB962C8B-B14F-4D97-AF65-F5344CB8AC3E}">
        <p14:creationId xmlns:p14="http://schemas.microsoft.com/office/powerpoint/2010/main" val="139309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AD8A-5F13-B3BA-A40C-706AA12BC0E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1ECA6-4B07-D30C-56EB-38A18808BFD8}"/>
              </a:ext>
            </a:extLst>
          </p:cNvPr>
          <p:cNvSpPr>
            <a:spLocks noGrp="1"/>
          </p:cNvSpPr>
          <p:nvPr>
            <p:ph type="sldNum" sz="quarter" idx="4"/>
          </p:nvPr>
        </p:nvSpPr>
        <p:spPr/>
        <p:txBody>
          <a:bodyPr/>
          <a:lstStyle/>
          <a:p>
            <a:r>
              <a:rPr lang="en-GB"/>
              <a:t>|  </a:t>
            </a:r>
            <a:fld id="{6967D197-2218-4700-B211-63EF06F51A7E}" type="slidenum">
              <a:rPr lang="en-GB" smtClean="0"/>
              <a:t>6</a:t>
            </a:fld>
            <a:endParaRPr lang="en-GB"/>
          </a:p>
        </p:txBody>
      </p:sp>
      <p:sp>
        <p:nvSpPr>
          <p:cNvPr id="4" name="Title 3">
            <a:extLst>
              <a:ext uri="{FF2B5EF4-FFF2-40B4-BE49-F238E27FC236}">
                <a16:creationId xmlns:a16="http://schemas.microsoft.com/office/drawing/2014/main" id="{57A2BE8F-EDC3-7406-1F69-E6E3DFA872F8}"/>
              </a:ext>
            </a:extLst>
          </p:cNvPr>
          <p:cNvSpPr>
            <a:spLocks noGrp="1"/>
          </p:cNvSpPr>
          <p:nvPr>
            <p:ph type="title"/>
          </p:nvPr>
        </p:nvSpPr>
        <p:spPr>
          <a:xfrm>
            <a:off x="288000" y="279684"/>
            <a:ext cx="8532019" cy="458551"/>
          </a:xfrm>
        </p:spPr>
        <p:txBody>
          <a:bodyPr/>
          <a:lstStyle/>
          <a:p>
            <a:r>
              <a:rPr lang="en-US" dirty="0"/>
              <a:t>CalRecycle Material Characterization Study</a:t>
            </a:r>
          </a:p>
        </p:txBody>
      </p:sp>
      <p:pic>
        <p:nvPicPr>
          <p:cNvPr id="8" name="Picture 7">
            <a:extLst>
              <a:ext uri="{FF2B5EF4-FFF2-40B4-BE49-F238E27FC236}">
                <a16:creationId xmlns:a16="http://schemas.microsoft.com/office/drawing/2014/main" id="{6EF2F034-AAE6-B3C8-49CB-7DF349248E4E}"/>
              </a:ext>
            </a:extLst>
          </p:cNvPr>
          <p:cNvPicPr>
            <a:picLocks noChangeAspect="1"/>
          </p:cNvPicPr>
          <p:nvPr/>
        </p:nvPicPr>
        <p:blipFill>
          <a:blip r:embed="rId2"/>
          <a:stretch>
            <a:fillRect/>
          </a:stretch>
        </p:blipFill>
        <p:spPr>
          <a:xfrm>
            <a:off x="323981" y="900000"/>
            <a:ext cx="5153795" cy="1835397"/>
          </a:xfrm>
          <a:prstGeom prst="rect">
            <a:avLst/>
          </a:prstGeom>
        </p:spPr>
      </p:pic>
      <p:pic>
        <p:nvPicPr>
          <p:cNvPr id="10" name="Picture 9">
            <a:extLst>
              <a:ext uri="{FF2B5EF4-FFF2-40B4-BE49-F238E27FC236}">
                <a16:creationId xmlns:a16="http://schemas.microsoft.com/office/drawing/2014/main" id="{CAAA0E2F-D812-F3CA-1732-56E68A7B1420}"/>
              </a:ext>
            </a:extLst>
          </p:cNvPr>
          <p:cNvPicPr>
            <a:picLocks noChangeAspect="1"/>
          </p:cNvPicPr>
          <p:nvPr/>
        </p:nvPicPr>
        <p:blipFill>
          <a:blip r:embed="rId3"/>
          <a:stretch>
            <a:fillRect/>
          </a:stretch>
        </p:blipFill>
        <p:spPr>
          <a:xfrm>
            <a:off x="1309003" y="2897162"/>
            <a:ext cx="5889235" cy="1217639"/>
          </a:xfrm>
          <a:prstGeom prst="rect">
            <a:avLst/>
          </a:prstGeom>
        </p:spPr>
      </p:pic>
      <p:sp>
        <p:nvSpPr>
          <p:cNvPr id="11" name="TextBox 10">
            <a:extLst>
              <a:ext uri="{FF2B5EF4-FFF2-40B4-BE49-F238E27FC236}">
                <a16:creationId xmlns:a16="http://schemas.microsoft.com/office/drawing/2014/main" id="{D97C0542-D9B0-C541-357A-1144A501E687}"/>
              </a:ext>
            </a:extLst>
          </p:cNvPr>
          <p:cNvSpPr txBox="1"/>
          <p:nvPr/>
        </p:nvSpPr>
        <p:spPr>
          <a:xfrm>
            <a:off x="5820937" y="1170878"/>
            <a:ext cx="2999082" cy="1200329"/>
          </a:xfrm>
          <a:prstGeom prst="rect">
            <a:avLst/>
          </a:prstGeom>
          <a:noFill/>
        </p:spPr>
        <p:txBody>
          <a:bodyPr wrap="square" rtlCol="0">
            <a:spAutoFit/>
          </a:bodyPr>
          <a:lstStyle/>
          <a:p>
            <a:r>
              <a:rPr lang="en-US" dirty="0"/>
              <a:t>Only provides information on access and sortation; not on Basel Convention, design criteria, or PFAS</a:t>
            </a:r>
          </a:p>
        </p:txBody>
      </p:sp>
    </p:spTree>
    <p:extLst>
      <p:ext uri="{BB962C8B-B14F-4D97-AF65-F5344CB8AC3E}">
        <p14:creationId xmlns:p14="http://schemas.microsoft.com/office/powerpoint/2010/main" val="3932534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p:spPr>
        <p:txBody>
          <a:bodyPr/>
          <a:lstStyle/>
          <a:p>
            <a:endParaRPr lang="en-US" dirty="0"/>
          </a:p>
        </p:txBody>
      </p:sp>
      <p:sp>
        <p:nvSpPr>
          <p:cNvPr id="3" name="Text 1"/>
          <p:cNvSpPr/>
          <p:nvPr/>
        </p:nvSpPr>
        <p:spPr>
          <a:xfrm>
            <a:off x="274320" y="0"/>
            <a:ext cx="8595360" cy="68580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Why SB 343 Matters to Your Business</a:t>
            </a:r>
            <a:endParaRPr lang="en-US" sz="2200" dirty="0"/>
          </a:p>
        </p:txBody>
      </p:sp>
      <p:sp>
        <p:nvSpPr>
          <p:cNvPr id="4" name="Shape 2"/>
          <p:cNvSpPr/>
          <p:nvPr/>
        </p:nvSpPr>
        <p:spPr>
          <a:xfrm>
            <a:off x="6675120" y="804672"/>
            <a:ext cx="2240280" cy="1234440"/>
          </a:xfrm>
          <a:prstGeom prst="rect">
            <a:avLst/>
          </a:prstGeom>
          <a:solidFill>
            <a:srgbClr val="2E7D32"/>
          </a:solidFill>
          <a:ln/>
          <a:effectLst>
            <a:outerShdw blurRad="76200" dist="25400" dir="8100000" algn="bl" rotWithShape="0">
              <a:srgbClr val="000000">
                <a:alpha val="15000"/>
              </a:srgbClr>
            </a:outerShdw>
          </a:effectLst>
        </p:spPr>
        <p:txBody>
          <a:bodyPr/>
          <a:lstStyle/>
          <a:p>
            <a:endParaRPr lang="en-US"/>
          </a:p>
        </p:txBody>
      </p:sp>
      <p:sp>
        <p:nvSpPr>
          <p:cNvPr id="5" name="Text 3"/>
          <p:cNvSpPr/>
          <p:nvPr/>
        </p:nvSpPr>
        <p:spPr>
          <a:xfrm>
            <a:off x="6675120" y="804672"/>
            <a:ext cx="2240280" cy="1234440"/>
          </a:xfrm>
          <a:prstGeom prst="rect">
            <a:avLst/>
          </a:prstGeom>
          <a:noFill/>
          <a:ln/>
        </p:spPr>
        <p:txBody>
          <a:bodyPr wrap="square"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EFFECTIVE</a:t>
            </a:r>
            <a:endParaRPr lang="en-US" sz="1100" dirty="0"/>
          </a:p>
          <a:p>
            <a:pPr marL="0" indent="0" algn="ctr">
              <a:buNone/>
            </a:pPr>
            <a:r>
              <a:rPr lang="en-US" sz="2000" b="1" dirty="0">
                <a:solidFill>
                  <a:srgbClr val="FFFFFF"/>
                </a:solidFill>
                <a:latin typeface="Calibri" pitchFamily="34" charset="0"/>
                <a:ea typeface="Calibri" pitchFamily="34" charset="-122"/>
                <a:cs typeface="Calibri" pitchFamily="34" charset="-120"/>
              </a:rPr>
              <a:t>Oct. 4, 2026</a:t>
            </a:r>
            <a:endParaRPr lang="en-US" sz="1100" dirty="0"/>
          </a:p>
          <a:p>
            <a:pPr marL="0" indent="0" algn="ctr">
              <a:buNone/>
            </a:pPr>
            <a:r>
              <a:rPr lang="en-US" sz="1100" dirty="0">
                <a:solidFill>
                  <a:srgbClr val="FFFFFF"/>
                </a:solidFill>
                <a:latin typeface="Calibri" pitchFamily="34" charset="0"/>
                <a:ea typeface="Calibri" pitchFamily="34" charset="-122"/>
                <a:cs typeface="Calibri" pitchFamily="34" charset="-120"/>
              </a:rPr>
              <a:t>~5 months away</a:t>
            </a:r>
            <a:endParaRPr lang="en-US" sz="1100" dirty="0"/>
          </a:p>
        </p:txBody>
      </p:sp>
      <p:sp>
        <p:nvSpPr>
          <p:cNvPr id="6" name="Text 4"/>
          <p:cNvSpPr/>
          <p:nvPr/>
        </p:nvSpPr>
        <p:spPr>
          <a:xfrm>
            <a:off x="320040" y="758952"/>
            <a:ext cx="6126480" cy="320040"/>
          </a:xfrm>
          <a:prstGeom prst="rect">
            <a:avLst/>
          </a:prstGeom>
          <a:noFill/>
          <a:ln/>
        </p:spPr>
        <p:txBody>
          <a:bodyPr wrap="square" rtlCol="0" anchor="ctr"/>
          <a:lstStyle/>
          <a:p>
            <a:pPr marL="0" indent="0">
              <a:buNone/>
            </a:pPr>
            <a:r>
              <a:rPr lang="en-US" sz="1500" b="1" dirty="0">
                <a:solidFill>
                  <a:srgbClr val="1B3A5C"/>
                </a:solidFill>
                <a:latin typeface="Calibri" pitchFamily="34" charset="0"/>
                <a:ea typeface="Calibri" pitchFamily="34" charset="-122"/>
                <a:cs typeface="Calibri" pitchFamily="34" charset="-120"/>
              </a:rPr>
              <a:t>What the Law Does</a:t>
            </a:r>
            <a:endParaRPr lang="en-US" sz="1500" dirty="0"/>
          </a:p>
        </p:txBody>
      </p:sp>
      <p:sp>
        <p:nvSpPr>
          <p:cNvPr id="7" name="Text 5"/>
          <p:cNvSpPr/>
          <p:nvPr/>
        </p:nvSpPr>
        <p:spPr>
          <a:xfrm>
            <a:off x="320040" y="1152144"/>
            <a:ext cx="6126480" cy="1005840"/>
          </a:xfrm>
          <a:prstGeom prst="rect">
            <a:avLst/>
          </a:prstGeom>
          <a:noFill/>
          <a:ln/>
        </p:spPr>
        <p:txBody>
          <a:bodyPr wrap="square" rtlCol="0" anchor="ctr"/>
          <a:lstStyle/>
          <a:p>
            <a:pPr marL="342900" indent="-342900">
              <a:spcAft>
                <a:spcPts val="300"/>
              </a:spcAft>
              <a:buSzPct val="100000"/>
              <a:buChar char="•"/>
            </a:pPr>
            <a:r>
              <a:rPr lang="en-US" sz="1300" dirty="0">
                <a:solidFill>
                  <a:srgbClr val="1E293B"/>
                </a:solidFill>
                <a:latin typeface="Calibri" pitchFamily="34" charset="0"/>
                <a:ea typeface="Calibri" pitchFamily="34" charset="-122"/>
                <a:cs typeface="Calibri" pitchFamily="34" charset="-120"/>
              </a:rPr>
              <a:t>Bans the chasing-arrows symbol, "recyclable," and any statement indicating recyclability</a:t>
            </a:r>
            <a:endParaRPr lang="en-US" sz="1300" dirty="0"/>
          </a:p>
          <a:p>
            <a:pPr marL="342900" indent="-342900">
              <a:spcAft>
                <a:spcPts val="300"/>
              </a:spcAft>
              <a:buSzPct val="100000"/>
              <a:buChar char="•"/>
            </a:pPr>
            <a:r>
              <a:rPr lang="en-US" sz="1300" dirty="0">
                <a:solidFill>
                  <a:srgbClr val="1E293B"/>
                </a:solidFill>
                <a:latin typeface="Calibri" pitchFamily="34" charset="0"/>
                <a:ea typeface="Calibri" pitchFamily="34" charset="-122"/>
                <a:cs typeface="Calibri" pitchFamily="34" charset="-120"/>
              </a:rPr>
              <a:t>Unless a product meets all criteria in PRC § 42355.51 — a multi-factor test that even CalRecycle admits it cannot fully interpret</a:t>
            </a:r>
            <a:endParaRPr lang="en-US" sz="1300" dirty="0"/>
          </a:p>
          <a:p>
            <a:pPr marL="342900" indent="-342900">
              <a:spcAft>
                <a:spcPts val="300"/>
              </a:spcAft>
              <a:buSzPct val="100000"/>
              <a:buChar char="•"/>
            </a:pPr>
            <a:r>
              <a:rPr lang="en-US" sz="1300" dirty="0">
                <a:solidFill>
                  <a:srgbClr val="1E293B"/>
                </a:solidFill>
                <a:latin typeface="Calibri" pitchFamily="34" charset="0"/>
                <a:ea typeface="Calibri" pitchFamily="34" charset="-122"/>
                <a:cs typeface="Calibri" pitchFamily="34" charset="-120"/>
              </a:rPr>
              <a:t>Qualified, accurate statements ("Recyclable where facilities exist – check locally") are also prohibited</a:t>
            </a:r>
            <a:endParaRPr lang="en-US" sz="1300" dirty="0"/>
          </a:p>
        </p:txBody>
      </p:sp>
      <p:sp>
        <p:nvSpPr>
          <p:cNvPr id="8" name="Text 6"/>
          <p:cNvSpPr/>
          <p:nvPr/>
        </p:nvSpPr>
        <p:spPr>
          <a:xfrm>
            <a:off x="320040" y="2304288"/>
            <a:ext cx="8503920" cy="320040"/>
          </a:xfrm>
          <a:prstGeom prst="rect">
            <a:avLst/>
          </a:prstGeom>
          <a:noFill/>
          <a:ln/>
        </p:spPr>
        <p:txBody>
          <a:bodyPr wrap="square" rtlCol="0" anchor="ctr"/>
          <a:lstStyle/>
          <a:p>
            <a:pPr marL="0" indent="0">
              <a:buNone/>
            </a:pPr>
            <a:r>
              <a:rPr lang="en-US" sz="1500" b="1" dirty="0">
                <a:solidFill>
                  <a:srgbClr val="1B3A5C"/>
                </a:solidFill>
                <a:latin typeface="Calibri" pitchFamily="34" charset="0"/>
                <a:ea typeface="Calibri" pitchFamily="34" charset="-122"/>
                <a:cs typeface="Calibri" pitchFamily="34" charset="-120"/>
              </a:rPr>
              <a:t>Overlapping Enforcement Exposure</a:t>
            </a:r>
            <a:endParaRPr lang="en-US" sz="1500" dirty="0"/>
          </a:p>
        </p:txBody>
      </p:sp>
      <p:sp>
        <p:nvSpPr>
          <p:cNvPr id="9" name="Shape 7"/>
          <p:cNvSpPr/>
          <p:nvPr/>
        </p:nvSpPr>
        <p:spPr>
          <a:xfrm>
            <a:off x="228600" y="2673573"/>
            <a:ext cx="2834640" cy="2148840"/>
          </a:xfrm>
          <a:prstGeom prst="rect">
            <a:avLst/>
          </a:prstGeom>
          <a:solidFill>
            <a:srgbClr val="FFFFFF"/>
          </a:solidFill>
          <a:ln/>
          <a:effectLst>
            <a:outerShdw blurRad="101600" dist="25400" dir="8100000" algn="bl" rotWithShape="0">
              <a:srgbClr val="000000">
                <a:alpha val="10000"/>
              </a:srgbClr>
            </a:outerShdw>
          </a:effectLst>
        </p:spPr>
        <p:txBody>
          <a:bodyPr/>
          <a:lstStyle/>
          <a:p>
            <a:endParaRPr lang="en-US"/>
          </a:p>
        </p:txBody>
      </p:sp>
      <p:sp>
        <p:nvSpPr>
          <p:cNvPr id="10" name="Shape 8"/>
          <p:cNvSpPr/>
          <p:nvPr/>
        </p:nvSpPr>
        <p:spPr>
          <a:xfrm>
            <a:off x="228600" y="2697480"/>
            <a:ext cx="2834640" cy="411480"/>
          </a:xfrm>
          <a:prstGeom prst="rect">
            <a:avLst/>
          </a:prstGeom>
          <a:solidFill>
            <a:srgbClr val="B91C1C"/>
          </a:solidFill>
          <a:ln/>
        </p:spPr>
        <p:txBody>
          <a:bodyPr/>
          <a:lstStyle/>
          <a:p>
            <a:endParaRPr lang="en-US"/>
          </a:p>
        </p:txBody>
      </p:sp>
      <p:sp>
        <p:nvSpPr>
          <p:cNvPr id="11" name="Text 9"/>
          <p:cNvSpPr/>
          <p:nvPr/>
        </p:nvSpPr>
        <p:spPr>
          <a:xfrm>
            <a:off x="301752" y="2697480"/>
            <a:ext cx="2688336" cy="41148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Criminal Liability</a:t>
            </a:r>
            <a:endParaRPr lang="en-US" sz="1400" dirty="0"/>
          </a:p>
        </p:txBody>
      </p:sp>
      <p:sp>
        <p:nvSpPr>
          <p:cNvPr id="12" name="Text 10"/>
          <p:cNvSpPr/>
          <p:nvPr/>
        </p:nvSpPr>
        <p:spPr>
          <a:xfrm>
            <a:off x="338328" y="3154680"/>
            <a:ext cx="2615184" cy="1600200"/>
          </a:xfrm>
          <a:prstGeom prst="rect">
            <a:avLst/>
          </a:prstGeom>
          <a:noFill/>
          <a:ln/>
        </p:spPr>
        <p:txBody>
          <a:bodyPr wrap="square" rtlCol="0" anchor="t"/>
          <a:lstStyle/>
          <a:p>
            <a:pPr marL="0" indent="0">
              <a:buNone/>
            </a:pPr>
            <a:endParaRPr lang="en-US" sz="1200" dirty="0">
              <a:solidFill>
                <a:srgbClr val="1E293B"/>
              </a:solidFill>
              <a:latin typeface="Calibri" pitchFamily="34" charset="0"/>
              <a:ea typeface="Calibri" pitchFamily="34" charset="-122"/>
              <a:cs typeface="Calibri" pitchFamily="34" charset="-120"/>
            </a:endParaRPr>
          </a:p>
          <a:p>
            <a:pPr marL="0" indent="0">
              <a:buNone/>
            </a:pPr>
            <a:r>
              <a:rPr lang="en-US" sz="1400" dirty="0">
                <a:solidFill>
                  <a:srgbClr val="1E293B"/>
                </a:solidFill>
                <a:latin typeface="Calibri" pitchFamily="34" charset="0"/>
                <a:ea typeface="Calibri" pitchFamily="34" charset="-122"/>
                <a:cs typeface="Calibri" pitchFamily="34" charset="-120"/>
              </a:rPr>
              <a:t>Up to 6 months imprisonment + $2,500 fine per product sold or imported into California</a:t>
            </a:r>
            <a:endParaRPr lang="en-US" sz="1400" dirty="0"/>
          </a:p>
        </p:txBody>
      </p:sp>
      <p:sp>
        <p:nvSpPr>
          <p:cNvPr id="13" name="Shape 11"/>
          <p:cNvSpPr/>
          <p:nvPr/>
        </p:nvSpPr>
        <p:spPr>
          <a:xfrm>
            <a:off x="3172968" y="2697480"/>
            <a:ext cx="2834640" cy="2148840"/>
          </a:xfrm>
          <a:prstGeom prst="rect">
            <a:avLst/>
          </a:prstGeom>
          <a:solidFill>
            <a:srgbClr val="FFFFFF"/>
          </a:solidFill>
          <a:ln/>
          <a:effectLst>
            <a:outerShdw blurRad="101600" dist="25400" dir="8100000" algn="bl" rotWithShape="0">
              <a:srgbClr val="000000">
                <a:alpha val="10000"/>
              </a:srgbClr>
            </a:outerShdw>
          </a:effectLst>
        </p:spPr>
        <p:txBody>
          <a:bodyPr/>
          <a:lstStyle/>
          <a:p>
            <a:endParaRPr lang="en-US"/>
          </a:p>
        </p:txBody>
      </p:sp>
      <p:sp>
        <p:nvSpPr>
          <p:cNvPr id="14" name="Shape 12"/>
          <p:cNvSpPr/>
          <p:nvPr/>
        </p:nvSpPr>
        <p:spPr>
          <a:xfrm>
            <a:off x="3172968" y="2697480"/>
            <a:ext cx="2834640" cy="411480"/>
          </a:xfrm>
          <a:prstGeom prst="rect">
            <a:avLst/>
          </a:prstGeom>
          <a:solidFill>
            <a:srgbClr val="C8960C"/>
          </a:solidFill>
          <a:ln/>
        </p:spPr>
        <p:txBody>
          <a:bodyPr/>
          <a:lstStyle/>
          <a:p>
            <a:endParaRPr lang="en-US"/>
          </a:p>
        </p:txBody>
      </p:sp>
      <p:sp>
        <p:nvSpPr>
          <p:cNvPr id="15" name="Text 13"/>
          <p:cNvSpPr/>
          <p:nvPr/>
        </p:nvSpPr>
        <p:spPr>
          <a:xfrm>
            <a:off x="3246120" y="2697480"/>
            <a:ext cx="2688336" cy="41148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Civil Penalties</a:t>
            </a:r>
            <a:endParaRPr lang="en-US" sz="1400" dirty="0"/>
          </a:p>
        </p:txBody>
      </p:sp>
      <p:sp>
        <p:nvSpPr>
          <p:cNvPr id="16" name="Text 14"/>
          <p:cNvSpPr/>
          <p:nvPr/>
        </p:nvSpPr>
        <p:spPr>
          <a:xfrm>
            <a:off x="3282696" y="3154680"/>
            <a:ext cx="2615184" cy="1600200"/>
          </a:xfrm>
          <a:prstGeom prst="rect">
            <a:avLst/>
          </a:prstGeom>
          <a:noFill/>
          <a:ln/>
        </p:spPr>
        <p:txBody>
          <a:bodyPr wrap="square" rtlCol="0" anchor="t"/>
          <a:lstStyle/>
          <a:p>
            <a:pPr marL="0" indent="0">
              <a:buNone/>
            </a:pPr>
            <a:endParaRPr lang="en-US" sz="1200" dirty="0">
              <a:solidFill>
                <a:srgbClr val="1E293B"/>
              </a:solidFill>
              <a:latin typeface="Calibri" pitchFamily="34" charset="0"/>
              <a:ea typeface="Calibri" pitchFamily="34" charset="-122"/>
              <a:cs typeface="Calibri" pitchFamily="34" charset="-120"/>
            </a:endParaRPr>
          </a:p>
          <a:p>
            <a:pPr marL="0" indent="0">
              <a:buNone/>
            </a:pPr>
            <a:r>
              <a:rPr lang="en-US" sz="1400" dirty="0">
                <a:solidFill>
                  <a:srgbClr val="1E293B"/>
                </a:solidFill>
                <a:latin typeface="Calibri" pitchFamily="34" charset="0"/>
                <a:ea typeface="Calibri" pitchFamily="34" charset="-122"/>
                <a:cs typeface="Calibri" pitchFamily="34" charset="-120"/>
              </a:rPr>
              <a:t>$500–$2,000/violation (PRC) stacked with up to $2,500/violation (UCL)</a:t>
            </a:r>
            <a:endParaRPr lang="en-US" sz="1400" dirty="0"/>
          </a:p>
        </p:txBody>
      </p:sp>
      <p:sp>
        <p:nvSpPr>
          <p:cNvPr id="17" name="Shape 15"/>
          <p:cNvSpPr/>
          <p:nvPr/>
        </p:nvSpPr>
        <p:spPr>
          <a:xfrm>
            <a:off x="6117336" y="2697480"/>
            <a:ext cx="2834640" cy="2148840"/>
          </a:xfrm>
          <a:prstGeom prst="rect">
            <a:avLst/>
          </a:prstGeom>
          <a:solidFill>
            <a:srgbClr val="FFFFFF"/>
          </a:solidFill>
          <a:ln/>
          <a:effectLst>
            <a:outerShdw blurRad="101600" dist="25400" dir="8100000" algn="bl" rotWithShape="0">
              <a:srgbClr val="000000">
                <a:alpha val="10000"/>
              </a:srgbClr>
            </a:outerShdw>
          </a:effectLst>
        </p:spPr>
        <p:txBody>
          <a:bodyPr/>
          <a:lstStyle/>
          <a:p>
            <a:endParaRPr lang="en-US"/>
          </a:p>
        </p:txBody>
      </p:sp>
      <p:sp>
        <p:nvSpPr>
          <p:cNvPr id="18" name="Shape 16"/>
          <p:cNvSpPr/>
          <p:nvPr/>
        </p:nvSpPr>
        <p:spPr>
          <a:xfrm>
            <a:off x="6117336" y="2697480"/>
            <a:ext cx="2834640" cy="411480"/>
          </a:xfrm>
          <a:prstGeom prst="rect">
            <a:avLst/>
          </a:prstGeom>
          <a:solidFill>
            <a:srgbClr val="1B3A5C"/>
          </a:solidFill>
          <a:ln/>
        </p:spPr>
        <p:txBody>
          <a:bodyPr/>
          <a:lstStyle/>
          <a:p>
            <a:endParaRPr lang="en-US"/>
          </a:p>
        </p:txBody>
      </p:sp>
      <p:sp>
        <p:nvSpPr>
          <p:cNvPr id="19" name="Text 17"/>
          <p:cNvSpPr/>
          <p:nvPr/>
        </p:nvSpPr>
        <p:spPr>
          <a:xfrm>
            <a:off x="6190488" y="2697480"/>
            <a:ext cx="2688336" cy="41148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Public &amp; Private Enforcement</a:t>
            </a:r>
            <a:endParaRPr lang="en-US" sz="1400" dirty="0"/>
          </a:p>
        </p:txBody>
      </p:sp>
      <p:sp>
        <p:nvSpPr>
          <p:cNvPr id="20" name="Text 18"/>
          <p:cNvSpPr/>
          <p:nvPr/>
        </p:nvSpPr>
        <p:spPr>
          <a:xfrm>
            <a:off x="6227064" y="3154680"/>
            <a:ext cx="2615184" cy="1600200"/>
          </a:xfrm>
          <a:prstGeom prst="rect">
            <a:avLst/>
          </a:prstGeom>
          <a:noFill/>
          <a:ln/>
        </p:spPr>
        <p:txBody>
          <a:bodyPr wrap="square" rtlCol="0" anchor="t"/>
          <a:lstStyle/>
          <a:p>
            <a:pPr marL="0" indent="0">
              <a:buNone/>
            </a:pPr>
            <a:r>
              <a:rPr lang="en-US" sz="1200" dirty="0">
                <a:solidFill>
                  <a:srgbClr val="1E293B"/>
                </a:solidFill>
                <a:latin typeface="Calibri" pitchFamily="34" charset="0"/>
                <a:ea typeface="Calibri" pitchFamily="34" charset="-122"/>
                <a:cs typeface="Calibri" pitchFamily="34" charset="-120"/>
              </a:rPr>
              <a:t>Any consumer may sue under FAL/UCL/CLRA; SB 343 creates a per se deceptive labeling hook. 30+ lawsuits already filed.</a:t>
            </a:r>
          </a:p>
          <a:p>
            <a:pPr marL="0" indent="0">
              <a:buNone/>
            </a:pPr>
            <a:endParaRPr lang="en-US" sz="1200" dirty="0">
              <a:solidFill>
                <a:srgbClr val="1E293B"/>
              </a:solidFill>
              <a:latin typeface="Calibri" pitchFamily="34" charset="0"/>
              <a:ea typeface="Calibri" pitchFamily="34" charset="-122"/>
              <a:cs typeface="Calibri" pitchFamily="34" charset="-120"/>
            </a:endParaRPr>
          </a:p>
          <a:p>
            <a:pPr marL="0" indent="0">
              <a:buNone/>
            </a:pPr>
            <a:r>
              <a:rPr lang="en-US" sz="1200" dirty="0">
                <a:solidFill>
                  <a:srgbClr val="1E293B"/>
                </a:solidFill>
                <a:latin typeface="Calibri" pitchFamily="34" charset="0"/>
                <a:ea typeface="Calibri" pitchFamily="34" charset="-122"/>
                <a:cs typeface="Calibri" pitchFamily="34" charset="-120"/>
              </a:rPr>
              <a:t>The AG has also demonstrated intent to use SB 343 to bring deceptive labeling suits.</a:t>
            </a:r>
            <a:endParaRPr lang="en-US" sz="1200" dirty="0"/>
          </a:p>
        </p:txBody>
      </p:sp>
      <p:sp>
        <p:nvSpPr>
          <p:cNvPr id="21" name="Text 19"/>
          <p:cNvSpPr/>
          <p:nvPr/>
        </p:nvSpPr>
        <p:spPr>
          <a:xfrm>
            <a:off x="320040" y="4773168"/>
            <a:ext cx="8503920" cy="274320"/>
          </a:xfrm>
          <a:prstGeom prst="rect">
            <a:avLst/>
          </a:prstGeom>
          <a:noFill/>
          <a:ln/>
        </p:spPr>
        <p:txBody>
          <a:bodyPr wrap="square" rtlCol="0" anchor="ctr"/>
          <a:lstStyle/>
          <a:p>
            <a:pPr marL="0" indent="0" algn="ctr">
              <a:buNone/>
            </a:pPr>
            <a:r>
              <a:rPr lang="en-US" sz="1100" i="1" dirty="0">
                <a:solidFill>
                  <a:srgbClr val="B91C1C"/>
                </a:solidFill>
                <a:latin typeface="Calibri" pitchFamily="34" charset="0"/>
                <a:ea typeface="Calibri" pitchFamily="34" charset="-122"/>
                <a:cs typeface="Calibri" pitchFamily="34" charset="-120"/>
              </a:rPr>
              <a:t>No safe harbor with Green Guides compliance.</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61B6A-2FE3-BEE1-DFDD-59F1818BD4F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36D9B5-FAB3-1EDB-CD5A-52A353F02D4F}"/>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79528B28-2DA5-3AB5-5E42-311B0E6A5764}"/>
              </a:ext>
            </a:extLst>
          </p:cNvPr>
          <p:cNvSpPr>
            <a:spLocks noGrp="1"/>
          </p:cNvSpPr>
          <p:nvPr>
            <p:ph type="sldNum" sz="quarter" idx="4"/>
          </p:nvPr>
        </p:nvSpPr>
        <p:spPr/>
        <p:txBody>
          <a:bodyPr/>
          <a:lstStyle/>
          <a:p>
            <a:r>
              <a:rPr lang="en-GB"/>
              <a:t>|  </a:t>
            </a:r>
            <a:fld id="{6967D197-2218-4700-B211-63EF06F51A7E}" type="slidenum">
              <a:rPr lang="en-GB" smtClean="0"/>
              <a:t>8</a:t>
            </a:fld>
            <a:endParaRPr lang="en-GB"/>
          </a:p>
        </p:txBody>
      </p:sp>
      <p:sp>
        <p:nvSpPr>
          <p:cNvPr id="7" name="Title 6">
            <a:extLst>
              <a:ext uri="{FF2B5EF4-FFF2-40B4-BE49-F238E27FC236}">
                <a16:creationId xmlns:a16="http://schemas.microsoft.com/office/drawing/2014/main" id="{679DBDA9-4681-D0F5-2E98-F0D679F44E38}"/>
              </a:ext>
            </a:extLst>
          </p:cNvPr>
          <p:cNvSpPr>
            <a:spLocks noGrp="1"/>
          </p:cNvSpPr>
          <p:nvPr>
            <p:ph type="title"/>
          </p:nvPr>
        </p:nvSpPr>
        <p:spPr/>
        <p:txBody>
          <a:bodyPr/>
          <a:lstStyle/>
          <a:p>
            <a:pPr algn="ctr"/>
            <a:r>
              <a:rPr lang="en-US"/>
              <a:t>Agenda</a:t>
            </a:r>
          </a:p>
        </p:txBody>
      </p:sp>
      <p:sp>
        <p:nvSpPr>
          <p:cNvPr id="8" name="Rectangle: Rounded Corners 7">
            <a:extLst>
              <a:ext uri="{FF2B5EF4-FFF2-40B4-BE49-F238E27FC236}">
                <a16:creationId xmlns:a16="http://schemas.microsoft.com/office/drawing/2014/main" id="{5FAE32BD-7680-A134-4F53-63900C492CE8}"/>
              </a:ext>
            </a:extLst>
          </p:cNvPr>
          <p:cNvSpPr/>
          <p:nvPr/>
        </p:nvSpPr>
        <p:spPr>
          <a:xfrm>
            <a:off x="2647950" y="136623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9" name="Rectangle: Rounded Corners 8">
            <a:extLst>
              <a:ext uri="{FF2B5EF4-FFF2-40B4-BE49-F238E27FC236}">
                <a16:creationId xmlns:a16="http://schemas.microsoft.com/office/drawing/2014/main" id="{AD81EED7-252E-7FF5-4DB4-319F18FAE581}"/>
              </a:ext>
            </a:extLst>
          </p:cNvPr>
          <p:cNvSpPr/>
          <p:nvPr/>
        </p:nvSpPr>
        <p:spPr>
          <a:xfrm>
            <a:off x="2641600" y="2114250"/>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0" name="Rectangle: Rounded Corners 9">
            <a:extLst>
              <a:ext uri="{FF2B5EF4-FFF2-40B4-BE49-F238E27FC236}">
                <a16:creationId xmlns:a16="http://schemas.microsoft.com/office/drawing/2014/main" id="{3AAD058A-103C-7FA0-079F-B6B9414ADDC3}"/>
              </a:ext>
            </a:extLst>
          </p:cNvPr>
          <p:cNvSpPr/>
          <p:nvPr/>
        </p:nvSpPr>
        <p:spPr>
          <a:xfrm>
            <a:off x="2641600" y="2857783"/>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1" name="Rectangle: Rounded Corners 10">
            <a:extLst>
              <a:ext uri="{FF2B5EF4-FFF2-40B4-BE49-F238E27FC236}">
                <a16:creationId xmlns:a16="http://schemas.microsoft.com/office/drawing/2014/main" id="{5084E13C-47B6-B9CF-2DD0-6C743E312B2D}"/>
              </a:ext>
            </a:extLst>
          </p:cNvPr>
          <p:cNvSpPr/>
          <p:nvPr/>
        </p:nvSpPr>
        <p:spPr>
          <a:xfrm>
            <a:off x="2641600" y="3575648"/>
            <a:ext cx="3848100" cy="446400"/>
          </a:xfrm>
          <a:prstGeom prst="roundRect">
            <a:avLst/>
          </a:prstGeom>
          <a:solidFill>
            <a:schemeClr val="accent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13" name="TextBox 12">
            <a:extLst>
              <a:ext uri="{FF2B5EF4-FFF2-40B4-BE49-F238E27FC236}">
                <a16:creationId xmlns:a16="http://schemas.microsoft.com/office/drawing/2014/main" id="{45A0D9DB-3C1C-423C-94DF-0FD43174F448}"/>
              </a:ext>
            </a:extLst>
          </p:cNvPr>
          <p:cNvSpPr txBox="1"/>
          <p:nvPr/>
        </p:nvSpPr>
        <p:spPr>
          <a:xfrm>
            <a:off x="2870200" y="1420156"/>
            <a:ext cx="3403600" cy="338554"/>
          </a:xfrm>
          <a:prstGeom prst="rect">
            <a:avLst/>
          </a:prstGeom>
          <a:noFill/>
        </p:spPr>
        <p:txBody>
          <a:bodyPr wrap="square" rtlCol="0">
            <a:spAutoFit/>
          </a:bodyPr>
          <a:lstStyle/>
          <a:p>
            <a:pPr algn="ctr"/>
            <a:r>
              <a:rPr lang="en-US" sz="1600" dirty="0">
                <a:solidFill>
                  <a:schemeClr val="bg1"/>
                </a:solidFill>
              </a:rPr>
              <a:t>California SB 343</a:t>
            </a:r>
          </a:p>
        </p:txBody>
      </p:sp>
      <p:sp>
        <p:nvSpPr>
          <p:cNvPr id="14" name="TextBox 13">
            <a:extLst>
              <a:ext uri="{FF2B5EF4-FFF2-40B4-BE49-F238E27FC236}">
                <a16:creationId xmlns:a16="http://schemas.microsoft.com/office/drawing/2014/main" id="{41090AB8-A90B-FB77-98E2-FEBCFCA4E184}"/>
              </a:ext>
            </a:extLst>
          </p:cNvPr>
          <p:cNvSpPr txBox="1"/>
          <p:nvPr/>
        </p:nvSpPr>
        <p:spPr>
          <a:xfrm>
            <a:off x="2825750" y="2158173"/>
            <a:ext cx="3403600" cy="338554"/>
          </a:xfrm>
          <a:prstGeom prst="rect">
            <a:avLst/>
          </a:prstGeom>
          <a:noFill/>
        </p:spPr>
        <p:txBody>
          <a:bodyPr wrap="square" rtlCol="0">
            <a:spAutoFit/>
          </a:bodyPr>
          <a:lstStyle/>
          <a:p>
            <a:pPr algn="ctr"/>
            <a:r>
              <a:rPr lang="en-US" sz="1600" dirty="0">
                <a:solidFill>
                  <a:schemeClr val="bg2">
                    <a:lumMod val="60000"/>
                    <a:lumOff val="40000"/>
                  </a:schemeClr>
                </a:solidFill>
              </a:rPr>
              <a:t>Litigation Trends</a:t>
            </a:r>
          </a:p>
        </p:txBody>
      </p:sp>
      <p:sp>
        <p:nvSpPr>
          <p:cNvPr id="15" name="TextBox 14">
            <a:extLst>
              <a:ext uri="{FF2B5EF4-FFF2-40B4-BE49-F238E27FC236}">
                <a16:creationId xmlns:a16="http://schemas.microsoft.com/office/drawing/2014/main" id="{B5815F37-BDD5-4E81-8F79-86E464A2E8C4}"/>
              </a:ext>
            </a:extLst>
          </p:cNvPr>
          <p:cNvSpPr txBox="1"/>
          <p:nvPr/>
        </p:nvSpPr>
        <p:spPr>
          <a:xfrm>
            <a:off x="2825750" y="2898872"/>
            <a:ext cx="3403600" cy="338554"/>
          </a:xfrm>
          <a:prstGeom prst="rect">
            <a:avLst/>
          </a:prstGeom>
          <a:noFill/>
        </p:spPr>
        <p:txBody>
          <a:bodyPr wrap="square" rtlCol="0">
            <a:spAutoFit/>
          </a:bodyPr>
          <a:lstStyle/>
          <a:p>
            <a:pPr algn="ctr"/>
            <a:r>
              <a:rPr lang="en-US" sz="1600" dirty="0">
                <a:solidFill>
                  <a:schemeClr val="bg1"/>
                </a:solidFill>
              </a:rPr>
              <a:t>Defenses and Risk Mitigation</a:t>
            </a:r>
          </a:p>
        </p:txBody>
      </p:sp>
      <p:sp>
        <p:nvSpPr>
          <p:cNvPr id="16" name="TextBox 15">
            <a:extLst>
              <a:ext uri="{FF2B5EF4-FFF2-40B4-BE49-F238E27FC236}">
                <a16:creationId xmlns:a16="http://schemas.microsoft.com/office/drawing/2014/main" id="{57D87A3C-E715-7D97-C5C3-94E6D1A7D4A0}"/>
              </a:ext>
            </a:extLst>
          </p:cNvPr>
          <p:cNvSpPr txBox="1"/>
          <p:nvPr/>
        </p:nvSpPr>
        <p:spPr>
          <a:xfrm>
            <a:off x="2825750" y="3629571"/>
            <a:ext cx="3530600" cy="338554"/>
          </a:xfrm>
          <a:prstGeom prst="rect">
            <a:avLst/>
          </a:prstGeom>
          <a:noFill/>
        </p:spPr>
        <p:txBody>
          <a:bodyPr wrap="square" rtlCol="0">
            <a:spAutoFit/>
          </a:bodyPr>
          <a:lstStyle/>
          <a:p>
            <a:pPr algn="ctr"/>
            <a:r>
              <a:rPr lang="en-US" sz="1600" dirty="0">
                <a:solidFill>
                  <a:schemeClr val="bg1"/>
                </a:solidFill>
              </a:rPr>
              <a:t>Constitutional Challenge</a:t>
            </a:r>
          </a:p>
        </p:txBody>
      </p:sp>
    </p:spTree>
    <p:extLst>
      <p:ext uri="{BB962C8B-B14F-4D97-AF65-F5344CB8AC3E}">
        <p14:creationId xmlns:p14="http://schemas.microsoft.com/office/powerpoint/2010/main" val="23863037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ADA89D-D51E-CA90-215A-04AB5DEDD4F3}"/>
              </a:ext>
            </a:extLst>
          </p:cNvPr>
          <p:cNvSpPr>
            <a:spLocks noGrp="1"/>
          </p:cNvSpPr>
          <p:nvPr>
            <p:ph type="ftr" sz="quarter" idx="3"/>
          </p:nvPr>
        </p:nvSpPr>
        <p:spPr/>
        <p:txBody>
          <a:bodyPr/>
          <a:lstStyle/>
          <a:p>
            <a:pPr algn="r"/>
            <a:r>
              <a:rPr lang="de-DE"/>
              <a:t>Hogan Lovells</a:t>
            </a:r>
          </a:p>
        </p:txBody>
      </p:sp>
      <p:sp>
        <p:nvSpPr>
          <p:cNvPr id="3" name="Slide Number Placeholder 2">
            <a:extLst>
              <a:ext uri="{FF2B5EF4-FFF2-40B4-BE49-F238E27FC236}">
                <a16:creationId xmlns:a16="http://schemas.microsoft.com/office/drawing/2014/main" id="{765785A7-B70B-2CE5-65B0-F5B97E37DEC1}"/>
              </a:ext>
            </a:extLst>
          </p:cNvPr>
          <p:cNvSpPr>
            <a:spLocks noGrp="1"/>
          </p:cNvSpPr>
          <p:nvPr>
            <p:ph type="sldNum" sz="quarter" idx="4"/>
          </p:nvPr>
        </p:nvSpPr>
        <p:spPr/>
        <p:txBody>
          <a:bodyPr/>
          <a:lstStyle/>
          <a:p>
            <a:r>
              <a:rPr lang="en-GB"/>
              <a:t>|  </a:t>
            </a:r>
            <a:fld id="{6967D197-2218-4700-B211-63EF06F51A7E}" type="slidenum">
              <a:rPr lang="en-GB" smtClean="0"/>
              <a:t>9</a:t>
            </a:fld>
            <a:endParaRPr lang="en-GB"/>
          </a:p>
        </p:txBody>
      </p:sp>
      <p:sp>
        <p:nvSpPr>
          <p:cNvPr id="4" name="Content Placeholder 3">
            <a:extLst>
              <a:ext uri="{FF2B5EF4-FFF2-40B4-BE49-F238E27FC236}">
                <a16:creationId xmlns:a16="http://schemas.microsoft.com/office/drawing/2014/main" id="{5B5F1B45-BD46-8914-BCD3-42292CEB7856}"/>
              </a:ext>
            </a:extLst>
          </p:cNvPr>
          <p:cNvSpPr>
            <a:spLocks noGrp="1"/>
          </p:cNvSpPr>
          <p:nvPr>
            <p:ph sz="quarter" idx="12"/>
          </p:nvPr>
        </p:nvSpPr>
        <p:spPr/>
        <p:txBody>
          <a:bodyPr/>
          <a:lstStyle/>
          <a:p>
            <a:r>
              <a:rPr lang="en-US" dirty="0"/>
              <a:t>Sullivan &amp; Yaeckel:</a:t>
            </a:r>
          </a:p>
          <a:p>
            <a:endParaRPr lang="en-US" dirty="0"/>
          </a:p>
        </p:txBody>
      </p:sp>
      <p:sp>
        <p:nvSpPr>
          <p:cNvPr id="5" name="Title 4">
            <a:extLst>
              <a:ext uri="{FF2B5EF4-FFF2-40B4-BE49-F238E27FC236}">
                <a16:creationId xmlns:a16="http://schemas.microsoft.com/office/drawing/2014/main" id="{3A7C61EF-D0D8-FEDB-B74B-FF4DA616561F}"/>
              </a:ext>
            </a:extLst>
          </p:cNvPr>
          <p:cNvSpPr>
            <a:spLocks noGrp="1"/>
          </p:cNvSpPr>
          <p:nvPr>
            <p:ph type="title"/>
          </p:nvPr>
        </p:nvSpPr>
        <p:spPr/>
        <p:txBody>
          <a:bodyPr/>
          <a:lstStyle/>
          <a:p>
            <a:r>
              <a:rPr lang="en-US" dirty="0"/>
              <a:t>Recent Lawsuits Against Grocer Defendants</a:t>
            </a:r>
          </a:p>
        </p:txBody>
      </p:sp>
      <p:graphicFrame>
        <p:nvGraphicFramePr>
          <p:cNvPr id="6" name="Table 5">
            <a:extLst>
              <a:ext uri="{FF2B5EF4-FFF2-40B4-BE49-F238E27FC236}">
                <a16:creationId xmlns:a16="http://schemas.microsoft.com/office/drawing/2014/main" id="{C75DBC4B-371C-216E-4A74-B674DD030D70}"/>
              </a:ext>
            </a:extLst>
          </p:cNvPr>
          <p:cNvGraphicFramePr>
            <a:graphicFrameLocks noGrp="1"/>
          </p:cNvGraphicFramePr>
          <p:nvPr>
            <p:extLst>
              <p:ext uri="{D42A27DB-BD31-4B8C-83A1-F6EECF244321}">
                <p14:modId xmlns:p14="http://schemas.microsoft.com/office/powerpoint/2010/main" val="3007112908"/>
              </p:ext>
            </p:extLst>
          </p:nvPr>
        </p:nvGraphicFramePr>
        <p:xfrm>
          <a:off x="1095769" y="1385547"/>
          <a:ext cx="6922233" cy="3039364"/>
        </p:xfrm>
        <a:graphic>
          <a:graphicData uri="http://schemas.openxmlformats.org/drawingml/2006/table">
            <a:tbl>
              <a:tblPr firstRow="1" bandRow="1"/>
              <a:tblGrid>
                <a:gridCol w="843826">
                  <a:extLst>
                    <a:ext uri="{9D8B030D-6E8A-4147-A177-3AD203B41FA5}">
                      <a16:colId xmlns:a16="http://schemas.microsoft.com/office/drawing/2014/main" val="48762379"/>
                    </a:ext>
                  </a:extLst>
                </a:gridCol>
                <a:gridCol w="2617291">
                  <a:extLst>
                    <a:ext uri="{9D8B030D-6E8A-4147-A177-3AD203B41FA5}">
                      <a16:colId xmlns:a16="http://schemas.microsoft.com/office/drawing/2014/main" val="3766882556"/>
                    </a:ext>
                  </a:extLst>
                </a:gridCol>
                <a:gridCol w="1730558">
                  <a:extLst>
                    <a:ext uri="{9D8B030D-6E8A-4147-A177-3AD203B41FA5}">
                      <a16:colId xmlns:a16="http://schemas.microsoft.com/office/drawing/2014/main" val="1280574381"/>
                    </a:ext>
                  </a:extLst>
                </a:gridCol>
                <a:gridCol w="1730558">
                  <a:extLst>
                    <a:ext uri="{9D8B030D-6E8A-4147-A177-3AD203B41FA5}">
                      <a16:colId xmlns:a16="http://schemas.microsoft.com/office/drawing/2014/main" val="1258007565"/>
                    </a:ext>
                  </a:extLst>
                </a:gridCol>
              </a:tblGrid>
              <a:tr h="370840">
                <a:tc>
                  <a:txBody>
                    <a:bodyPr/>
                    <a:lstStyle/>
                    <a:p>
                      <a:pPr marL="0" marR="0">
                        <a:lnSpc>
                          <a:spcPct val="115000"/>
                        </a:lnSpc>
                        <a:spcAft>
                          <a:spcPts val="300"/>
                        </a:spcAft>
                        <a:buNone/>
                      </a:pPr>
                      <a:r>
                        <a:rPr lang="en-US" sz="1000" b="1"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Filed</a:t>
                      </a:r>
                      <a:endParaRPr lang="en-US" sz="1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A100"/>
                    </a:solidFill>
                  </a:tcPr>
                </a:tc>
                <a:tc>
                  <a:txBody>
                    <a:bodyPr/>
                    <a:lstStyle/>
                    <a:p>
                      <a:pPr marL="0" marR="0">
                        <a:lnSpc>
                          <a:spcPct val="115000"/>
                        </a:lnSpc>
                        <a:spcAft>
                          <a:spcPts val="300"/>
                        </a:spcAft>
                        <a:buNone/>
                      </a:pPr>
                      <a:r>
                        <a:rPr lang="en-US" sz="1000" b="1"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Case Name</a:t>
                      </a:r>
                      <a:endParaRPr lang="en-US" sz="1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A100"/>
                    </a:solidFill>
                  </a:tcPr>
                </a:tc>
                <a:tc>
                  <a:txBody>
                    <a:bodyPr/>
                    <a:lstStyle/>
                    <a:p>
                      <a:pPr marL="0" marR="0">
                        <a:lnSpc>
                          <a:spcPct val="115000"/>
                        </a:lnSpc>
                        <a:spcAft>
                          <a:spcPts val="300"/>
                        </a:spcAft>
                        <a:buNone/>
                      </a:pPr>
                      <a:r>
                        <a:rPr lang="en-US" sz="1000" b="1"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Case No.</a:t>
                      </a:r>
                      <a:endParaRPr lang="en-US" sz="1000" b="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A100"/>
                    </a:solidFill>
                  </a:tcPr>
                </a:tc>
                <a:tc>
                  <a:txBody>
                    <a:bodyPr/>
                    <a:lstStyle/>
                    <a:p>
                      <a:pPr marL="0" marR="0">
                        <a:lnSpc>
                          <a:spcPct val="115000"/>
                        </a:lnSpc>
                        <a:spcAft>
                          <a:spcPts val="300"/>
                        </a:spcAft>
                        <a:buNone/>
                      </a:pPr>
                      <a:r>
                        <a:rPr lang="en-US" sz="1000" b="1"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Court</a:t>
                      </a:r>
                      <a:endParaRPr lang="en-US" sz="10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FFA100"/>
                    </a:solidFill>
                  </a:tcPr>
                </a:tc>
                <a:extLst>
                  <a:ext uri="{0D108BD9-81ED-4DB2-BD59-A6C34878D82A}">
                    <a16:rowId xmlns:a16="http://schemas.microsoft.com/office/drawing/2014/main" val="3333364850"/>
                  </a:ext>
                </a:extLst>
              </a:tr>
              <a:tr h="370840">
                <a:tc>
                  <a:txBody>
                    <a:bodyPr/>
                    <a:lstStyle/>
                    <a:p>
                      <a:pPr>
                        <a:spcAft>
                          <a:spcPts val="300"/>
                        </a:spcAft>
                      </a:pPr>
                      <a:r>
                        <a:rPr lang="en-US" sz="1000" kern="1200" dirty="0">
                          <a:solidFill>
                            <a:schemeClr val="tx1"/>
                          </a:solidFill>
                          <a:effectLst/>
                          <a:latin typeface="+mn-lt"/>
                          <a:ea typeface="+mn-ea"/>
                          <a:cs typeface="+mn-cs"/>
                        </a:rPr>
                        <a:t>4/5/24</a:t>
                      </a:r>
                      <a:endParaRPr lang="en-US" sz="1000" dirty="0">
                        <a:solidFill>
                          <a:schemeClr val="tx1"/>
                        </a:solidFill>
                      </a:endParaRPr>
                    </a:p>
                  </a:txBody>
                  <a:tcPr/>
                </a:tc>
                <a:tc>
                  <a:txBody>
                    <a:bodyPr/>
                    <a:lstStyle/>
                    <a:p>
                      <a:pPr>
                        <a:spcAft>
                          <a:spcPts val="300"/>
                        </a:spcAft>
                      </a:pPr>
                      <a:r>
                        <a:rPr lang="en-US" sz="1000" i="1" kern="1200" dirty="0">
                          <a:solidFill>
                            <a:schemeClr val="tx1"/>
                          </a:solidFill>
                          <a:effectLst/>
                          <a:latin typeface="+mn-lt"/>
                          <a:ea typeface="+mn-ea"/>
                          <a:cs typeface="+mn-cs"/>
                        </a:rPr>
                        <a:t>Garcia v. Safeway</a:t>
                      </a:r>
                      <a:endParaRPr lang="en-US" sz="1000" i="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kern="1200" dirty="0">
                          <a:solidFill>
                            <a:schemeClr val="tx1"/>
                          </a:solidFill>
                          <a:effectLst/>
                          <a:latin typeface="+mn-lt"/>
                          <a:ea typeface="+mn-ea"/>
                          <a:cs typeface="+mn-cs"/>
                        </a:rPr>
                        <a:t>37-2024-00016265-CU-BT-CTL </a:t>
                      </a:r>
                    </a:p>
                  </a:txBody>
                  <a:tcPr/>
                </a:tc>
                <a:tc>
                  <a:txBody>
                    <a:bodyPr/>
                    <a:lstStyle/>
                    <a:p>
                      <a:pPr>
                        <a:spcAft>
                          <a:spcPts val="300"/>
                        </a:spcAft>
                      </a:pPr>
                      <a:r>
                        <a:rPr lang="en-US" sz="1000" kern="1200" dirty="0">
                          <a:solidFill>
                            <a:schemeClr val="tx1"/>
                          </a:solidFill>
                          <a:effectLst/>
                          <a:latin typeface="+mn-lt"/>
                          <a:ea typeface="+mn-ea"/>
                          <a:cs typeface="+mn-cs"/>
                        </a:rPr>
                        <a:t>S.D. Superior Court</a:t>
                      </a:r>
                      <a:endParaRPr lang="en-US" sz="1000" dirty="0">
                        <a:solidFill>
                          <a:schemeClr val="tx1"/>
                        </a:solidFill>
                      </a:endParaRPr>
                    </a:p>
                  </a:txBody>
                  <a:tcPr/>
                </a:tc>
                <a:extLst>
                  <a:ext uri="{0D108BD9-81ED-4DB2-BD59-A6C34878D82A}">
                    <a16:rowId xmlns:a16="http://schemas.microsoft.com/office/drawing/2014/main" val="2022287050"/>
                  </a:ext>
                </a:extLst>
              </a:tr>
              <a:tr h="370840">
                <a:tc>
                  <a:txBody>
                    <a:bodyPr/>
                    <a:lstStyle/>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6/10/25</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i="1"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Heavey v. Smart &amp; Final Stores, LLC</a:t>
                      </a:r>
                      <a:endParaRPr lang="en-US" sz="1000" i="1"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Arial" panose="020B0604020202020204" pitchFamily="34" charset="0"/>
                        </a:rPr>
                        <a:t>25CU030337C</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S.D. Superior Court</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3505872"/>
                  </a:ext>
                </a:extLst>
              </a:tr>
              <a:tr h="370840">
                <a:tc>
                  <a:txBody>
                    <a:bodyPr/>
                    <a:lstStyle/>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9/19/25</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i="1" kern="100" dirty="0" err="1">
                          <a:solidFill>
                            <a:schemeClr val="tx1"/>
                          </a:solidFill>
                          <a:effectLst/>
                          <a:latin typeface="Georgia" panose="02040502050405020303" pitchFamily="18" charset="0"/>
                          <a:ea typeface="Aptos" panose="020B0004020202020204" pitchFamily="34" charset="0"/>
                          <a:cs typeface="Arial" panose="020B0604020202020204" pitchFamily="34" charset="0"/>
                        </a:rPr>
                        <a:t>Blagoyevic</a:t>
                      </a:r>
                      <a:r>
                        <a:rPr lang="en-US" sz="1000" i="1"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 v. Grocery Outlet, Inc.</a:t>
                      </a:r>
                      <a:endParaRPr lang="en-US" sz="1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25CU050184C</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S.D. Superior Court</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5721724"/>
                  </a:ext>
                </a:extLst>
              </a:tr>
              <a:tr h="370840">
                <a:tc>
                  <a:txBody>
                    <a:bodyPr/>
                    <a:lstStyle/>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Arial" panose="020B0604020202020204" pitchFamily="34" charset="0"/>
                        </a:rPr>
                        <a:t>10/24/25</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i="1"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Quinn v. </a:t>
                      </a:r>
                      <a:r>
                        <a:rPr lang="en-US" sz="1000" i="1" kern="100" dirty="0" err="1">
                          <a:solidFill>
                            <a:schemeClr val="tx1"/>
                          </a:solidFill>
                          <a:effectLst/>
                          <a:latin typeface="Georgia" panose="02040502050405020303" pitchFamily="18" charset="0"/>
                          <a:ea typeface="Aptos" panose="020B0004020202020204" pitchFamily="34" charset="0"/>
                          <a:cs typeface="Arial" panose="020B0604020202020204" pitchFamily="34" charset="0"/>
                        </a:rPr>
                        <a:t>Bevmo!</a:t>
                      </a:r>
                      <a:r>
                        <a:rPr lang="en-US" sz="1000" i="1"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 Inc.</a:t>
                      </a:r>
                      <a:endParaRPr lang="en-US" sz="1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25CU057641C</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S.D. Superior Court</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4359185"/>
                  </a:ext>
                </a:extLst>
              </a:tr>
              <a:tr h="370840">
                <a:tc>
                  <a:txBody>
                    <a:bodyPr/>
                    <a:lstStyle/>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Arial" panose="020B0604020202020204" pitchFamily="34" charset="0"/>
                        </a:rPr>
                        <a:t>10/24/25</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i="1"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Dimino v. Food 4 Less of California, Inc. </a:t>
                      </a:r>
                      <a:endParaRPr lang="en-US" sz="1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i="1"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Arial" panose="020B0604020202020204" pitchFamily="34" charset="0"/>
                        </a:rPr>
                        <a:t>25CU057649C</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S.D. Superior Court</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9324642"/>
                  </a:ext>
                </a:extLst>
              </a:tr>
              <a:tr h="370840">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10/28/25</a:t>
                      </a:r>
                    </a:p>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i="1"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Castillo v. Safeway</a:t>
                      </a:r>
                      <a:endParaRPr lang="en-US" sz="1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ECU004383 </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Imperial County Superior Court</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670929"/>
                  </a:ext>
                </a:extLst>
              </a:tr>
              <a:tr h="370840">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1/26/26</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i="1"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Garcia v. </a:t>
                      </a:r>
                      <a:r>
                        <a:rPr lang="en-US" sz="1000" i="1" kern="100" dirty="0">
                          <a:solidFill>
                            <a:schemeClr val="tx1"/>
                          </a:solidFill>
                          <a:effectLst/>
                          <a:latin typeface="Georgia" panose="02040502050405020303" pitchFamily="18" charset="0"/>
                          <a:ea typeface="Aptos" panose="020B0004020202020204" pitchFamily="34" charset="0"/>
                          <a:cs typeface="Arial" panose="020B0604020202020204" pitchFamily="34" charset="0"/>
                        </a:rPr>
                        <a:t>Stater Bros. Markets</a:t>
                      </a:r>
                      <a:endParaRPr lang="en-US" sz="1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i="1"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Arial" panose="020B0604020202020204" pitchFamily="34" charset="0"/>
                        </a:rPr>
                        <a:t>25CU050156C</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300"/>
                        </a:spcAft>
                        <a:buNone/>
                      </a:pPr>
                      <a:r>
                        <a:rPr lang="en-US" sz="1000" kern="100">
                          <a:solidFill>
                            <a:schemeClr val="tx1"/>
                          </a:solidFill>
                          <a:effectLst/>
                          <a:latin typeface="Georgia" panose="02040502050405020303" pitchFamily="18" charset="0"/>
                          <a:ea typeface="Aptos" panose="020B0004020202020204" pitchFamily="34" charset="0"/>
                          <a:cs typeface="Times New Roman" panose="02020603050405020304" pitchFamily="18" charset="0"/>
                        </a:rPr>
                        <a:t> </a:t>
                      </a:r>
                      <a:endParaRPr lang="en-US"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300"/>
                        </a:spcAft>
                        <a:buNone/>
                      </a:pPr>
                      <a:r>
                        <a:rPr lang="en-US" sz="10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S.D. Superior Court</a:t>
                      </a:r>
                      <a:endParaRPr lang="en-US"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3155854"/>
                  </a:ext>
                </a:extLst>
              </a:tr>
            </a:tbl>
          </a:graphicData>
        </a:graphic>
      </p:graphicFrame>
    </p:spTree>
    <p:extLst>
      <p:ext uri="{BB962C8B-B14F-4D97-AF65-F5344CB8AC3E}">
        <p14:creationId xmlns:p14="http://schemas.microsoft.com/office/powerpoint/2010/main" val="10823809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18.09.12"/>
  <p:tag name="AS_TITLE" val="Aspose.Slides for .NET 4.0"/>
  <p:tag name="AS_VERSION" val="18.9"/>
</p:tagLst>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extLst>
    <a:ext uri="{05A4C25C-085E-4340-85A3-A5531E510DB2}">
      <thm15:themeFamily xmlns:thm15="http://schemas.microsoft.com/office/thememl/2012/main" name="Blank.potm" id="{36B378DB-56DE-42F4-AC8E-2CD269BFCD79}" vid="{526F8B00-7FCA-4557-B5A1-DDB3C18A7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TotalTime>
  <Words>2757</Words>
  <Application>Microsoft Office PowerPoint</Application>
  <PresentationFormat>On-screen Show (16:9)</PresentationFormat>
  <Paragraphs>305</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Georgia</vt:lpstr>
      <vt:lpstr>Telefonica Text</vt:lpstr>
      <vt:lpstr>Blank</vt:lpstr>
      <vt:lpstr>Recyclability Claims and SB 343: Risk Mitigation, Litigation, and the Constitutional Challenge</vt:lpstr>
      <vt:lpstr>Agenda</vt:lpstr>
      <vt:lpstr>Existing Regulation Under CA law and FTC Green Guides</vt:lpstr>
      <vt:lpstr>California SB 343 (“Recyclable” Claims Law)</vt:lpstr>
      <vt:lpstr>Cal. Pub. Res. Code 42355.51(d)</vt:lpstr>
      <vt:lpstr>CalRecycle Material Characterization Study</vt:lpstr>
      <vt:lpstr>PowerPoint Presentation</vt:lpstr>
      <vt:lpstr>Agenda</vt:lpstr>
      <vt:lpstr>Recent Lawsuits Against Grocer Defendants</vt:lpstr>
      <vt:lpstr>Sullivan &amp; Yaeckel  </vt:lpstr>
      <vt:lpstr>Agenda</vt:lpstr>
      <vt:lpstr>Safe Harbor Defense</vt:lpstr>
      <vt:lpstr>Arbitration Agreements</vt:lpstr>
      <vt:lpstr>Named Plaintiff’s Reliance and Standing </vt:lpstr>
      <vt:lpstr>Agenda</vt:lpstr>
      <vt:lpstr>PowerPoint Presentation</vt:lpstr>
      <vt:lpstr>PowerPoint Presentation</vt:lpstr>
      <vt:lpstr>PowerPoint Presentation</vt:lpstr>
      <vt:lpstr>PowerPoint Presentation</vt:lpstr>
      <vt:lpstr>PowerPoint Presentation</vt:lpstr>
      <vt:lpstr>PowerPoint Presentation</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David</dc:creator>
  <cp:lastModifiedBy>SierraGuest</cp:lastModifiedBy>
  <cp:revision>19</cp:revision>
  <dcterms:created xsi:type="dcterms:W3CDTF">2024-05-29T18:48:08Z</dcterms:created>
  <dcterms:modified xsi:type="dcterms:W3CDTF">2026-05-07T14:48:59Z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20220307092648790</vt:lpwstr>
  </property>
</Properties>
</file>