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4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47"/>
    <p:restoredTop sz="94744"/>
  </p:normalViewPr>
  <p:slideViewPr>
    <p:cSldViewPr snapToGrid="0" showGuides="1">
      <p:cViewPr varScale="1">
        <p:scale>
          <a:sx n="101" d="100"/>
          <a:sy n="101" d="100"/>
        </p:scale>
        <p:origin x="216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F24D8-03E0-60B7-B9F3-ED5C928D97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14C257-A027-5096-7D26-D8066C219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0B764-130F-7C9B-FDDC-03E0DDD48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60D43-24EC-C59C-8B83-5F73DE7C4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585EE-3FBE-2545-2492-7A3535AA3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94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ED525-5227-A8D2-2194-D22B60829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BF7D6C-8B49-6A03-B0B8-BBECF6A1C0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E06CA4-36E8-B90F-4F21-553792938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45F9A-DB3C-6694-9D57-EA66C30A8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2573E-086E-9EE5-FC2D-3261BFD12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0B93D9-2899-A00E-514F-0A7D27AFB4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D03DD0-7991-D0DB-EBD3-316A949F44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197AC-0464-5C25-AEC4-E6E0962F0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60A1C-D733-105F-DBCA-8464650FA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0F2D2-0D47-EE05-798D-A1B3A0903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40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 Third Picture One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365125"/>
            <a:ext cx="7086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1825625"/>
            <a:ext cx="7086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34397A0-C3AD-1DDF-8775-CC463159B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3669553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9D6E17F-25BA-D9F3-CE45-B67D57679E1E}"/>
              </a:ext>
            </a:extLst>
          </p:cNvPr>
          <p:cNvCxnSpPr>
            <a:cxnSpLocks/>
          </p:cNvCxnSpPr>
          <p:nvPr userDrawn="1"/>
        </p:nvCxnSpPr>
        <p:spPr>
          <a:xfrm flipH="1">
            <a:off x="4267200" y="1445443"/>
            <a:ext cx="7924800" cy="0"/>
          </a:xfrm>
          <a:prstGeom prst="line">
            <a:avLst/>
          </a:prstGeom>
          <a:ln w="19050">
            <a:solidFill>
              <a:srgbClr val="ABB5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BFCFA038-51E4-6B60-6900-551801959322}"/>
              </a:ext>
            </a:extLst>
          </p:cNvPr>
          <p:cNvSpPr/>
          <p:nvPr userDrawn="1"/>
        </p:nvSpPr>
        <p:spPr>
          <a:xfrm>
            <a:off x="4185501" y="1370374"/>
            <a:ext cx="163397" cy="163397"/>
          </a:xfrm>
          <a:prstGeom prst="ellipse">
            <a:avLst/>
          </a:prstGeom>
          <a:solidFill>
            <a:srgbClr val="0033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198932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 Third Picture One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7098553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7098553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34397A0-C3AD-1DDF-8775-CC463159B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22446" y="0"/>
            <a:ext cx="3669553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6D35924-35C4-8F1D-4532-E1DE4DADDAF8}"/>
              </a:ext>
            </a:extLst>
          </p:cNvPr>
          <p:cNvCxnSpPr>
            <a:cxnSpLocks/>
            <a:stCxn id="7" idx="6"/>
          </p:cNvCxnSpPr>
          <p:nvPr userDrawn="1"/>
        </p:nvCxnSpPr>
        <p:spPr>
          <a:xfrm flipH="1" flipV="1">
            <a:off x="0" y="1445443"/>
            <a:ext cx="8018451" cy="6629"/>
          </a:xfrm>
          <a:prstGeom prst="line">
            <a:avLst/>
          </a:prstGeom>
          <a:ln w="19050">
            <a:solidFill>
              <a:srgbClr val="ABB5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E7608DE9-0E0B-84F8-2C6E-070710D6ACF6}"/>
              </a:ext>
            </a:extLst>
          </p:cNvPr>
          <p:cNvSpPr/>
          <p:nvPr userDrawn="1"/>
        </p:nvSpPr>
        <p:spPr>
          <a:xfrm>
            <a:off x="7855054" y="1370374"/>
            <a:ext cx="163397" cy="163397"/>
          </a:xfrm>
          <a:prstGeom prst="ellipse">
            <a:avLst/>
          </a:prstGeom>
          <a:solidFill>
            <a:srgbClr val="0033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9374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3EFF2-A707-B5CB-1095-AA71BB4A1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86F72-DF61-2218-0B55-567D1F0F9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B0FF1-BBEE-3A94-2DF1-DE76D4EE2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A08E5-54E4-28D6-ACC0-19C746DB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F9580-9E81-8C50-92B0-1DF856F03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6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4172B-A3BD-9A88-45DC-A13B2D26C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7C9D4-F391-B5BC-26DD-9001D4AC1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99532-2AA1-AFF4-E126-EAAC7CD19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86F30-192D-250D-FA97-3F583D13C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D094D-F6B4-0092-F702-33B7C7338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1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86BBF-CB5A-EBFF-0021-D356BFD91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FFEB7-6A96-4DC6-F7A6-A4CB643287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280269-6A3D-C2D3-32A1-5489EE178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6B42C-DE20-23CA-F442-201E1B614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4C443-7696-6994-AF6A-6E46FBAA0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BC0C7B-6C6F-B1D1-FC5F-93AEF7909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60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89C1D-3E5C-D655-1C12-E125D4331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7BB1A8-8D7D-F6EC-899C-E44C0D0FC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860DC1-3097-B593-1972-26D66CCB2F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A3B33E-15BC-3200-9B90-853928385A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B732F4-F818-2484-CD10-3DA3398A48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1EDCD7-5C26-F6AA-24DA-D46C6ABD2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47E139-96AB-5DF6-2D28-115840D57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A07409-B582-6E42-B7D8-4DC3413AF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9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E3075-13AC-A69F-B32B-B2E520F67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4C4459-1425-0C2C-B7CD-09496932F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D98EAB-D266-10D3-4AA2-2BF9B807C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6AD5C-7A72-A5EB-81C3-E3D4EB41B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4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19950-8040-E04C-6402-8673F5789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78972B-3698-8B0B-396F-32989A76A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5B3987-7A14-23A6-9342-593DE0AA3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3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22684-5023-44CA-1CA5-939D094C2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1B6F9-152B-8324-5729-D46A55EF0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88C516-1C04-333F-7B3F-C29411707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A874B-DADC-506F-8D68-745358822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CA0CDE-030A-6680-35E6-85AD8BCF6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08C50-CB74-0E64-A4F0-B148CFC3C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0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5A7F7-FD64-801E-4435-80EF2F3B1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F364E1-FB4E-A968-39BE-A13AE84FA7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8CE8D4-D191-B4D8-378F-FA3D5FCB27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90537-3BCA-4420-48DC-B254FA5DD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A5037D-AB5B-38E3-2A27-EB1CB6E28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E367AE-EE7F-1429-A36F-459901169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7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61D752-AC95-E88A-DC7B-0C55B5FF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C976A-4FA6-F546-5B4A-A3F2A76397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9DFCB-911C-6FE6-CA63-385AF6653C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5EE94-1E71-2F47-804F-1F83B0157B03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516AE-5099-0A9D-15F7-9D5780BE5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5C1A1-AF2F-083F-091A-6B109255CA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115C2-DC56-C04F-AD1E-E0A3B5216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07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12952-80A4-6085-2A9E-6662193E6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Montserrat" panose="02000505000000020004" pitchFamily="2" charset="77"/>
              </a:rPr>
              <a:t>Self-Checkout History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683CB-5DA2-D3E7-998D-EEE376094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690688"/>
            <a:ext cx="7098553" cy="48021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Montserrat Light" pitchFamily="2" charset="77"/>
              </a:rPr>
              <a:t>State Proposals</a:t>
            </a:r>
          </a:p>
          <a:p>
            <a:pPr lvl="1"/>
            <a:r>
              <a:rPr lang="en-US" dirty="0">
                <a:latin typeface="Montserrat Light" pitchFamily="2" charset="77"/>
              </a:rPr>
              <a:t>SB 1446 - Intro 2/24; </a:t>
            </a:r>
            <a:r>
              <a:rPr lang="en-US" dirty="0">
                <a:solidFill>
                  <a:srgbClr val="FF0000"/>
                </a:solidFill>
                <a:latin typeface="Montserrat Light" pitchFamily="2" charset="77"/>
              </a:rPr>
              <a:t>DIED 11/24 </a:t>
            </a:r>
          </a:p>
          <a:p>
            <a:pPr lvl="1"/>
            <a:r>
              <a:rPr lang="en-US" dirty="0">
                <a:latin typeface="Montserrat Light" pitchFamily="2" charset="77"/>
              </a:rPr>
              <a:t>SB 442 – Intro 2/25; </a:t>
            </a:r>
            <a:r>
              <a:rPr lang="en-US" dirty="0">
                <a:solidFill>
                  <a:srgbClr val="FF0000"/>
                </a:solidFill>
                <a:latin typeface="Montserrat Light" pitchFamily="2" charset="77"/>
              </a:rPr>
              <a:t>ABANDONED 8/25</a:t>
            </a:r>
          </a:p>
          <a:p>
            <a:pPr lvl="1"/>
            <a:endParaRPr lang="en-US" sz="800" b="1" dirty="0">
              <a:solidFill>
                <a:srgbClr val="FF0000"/>
              </a:solidFill>
              <a:latin typeface="Montserrat Light" pitchFamily="2" charset="77"/>
            </a:endParaRPr>
          </a:p>
          <a:p>
            <a:pPr marL="0" indent="0">
              <a:buNone/>
            </a:pPr>
            <a:r>
              <a:rPr lang="en-US" sz="2400" b="1" dirty="0">
                <a:latin typeface="Montserrat Light" pitchFamily="2" charset="77"/>
              </a:rPr>
              <a:t>UFCW CBA addressing SCO </a:t>
            </a:r>
            <a:r>
              <a:rPr lang="en-US" sz="2400" dirty="0">
                <a:latin typeface="Montserrat Light" pitchFamily="2" charset="77"/>
              </a:rPr>
              <a:t>- </a:t>
            </a:r>
            <a:r>
              <a:rPr lang="en-US" sz="2400" dirty="0">
                <a:solidFill>
                  <a:srgbClr val="FF0000"/>
                </a:solidFill>
                <a:latin typeface="Montserrat Light" pitchFamily="2" charset="77"/>
              </a:rPr>
              <a:t>5/25</a:t>
            </a:r>
          </a:p>
          <a:p>
            <a:pPr marL="0" indent="0">
              <a:buNone/>
            </a:pPr>
            <a:endParaRPr lang="en-US" sz="800" b="1" dirty="0">
              <a:latin typeface="Montserrat Light" pitchFamily="2" charset="77"/>
            </a:endParaRPr>
          </a:p>
          <a:p>
            <a:pPr marL="0" indent="0">
              <a:buNone/>
            </a:pPr>
            <a:r>
              <a:rPr lang="en-US" sz="2400" b="1" dirty="0">
                <a:latin typeface="Montserrat Light" pitchFamily="2" charset="77"/>
              </a:rPr>
              <a:t>Local Proposals</a:t>
            </a:r>
          </a:p>
          <a:p>
            <a:pPr lvl="1"/>
            <a:r>
              <a:rPr lang="en-US" dirty="0">
                <a:latin typeface="Montserrat Light" pitchFamily="2" charset="77"/>
              </a:rPr>
              <a:t>Long Beach – Intro 6/25; </a:t>
            </a:r>
            <a:r>
              <a:rPr lang="en-US" dirty="0">
                <a:solidFill>
                  <a:srgbClr val="FF0000"/>
                </a:solidFill>
                <a:latin typeface="Montserrat Light" pitchFamily="2" charset="77"/>
              </a:rPr>
              <a:t>PASSED 8/25</a:t>
            </a:r>
          </a:p>
          <a:p>
            <a:pPr lvl="1"/>
            <a:r>
              <a:rPr lang="en-US" dirty="0">
                <a:latin typeface="Montserrat Light" pitchFamily="2" charset="77"/>
              </a:rPr>
              <a:t>Costa Mesa – Intro 11/25; </a:t>
            </a:r>
            <a:r>
              <a:rPr lang="en-US" dirty="0">
                <a:solidFill>
                  <a:srgbClr val="FF0000"/>
                </a:solidFill>
                <a:latin typeface="Montserrat Light" pitchFamily="2" charset="77"/>
              </a:rPr>
              <a:t>PASSED 2/26</a:t>
            </a:r>
          </a:p>
          <a:p>
            <a:pPr lvl="1"/>
            <a:r>
              <a:rPr lang="en-US" dirty="0">
                <a:latin typeface="Montserrat Light" pitchFamily="2" charset="77"/>
              </a:rPr>
              <a:t>Los Angeles – Pending</a:t>
            </a:r>
          </a:p>
          <a:p>
            <a:pPr lvl="1"/>
            <a:r>
              <a:rPr lang="en-US" dirty="0">
                <a:latin typeface="Montserrat Light" pitchFamily="2" charset="77"/>
              </a:rPr>
              <a:t>Anaheim - Pending</a:t>
            </a:r>
          </a:p>
          <a:p>
            <a:pPr lvl="1"/>
            <a:r>
              <a:rPr lang="en-US" dirty="0">
                <a:latin typeface="Montserrat Light" pitchFamily="2" charset="77"/>
              </a:rPr>
              <a:t>Glendale - Pending</a:t>
            </a:r>
          </a:p>
          <a:p>
            <a:pPr lvl="1"/>
            <a:r>
              <a:rPr lang="en-US" dirty="0">
                <a:latin typeface="Montserrat Light" pitchFamily="2" charset="77"/>
              </a:rPr>
              <a:t>Santa Ana - Pending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EE3C3D5E-164C-F812-DC01-56A7181E3C9D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" b="482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98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55228-9BAE-542A-D238-5333CF253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Montserrat" panose="02000505000000020004" pitchFamily="2" charset="77"/>
              </a:rPr>
              <a:t>Self-Checkout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95AB6-9FCE-A9BE-5CB2-F44715B40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sz="3200" dirty="0">
                <a:solidFill>
                  <a:srgbClr val="FF0000"/>
                </a:solidFill>
                <a:latin typeface="Montserrat Light" pitchFamily="2" charset="77"/>
              </a:rPr>
              <a:t>Ratio</a:t>
            </a:r>
          </a:p>
          <a:p>
            <a:pPr lvl="1"/>
            <a:r>
              <a:rPr lang="en-US" sz="3200" dirty="0">
                <a:latin typeface="Montserrat Light" pitchFamily="2" charset="77"/>
              </a:rPr>
              <a:t>Dedicated Employee</a:t>
            </a:r>
          </a:p>
          <a:p>
            <a:pPr lvl="1"/>
            <a:r>
              <a:rPr lang="en-US" sz="3200" dirty="0">
                <a:latin typeface="Montserrat Light" pitchFamily="2" charset="77"/>
              </a:rPr>
              <a:t>Staffed/Full Service Lane</a:t>
            </a:r>
          </a:p>
          <a:p>
            <a:pPr lvl="1"/>
            <a:r>
              <a:rPr lang="en-US" sz="3200" dirty="0">
                <a:latin typeface="Montserrat Light" pitchFamily="2" charset="77"/>
              </a:rPr>
              <a:t>Item Limit</a:t>
            </a:r>
          </a:p>
          <a:p>
            <a:pPr lvl="1"/>
            <a:r>
              <a:rPr lang="en-US" sz="3200" dirty="0">
                <a:latin typeface="Montserrat Light" pitchFamily="2" charset="77"/>
              </a:rPr>
              <a:t>Restricted/Locked Items</a:t>
            </a:r>
          </a:p>
          <a:p>
            <a:pPr lvl="1"/>
            <a:r>
              <a:rPr lang="en-US" sz="3200" dirty="0">
                <a:latin typeface="Montserrat Light" pitchFamily="2" charset="77"/>
              </a:rPr>
              <a:t>Covered Establishments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Montserrat Light" pitchFamily="2" charset="77"/>
              </a:rPr>
              <a:t>Enforcement/PRA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Montserrat Light" pitchFamily="2" charset="77"/>
              </a:rPr>
              <a:t>Right to Cure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Montserrat Light" pitchFamily="2" charset="77"/>
              </a:rPr>
              <a:t>State Preemption</a:t>
            </a:r>
          </a:p>
        </p:txBody>
      </p:sp>
      <p:pic>
        <p:nvPicPr>
          <p:cNvPr id="2052" name="Picture 4" descr="advantages of self-checkout">
            <a:extLst>
              <a:ext uri="{FF2B5EF4-FFF2-40B4-BE49-F238E27FC236}">
                <a16:creationId xmlns:a16="http://schemas.microsoft.com/office/drawing/2014/main" id="{AEB4C33C-F6B8-52C1-91E5-911DD05EFA2B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41" r="23241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223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84</Words>
  <Application>Microsoft Macintosh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Montserrat Light</vt:lpstr>
      <vt:lpstr>Office Theme</vt:lpstr>
      <vt:lpstr>Self-Checkout History</vt:lpstr>
      <vt:lpstr>Self-Checkout Issues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Self-Checkout History</dc:title>
  <dc:creator>Tim James</dc:creator>
  <cp:lastModifiedBy>Tim James</cp:lastModifiedBy>
  <cp:revision>1</cp:revision>
  <dcterms:created xsi:type="dcterms:W3CDTF">2026-05-04T16:39:18Z</dcterms:created>
  <dcterms:modified xsi:type="dcterms:W3CDTF">2026-05-04T17:58:15Z</dcterms:modified>
</cp:coreProperties>
</file>