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17"/>
  </p:notesMasterIdLst>
  <p:handoutMasterIdLst>
    <p:handoutMasterId r:id="rId18"/>
  </p:handoutMasterIdLst>
  <p:sldIdLst>
    <p:sldId id="256" r:id="rId2"/>
    <p:sldId id="262" r:id="rId3"/>
    <p:sldId id="264" r:id="rId4"/>
    <p:sldId id="267" r:id="rId5"/>
    <p:sldId id="265" r:id="rId6"/>
    <p:sldId id="268" r:id="rId7"/>
    <p:sldId id="270" r:id="rId8"/>
    <p:sldId id="271" r:id="rId9"/>
    <p:sldId id="276" r:id="rId10"/>
    <p:sldId id="272" r:id="rId11"/>
    <p:sldId id="266" r:id="rId12"/>
    <p:sldId id="273" r:id="rId13"/>
    <p:sldId id="274" r:id="rId14"/>
    <p:sldId id="275"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B1E"/>
    <a:srgbClr val="003D58"/>
    <a:srgbClr val="02B3C8"/>
    <a:srgbClr val="F4F6CA"/>
    <a:srgbClr val="0ED3E8"/>
    <a:srgbClr val="FF940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4" autoAdjust="0"/>
    <p:restoredTop sz="94660"/>
  </p:normalViewPr>
  <p:slideViewPr>
    <p:cSldViewPr snapToGrid="0">
      <p:cViewPr varScale="1">
        <p:scale>
          <a:sx n="113" d="100"/>
          <a:sy n="113" d="100"/>
        </p:scale>
        <p:origin x="39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75" d="100"/>
          <a:sy n="75" d="100"/>
        </p:scale>
        <p:origin x="4194" y="1482"/>
      </p:cViewPr>
      <p:guideLst>
        <p:guide orient="horz" pos="2880"/>
        <p:guide pos="2160"/>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handoutMaster" Target="handoutMasters/handoutMaster1.xml" Id="rId18" /><Relationship Type="http://schemas.openxmlformats.org/officeDocument/2006/relationships/slide" Target="slides/slide2.xml" Id="rId3" /><Relationship Type="http://schemas.openxmlformats.org/officeDocument/2006/relationships/theme" Target="theme/theme1.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notesMaster" Target="notesMasters/notesMaster1.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viewProps" Target="view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presProps" Target="presProp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bleStyles" Target="tableStyles.xml" Id="rId22"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1" y="8685213"/>
            <a:ext cx="6858000" cy="458787"/>
          </a:xfrm>
          <a:prstGeom prst="rect">
            <a:avLst/>
          </a:prstGeom>
        </p:spPr>
        <p:txBody>
          <a:bodyPr vert="horz" lIns="0" tIns="0" rIns="0" bIns="0" rtlCol="0" anchor="ctr"/>
          <a:lstStyle>
            <a:lvl1pPr algn="r">
              <a:defRPr sz="1200"/>
            </a:lvl1pPr>
          </a:lstStyle>
          <a:p>
            <a:pPr algn="ctr"/>
            <a:fld id="{CF2E6212-42EB-4A53-8147-C9A1B92E8F98}" type="slidenum">
              <a:rPr lang="en-US" sz="700" b="1" cap="all" spc="100" smtClean="0">
                <a:latin typeface="+mj-lt"/>
              </a:rPr>
              <a:pPr algn="ctr"/>
              <a:t>‹#›</a:t>
            </a:fld>
            <a:endParaRPr lang="en-US" sz="700" b="1" cap="all" spc="100">
              <a:latin typeface="+mj-lt"/>
            </a:endParaRPr>
          </a:p>
        </p:txBody>
      </p:sp>
      <p:grpSp>
        <p:nvGrpSpPr>
          <p:cNvPr id="6" name="Margin Text"/>
          <p:cNvGrpSpPr/>
          <p:nvPr/>
        </p:nvGrpSpPr>
        <p:grpSpPr>
          <a:xfrm>
            <a:off x="0" y="0"/>
            <a:ext cx="6858000" cy="8686800"/>
            <a:chOff x="0" y="0"/>
            <a:chExt cx="6858000" cy="8686800"/>
          </a:xfrm>
        </p:grpSpPr>
        <p:sp>
          <p:nvSpPr>
            <p:cNvPr id="7" name="Margin Text: SHB.com"/>
            <p:cNvSpPr txBox="1"/>
            <p:nvPr/>
          </p:nvSpPr>
          <p:spPr>
            <a:xfrm rot="16200000">
              <a:off x="-3886199" y="4343400"/>
              <a:ext cx="8229600" cy="4572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all" spc="100" normalizeH="0" baseline="0" noProof="0" dirty="0">
                  <a:ln>
                    <a:noFill/>
                  </a:ln>
                  <a:solidFill>
                    <a:srgbClr val="000000"/>
                  </a:solidFill>
                  <a:effectLst/>
                  <a:uLnTx/>
                  <a:uFillTx/>
                  <a:latin typeface="+mj-lt"/>
                  <a:ea typeface="+mn-ea"/>
                  <a:cs typeface="+mn-cs"/>
                </a:rPr>
                <a:t>SHB.COM</a:t>
              </a:r>
            </a:p>
          </p:txBody>
        </p:sp>
        <p:sp>
          <p:nvSpPr>
            <p:cNvPr id="8" name="Margin Text: Shook"/>
            <p:cNvSpPr txBox="1"/>
            <p:nvPr/>
          </p:nvSpPr>
          <p:spPr>
            <a:xfrm rot="5400000">
              <a:off x="2514600" y="4343400"/>
              <a:ext cx="8229600" cy="4572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all" spc="100" normalizeH="0" baseline="0" noProof="0" dirty="0">
                  <a:ln>
                    <a:noFill/>
                  </a:ln>
                  <a:solidFill>
                    <a:srgbClr val="000000"/>
                  </a:solidFill>
                  <a:effectLst/>
                  <a:uLnTx/>
                  <a:uFillTx/>
                  <a:latin typeface="+mj-lt"/>
                  <a:ea typeface="+mn-ea"/>
                  <a:cs typeface="+mn-cs"/>
                </a:rPr>
                <a:t>shook</a:t>
              </a:r>
            </a:p>
          </p:txBody>
        </p:sp>
        <p:sp>
          <p:nvSpPr>
            <p:cNvPr id="9" name="Margin Text: 2021"/>
            <p:cNvSpPr txBox="1"/>
            <p:nvPr/>
          </p:nvSpPr>
          <p:spPr>
            <a:xfrm>
              <a:off x="0" y="0"/>
              <a:ext cx="6858000" cy="4572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all" spc="100" normalizeH="0" baseline="0" noProof="0" dirty="0">
                  <a:ln>
                    <a:noFill/>
                  </a:ln>
                  <a:solidFill>
                    <a:srgbClr val="000000"/>
                  </a:solidFill>
                  <a:effectLst/>
                  <a:uLnTx/>
                  <a:uFillTx/>
                  <a:latin typeface="+mj-lt"/>
                  <a:ea typeface="+mn-ea"/>
                  <a:cs typeface="+mn-cs"/>
                </a:rPr>
                <a:t>2021</a:t>
              </a:r>
            </a:p>
          </p:txBody>
        </p:sp>
      </p:grpSp>
    </p:spTree>
    <p:extLst>
      <p:ext uri="{BB962C8B-B14F-4D97-AF65-F5344CB8AC3E}">
        <p14:creationId xmlns:p14="http://schemas.microsoft.com/office/powerpoint/2010/main" val="41686859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p:cNvSpPr>
            <a:spLocks noGrp="1"/>
          </p:cNvSpPr>
          <p:nvPr>
            <p:ph type="body" sz="quarter" idx="3"/>
          </p:nvPr>
        </p:nvSpPr>
        <p:spPr>
          <a:xfrm>
            <a:off x="685800" y="3915015"/>
            <a:ext cx="5486400" cy="4518212"/>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Image Placeholder"/>
          <p:cNvSpPr>
            <a:spLocks noGrp="1" noRot="1" noChangeAspect="1"/>
          </p:cNvSpPr>
          <p:nvPr>
            <p:ph type="sldImg" idx="2"/>
          </p:nvPr>
        </p:nvSpPr>
        <p:spPr>
          <a:xfrm>
            <a:off x="685800" y="708853"/>
            <a:ext cx="5486400" cy="3086100"/>
          </a:xfrm>
          <a:prstGeom prst="rect">
            <a:avLst/>
          </a:prstGeom>
          <a:noFill/>
          <a:ln w="12700">
            <a:solidFill>
              <a:prstClr val="black"/>
            </a:solidFill>
          </a:ln>
        </p:spPr>
        <p:txBody>
          <a:bodyPr vert="horz" lIns="91440" tIns="45720" rIns="91440" bIns="45720" rtlCol="0" anchor="ctr"/>
          <a:lstStyle/>
          <a:p>
            <a:endParaRPr lang="en-US"/>
          </a:p>
        </p:txBody>
      </p:sp>
      <p:grpSp>
        <p:nvGrpSpPr>
          <p:cNvPr id="14" name="Margin Text"/>
          <p:cNvGrpSpPr/>
          <p:nvPr/>
        </p:nvGrpSpPr>
        <p:grpSpPr>
          <a:xfrm>
            <a:off x="0" y="0"/>
            <a:ext cx="6858000" cy="8686800"/>
            <a:chOff x="0" y="0"/>
            <a:chExt cx="6858000" cy="8686800"/>
          </a:xfrm>
        </p:grpSpPr>
        <p:sp>
          <p:nvSpPr>
            <p:cNvPr id="8" name="Margin Text: SHB.com"/>
            <p:cNvSpPr txBox="1"/>
            <p:nvPr/>
          </p:nvSpPr>
          <p:spPr>
            <a:xfrm rot="16200000">
              <a:off x="-3886199" y="4343400"/>
              <a:ext cx="8229600" cy="4572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all" spc="100" normalizeH="0" baseline="0" noProof="0" dirty="0">
                  <a:ln>
                    <a:noFill/>
                  </a:ln>
                  <a:solidFill>
                    <a:srgbClr val="000000"/>
                  </a:solidFill>
                  <a:effectLst/>
                  <a:uLnTx/>
                  <a:uFillTx/>
                  <a:latin typeface="+mj-lt"/>
                  <a:ea typeface="+mn-ea"/>
                  <a:cs typeface="+mn-cs"/>
                </a:rPr>
                <a:t>SHB.COM</a:t>
              </a:r>
            </a:p>
          </p:txBody>
        </p:sp>
        <p:sp>
          <p:nvSpPr>
            <p:cNvPr id="9" name="Margin Text: Shook"/>
            <p:cNvSpPr txBox="1"/>
            <p:nvPr/>
          </p:nvSpPr>
          <p:spPr>
            <a:xfrm rot="5400000">
              <a:off x="2514600" y="4343400"/>
              <a:ext cx="8229600" cy="4572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all" spc="100" normalizeH="0" baseline="0" noProof="0" dirty="0">
                  <a:ln>
                    <a:noFill/>
                  </a:ln>
                  <a:solidFill>
                    <a:srgbClr val="000000"/>
                  </a:solidFill>
                  <a:effectLst/>
                  <a:uLnTx/>
                  <a:uFillTx/>
                  <a:latin typeface="+mj-lt"/>
                  <a:ea typeface="+mn-ea"/>
                  <a:cs typeface="+mn-cs"/>
                </a:rPr>
                <a:t>shook</a:t>
              </a:r>
            </a:p>
          </p:txBody>
        </p:sp>
        <p:sp>
          <p:nvSpPr>
            <p:cNvPr id="10" name="Margin Text: 2021"/>
            <p:cNvSpPr txBox="1"/>
            <p:nvPr/>
          </p:nvSpPr>
          <p:spPr>
            <a:xfrm>
              <a:off x="0" y="0"/>
              <a:ext cx="6858000" cy="4572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all" spc="100" normalizeH="0" baseline="0" noProof="0" dirty="0">
                  <a:ln>
                    <a:noFill/>
                  </a:ln>
                  <a:solidFill>
                    <a:srgbClr val="000000"/>
                  </a:solidFill>
                  <a:effectLst/>
                  <a:uLnTx/>
                  <a:uFillTx/>
                  <a:latin typeface="+mj-lt"/>
                  <a:ea typeface="+mn-ea"/>
                  <a:cs typeface="+mn-cs"/>
                </a:rPr>
                <a:t>2021</a:t>
              </a:r>
            </a:p>
          </p:txBody>
        </p:sp>
      </p:grpSp>
      <p:sp>
        <p:nvSpPr>
          <p:cNvPr id="13" name="Slide Number Placeholder"/>
          <p:cNvSpPr>
            <a:spLocks noGrp="1"/>
          </p:cNvSpPr>
          <p:nvPr>
            <p:ph type="sldNum" sz="quarter" idx="5"/>
          </p:nvPr>
        </p:nvSpPr>
        <p:spPr>
          <a:xfrm>
            <a:off x="0" y="8685213"/>
            <a:ext cx="6856413" cy="458787"/>
          </a:xfrm>
          <a:prstGeom prst="rect">
            <a:avLst/>
          </a:prstGeom>
        </p:spPr>
        <p:txBody>
          <a:bodyPr vert="horz" lIns="0" tIns="0" rIns="0" bIns="0" rtlCol="0" anchor="ctr"/>
          <a:lstStyle>
            <a:lvl1pPr algn="ctr">
              <a:defRPr sz="800" b="1" cap="all" spc="100" baseline="0">
                <a:solidFill>
                  <a:schemeClr val="tx1"/>
                </a:solidFill>
                <a:latin typeface="+mj-lt"/>
              </a:defRPr>
            </a:lvl1pPr>
          </a:lstStyle>
          <a:p>
            <a:fld id="{36FD6152-EF86-433B-BD68-C9D0AD75DD89}" type="slidenum">
              <a:rPr lang="en-US" smtClean="0"/>
              <a:pPr/>
              <a:t>‹#›</a:t>
            </a:fld>
            <a:endParaRPr lang="en-US"/>
          </a:p>
        </p:txBody>
      </p:sp>
    </p:spTree>
    <p:extLst>
      <p:ext uri="{BB962C8B-B14F-4D97-AF65-F5344CB8AC3E}">
        <p14:creationId xmlns:p14="http://schemas.microsoft.com/office/powerpoint/2010/main" val="603627731"/>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Aft>
        <a:spcPts val="300"/>
      </a:spcAft>
      <a:buClr>
        <a:schemeClr val="tx2"/>
      </a:buClr>
      <a:buFont typeface="Arial" panose="020B0604020202020204" pitchFamily="34" charset="0"/>
      <a:buChar char="•"/>
      <a:defRPr sz="1400" kern="1200">
        <a:solidFill>
          <a:schemeClr val="tx1"/>
        </a:solidFill>
        <a:latin typeface="+mn-lt"/>
        <a:ea typeface="+mn-ea"/>
        <a:cs typeface="+mn-cs"/>
      </a:defRPr>
    </a:lvl1pPr>
    <a:lvl2pPr marL="365760" indent="-171450" algn="l" defTabSz="914400" rtl="0" eaLnBrk="1" latinLnBrk="0" hangingPunct="1">
      <a:spcAft>
        <a:spcPts val="300"/>
      </a:spcAft>
      <a:buClr>
        <a:schemeClr val="bg1">
          <a:lumMod val="75000"/>
        </a:schemeClr>
      </a:buClr>
      <a:buFont typeface="Arial" panose="020B0604020202020204" pitchFamily="34" charset="0"/>
      <a:buChar char="•"/>
      <a:defRPr sz="1200" kern="1200">
        <a:solidFill>
          <a:schemeClr val="tx1"/>
        </a:solidFill>
        <a:latin typeface="+mn-lt"/>
        <a:ea typeface="+mn-ea"/>
        <a:cs typeface="+mn-cs"/>
      </a:defRPr>
    </a:lvl2pPr>
    <a:lvl3pPr marL="640080" indent="-171450" algn="l" defTabSz="914400" rtl="0" eaLnBrk="1" latinLnBrk="0" hangingPunct="1">
      <a:spcAft>
        <a:spcPts val="300"/>
      </a:spcAft>
      <a:buClr>
        <a:schemeClr val="bg1">
          <a:lumMod val="75000"/>
        </a:schemeClr>
      </a:buClr>
      <a:buFont typeface="Arial" panose="020B0604020202020204" pitchFamily="34" charset="0"/>
      <a:buChar char="•"/>
      <a:defRPr sz="1050" kern="1200">
        <a:solidFill>
          <a:schemeClr val="tx1"/>
        </a:solidFill>
        <a:latin typeface="+mn-lt"/>
        <a:ea typeface="+mn-ea"/>
        <a:cs typeface="+mn-cs"/>
      </a:defRPr>
    </a:lvl3pPr>
    <a:lvl4pPr marL="914400" indent="-171450" algn="l" defTabSz="914400" rtl="0" eaLnBrk="1" latinLnBrk="0" hangingPunct="1">
      <a:spcAft>
        <a:spcPts val="300"/>
      </a:spcAft>
      <a:buClr>
        <a:schemeClr val="bg1">
          <a:lumMod val="75000"/>
        </a:schemeClr>
      </a:buClr>
      <a:buFont typeface="Arial" panose="020B0604020202020204" pitchFamily="34" charset="0"/>
      <a:buChar char="•"/>
      <a:defRPr sz="1050" kern="1200">
        <a:solidFill>
          <a:schemeClr val="tx1"/>
        </a:solidFill>
        <a:latin typeface="+mn-lt"/>
        <a:ea typeface="+mn-ea"/>
        <a:cs typeface="+mn-cs"/>
      </a:defRPr>
    </a:lvl4pPr>
    <a:lvl5pPr marL="1188720" indent="-171450" algn="l" defTabSz="914400" rtl="0" eaLnBrk="1" latinLnBrk="0" hangingPunct="1">
      <a:spcAft>
        <a:spcPts val="300"/>
      </a:spcAft>
      <a:buClr>
        <a:schemeClr val="bg1">
          <a:lumMod val="75000"/>
        </a:schemeClr>
      </a:buClr>
      <a:buFont typeface="Arial" panose="020B0604020202020204" pitchFamily="34" charset="0"/>
      <a:buChar char="•"/>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9613"/>
            <a:ext cx="5486400" cy="3086100"/>
          </a:xfrm>
        </p:spPr>
      </p:sp>
      <p:sp>
        <p:nvSpPr>
          <p:cNvPr id="8" name="Slide Number Placeholder 7"/>
          <p:cNvSpPr>
            <a:spLocks noGrp="1"/>
          </p:cNvSpPr>
          <p:nvPr>
            <p:ph type="sldNum" sz="quarter" idx="10"/>
          </p:nvPr>
        </p:nvSpPr>
        <p:spPr/>
        <p:txBody>
          <a:bodyPr/>
          <a:lstStyle/>
          <a:p>
            <a:fld id="{36FD6152-EF86-433B-BD68-C9D0AD75DD89}" type="slidenum">
              <a:rPr lang="en-US" smtClean="0"/>
              <a:pPr/>
              <a:t>1</a:t>
            </a:fld>
            <a:endParaRPr lang="en-US"/>
          </a:p>
        </p:txBody>
      </p:sp>
    </p:spTree>
    <p:extLst>
      <p:ext uri="{BB962C8B-B14F-4D97-AF65-F5344CB8AC3E}">
        <p14:creationId xmlns:p14="http://schemas.microsoft.com/office/powerpoint/2010/main" val="146553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4="http://schemas.microsoft.com/office/drawing/2010/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name="Title Slide (A)">
    <p:spTree>
      <p:nvGrpSpPr>
        <p:cNvPr id="1" name=""/>
        <p:cNvGrpSpPr/>
        <p:nvPr/>
      </p:nvGrpSpPr>
      <p:grpSpPr>
        <a:xfrm>
          <a:off x="0" y="0"/>
          <a:ext cx="0" cy="0"/>
          <a:chOff x="0" y="0"/>
          <a:chExt cx="0" cy="0"/>
        </a:xfrm>
      </p:grpSpPr>
      <p:sp>
        <p:nvSpPr>
          <p:cNvPr id="3" name="Subtitle Placeholder"/>
          <p:cNvSpPr>
            <a:spLocks noGrp="1"/>
          </p:cNvSpPr>
          <p:nvPr>
            <p:ph type="subTitle" idx="1"/>
          </p:nvPr>
        </p:nvSpPr>
        <p:spPr>
          <a:xfrm>
            <a:off x="1257300" y="4738299"/>
            <a:ext cx="9678358" cy="723938"/>
          </a:xfrm>
        </p:spPr>
        <p:txBody>
          <a:bodyPr>
            <a:no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Placeholder"/>
          <p:cNvSpPr>
            <a:spLocks noGrp="1"/>
          </p:cNvSpPr>
          <p:nvPr>
            <p:ph type="ctrTitle"/>
          </p:nvPr>
        </p:nvSpPr>
        <p:spPr>
          <a:xfrm>
            <a:off x="1257300" y="1979851"/>
            <a:ext cx="9678358" cy="2747250"/>
          </a:xfrm>
        </p:spPr>
        <p:txBody>
          <a:bodyPr tIns="91440" rIns="0" anchor="ctr">
            <a:noAutofit/>
          </a:bodyPr>
          <a:lstStyle>
            <a:lvl1pPr algn="ctr">
              <a:lnSpc>
                <a:spcPts val="8000"/>
              </a:lnSpc>
              <a:defRPr sz="8000">
                <a:solidFill>
                  <a:schemeClr val="tx1"/>
                </a:solidFill>
              </a:defRPr>
            </a:lvl1pPr>
          </a:lstStyle>
          <a:p>
            <a:r>
              <a:rPr lang="en-US"/>
              <a:t>Click to edit Master title style</a:t>
            </a:r>
            <a:endParaRPr lang="en-US" dirty="0"/>
          </a:p>
        </p:txBody>
      </p:sp>
      <p:sp>
        <p:nvSpPr>
          <p:cNvPr id="5" name="Date Placeholder"/>
          <p:cNvSpPr>
            <a:spLocks noGrp="1"/>
          </p:cNvSpPr>
          <p:nvPr>
            <p:ph type="body" sz="quarter" idx="13" hasCustomPrompt="1"/>
          </p:nvPr>
        </p:nvSpPr>
        <p:spPr>
          <a:xfrm>
            <a:off x="4381500" y="1626780"/>
            <a:ext cx="3429000" cy="347472"/>
          </a:xfrm>
          <a:solidFill>
            <a:srgbClr val="003D58"/>
          </a:solidFill>
          <a:ln w="19050">
            <a:noFill/>
          </a:ln>
        </p:spPr>
        <p:txBody>
          <a:bodyPr rIns="0" anchor="ctr">
            <a:noAutofit/>
          </a:bodyPr>
          <a:lstStyle>
            <a:lvl1pPr marL="0" indent="0" algn="ctr">
              <a:buNone/>
              <a:defRPr sz="1200" b="1" cap="all" spc="100" baseline="0">
                <a:solidFill>
                  <a:schemeClr val="bg1"/>
                </a:solidFill>
                <a:latin typeface="Arial" panose="020B0604020202020204" pitchFamily="34" charset="0"/>
                <a:cs typeface="Arial" panose="020B0604020202020204" pitchFamily="34" charset="0"/>
              </a:defRPr>
            </a:lvl1pPr>
          </a:lstStyle>
          <a:p>
            <a:pPr lvl="0"/>
            <a:fld id="{186075F6-6161-4004-A58D-497AE2294137}" type="datetime4">
              <a:rPr lang="en-US" smtClean="0"/>
              <a:t>November 23, 2020</a:t>
            </a:fld>
            <a:endParaRPr lang="en-US" dirty="0"/>
          </a:p>
        </p:txBody>
      </p:sp>
      <p:sp>
        <p:nvSpPr>
          <p:cNvPr id="22" name="Prepared for" hidden="1"/>
          <p:cNvSpPr txBox="1">
            <a:spLocks/>
          </p:cNvSpPr>
          <p:nvPr/>
        </p:nvSpPr>
        <p:spPr>
          <a:xfrm>
            <a:off x="685800" y="575597"/>
            <a:ext cx="1222513" cy="310885"/>
          </a:xfrm>
          <a:prstGeom prst="rect">
            <a:avLst/>
          </a:prstGeom>
        </p:spPr>
        <p:txBody>
          <a:bodyPr lIns="0" tIns="0" rIns="0" bIns="0"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cap="all" baseline="0" dirty="0">
                <a:solidFill>
                  <a:schemeClr val="tx1"/>
                </a:solidFill>
              </a:rPr>
              <a:t>PREPARED FOR</a:t>
            </a:r>
          </a:p>
        </p:txBody>
      </p:sp>
      <p:sp>
        <p:nvSpPr>
          <p:cNvPr id="6" name="Client Logo Placeholder" hidden="1"/>
          <p:cNvSpPr>
            <a:spLocks noGrp="1"/>
          </p:cNvSpPr>
          <p:nvPr>
            <p:ph type="pic" sz="quarter" idx="14" hasCustomPrompt="1"/>
          </p:nvPr>
        </p:nvSpPr>
        <p:spPr>
          <a:xfrm>
            <a:off x="685800" y="841375"/>
            <a:ext cx="2035175" cy="796925"/>
          </a:xfrm>
        </p:spPr>
        <p:txBody>
          <a:bodyPr anchor="ctr"/>
          <a:lstStyle>
            <a:lvl1pPr marL="0" indent="0" algn="ctr">
              <a:buNone/>
              <a:defRPr sz="1800" i="1">
                <a:solidFill>
                  <a:schemeClr val="bg1">
                    <a:lumMod val="65000"/>
                  </a:schemeClr>
                </a:solidFill>
              </a:defRPr>
            </a:lvl1pPr>
          </a:lstStyle>
          <a:p>
            <a:r>
              <a:rPr lang="en-US" dirty="0"/>
              <a:t>Insert Logo</a:t>
            </a:r>
          </a:p>
        </p:txBody>
      </p:sp>
      <p:grpSp>
        <p:nvGrpSpPr>
          <p:cNvPr id="9" name="Shook Logo"/>
          <p:cNvGrpSpPr>
            <a:grpSpLocks noChangeAspect="1"/>
          </p:cNvGrpSpPr>
          <p:nvPr/>
        </p:nvGrpSpPr>
        <p:grpSpPr>
          <a:xfrm>
            <a:off x="9764999" y="5470319"/>
            <a:ext cx="1743390" cy="706443"/>
            <a:chOff x="122238" y="-4852988"/>
            <a:chExt cx="9990138" cy="4048125"/>
          </a:xfrm>
          <a:solidFill>
            <a:schemeClr val="tx1"/>
          </a:solidFill>
        </p:grpSpPr>
        <p:sp>
          <p:nvSpPr>
            <p:cNvPr id="11" name="Shape: Right Bar"/>
            <p:cNvSpPr>
              <a:spLocks noChangeArrowheads="1"/>
            </p:cNvSpPr>
            <p:nvPr/>
          </p:nvSpPr>
          <p:spPr bwMode="auto">
            <a:xfrm>
              <a:off x="9894888" y="-4852988"/>
              <a:ext cx="2174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2" name="Shape: Left Bar"/>
            <p:cNvSpPr>
              <a:spLocks noChangeArrowheads="1"/>
            </p:cNvSpPr>
            <p:nvPr/>
          </p:nvSpPr>
          <p:spPr bwMode="auto">
            <a:xfrm>
              <a:off x="122238" y="-4852988"/>
              <a:ext cx="2301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3" name="Text: Hardy &amp; Bacon"/>
            <p:cNvSpPr>
              <a:spLocks noEditPoints="1"/>
            </p:cNvSpPr>
            <p:nvPr/>
          </p:nvSpPr>
          <p:spPr bwMode="auto">
            <a:xfrm>
              <a:off x="1768475" y="-2287588"/>
              <a:ext cx="6661150" cy="412750"/>
            </a:xfrm>
            <a:custGeom>
              <a:avLst/>
              <a:gdLst>
                <a:gd name="T0" fmla="*/ 21 w 550"/>
                <a:gd name="T1" fmla="*/ 34 h 34"/>
                <a:gd name="T2" fmla="*/ 6 w 550"/>
                <a:gd name="T3" fmla="*/ 14 h 34"/>
                <a:gd name="T4" fmla="*/ 51 w 550"/>
                <a:gd name="T5" fmla="*/ 34 h 34"/>
                <a:gd name="T6" fmla="*/ 64 w 550"/>
                <a:gd name="T7" fmla="*/ 1 h 34"/>
                <a:gd name="T8" fmla="*/ 66 w 550"/>
                <a:gd name="T9" fmla="*/ 21 h 34"/>
                <a:gd name="T10" fmla="*/ 105 w 550"/>
                <a:gd name="T11" fmla="*/ 20 h 34"/>
                <a:gd name="T12" fmla="*/ 119 w 550"/>
                <a:gd name="T13" fmla="*/ 10 h 34"/>
                <a:gd name="T14" fmla="*/ 95 w 550"/>
                <a:gd name="T15" fmla="*/ 1 h 34"/>
                <a:gd name="T16" fmla="*/ 108 w 550"/>
                <a:gd name="T17" fmla="*/ 6 h 34"/>
                <a:gd name="T18" fmla="*/ 110 w 550"/>
                <a:gd name="T19" fmla="*/ 14 h 34"/>
                <a:gd name="T20" fmla="*/ 150 w 550"/>
                <a:gd name="T21" fmla="*/ 34 h 34"/>
                <a:gd name="T22" fmla="*/ 166 w 550"/>
                <a:gd name="T23" fmla="*/ 10 h 34"/>
                <a:gd name="T24" fmla="*/ 138 w 550"/>
                <a:gd name="T25" fmla="*/ 34 h 34"/>
                <a:gd name="T26" fmla="*/ 158 w 550"/>
                <a:gd name="T27" fmla="*/ 9 h 34"/>
                <a:gd name="T28" fmla="*/ 153 w 550"/>
                <a:gd name="T29" fmla="*/ 28 h 34"/>
                <a:gd name="T30" fmla="*/ 201 w 550"/>
                <a:gd name="T31" fmla="*/ 20 h 34"/>
                <a:gd name="T32" fmla="*/ 183 w 550"/>
                <a:gd name="T33" fmla="*/ 1 h 34"/>
                <a:gd name="T34" fmla="*/ 276 w 550"/>
                <a:gd name="T35" fmla="*/ 22 h 34"/>
                <a:gd name="T36" fmla="*/ 278 w 550"/>
                <a:gd name="T37" fmla="*/ 8 h 34"/>
                <a:gd name="T38" fmla="*/ 265 w 550"/>
                <a:gd name="T39" fmla="*/ 1 h 34"/>
                <a:gd name="T40" fmla="*/ 260 w 550"/>
                <a:gd name="T41" fmla="*/ 12 h 34"/>
                <a:gd name="T42" fmla="*/ 257 w 550"/>
                <a:gd name="T43" fmla="*/ 22 h 34"/>
                <a:gd name="T44" fmla="*/ 267 w 550"/>
                <a:gd name="T45" fmla="*/ 34 h 34"/>
                <a:gd name="T46" fmla="*/ 280 w 550"/>
                <a:gd name="T47" fmla="*/ 26 h 34"/>
                <a:gd name="T48" fmla="*/ 271 w 550"/>
                <a:gd name="T49" fmla="*/ 11 h 34"/>
                <a:gd name="T50" fmla="*/ 265 w 550"/>
                <a:gd name="T51" fmla="*/ 10 h 34"/>
                <a:gd name="T52" fmla="*/ 273 w 550"/>
                <a:gd name="T53" fmla="*/ 26 h 34"/>
                <a:gd name="T54" fmla="*/ 262 w 550"/>
                <a:gd name="T55" fmla="*/ 27 h 34"/>
                <a:gd name="T56" fmla="*/ 266 w 550"/>
                <a:gd name="T57" fmla="*/ 19 h 34"/>
                <a:gd name="T58" fmla="*/ 353 w 550"/>
                <a:gd name="T59" fmla="*/ 32 h 34"/>
                <a:gd name="T60" fmla="*/ 353 w 550"/>
                <a:gd name="T61" fmla="*/ 17 h 34"/>
                <a:gd name="T62" fmla="*/ 355 w 550"/>
                <a:gd name="T63" fmla="*/ 6 h 34"/>
                <a:gd name="T64" fmla="*/ 333 w 550"/>
                <a:gd name="T65" fmla="*/ 34 h 34"/>
                <a:gd name="T66" fmla="*/ 348 w 550"/>
                <a:gd name="T67" fmla="*/ 13 h 34"/>
                <a:gd name="T68" fmla="*/ 344 w 550"/>
                <a:gd name="T69" fmla="*/ 19 h 34"/>
                <a:gd name="T70" fmla="*/ 346 w 550"/>
                <a:gd name="T71" fmla="*/ 28 h 34"/>
                <a:gd name="T72" fmla="*/ 380 w 550"/>
                <a:gd name="T73" fmla="*/ 34 h 34"/>
                <a:gd name="T74" fmla="*/ 392 w 550"/>
                <a:gd name="T75" fmla="*/ 1 h 34"/>
                <a:gd name="T76" fmla="*/ 394 w 550"/>
                <a:gd name="T77" fmla="*/ 21 h 34"/>
                <a:gd name="T78" fmla="*/ 432 w 550"/>
                <a:gd name="T79" fmla="*/ 2 h 34"/>
                <a:gd name="T80" fmla="*/ 427 w 550"/>
                <a:gd name="T81" fmla="*/ 30 h 34"/>
                <a:gd name="T82" fmla="*/ 446 w 550"/>
                <a:gd name="T83" fmla="*/ 25 h 34"/>
                <a:gd name="T84" fmla="*/ 429 w 550"/>
                <a:gd name="T85" fmla="*/ 22 h 34"/>
                <a:gd name="T86" fmla="*/ 439 w 550"/>
                <a:gd name="T87" fmla="*/ 6 h 34"/>
                <a:gd name="T88" fmla="*/ 472 w 550"/>
                <a:gd name="T89" fmla="*/ 30 h 34"/>
                <a:gd name="T90" fmla="*/ 500 w 550"/>
                <a:gd name="T91" fmla="*/ 24 h 34"/>
                <a:gd name="T92" fmla="*/ 485 w 550"/>
                <a:gd name="T93" fmla="*/ 0 h 34"/>
                <a:gd name="T94" fmla="*/ 469 w 550"/>
                <a:gd name="T95" fmla="*/ 24 h 34"/>
                <a:gd name="T96" fmla="*/ 489 w 550"/>
                <a:gd name="T97" fmla="*/ 7 h 34"/>
                <a:gd name="T98" fmla="*/ 493 w 550"/>
                <a:gd name="T99" fmla="*/ 26 h 34"/>
                <a:gd name="T100" fmla="*/ 474 w 550"/>
                <a:gd name="T101" fmla="*/ 22 h 34"/>
                <a:gd name="T102" fmla="*/ 527 w 550"/>
                <a:gd name="T103" fmla="*/ 9 h 34"/>
                <a:gd name="T104" fmla="*/ 545 w 550"/>
                <a:gd name="T105" fmla="*/ 1 h 34"/>
                <a:gd name="T106" fmla="*/ 521 w 550"/>
                <a:gd name="T10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34">
                  <a:moveTo>
                    <a:pt x="0" y="34"/>
                  </a:moveTo>
                  <a:cubicBezTo>
                    <a:pt x="6" y="34"/>
                    <a:pt x="6" y="34"/>
                    <a:pt x="6" y="34"/>
                  </a:cubicBezTo>
                  <a:cubicBezTo>
                    <a:pt x="6" y="19"/>
                    <a:pt x="6" y="19"/>
                    <a:pt x="6" y="19"/>
                  </a:cubicBezTo>
                  <a:cubicBezTo>
                    <a:pt x="21" y="19"/>
                    <a:pt x="21" y="19"/>
                    <a:pt x="21" y="19"/>
                  </a:cubicBezTo>
                  <a:cubicBezTo>
                    <a:pt x="21" y="34"/>
                    <a:pt x="21" y="34"/>
                    <a:pt x="21" y="34"/>
                  </a:cubicBezTo>
                  <a:cubicBezTo>
                    <a:pt x="27" y="34"/>
                    <a:pt x="27" y="34"/>
                    <a:pt x="27" y="34"/>
                  </a:cubicBezTo>
                  <a:cubicBezTo>
                    <a:pt x="27" y="1"/>
                    <a:pt x="27" y="1"/>
                    <a:pt x="27" y="1"/>
                  </a:cubicBezTo>
                  <a:cubicBezTo>
                    <a:pt x="21" y="1"/>
                    <a:pt x="21" y="1"/>
                    <a:pt x="21" y="1"/>
                  </a:cubicBezTo>
                  <a:cubicBezTo>
                    <a:pt x="21" y="14"/>
                    <a:pt x="21" y="14"/>
                    <a:pt x="21" y="14"/>
                  </a:cubicBezTo>
                  <a:cubicBezTo>
                    <a:pt x="6" y="14"/>
                    <a:pt x="6" y="14"/>
                    <a:pt x="6" y="14"/>
                  </a:cubicBezTo>
                  <a:cubicBezTo>
                    <a:pt x="6" y="1"/>
                    <a:pt x="6" y="1"/>
                    <a:pt x="6" y="1"/>
                  </a:cubicBezTo>
                  <a:cubicBezTo>
                    <a:pt x="0" y="1"/>
                    <a:pt x="0" y="1"/>
                    <a:pt x="0" y="1"/>
                  </a:cubicBezTo>
                  <a:lnTo>
                    <a:pt x="0" y="34"/>
                  </a:lnTo>
                  <a:close/>
                  <a:moveTo>
                    <a:pt x="45" y="34"/>
                  </a:moveTo>
                  <a:cubicBezTo>
                    <a:pt x="51" y="34"/>
                    <a:pt x="51" y="34"/>
                    <a:pt x="51" y="34"/>
                  </a:cubicBezTo>
                  <a:cubicBezTo>
                    <a:pt x="54" y="26"/>
                    <a:pt x="54" y="26"/>
                    <a:pt x="54" y="26"/>
                  </a:cubicBezTo>
                  <a:cubicBezTo>
                    <a:pt x="68" y="26"/>
                    <a:pt x="68" y="26"/>
                    <a:pt x="68" y="26"/>
                  </a:cubicBezTo>
                  <a:cubicBezTo>
                    <a:pt x="71" y="34"/>
                    <a:pt x="71" y="34"/>
                    <a:pt x="71" y="34"/>
                  </a:cubicBezTo>
                  <a:cubicBezTo>
                    <a:pt x="78" y="34"/>
                    <a:pt x="78" y="34"/>
                    <a:pt x="78" y="34"/>
                  </a:cubicBezTo>
                  <a:cubicBezTo>
                    <a:pt x="64" y="1"/>
                    <a:pt x="64" y="1"/>
                    <a:pt x="64" y="1"/>
                  </a:cubicBezTo>
                  <a:cubicBezTo>
                    <a:pt x="59" y="1"/>
                    <a:pt x="59" y="1"/>
                    <a:pt x="59" y="1"/>
                  </a:cubicBezTo>
                  <a:lnTo>
                    <a:pt x="45" y="34"/>
                  </a:lnTo>
                  <a:close/>
                  <a:moveTo>
                    <a:pt x="56" y="21"/>
                  </a:moveTo>
                  <a:cubicBezTo>
                    <a:pt x="61" y="8"/>
                    <a:pt x="61" y="8"/>
                    <a:pt x="61" y="8"/>
                  </a:cubicBezTo>
                  <a:cubicBezTo>
                    <a:pt x="66" y="21"/>
                    <a:pt x="66" y="21"/>
                    <a:pt x="66" y="21"/>
                  </a:cubicBezTo>
                  <a:lnTo>
                    <a:pt x="56" y="21"/>
                  </a:lnTo>
                  <a:close/>
                  <a:moveTo>
                    <a:pt x="95" y="34"/>
                  </a:moveTo>
                  <a:cubicBezTo>
                    <a:pt x="101" y="34"/>
                    <a:pt x="101" y="34"/>
                    <a:pt x="101" y="34"/>
                  </a:cubicBezTo>
                  <a:cubicBezTo>
                    <a:pt x="101" y="20"/>
                    <a:pt x="101" y="20"/>
                    <a:pt x="101" y="20"/>
                  </a:cubicBezTo>
                  <a:cubicBezTo>
                    <a:pt x="105" y="20"/>
                    <a:pt x="105" y="20"/>
                    <a:pt x="105" y="20"/>
                  </a:cubicBezTo>
                  <a:cubicBezTo>
                    <a:pt x="113" y="34"/>
                    <a:pt x="113" y="34"/>
                    <a:pt x="113" y="34"/>
                  </a:cubicBezTo>
                  <a:cubicBezTo>
                    <a:pt x="120" y="34"/>
                    <a:pt x="120" y="34"/>
                    <a:pt x="120" y="34"/>
                  </a:cubicBezTo>
                  <a:cubicBezTo>
                    <a:pt x="111" y="19"/>
                    <a:pt x="111" y="19"/>
                    <a:pt x="111" y="19"/>
                  </a:cubicBezTo>
                  <a:cubicBezTo>
                    <a:pt x="113" y="19"/>
                    <a:pt x="115" y="18"/>
                    <a:pt x="117" y="16"/>
                  </a:cubicBezTo>
                  <a:cubicBezTo>
                    <a:pt x="118" y="15"/>
                    <a:pt x="119" y="13"/>
                    <a:pt x="119" y="10"/>
                  </a:cubicBezTo>
                  <a:cubicBezTo>
                    <a:pt x="119" y="9"/>
                    <a:pt x="118" y="7"/>
                    <a:pt x="118" y="6"/>
                  </a:cubicBezTo>
                  <a:cubicBezTo>
                    <a:pt x="117" y="5"/>
                    <a:pt x="116" y="4"/>
                    <a:pt x="115" y="3"/>
                  </a:cubicBezTo>
                  <a:cubicBezTo>
                    <a:pt x="114" y="2"/>
                    <a:pt x="112" y="2"/>
                    <a:pt x="111" y="2"/>
                  </a:cubicBezTo>
                  <a:cubicBezTo>
                    <a:pt x="110" y="1"/>
                    <a:pt x="108" y="1"/>
                    <a:pt x="107" y="1"/>
                  </a:cubicBezTo>
                  <a:cubicBezTo>
                    <a:pt x="95" y="1"/>
                    <a:pt x="95" y="1"/>
                    <a:pt x="95" y="1"/>
                  </a:cubicBezTo>
                  <a:lnTo>
                    <a:pt x="95" y="34"/>
                  </a:lnTo>
                  <a:close/>
                  <a:moveTo>
                    <a:pt x="101" y="15"/>
                  </a:moveTo>
                  <a:cubicBezTo>
                    <a:pt x="101" y="6"/>
                    <a:pt x="101" y="6"/>
                    <a:pt x="101" y="6"/>
                  </a:cubicBezTo>
                  <a:cubicBezTo>
                    <a:pt x="106" y="6"/>
                    <a:pt x="106" y="6"/>
                    <a:pt x="106" y="6"/>
                  </a:cubicBezTo>
                  <a:cubicBezTo>
                    <a:pt x="107" y="6"/>
                    <a:pt x="108" y="6"/>
                    <a:pt x="108" y="6"/>
                  </a:cubicBezTo>
                  <a:cubicBezTo>
                    <a:pt x="109" y="6"/>
                    <a:pt x="110" y="7"/>
                    <a:pt x="110" y="7"/>
                  </a:cubicBezTo>
                  <a:cubicBezTo>
                    <a:pt x="111" y="7"/>
                    <a:pt x="112" y="8"/>
                    <a:pt x="112" y="8"/>
                  </a:cubicBezTo>
                  <a:cubicBezTo>
                    <a:pt x="112" y="9"/>
                    <a:pt x="113" y="10"/>
                    <a:pt x="113" y="10"/>
                  </a:cubicBezTo>
                  <a:cubicBezTo>
                    <a:pt x="113" y="12"/>
                    <a:pt x="112" y="12"/>
                    <a:pt x="112" y="13"/>
                  </a:cubicBezTo>
                  <a:cubicBezTo>
                    <a:pt x="111" y="14"/>
                    <a:pt x="111" y="14"/>
                    <a:pt x="110" y="14"/>
                  </a:cubicBezTo>
                  <a:cubicBezTo>
                    <a:pt x="110" y="15"/>
                    <a:pt x="109" y="15"/>
                    <a:pt x="108" y="15"/>
                  </a:cubicBezTo>
                  <a:cubicBezTo>
                    <a:pt x="107" y="15"/>
                    <a:pt x="106" y="15"/>
                    <a:pt x="106" y="15"/>
                  </a:cubicBezTo>
                  <a:lnTo>
                    <a:pt x="101" y="15"/>
                  </a:lnTo>
                  <a:close/>
                  <a:moveTo>
                    <a:pt x="138" y="34"/>
                  </a:moveTo>
                  <a:cubicBezTo>
                    <a:pt x="150" y="34"/>
                    <a:pt x="150" y="34"/>
                    <a:pt x="150" y="34"/>
                  </a:cubicBezTo>
                  <a:cubicBezTo>
                    <a:pt x="152" y="34"/>
                    <a:pt x="154" y="33"/>
                    <a:pt x="156" y="33"/>
                  </a:cubicBezTo>
                  <a:cubicBezTo>
                    <a:pt x="158" y="32"/>
                    <a:pt x="160" y="31"/>
                    <a:pt x="162" y="30"/>
                  </a:cubicBezTo>
                  <a:cubicBezTo>
                    <a:pt x="163" y="28"/>
                    <a:pt x="165" y="27"/>
                    <a:pt x="166" y="25"/>
                  </a:cubicBezTo>
                  <a:cubicBezTo>
                    <a:pt x="167" y="23"/>
                    <a:pt x="167" y="20"/>
                    <a:pt x="167" y="17"/>
                  </a:cubicBezTo>
                  <a:cubicBezTo>
                    <a:pt x="167" y="15"/>
                    <a:pt x="167" y="12"/>
                    <a:pt x="166" y="10"/>
                  </a:cubicBezTo>
                  <a:cubicBezTo>
                    <a:pt x="165" y="8"/>
                    <a:pt x="164" y="7"/>
                    <a:pt x="162" y="5"/>
                  </a:cubicBezTo>
                  <a:cubicBezTo>
                    <a:pt x="161" y="4"/>
                    <a:pt x="159" y="3"/>
                    <a:pt x="157" y="2"/>
                  </a:cubicBezTo>
                  <a:cubicBezTo>
                    <a:pt x="155" y="2"/>
                    <a:pt x="153" y="1"/>
                    <a:pt x="151" y="1"/>
                  </a:cubicBezTo>
                  <a:cubicBezTo>
                    <a:pt x="138" y="1"/>
                    <a:pt x="138" y="1"/>
                    <a:pt x="138" y="1"/>
                  </a:cubicBezTo>
                  <a:lnTo>
                    <a:pt x="138" y="34"/>
                  </a:lnTo>
                  <a:close/>
                  <a:moveTo>
                    <a:pt x="144" y="28"/>
                  </a:moveTo>
                  <a:cubicBezTo>
                    <a:pt x="144" y="6"/>
                    <a:pt x="144" y="6"/>
                    <a:pt x="144" y="6"/>
                  </a:cubicBezTo>
                  <a:cubicBezTo>
                    <a:pt x="149" y="6"/>
                    <a:pt x="149" y="6"/>
                    <a:pt x="149" y="6"/>
                  </a:cubicBezTo>
                  <a:cubicBezTo>
                    <a:pt x="151" y="6"/>
                    <a:pt x="153" y="7"/>
                    <a:pt x="154" y="7"/>
                  </a:cubicBezTo>
                  <a:cubicBezTo>
                    <a:pt x="156" y="7"/>
                    <a:pt x="157" y="8"/>
                    <a:pt x="158" y="9"/>
                  </a:cubicBezTo>
                  <a:cubicBezTo>
                    <a:pt x="159" y="10"/>
                    <a:pt x="160" y="11"/>
                    <a:pt x="160" y="12"/>
                  </a:cubicBezTo>
                  <a:cubicBezTo>
                    <a:pt x="161" y="14"/>
                    <a:pt x="161" y="15"/>
                    <a:pt x="161" y="17"/>
                  </a:cubicBezTo>
                  <a:cubicBezTo>
                    <a:pt x="161" y="19"/>
                    <a:pt x="161" y="21"/>
                    <a:pt x="160" y="22"/>
                  </a:cubicBezTo>
                  <a:cubicBezTo>
                    <a:pt x="160" y="24"/>
                    <a:pt x="159" y="25"/>
                    <a:pt x="157" y="26"/>
                  </a:cubicBezTo>
                  <a:cubicBezTo>
                    <a:pt x="156" y="27"/>
                    <a:pt x="155" y="27"/>
                    <a:pt x="153" y="28"/>
                  </a:cubicBezTo>
                  <a:cubicBezTo>
                    <a:pt x="152" y="28"/>
                    <a:pt x="150" y="28"/>
                    <a:pt x="148" y="28"/>
                  </a:cubicBezTo>
                  <a:lnTo>
                    <a:pt x="144" y="28"/>
                  </a:lnTo>
                  <a:close/>
                  <a:moveTo>
                    <a:pt x="195" y="34"/>
                  </a:moveTo>
                  <a:cubicBezTo>
                    <a:pt x="201" y="34"/>
                    <a:pt x="201" y="34"/>
                    <a:pt x="201" y="34"/>
                  </a:cubicBezTo>
                  <a:cubicBezTo>
                    <a:pt x="201" y="20"/>
                    <a:pt x="201" y="20"/>
                    <a:pt x="201" y="20"/>
                  </a:cubicBezTo>
                  <a:cubicBezTo>
                    <a:pt x="213" y="1"/>
                    <a:pt x="213" y="1"/>
                    <a:pt x="213" y="1"/>
                  </a:cubicBezTo>
                  <a:cubicBezTo>
                    <a:pt x="206" y="1"/>
                    <a:pt x="206" y="1"/>
                    <a:pt x="206" y="1"/>
                  </a:cubicBezTo>
                  <a:cubicBezTo>
                    <a:pt x="198" y="14"/>
                    <a:pt x="198" y="14"/>
                    <a:pt x="198" y="14"/>
                  </a:cubicBezTo>
                  <a:cubicBezTo>
                    <a:pt x="190" y="1"/>
                    <a:pt x="190" y="1"/>
                    <a:pt x="190" y="1"/>
                  </a:cubicBezTo>
                  <a:cubicBezTo>
                    <a:pt x="183" y="1"/>
                    <a:pt x="183" y="1"/>
                    <a:pt x="183" y="1"/>
                  </a:cubicBezTo>
                  <a:cubicBezTo>
                    <a:pt x="195" y="20"/>
                    <a:pt x="195" y="20"/>
                    <a:pt x="195" y="20"/>
                  </a:cubicBezTo>
                  <a:lnTo>
                    <a:pt x="195" y="34"/>
                  </a:lnTo>
                  <a:close/>
                  <a:moveTo>
                    <a:pt x="287" y="17"/>
                  </a:moveTo>
                  <a:cubicBezTo>
                    <a:pt x="280" y="17"/>
                    <a:pt x="280" y="17"/>
                    <a:pt x="280" y="17"/>
                  </a:cubicBezTo>
                  <a:cubicBezTo>
                    <a:pt x="276" y="22"/>
                    <a:pt x="276" y="22"/>
                    <a:pt x="276" y="22"/>
                  </a:cubicBezTo>
                  <a:cubicBezTo>
                    <a:pt x="271" y="16"/>
                    <a:pt x="271" y="16"/>
                    <a:pt x="271" y="16"/>
                  </a:cubicBezTo>
                  <a:cubicBezTo>
                    <a:pt x="272" y="16"/>
                    <a:pt x="273" y="16"/>
                    <a:pt x="274" y="15"/>
                  </a:cubicBezTo>
                  <a:cubicBezTo>
                    <a:pt x="274" y="14"/>
                    <a:pt x="275" y="14"/>
                    <a:pt x="276" y="13"/>
                  </a:cubicBezTo>
                  <a:cubicBezTo>
                    <a:pt x="276" y="12"/>
                    <a:pt x="277" y="12"/>
                    <a:pt x="277" y="11"/>
                  </a:cubicBezTo>
                  <a:cubicBezTo>
                    <a:pt x="278" y="10"/>
                    <a:pt x="278" y="9"/>
                    <a:pt x="278" y="8"/>
                  </a:cubicBezTo>
                  <a:cubicBezTo>
                    <a:pt x="278" y="7"/>
                    <a:pt x="277" y="6"/>
                    <a:pt x="277" y="5"/>
                  </a:cubicBezTo>
                  <a:cubicBezTo>
                    <a:pt x="276" y="4"/>
                    <a:pt x="276" y="3"/>
                    <a:pt x="275" y="2"/>
                  </a:cubicBezTo>
                  <a:cubicBezTo>
                    <a:pt x="274" y="2"/>
                    <a:pt x="273" y="1"/>
                    <a:pt x="272" y="1"/>
                  </a:cubicBezTo>
                  <a:cubicBezTo>
                    <a:pt x="271" y="1"/>
                    <a:pt x="270" y="0"/>
                    <a:pt x="269" y="0"/>
                  </a:cubicBezTo>
                  <a:cubicBezTo>
                    <a:pt x="267" y="0"/>
                    <a:pt x="266" y="1"/>
                    <a:pt x="265" y="1"/>
                  </a:cubicBezTo>
                  <a:cubicBezTo>
                    <a:pt x="264" y="1"/>
                    <a:pt x="263" y="2"/>
                    <a:pt x="262" y="2"/>
                  </a:cubicBezTo>
                  <a:cubicBezTo>
                    <a:pt x="261" y="3"/>
                    <a:pt x="261" y="4"/>
                    <a:pt x="260" y="5"/>
                  </a:cubicBezTo>
                  <a:cubicBezTo>
                    <a:pt x="260" y="6"/>
                    <a:pt x="259" y="7"/>
                    <a:pt x="259" y="8"/>
                  </a:cubicBezTo>
                  <a:cubicBezTo>
                    <a:pt x="259" y="9"/>
                    <a:pt x="259" y="10"/>
                    <a:pt x="260" y="11"/>
                  </a:cubicBezTo>
                  <a:cubicBezTo>
                    <a:pt x="260" y="11"/>
                    <a:pt x="260" y="12"/>
                    <a:pt x="260" y="12"/>
                  </a:cubicBezTo>
                  <a:cubicBezTo>
                    <a:pt x="261" y="13"/>
                    <a:pt x="261" y="14"/>
                    <a:pt x="262" y="14"/>
                  </a:cubicBezTo>
                  <a:cubicBezTo>
                    <a:pt x="262" y="15"/>
                    <a:pt x="263" y="15"/>
                    <a:pt x="263" y="16"/>
                  </a:cubicBezTo>
                  <a:cubicBezTo>
                    <a:pt x="262" y="16"/>
                    <a:pt x="261" y="17"/>
                    <a:pt x="260" y="17"/>
                  </a:cubicBezTo>
                  <a:cubicBezTo>
                    <a:pt x="259" y="18"/>
                    <a:pt x="259" y="18"/>
                    <a:pt x="258" y="19"/>
                  </a:cubicBezTo>
                  <a:cubicBezTo>
                    <a:pt x="257" y="20"/>
                    <a:pt x="257" y="21"/>
                    <a:pt x="257" y="22"/>
                  </a:cubicBezTo>
                  <a:cubicBezTo>
                    <a:pt x="256" y="23"/>
                    <a:pt x="256" y="24"/>
                    <a:pt x="256" y="25"/>
                  </a:cubicBezTo>
                  <a:cubicBezTo>
                    <a:pt x="256" y="26"/>
                    <a:pt x="256" y="28"/>
                    <a:pt x="257" y="29"/>
                  </a:cubicBezTo>
                  <a:cubicBezTo>
                    <a:pt x="258" y="30"/>
                    <a:pt x="258" y="31"/>
                    <a:pt x="259" y="32"/>
                  </a:cubicBezTo>
                  <a:cubicBezTo>
                    <a:pt x="260" y="33"/>
                    <a:pt x="262" y="33"/>
                    <a:pt x="263" y="34"/>
                  </a:cubicBezTo>
                  <a:cubicBezTo>
                    <a:pt x="264" y="34"/>
                    <a:pt x="266" y="34"/>
                    <a:pt x="267" y="34"/>
                  </a:cubicBezTo>
                  <a:cubicBezTo>
                    <a:pt x="269" y="34"/>
                    <a:pt x="271" y="34"/>
                    <a:pt x="272" y="33"/>
                  </a:cubicBezTo>
                  <a:cubicBezTo>
                    <a:pt x="274" y="33"/>
                    <a:pt x="275" y="31"/>
                    <a:pt x="277" y="30"/>
                  </a:cubicBezTo>
                  <a:cubicBezTo>
                    <a:pt x="280" y="34"/>
                    <a:pt x="280" y="34"/>
                    <a:pt x="280" y="34"/>
                  </a:cubicBezTo>
                  <a:cubicBezTo>
                    <a:pt x="287" y="34"/>
                    <a:pt x="287" y="34"/>
                    <a:pt x="287" y="34"/>
                  </a:cubicBezTo>
                  <a:cubicBezTo>
                    <a:pt x="280" y="26"/>
                    <a:pt x="280" y="26"/>
                    <a:pt x="280" y="26"/>
                  </a:cubicBezTo>
                  <a:lnTo>
                    <a:pt x="287" y="17"/>
                  </a:lnTo>
                  <a:close/>
                  <a:moveTo>
                    <a:pt x="271" y="6"/>
                  </a:moveTo>
                  <a:cubicBezTo>
                    <a:pt x="272" y="7"/>
                    <a:pt x="272" y="7"/>
                    <a:pt x="272" y="8"/>
                  </a:cubicBezTo>
                  <a:cubicBezTo>
                    <a:pt x="272" y="9"/>
                    <a:pt x="272" y="10"/>
                    <a:pt x="272" y="10"/>
                  </a:cubicBezTo>
                  <a:cubicBezTo>
                    <a:pt x="272" y="10"/>
                    <a:pt x="271" y="11"/>
                    <a:pt x="271" y="11"/>
                  </a:cubicBezTo>
                  <a:cubicBezTo>
                    <a:pt x="270" y="12"/>
                    <a:pt x="270" y="12"/>
                    <a:pt x="269" y="12"/>
                  </a:cubicBezTo>
                  <a:cubicBezTo>
                    <a:pt x="269" y="13"/>
                    <a:pt x="268" y="13"/>
                    <a:pt x="268" y="13"/>
                  </a:cubicBezTo>
                  <a:cubicBezTo>
                    <a:pt x="267" y="13"/>
                    <a:pt x="267" y="13"/>
                    <a:pt x="267" y="12"/>
                  </a:cubicBezTo>
                  <a:cubicBezTo>
                    <a:pt x="266" y="12"/>
                    <a:pt x="266" y="11"/>
                    <a:pt x="266" y="11"/>
                  </a:cubicBezTo>
                  <a:cubicBezTo>
                    <a:pt x="266" y="11"/>
                    <a:pt x="265" y="10"/>
                    <a:pt x="265" y="10"/>
                  </a:cubicBezTo>
                  <a:cubicBezTo>
                    <a:pt x="265" y="9"/>
                    <a:pt x="265" y="9"/>
                    <a:pt x="265" y="9"/>
                  </a:cubicBezTo>
                  <a:cubicBezTo>
                    <a:pt x="265" y="8"/>
                    <a:pt x="265" y="7"/>
                    <a:pt x="266" y="6"/>
                  </a:cubicBezTo>
                  <a:cubicBezTo>
                    <a:pt x="267" y="6"/>
                    <a:pt x="268" y="5"/>
                    <a:pt x="269" y="5"/>
                  </a:cubicBezTo>
                  <a:cubicBezTo>
                    <a:pt x="270" y="5"/>
                    <a:pt x="270" y="6"/>
                    <a:pt x="271" y="6"/>
                  </a:cubicBezTo>
                  <a:moveTo>
                    <a:pt x="273" y="26"/>
                  </a:moveTo>
                  <a:cubicBezTo>
                    <a:pt x="272" y="27"/>
                    <a:pt x="271" y="28"/>
                    <a:pt x="270" y="28"/>
                  </a:cubicBezTo>
                  <a:cubicBezTo>
                    <a:pt x="270" y="29"/>
                    <a:pt x="268" y="29"/>
                    <a:pt x="267" y="29"/>
                  </a:cubicBezTo>
                  <a:cubicBezTo>
                    <a:pt x="266" y="29"/>
                    <a:pt x="266" y="29"/>
                    <a:pt x="265" y="29"/>
                  </a:cubicBezTo>
                  <a:cubicBezTo>
                    <a:pt x="265" y="29"/>
                    <a:pt x="264" y="28"/>
                    <a:pt x="264" y="28"/>
                  </a:cubicBezTo>
                  <a:cubicBezTo>
                    <a:pt x="263" y="28"/>
                    <a:pt x="263" y="27"/>
                    <a:pt x="262" y="27"/>
                  </a:cubicBezTo>
                  <a:cubicBezTo>
                    <a:pt x="262" y="26"/>
                    <a:pt x="262" y="25"/>
                    <a:pt x="262" y="25"/>
                  </a:cubicBezTo>
                  <a:cubicBezTo>
                    <a:pt x="262" y="24"/>
                    <a:pt x="262" y="23"/>
                    <a:pt x="262" y="23"/>
                  </a:cubicBezTo>
                  <a:cubicBezTo>
                    <a:pt x="263" y="22"/>
                    <a:pt x="263" y="22"/>
                    <a:pt x="263" y="21"/>
                  </a:cubicBezTo>
                  <a:cubicBezTo>
                    <a:pt x="264" y="21"/>
                    <a:pt x="264" y="20"/>
                    <a:pt x="265" y="20"/>
                  </a:cubicBezTo>
                  <a:cubicBezTo>
                    <a:pt x="265" y="20"/>
                    <a:pt x="266" y="19"/>
                    <a:pt x="266" y="19"/>
                  </a:cubicBezTo>
                  <a:lnTo>
                    <a:pt x="273" y="26"/>
                  </a:lnTo>
                  <a:close/>
                  <a:moveTo>
                    <a:pt x="333" y="34"/>
                  </a:moveTo>
                  <a:cubicBezTo>
                    <a:pt x="345" y="34"/>
                    <a:pt x="345" y="34"/>
                    <a:pt x="345" y="34"/>
                  </a:cubicBezTo>
                  <a:cubicBezTo>
                    <a:pt x="346" y="34"/>
                    <a:pt x="348" y="33"/>
                    <a:pt x="349" y="33"/>
                  </a:cubicBezTo>
                  <a:cubicBezTo>
                    <a:pt x="351" y="33"/>
                    <a:pt x="352" y="32"/>
                    <a:pt x="353" y="32"/>
                  </a:cubicBezTo>
                  <a:cubicBezTo>
                    <a:pt x="354" y="31"/>
                    <a:pt x="355" y="30"/>
                    <a:pt x="356" y="29"/>
                  </a:cubicBezTo>
                  <a:cubicBezTo>
                    <a:pt x="357" y="28"/>
                    <a:pt x="357" y="26"/>
                    <a:pt x="357" y="24"/>
                  </a:cubicBezTo>
                  <a:cubicBezTo>
                    <a:pt x="357" y="23"/>
                    <a:pt x="357" y="22"/>
                    <a:pt x="356" y="21"/>
                  </a:cubicBezTo>
                  <a:cubicBezTo>
                    <a:pt x="356" y="21"/>
                    <a:pt x="356" y="20"/>
                    <a:pt x="355" y="19"/>
                  </a:cubicBezTo>
                  <a:cubicBezTo>
                    <a:pt x="354" y="18"/>
                    <a:pt x="354" y="18"/>
                    <a:pt x="353" y="17"/>
                  </a:cubicBezTo>
                  <a:cubicBezTo>
                    <a:pt x="352" y="17"/>
                    <a:pt x="351" y="17"/>
                    <a:pt x="350" y="17"/>
                  </a:cubicBezTo>
                  <a:cubicBezTo>
                    <a:pt x="350" y="16"/>
                    <a:pt x="350" y="16"/>
                    <a:pt x="350" y="16"/>
                  </a:cubicBezTo>
                  <a:cubicBezTo>
                    <a:pt x="352" y="16"/>
                    <a:pt x="353" y="15"/>
                    <a:pt x="354" y="14"/>
                  </a:cubicBezTo>
                  <a:cubicBezTo>
                    <a:pt x="355" y="13"/>
                    <a:pt x="356" y="11"/>
                    <a:pt x="356" y="9"/>
                  </a:cubicBezTo>
                  <a:cubicBezTo>
                    <a:pt x="356" y="8"/>
                    <a:pt x="355" y="7"/>
                    <a:pt x="355" y="6"/>
                  </a:cubicBezTo>
                  <a:cubicBezTo>
                    <a:pt x="354" y="5"/>
                    <a:pt x="353" y="4"/>
                    <a:pt x="352" y="3"/>
                  </a:cubicBezTo>
                  <a:cubicBezTo>
                    <a:pt x="351" y="2"/>
                    <a:pt x="350" y="2"/>
                    <a:pt x="349" y="2"/>
                  </a:cubicBezTo>
                  <a:cubicBezTo>
                    <a:pt x="348" y="1"/>
                    <a:pt x="347" y="1"/>
                    <a:pt x="346" y="1"/>
                  </a:cubicBezTo>
                  <a:cubicBezTo>
                    <a:pt x="333" y="1"/>
                    <a:pt x="333" y="1"/>
                    <a:pt x="333" y="1"/>
                  </a:cubicBezTo>
                  <a:lnTo>
                    <a:pt x="333" y="34"/>
                  </a:lnTo>
                  <a:close/>
                  <a:moveTo>
                    <a:pt x="339" y="6"/>
                  </a:moveTo>
                  <a:cubicBezTo>
                    <a:pt x="344" y="6"/>
                    <a:pt x="344" y="6"/>
                    <a:pt x="344" y="6"/>
                  </a:cubicBezTo>
                  <a:cubicBezTo>
                    <a:pt x="346" y="6"/>
                    <a:pt x="347" y="7"/>
                    <a:pt x="348" y="7"/>
                  </a:cubicBezTo>
                  <a:cubicBezTo>
                    <a:pt x="349" y="8"/>
                    <a:pt x="350" y="9"/>
                    <a:pt x="350" y="10"/>
                  </a:cubicBezTo>
                  <a:cubicBezTo>
                    <a:pt x="350" y="12"/>
                    <a:pt x="349" y="13"/>
                    <a:pt x="348" y="13"/>
                  </a:cubicBezTo>
                  <a:cubicBezTo>
                    <a:pt x="347" y="14"/>
                    <a:pt x="346" y="14"/>
                    <a:pt x="344" y="14"/>
                  </a:cubicBezTo>
                  <a:cubicBezTo>
                    <a:pt x="339" y="14"/>
                    <a:pt x="339" y="14"/>
                    <a:pt x="339" y="14"/>
                  </a:cubicBezTo>
                  <a:lnTo>
                    <a:pt x="339" y="6"/>
                  </a:lnTo>
                  <a:close/>
                  <a:moveTo>
                    <a:pt x="339" y="19"/>
                  </a:moveTo>
                  <a:cubicBezTo>
                    <a:pt x="344" y="19"/>
                    <a:pt x="344" y="19"/>
                    <a:pt x="344" y="19"/>
                  </a:cubicBezTo>
                  <a:cubicBezTo>
                    <a:pt x="347" y="19"/>
                    <a:pt x="348" y="20"/>
                    <a:pt x="349" y="20"/>
                  </a:cubicBezTo>
                  <a:cubicBezTo>
                    <a:pt x="351" y="21"/>
                    <a:pt x="351" y="22"/>
                    <a:pt x="351" y="24"/>
                  </a:cubicBezTo>
                  <a:cubicBezTo>
                    <a:pt x="351" y="25"/>
                    <a:pt x="351" y="26"/>
                    <a:pt x="350" y="26"/>
                  </a:cubicBezTo>
                  <a:cubicBezTo>
                    <a:pt x="350" y="27"/>
                    <a:pt x="349" y="27"/>
                    <a:pt x="349" y="28"/>
                  </a:cubicBezTo>
                  <a:cubicBezTo>
                    <a:pt x="348" y="28"/>
                    <a:pt x="347" y="28"/>
                    <a:pt x="346" y="28"/>
                  </a:cubicBezTo>
                  <a:cubicBezTo>
                    <a:pt x="346" y="29"/>
                    <a:pt x="345" y="29"/>
                    <a:pt x="344" y="29"/>
                  </a:cubicBezTo>
                  <a:cubicBezTo>
                    <a:pt x="339" y="29"/>
                    <a:pt x="339" y="29"/>
                    <a:pt x="339" y="29"/>
                  </a:cubicBezTo>
                  <a:lnTo>
                    <a:pt x="339" y="19"/>
                  </a:lnTo>
                  <a:close/>
                  <a:moveTo>
                    <a:pt x="373" y="34"/>
                  </a:moveTo>
                  <a:cubicBezTo>
                    <a:pt x="380" y="34"/>
                    <a:pt x="380" y="34"/>
                    <a:pt x="380" y="34"/>
                  </a:cubicBezTo>
                  <a:cubicBezTo>
                    <a:pt x="383" y="26"/>
                    <a:pt x="383" y="26"/>
                    <a:pt x="383" y="26"/>
                  </a:cubicBezTo>
                  <a:cubicBezTo>
                    <a:pt x="397" y="26"/>
                    <a:pt x="397" y="26"/>
                    <a:pt x="397" y="26"/>
                  </a:cubicBezTo>
                  <a:cubicBezTo>
                    <a:pt x="400" y="34"/>
                    <a:pt x="400" y="34"/>
                    <a:pt x="400" y="34"/>
                  </a:cubicBezTo>
                  <a:cubicBezTo>
                    <a:pt x="406" y="34"/>
                    <a:pt x="406" y="34"/>
                    <a:pt x="406" y="34"/>
                  </a:cubicBezTo>
                  <a:cubicBezTo>
                    <a:pt x="392" y="1"/>
                    <a:pt x="392" y="1"/>
                    <a:pt x="392" y="1"/>
                  </a:cubicBezTo>
                  <a:cubicBezTo>
                    <a:pt x="387" y="1"/>
                    <a:pt x="387" y="1"/>
                    <a:pt x="387" y="1"/>
                  </a:cubicBezTo>
                  <a:lnTo>
                    <a:pt x="373" y="34"/>
                  </a:lnTo>
                  <a:close/>
                  <a:moveTo>
                    <a:pt x="384" y="21"/>
                  </a:moveTo>
                  <a:cubicBezTo>
                    <a:pt x="390" y="8"/>
                    <a:pt x="390" y="8"/>
                    <a:pt x="390" y="8"/>
                  </a:cubicBezTo>
                  <a:cubicBezTo>
                    <a:pt x="394" y="21"/>
                    <a:pt x="394" y="21"/>
                    <a:pt x="394" y="21"/>
                  </a:cubicBezTo>
                  <a:lnTo>
                    <a:pt x="384" y="21"/>
                  </a:lnTo>
                  <a:close/>
                  <a:moveTo>
                    <a:pt x="450" y="6"/>
                  </a:moveTo>
                  <a:cubicBezTo>
                    <a:pt x="449" y="4"/>
                    <a:pt x="447" y="2"/>
                    <a:pt x="445" y="2"/>
                  </a:cubicBezTo>
                  <a:cubicBezTo>
                    <a:pt x="443" y="1"/>
                    <a:pt x="441" y="0"/>
                    <a:pt x="439" y="0"/>
                  </a:cubicBezTo>
                  <a:cubicBezTo>
                    <a:pt x="437" y="0"/>
                    <a:pt x="434" y="1"/>
                    <a:pt x="432" y="2"/>
                  </a:cubicBezTo>
                  <a:cubicBezTo>
                    <a:pt x="430" y="2"/>
                    <a:pt x="428" y="4"/>
                    <a:pt x="427" y="5"/>
                  </a:cubicBezTo>
                  <a:cubicBezTo>
                    <a:pt x="425" y="7"/>
                    <a:pt x="424" y="8"/>
                    <a:pt x="423" y="10"/>
                  </a:cubicBezTo>
                  <a:cubicBezTo>
                    <a:pt x="423" y="13"/>
                    <a:pt x="422" y="15"/>
                    <a:pt x="422" y="18"/>
                  </a:cubicBezTo>
                  <a:cubicBezTo>
                    <a:pt x="422" y="20"/>
                    <a:pt x="423" y="22"/>
                    <a:pt x="423" y="24"/>
                  </a:cubicBezTo>
                  <a:cubicBezTo>
                    <a:pt x="424" y="26"/>
                    <a:pt x="425" y="28"/>
                    <a:pt x="427" y="30"/>
                  </a:cubicBezTo>
                  <a:cubicBezTo>
                    <a:pt x="428" y="31"/>
                    <a:pt x="430" y="32"/>
                    <a:pt x="432" y="33"/>
                  </a:cubicBezTo>
                  <a:cubicBezTo>
                    <a:pt x="434" y="34"/>
                    <a:pt x="437" y="34"/>
                    <a:pt x="439" y="34"/>
                  </a:cubicBezTo>
                  <a:cubicBezTo>
                    <a:pt x="442" y="34"/>
                    <a:pt x="444" y="34"/>
                    <a:pt x="446" y="33"/>
                  </a:cubicBezTo>
                  <a:cubicBezTo>
                    <a:pt x="448" y="32"/>
                    <a:pt x="450" y="31"/>
                    <a:pt x="451" y="29"/>
                  </a:cubicBezTo>
                  <a:cubicBezTo>
                    <a:pt x="446" y="25"/>
                    <a:pt x="446" y="25"/>
                    <a:pt x="446" y="25"/>
                  </a:cubicBezTo>
                  <a:cubicBezTo>
                    <a:pt x="445" y="27"/>
                    <a:pt x="444" y="28"/>
                    <a:pt x="443" y="28"/>
                  </a:cubicBezTo>
                  <a:cubicBezTo>
                    <a:pt x="442" y="29"/>
                    <a:pt x="441" y="29"/>
                    <a:pt x="439" y="29"/>
                  </a:cubicBezTo>
                  <a:cubicBezTo>
                    <a:pt x="438" y="29"/>
                    <a:pt x="436" y="29"/>
                    <a:pt x="435" y="28"/>
                  </a:cubicBezTo>
                  <a:cubicBezTo>
                    <a:pt x="433" y="28"/>
                    <a:pt x="432" y="27"/>
                    <a:pt x="431" y="26"/>
                  </a:cubicBezTo>
                  <a:cubicBezTo>
                    <a:pt x="430" y="25"/>
                    <a:pt x="429" y="23"/>
                    <a:pt x="429" y="22"/>
                  </a:cubicBezTo>
                  <a:cubicBezTo>
                    <a:pt x="428" y="20"/>
                    <a:pt x="428" y="19"/>
                    <a:pt x="428" y="17"/>
                  </a:cubicBezTo>
                  <a:cubicBezTo>
                    <a:pt x="428" y="16"/>
                    <a:pt x="428" y="14"/>
                    <a:pt x="429" y="13"/>
                  </a:cubicBezTo>
                  <a:cubicBezTo>
                    <a:pt x="429" y="11"/>
                    <a:pt x="430" y="10"/>
                    <a:pt x="431" y="9"/>
                  </a:cubicBezTo>
                  <a:cubicBezTo>
                    <a:pt x="432" y="8"/>
                    <a:pt x="433" y="7"/>
                    <a:pt x="435" y="7"/>
                  </a:cubicBezTo>
                  <a:cubicBezTo>
                    <a:pt x="436" y="6"/>
                    <a:pt x="438" y="6"/>
                    <a:pt x="439" y="6"/>
                  </a:cubicBezTo>
                  <a:cubicBezTo>
                    <a:pt x="440" y="6"/>
                    <a:pt x="441" y="6"/>
                    <a:pt x="443" y="6"/>
                  </a:cubicBezTo>
                  <a:cubicBezTo>
                    <a:pt x="444" y="7"/>
                    <a:pt x="445" y="8"/>
                    <a:pt x="446" y="9"/>
                  </a:cubicBezTo>
                  <a:lnTo>
                    <a:pt x="450" y="6"/>
                  </a:lnTo>
                  <a:close/>
                  <a:moveTo>
                    <a:pt x="469" y="24"/>
                  </a:moveTo>
                  <a:cubicBezTo>
                    <a:pt x="470" y="26"/>
                    <a:pt x="471" y="28"/>
                    <a:pt x="472" y="30"/>
                  </a:cubicBezTo>
                  <a:cubicBezTo>
                    <a:pt x="474" y="31"/>
                    <a:pt x="476" y="32"/>
                    <a:pt x="478" y="33"/>
                  </a:cubicBezTo>
                  <a:cubicBezTo>
                    <a:pt x="480" y="34"/>
                    <a:pt x="482" y="34"/>
                    <a:pt x="485" y="34"/>
                  </a:cubicBezTo>
                  <a:cubicBezTo>
                    <a:pt x="487" y="34"/>
                    <a:pt x="489" y="34"/>
                    <a:pt x="491" y="33"/>
                  </a:cubicBezTo>
                  <a:cubicBezTo>
                    <a:pt x="494" y="32"/>
                    <a:pt x="495" y="31"/>
                    <a:pt x="497" y="30"/>
                  </a:cubicBezTo>
                  <a:cubicBezTo>
                    <a:pt x="498" y="28"/>
                    <a:pt x="500" y="26"/>
                    <a:pt x="500" y="24"/>
                  </a:cubicBezTo>
                  <a:cubicBezTo>
                    <a:pt x="501" y="22"/>
                    <a:pt x="502" y="20"/>
                    <a:pt x="502" y="17"/>
                  </a:cubicBezTo>
                  <a:cubicBezTo>
                    <a:pt x="502" y="15"/>
                    <a:pt x="501" y="12"/>
                    <a:pt x="500" y="10"/>
                  </a:cubicBezTo>
                  <a:cubicBezTo>
                    <a:pt x="500" y="8"/>
                    <a:pt x="498" y="6"/>
                    <a:pt x="497" y="5"/>
                  </a:cubicBezTo>
                  <a:cubicBezTo>
                    <a:pt x="495" y="3"/>
                    <a:pt x="494" y="2"/>
                    <a:pt x="491" y="2"/>
                  </a:cubicBezTo>
                  <a:cubicBezTo>
                    <a:pt x="489" y="1"/>
                    <a:pt x="487" y="0"/>
                    <a:pt x="485" y="0"/>
                  </a:cubicBezTo>
                  <a:cubicBezTo>
                    <a:pt x="482" y="0"/>
                    <a:pt x="480" y="1"/>
                    <a:pt x="478" y="2"/>
                  </a:cubicBezTo>
                  <a:cubicBezTo>
                    <a:pt x="476" y="2"/>
                    <a:pt x="474" y="4"/>
                    <a:pt x="472" y="5"/>
                  </a:cubicBezTo>
                  <a:cubicBezTo>
                    <a:pt x="471" y="7"/>
                    <a:pt x="470" y="8"/>
                    <a:pt x="469" y="10"/>
                  </a:cubicBezTo>
                  <a:cubicBezTo>
                    <a:pt x="468" y="13"/>
                    <a:pt x="467" y="15"/>
                    <a:pt x="467" y="18"/>
                  </a:cubicBezTo>
                  <a:cubicBezTo>
                    <a:pt x="467" y="20"/>
                    <a:pt x="468" y="22"/>
                    <a:pt x="469" y="24"/>
                  </a:cubicBezTo>
                  <a:moveTo>
                    <a:pt x="474" y="13"/>
                  </a:moveTo>
                  <a:cubicBezTo>
                    <a:pt x="475" y="11"/>
                    <a:pt x="476" y="10"/>
                    <a:pt x="477" y="9"/>
                  </a:cubicBezTo>
                  <a:cubicBezTo>
                    <a:pt x="478" y="8"/>
                    <a:pt x="479" y="7"/>
                    <a:pt x="480" y="7"/>
                  </a:cubicBezTo>
                  <a:cubicBezTo>
                    <a:pt x="481" y="6"/>
                    <a:pt x="483" y="6"/>
                    <a:pt x="485" y="6"/>
                  </a:cubicBezTo>
                  <a:cubicBezTo>
                    <a:pt x="486" y="6"/>
                    <a:pt x="488" y="6"/>
                    <a:pt x="489" y="7"/>
                  </a:cubicBezTo>
                  <a:cubicBezTo>
                    <a:pt x="491" y="7"/>
                    <a:pt x="492" y="8"/>
                    <a:pt x="493" y="9"/>
                  </a:cubicBezTo>
                  <a:cubicBezTo>
                    <a:pt x="494" y="10"/>
                    <a:pt x="494" y="11"/>
                    <a:pt x="495" y="13"/>
                  </a:cubicBezTo>
                  <a:cubicBezTo>
                    <a:pt x="495" y="14"/>
                    <a:pt x="496" y="16"/>
                    <a:pt x="496" y="17"/>
                  </a:cubicBezTo>
                  <a:cubicBezTo>
                    <a:pt x="496" y="19"/>
                    <a:pt x="495" y="20"/>
                    <a:pt x="495" y="22"/>
                  </a:cubicBezTo>
                  <a:cubicBezTo>
                    <a:pt x="494" y="23"/>
                    <a:pt x="494" y="25"/>
                    <a:pt x="493" y="26"/>
                  </a:cubicBezTo>
                  <a:cubicBezTo>
                    <a:pt x="492" y="27"/>
                    <a:pt x="491" y="28"/>
                    <a:pt x="489" y="28"/>
                  </a:cubicBezTo>
                  <a:cubicBezTo>
                    <a:pt x="488" y="29"/>
                    <a:pt x="486" y="29"/>
                    <a:pt x="485" y="29"/>
                  </a:cubicBezTo>
                  <a:cubicBezTo>
                    <a:pt x="483" y="29"/>
                    <a:pt x="481" y="29"/>
                    <a:pt x="480" y="28"/>
                  </a:cubicBezTo>
                  <a:cubicBezTo>
                    <a:pt x="479" y="28"/>
                    <a:pt x="478" y="27"/>
                    <a:pt x="477" y="26"/>
                  </a:cubicBezTo>
                  <a:cubicBezTo>
                    <a:pt x="476" y="25"/>
                    <a:pt x="475" y="23"/>
                    <a:pt x="474" y="22"/>
                  </a:cubicBezTo>
                  <a:cubicBezTo>
                    <a:pt x="474" y="20"/>
                    <a:pt x="474" y="19"/>
                    <a:pt x="474" y="17"/>
                  </a:cubicBezTo>
                  <a:cubicBezTo>
                    <a:pt x="474" y="16"/>
                    <a:pt x="474" y="14"/>
                    <a:pt x="474" y="13"/>
                  </a:cubicBezTo>
                  <a:moveTo>
                    <a:pt x="521" y="34"/>
                  </a:moveTo>
                  <a:cubicBezTo>
                    <a:pt x="527" y="34"/>
                    <a:pt x="527" y="34"/>
                    <a:pt x="527" y="34"/>
                  </a:cubicBezTo>
                  <a:cubicBezTo>
                    <a:pt x="527" y="9"/>
                    <a:pt x="527" y="9"/>
                    <a:pt x="527" y="9"/>
                  </a:cubicBezTo>
                  <a:cubicBezTo>
                    <a:pt x="527" y="9"/>
                    <a:pt x="527" y="9"/>
                    <a:pt x="527" y="9"/>
                  </a:cubicBezTo>
                  <a:cubicBezTo>
                    <a:pt x="543" y="34"/>
                    <a:pt x="543" y="34"/>
                    <a:pt x="543" y="34"/>
                  </a:cubicBezTo>
                  <a:cubicBezTo>
                    <a:pt x="550" y="34"/>
                    <a:pt x="550" y="34"/>
                    <a:pt x="550" y="34"/>
                  </a:cubicBezTo>
                  <a:cubicBezTo>
                    <a:pt x="550" y="1"/>
                    <a:pt x="550" y="1"/>
                    <a:pt x="550" y="1"/>
                  </a:cubicBezTo>
                  <a:cubicBezTo>
                    <a:pt x="545" y="1"/>
                    <a:pt x="545" y="1"/>
                    <a:pt x="545" y="1"/>
                  </a:cubicBezTo>
                  <a:cubicBezTo>
                    <a:pt x="545" y="25"/>
                    <a:pt x="545" y="25"/>
                    <a:pt x="545" y="25"/>
                  </a:cubicBezTo>
                  <a:cubicBezTo>
                    <a:pt x="545" y="25"/>
                    <a:pt x="545" y="25"/>
                    <a:pt x="545" y="25"/>
                  </a:cubicBezTo>
                  <a:cubicBezTo>
                    <a:pt x="529" y="1"/>
                    <a:pt x="529" y="1"/>
                    <a:pt x="529" y="1"/>
                  </a:cubicBezTo>
                  <a:cubicBezTo>
                    <a:pt x="521" y="1"/>
                    <a:pt x="521" y="1"/>
                    <a:pt x="521" y="1"/>
                  </a:cubicBezTo>
                  <a:lnTo>
                    <a:pt x="5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0" name="Text: Shook"/>
            <p:cNvSpPr>
              <a:spLocks noEditPoints="1"/>
            </p:cNvSpPr>
            <p:nvPr/>
          </p:nvSpPr>
          <p:spPr bwMode="auto">
            <a:xfrm>
              <a:off x="1744663" y="-3759201"/>
              <a:ext cx="6684963" cy="1069975"/>
            </a:xfrm>
            <a:custGeom>
              <a:avLst/>
              <a:gdLst>
                <a:gd name="T0" fmla="*/ 33 w 552"/>
                <a:gd name="T1" fmla="*/ 0 h 88"/>
                <a:gd name="T2" fmla="*/ 5 w 552"/>
                <a:gd name="T3" fmla="*/ 14 h 88"/>
                <a:gd name="T4" fmla="*/ 13 w 552"/>
                <a:gd name="T5" fmla="*/ 44 h 88"/>
                <a:gd name="T6" fmla="*/ 39 w 552"/>
                <a:gd name="T7" fmla="*/ 56 h 88"/>
                <a:gd name="T8" fmla="*/ 37 w 552"/>
                <a:gd name="T9" fmla="*/ 72 h 88"/>
                <a:gd name="T10" fmla="*/ 18 w 552"/>
                <a:gd name="T11" fmla="*/ 72 h 88"/>
                <a:gd name="T12" fmla="*/ 12 w 552"/>
                <a:gd name="T13" fmla="*/ 85 h 88"/>
                <a:gd name="T14" fmla="*/ 48 w 552"/>
                <a:gd name="T15" fmla="*/ 81 h 88"/>
                <a:gd name="T16" fmla="*/ 55 w 552"/>
                <a:gd name="T17" fmla="*/ 49 h 88"/>
                <a:gd name="T18" fmla="*/ 28 w 552"/>
                <a:gd name="T19" fmla="*/ 35 h 88"/>
                <a:gd name="T20" fmla="*/ 19 w 552"/>
                <a:gd name="T21" fmla="*/ 20 h 88"/>
                <a:gd name="T22" fmla="*/ 32 w 552"/>
                <a:gd name="T23" fmla="*/ 14 h 88"/>
                <a:gd name="T24" fmla="*/ 57 w 552"/>
                <a:gd name="T25" fmla="*/ 9 h 88"/>
                <a:gd name="T26" fmla="*/ 123 w 552"/>
                <a:gd name="T27" fmla="*/ 49 h 88"/>
                <a:gd name="T28" fmla="*/ 177 w 552"/>
                <a:gd name="T29" fmla="*/ 86 h 88"/>
                <a:gd name="T30" fmla="*/ 162 w 552"/>
                <a:gd name="T31" fmla="*/ 36 h 88"/>
                <a:gd name="T32" fmla="*/ 108 w 552"/>
                <a:gd name="T33" fmla="*/ 2 h 88"/>
                <a:gd name="T34" fmla="*/ 238 w 552"/>
                <a:gd name="T35" fmla="*/ 76 h 88"/>
                <a:gd name="T36" fmla="*/ 288 w 552"/>
                <a:gd name="T37" fmla="*/ 84 h 88"/>
                <a:gd name="T38" fmla="*/ 314 w 552"/>
                <a:gd name="T39" fmla="*/ 44 h 88"/>
                <a:gd name="T40" fmla="*/ 288 w 552"/>
                <a:gd name="T41" fmla="*/ 3 h 88"/>
                <a:gd name="T42" fmla="*/ 238 w 552"/>
                <a:gd name="T43" fmla="*/ 12 h 88"/>
                <a:gd name="T44" fmla="*/ 229 w 552"/>
                <a:gd name="T45" fmla="*/ 62 h 88"/>
                <a:gd name="T46" fmla="*/ 258 w 552"/>
                <a:gd name="T47" fmla="*/ 16 h 88"/>
                <a:gd name="T48" fmla="*/ 291 w 552"/>
                <a:gd name="T49" fmla="*/ 22 h 88"/>
                <a:gd name="T50" fmla="*/ 297 w 552"/>
                <a:gd name="T51" fmla="*/ 56 h 88"/>
                <a:gd name="T52" fmla="*/ 270 w 552"/>
                <a:gd name="T53" fmla="*/ 74 h 88"/>
                <a:gd name="T54" fmla="*/ 244 w 552"/>
                <a:gd name="T55" fmla="*/ 56 h 88"/>
                <a:gd name="T56" fmla="*/ 350 w 552"/>
                <a:gd name="T57" fmla="*/ 62 h 88"/>
                <a:gd name="T58" fmla="*/ 390 w 552"/>
                <a:gd name="T59" fmla="*/ 88 h 88"/>
                <a:gd name="T60" fmla="*/ 431 w 552"/>
                <a:gd name="T61" fmla="*/ 62 h 88"/>
                <a:gd name="T62" fmla="*/ 422 w 552"/>
                <a:gd name="T63" fmla="*/ 12 h 88"/>
                <a:gd name="T64" fmla="*/ 373 w 552"/>
                <a:gd name="T65" fmla="*/ 3 h 88"/>
                <a:gd name="T66" fmla="*/ 346 w 552"/>
                <a:gd name="T67" fmla="*/ 44 h 88"/>
                <a:gd name="T68" fmla="*/ 370 w 552"/>
                <a:gd name="T69" fmla="*/ 22 h 88"/>
                <a:gd name="T70" fmla="*/ 402 w 552"/>
                <a:gd name="T71" fmla="*/ 16 h 88"/>
                <a:gd name="T72" fmla="*/ 419 w 552"/>
                <a:gd name="T73" fmla="*/ 43 h 88"/>
                <a:gd name="T74" fmla="*/ 402 w 552"/>
                <a:gd name="T75" fmla="*/ 72 h 88"/>
                <a:gd name="T76" fmla="*/ 370 w 552"/>
                <a:gd name="T77" fmla="*/ 66 h 88"/>
                <a:gd name="T78" fmla="*/ 364 w 552"/>
                <a:gd name="T79" fmla="*/ 32 h 88"/>
                <a:gd name="T80" fmla="*/ 494 w 552"/>
                <a:gd name="T81" fmla="*/ 45 h 88"/>
                <a:gd name="T82" fmla="*/ 552 w 552"/>
                <a:gd name="T83" fmla="*/ 86 h 88"/>
                <a:gd name="T84" fmla="*/ 529 w 552"/>
                <a:gd name="T85" fmla="*/ 2 h 88"/>
                <a:gd name="T86" fmla="*/ 494 w 552"/>
                <a:gd name="T87"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 h="88">
                  <a:moveTo>
                    <a:pt x="57" y="9"/>
                  </a:moveTo>
                  <a:cubicBezTo>
                    <a:pt x="54" y="6"/>
                    <a:pt x="50" y="4"/>
                    <a:pt x="46" y="2"/>
                  </a:cubicBezTo>
                  <a:cubicBezTo>
                    <a:pt x="42" y="1"/>
                    <a:pt x="38" y="0"/>
                    <a:pt x="33" y="0"/>
                  </a:cubicBezTo>
                  <a:cubicBezTo>
                    <a:pt x="29" y="0"/>
                    <a:pt x="26" y="1"/>
                    <a:pt x="22" y="2"/>
                  </a:cubicBezTo>
                  <a:cubicBezTo>
                    <a:pt x="18" y="3"/>
                    <a:pt x="15" y="4"/>
                    <a:pt x="12" y="7"/>
                  </a:cubicBezTo>
                  <a:cubicBezTo>
                    <a:pt x="9" y="9"/>
                    <a:pt x="7" y="11"/>
                    <a:pt x="5" y="14"/>
                  </a:cubicBezTo>
                  <a:cubicBezTo>
                    <a:pt x="3" y="17"/>
                    <a:pt x="3" y="21"/>
                    <a:pt x="3" y="26"/>
                  </a:cubicBezTo>
                  <a:cubicBezTo>
                    <a:pt x="3" y="30"/>
                    <a:pt x="4" y="34"/>
                    <a:pt x="5" y="37"/>
                  </a:cubicBezTo>
                  <a:cubicBezTo>
                    <a:pt x="7" y="40"/>
                    <a:pt x="10" y="43"/>
                    <a:pt x="13" y="44"/>
                  </a:cubicBezTo>
                  <a:cubicBezTo>
                    <a:pt x="16" y="46"/>
                    <a:pt x="19" y="48"/>
                    <a:pt x="22" y="49"/>
                  </a:cubicBezTo>
                  <a:cubicBezTo>
                    <a:pt x="26" y="50"/>
                    <a:pt x="29" y="51"/>
                    <a:pt x="32" y="52"/>
                  </a:cubicBezTo>
                  <a:cubicBezTo>
                    <a:pt x="35" y="53"/>
                    <a:pt x="37" y="54"/>
                    <a:pt x="39" y="56"/>
                  </a:cubicBezTo>
                  <a:cubicBezTo>
                    <a:pt x="41" y="58"/>
                    <a:pt x="42" y="60"/>
                    <a:pt x="42" y="63"/>
                  </a:cubicBezTo>
                  <a:cubicBezTo>
                    <a:pt x="42" y="65"/>
                    <a:pt x="42" y="67"/>
                    <a:pt x="41" y="68"/>
                  </a:cubicBezTo>
                  <a:cubicBezTo>
                    <a:pt x="40" y="69"/>
                    <a:pt x="39" y="71"/>
                    <a:pt x="37" y="72"/>
                  </a:cubicBezTo>
                  <a:cubicBezTo>
                    <a:pt x="36" y="73"/>
                    <a:pt x="34" y="73"/>
                    <a:pt x="33" y="74"/>
                  </a:cubicBezTo>
                  <a:cubicBezTo>
                    <a:pt x="31" y="74"/>
                    <a:pt x="29" y="74"/>
                    <a:pt x="27" y="74"/>
                  </a:cubicBezTo>
                  <a:cubicBezTo>
                    <a:pt x="24" y="74"/>
                    <a:pt x="21" y="74"/>
                    <a:pt x="18" y="72"/>
                  </a:cubicBezTo>
                  <a:cubicBezTo>
                    <a:pt x="15" y="71"/>
                    <a:pt x="13" y="68"/>
                    <a:pt x="11" y="66"/>
                  </a:cubicBezTo>
                  <a:cubicBezTo>
                    <a:pt x="0" y="77"/>
                    <a:pt x="0" y="77"/>
                    <a:pt x="0" y="77"/>
                  </a:cubicBezTo>
                  <a:cubicBezTo>
                    <a:pt x="3" y="81"/>
                    <a:pt x="7" y="83"/>
                    <a:pt x="12" y="85"/>
                  </a:cubicBezTo>
                  <a:cubicBezTo>
                    <a:pt x="17" y="87"/>
                    <a:pt x="22" y="88"/>
                    <a:pt x="27" y="88"/>
                  </a:cubicBezTo>
                  <a:cubicBezTo>
                    <a:pt x="31" y="88"/>
                    <a:pt x="35" y="87"/>
                    <a:pt x="39" y="86"/>
                  </a:cubicBezTo>
                  <a:cubicBezTo>
                    <a:pt x="42" y="85"/>
                    <a:pt x="46" y="83"/>
                    <a:pt x="48" y="81"/>
                  </a:cubicBezTo>
                  <a:cubicBezTo>
                    <a:pt x="51" y="79"/>
                    <a:pt x="53" y="76"/>
                    <a:pt x="55" y="73"/>
                  </a:cubicBezTo>
                  <a:cubicBezTo>
                    <a:pt x="57" y="70"/>
                    <a:pt x="58" y="66"/>
                    <a:pt x="58" y="61"/>
                  </a:cubicBezTo>
                  <a:cubicBezTo>
                    <a:pt x="58" y="56"/>
                    <a:pt x="57" y="52"/>
                    <a:pt x="55" y="49"/>
                  </a:cubicBezTo>
                  <a:cubicBezTo>
                    <a:pt x="53" y="46"/>
                    <a:pt x="50" y="44"/>
                    <a:pt x="47" y="42"/>
                  </a:cubicBezTo>
                  <a:cubicBezTo>
                    <a:pt x="44" y="40"/>
                    <a:pt x="41" y="39"/>
                    <a:pt x="38" y="38"/>
                  </a:cubicBezTo>
                  <a:cubicBezTo>
                    <a:pt x="34" y="37"/>
                    <a:pt x="31" y="36"/>
                    <a:pt x="28" y="35"/>
                  </a:cubicBezTo>
                  <a:cubicBezTo>
                    <a:pt x="25" y="34"/>
                    <a:pt x="23" y="32"/>
                    <a:pt x="21" y="31"/>
                  </a:cubicBezTo>
                  <a:cubicBezTo>
                    <a:pt x="19" y="29"/>
                    <a:pt x="18" y="27"/>
                    <a:pt x="18" y="24"/>
                  </a:cubicBezTo>
                  <a:cubicBezTo>
                    <a:pt x="18" y="23"/>
                    <a:pt x="18" y="21"/>
                    <a:pt x="19" y="20"/>
                  </a:cubicBezTo>
                  <a:cubicBezTo>
                    <a:pt x="20" y="18"/>
                    <a:pt x="21" y="17"/>
                    <a:pt x="22" y="16"/>
                  </a:cubicBezTo>
                  <a:cubicBezTo>
                    <a:pt x="24" y="15"/>
                    <a:pt x="25" y="15"/>
                    <a:pt x="27" y="14"/>
                  </a:cubicBezTo>
                  <a:cubicBezTo>
                    <a:pt x="28" y="14"/>
                    <a:pt x="30" y="14"/>
                    <a:pt x="32" y="14"/>
                  </a:cubicBezTo>
                  <a:cubicBezTo>
                    <a:pt x="35" y="14"/>
                    <a:pt x="37" y="14"/>
                    <a:pt x="40" y="15"/>
                  </a:cubicBezTo>
                  <a:cubicBezTo>
                    <a:pt x="43" y="16"/>
                    <a:pt x="45" y="18"/>
                    <a:pt x="46" y="20"/>
                  </a:cubicBezTo>
                  <a:lnTo>
                    <a:pt x="57" y="9"/>
                  </a:lnTo>
                  <a:close/>
                  <a:moveTo>
                    <a:pt x="108" y="86"/>
                  </a:moveTo>
                  <a:cubicBezTo>
                    <a:pt x="123" y="86"/>
                    <a:pt x="123" y="86"/>
                    <a:pt x="123" y="86"/>
                  </a:cubicBezTo>
                  <a:cubicBezTo>
                    <a:pt x="123" y="49"/>
                    <a:pt x="123" y="49"/>
                    <a:pt x="123" y="49"/>
                  </a:cubicBezTo>
                  <a:cubicBezTo>
                    <a:pt x="162" y="49"/>
                    <a:pt x="162" y="49"/>
                    <a:pt x="162" y="49"/>
                  </a:cubicBezTo>
                  <a:cubicBezTo>
                    <a:pt x="162" y="86"/>
                    <a:pt x="162" y="86"/>
                    <a:pt x="162" y="86"/>
                  </a:cubicBezTo>
                  <a:cubicBezTo>
                    <a:pt x="177" y="86"/>
                    <a:pt x="177" y="86"/>
                    <a:pt x="177" y="86"/>
                  </a:cubicBezTo>
                  <a:cubicBezTo>
                    <a:pt x="177" y="2"/>
                    <a:pt x="177" y="2"/>
                    <a:pt x="177" y="2"/>
                  </a:cubicBezTo>
                  <a:cubicBezTo>
                    <a:pt x="162" y="2"/>
                    <a:pt x="162" y="2"/>
                    <a:pt x="162" y="2"/>
                  </a:cubicBezTo>
                  <a:cubicBezTo>
                    <a:pt x="162" y="36"/>
                    <a:pt x="162" y="36"/>
                    <a:pt x="162" y="36"/>
                  </a:cubicBezTo>
                  <a:cubicBezTo>
                    <a:pt x="123" y="36"/>
                    <a:pt x="123" y="36"/>
                    <a:pt x="123" y="36"/>
                  </a:cubicBezTo>
                  <a:cubicBezTo>
                    <a:pt x="123" y="2"/>
                    <a:pt x="123" y="2"/>
                    <a:pt x="123" y="2"/>
                  </a:cubicBezTo>
                  <a:cubicBezTo>
                    <a:pt x="108" y="2"/>
                    <a:pt x="108" y="2"/>
                    <a:pt x="108" y="2"/>
                  </a:cubicBezTo>
                  <a:lnTo>
                    <a:pt x="108" y="86"/>
                  </a:lnTo>
                  <a:close/>
                  <a:moveTo>
                    <a:pt x="229" y="62"/>
                  </a:moveTo>
                  <a:cubicBezTo>
                    <a:pt x="232" y="68"/>
                    <a:pt x="235" y="72"/>
                    <a:pt x="238" y="76"/>
                  </a:cubicBezTo>
                  <a:cubicBezTo>
                    <a:pt x="242" y="80"/>
                    <a:pt x="247" y="83"/>
                    <a:pt x="252" y="85"/>
                  </a:cubicBezTo>
                  <a:cubicBezTo>
                    <a:pt x="258" y="87"/>
                    <a:pt x="264" y="88"/>
                    <a:pt x="270" y="88"/>
                  </a:cubicBezTo>
                  <a:cubicBezTo>
                    <a:pt x="276" y="88"/>
                    <a:pt x="282" y="87"/>
                    <a:pt x="288" y="84"/>
                  </a:cubicBezTo>
                  <a:cubicBezTo>
                    <a:pt x="293" y="82"/>
                    <a:pt x="298" y="79"/>
                    <a:pt x="302" y="75"/>
                  </a:cubicBezTo>
                  <a:cubicBezTo>
                    <a:pt x="306" y="72"/>
                    <a:pt x="309" y="67"/>
                    <a:pt x="311" y="62"/>
                  </a:cubicBezTo>
                  <a:cubicBezTo>
                    <a:pt x="313" y="56"/>
                    <a:pt x="314" y="50"/>
                    <a:pt x="314" y="44"/>
                  </a:cubicBezTo>
                  <a:cubicBezTo>
                    <a:pt x="314" y="37"/>
                    <a:pt x="313" y="31"/>
                    <a:pt x="311" y="26"/>
                  </a:cubicBezTo>
                  <a:cubicBezTo>
                    <a:pt x="309" y="20"/>
                    <a:pt x="306" y="16"/>
                    <a:pt x="302" y="12"/>
                  </a:cubicBezTo>
                  <a:cubicBezTo>
                    <a:pt x="298" y="8"/>
                    <a:pt x="293" y="5"/>
                    <a:pt x="288" y="3"/>
                  </a:cubicBezTo>
                  <a:cubicBezTo>
                    <a:pt x="282" y="1"/>
                    <a:pt x="276" y="0"/>
                    <a:pt x="270" y="0"/>
                  </a:cubicBezTo>
                  <a:cubicBezTo>
                    <a:pt x="264" y="0"/>
                    <a:pt x="258" y="1"/>
                    <a:pt x="252" y="3"/>
                  </a:cubicBezTo>
                  <a:cubicBezTo>
                    <a:pt x="247" y="6"/>
                    <a:pt x="242" y="9"/>
                    <a:pt x="238" y="12"/>
                  </a:cubicBezTo>
                  <a:cubicBezTo>
                    <a:pt x="235" y="16"/>
                    <a:pt x="232" y="21"/>
                    <a:pt x="229" y="26"/>
                  </a:cubicBezTo>
                  <a:cubicBezTo>
                    <a:pt x="227" y="32"/>
                    <a:pt x="226" y="38"/>
                    <a:pt x="226" y="44"/>
                  </a:cubicBezTo>
                  <a:cubicBezTo>
                    <a:pt x="226" y="51"/>
                    <a:pt x="227" y="57"/>
                    <a:pt x="229" y="62"/>
                  </a:cubicBezTo>
                  <a:moveTo>
                    <a:pt x="244" y="32"/>
                  </a:moveTo>
                  <a:cubicBezTo>
                    <a:pt x="245" y="28"/>
                    <a:pt x="247" y="25"/>
                    <a:pt x="249" y="22"/>
                  </a:cubicBezTo>
                  <a:cubicBezTo>
                    <a:pt x="252" y="20"/>
                    <a:pt x="255" y="18"/>
                    <a:pt x="258" y="16"/>
                  </a:cubicBezTo>
                  <a:cubicBezTo>
                    <a:pt x="262" y="15"/>
                    <a:pt x="266" y="14"/>
                    <a:pt x="270" y="14"/>
                  </a:cubicBezTo>
                  <a:cubicBezTo>
                    <a:pt x="274" y="14"/>
                    <a:pt x="278" y="15"/>
                    <a:pt x="282" y="16"/>
                  </a:cubicBezTo>
                  <a:cubicBezTo>
                    <a:pt x="285" y="18"/>
                    <a:pt x="288" y="20"/>
                    <a:pt x="291" y="22"/>
                  </a:cubicBezTo>
                  <a:cubicBezTo>
                    <a:pt x="293" y="25"/>
                    <a:pt x="295" y="28"/>
                    <a:pt x="297" y="32"/>
                  </a:cubicBezTo>
                  <a:cubicBezTo>
                    <a:pt x="298" y="35"/>
                    <a:pt x="299" y="39"/>
                    <a:pt x="299" y="43"/>
                  </a:cubicBezTo>
                  <a:cubicBezTo>
                    <a:pt x="299" y="48"/>
                    <a:pt x="298" y="52"/>
                    <a:pt x="297" y="56"/>
                  </a:cubicBezTo>
                  <a:cubicBezTo>
                    <a:pt x="295" y="60"/>
                    <a:pt x="293" y="63"/>
                    <a:pt x="291" y="66"/>
                  </a:cubicBezTo>
                  <a:cubicBezTo>
                    <a:pt x="288" y="68"/>
                    <a:pt x="285" y="70"/>
                    <a:pt x="282" y="72"/>
                  </a:cubicBezTo>
                  <a:cubicBezTo>
                    <a:pt x="278" y="74"/>
                    <a:pt x="274" y="74"/>
                    <a:pt x="270" y="74"/>
                  </a:cubicBezTo>
                  <a:cubicBezTo>
                    <a:pt x="266" y="74"/>
                    <a:pt x="262" y="74"/>
                    <a:pt x="258" y="72"/>
                  </a:cubicBezTo>
                  <a:cubicBezTo>
                    <a:pt x="255" y="70"/>
                    <a:pt x="252" y="68"/>
                    <a:pt x="249" y="66"/>
                  </a:cubicBezTo>
                  <a:cubicBezTo>
                    <a:pt x="247" y="63"/>
                    <a:pt x="245" y="60"/>
                    <a:pt x="244" y="56"/>
                  </a:cubicBezTo>
                  <a:cubicBezTo>
                    <a:pt x="242" y="52"/>
                    <a:pt x="242" y="48"/>
                    <a:pt x="242" y="43"/>
                  </a:cubicBezTo>
                  <a:cubicBezTo>
                    <a:pt x="242" y="39"/>
                    <a:pt x="242" y="35"/>
                    <a:pt x="244" y="32"/>
                  </a:cubicBezTo>
                  <a:moveTo>
                    <a:pt x="350" y="62"/>
                  </a:moveTo>
                  <a:cubicBezTo>
                    <a:pt x="352" y="68"/>
                    <a:pt x="355" y="72"/>
                    <a:pt x="359" y="76"/>
                  </a:cubicBezTo>
                  <a:cubicBezTo>
                    <a:pt x="363" y="80"/>
                    <a:pt x="367" y="83"/>
                    <a:pt x="373" y="85"/>
                  </a:cubicBezTo>
                  <a:cubicBezTo>
                    <a:pt x="378" y="87"/>
                    <a:pt x="384" y="88"/>
                    <a:pt x="390" y="88"/>
                  </a:cubicBezTo>
                  <a:cubicBezTo>
                    <a:pt x="397" y="88"/>
                    <a:pt x="403" y="87"/>
                    <a:pt x="408" y="84"/>
                  </a:cubicBezTo>
                  <a:cubicBezTo>
                    <a:pt x="413" y="82"/>
                    <a:pt x="418" y="79"/>
                    <a:pt x="422" y="75"/>
                  </a:cubicBezTo>
                  <a:cubicBezTo>
                    <a:pt x="426" y="72"/>
                    <a:pt x="429" y="67"/>
                    <a:pt x="431" y="62"/>
                  </a:cubicBezTo>
                  <a:cubicBezTo>
                    <a:pt x="433" y="56"/>
                    <a:pt x="434" y="50"/>
                    <a:pt x="434" y="44"/>
                  </a:cubicBezTo>
                  <a:cubicBezTo>
                    <a:pt x="434" y="37"/>
                    <a:pt x="433" y="31"/>
                    <a:pt x="431" y="26"/>
                  </a:cubicBezTo>
                  <a:cubicBezTo>
                    <a:pt x="429" y="20"/>
                    <a:pt x="426" y="16"/>
                    <a:pt x="422" y="12"/>
                  </a:cubicBezTo>
                  <a:cubicBezTo>
                    <a:pt x="418" y="8"/>
                    <a:pt x="413" y="5"/>
                    <a:pt x="408" y="3"/>
                  </a:cubicBezTo>
                  <a:cubicBezTo>
                    <a:pt x="403" y="1"/>
                    <a:pt x="397" y="0"/>
                    <a:pt x="390" y="0"/>
                  </a:cubicBezTo>
                  <a:cubicBezTo>
                    <a:pt x="384" y="0"/>
                    <a:pt x="378" y="1"/>
                    <a:pt x="373" y="3"/>
                  </a:cubicBezTo>
                  <a:cubicBezTo>
                    <a:pt x="367" y="6"/>
                    <a:pt x="363" y="9"/>
                    <a:pt x="359" y="12"/>
                  </a:cubicBezTo>
                  <a:cubicBezTo>
                    <a:pt x="355" y="16"/>
                    <a:pt x="352" y="21"/>
                    <a:pt x="350" y="26"/>
                  </a:cubicBezTo>
                  <a:cubicBezTo>
                    <a:pt x="347" y="32"/>
                    <a:pt x="346" y="38"/>
                    <a:pt x="346" y="44"/>
                  </a:cubicBezTo>
                  <a:cubicBezTo>
                    <a:pt x="346" y="51"/>
                    <a:pt x="347" y="57"/>
                    <a:pt x="350" y="62"/>
                  </a:cubicBezTo>
                  <a:moveTo>
                    <a:pt x="364" y="32"/>
                  </a:moveTo>
                  <a:cubicBezTo>
                    <a:pt x="365" y="28"/>
                    <a:pt x="367" y="25"/>
                    <a:pt x="370" y="22"/>
                  </a:cubicBezTo>
                  <a:cubicBezTo>
                    <a:pt x="372" y="20"/>
                    <a:pt x="375" y="18"/>
                    <a:pt x="379" y="16"/>
                  </a:cubicBezTo>
                  <a:cubicBezTo>
                    <a:pt x="382" y="15"/>
                    <a:pt x="386" y="14"/>
                    <a:pt x="390" y="14"/>
                  </a:cubicBezTo>
                  <a:cubicBezTo>
                    <a:pt x="395" y="14"/>
                    <a:pt x="399" y="15"/>
                    <a:pt x="402" y="16"/>
                  </a:cubicBezTo>
                  <a:cubicBezTo>
                    <a:pt x="406" y="18"/>
                    <a:pt x="409" y="20"/>
                    <a:pt x="411" y="22"/>
                  </a:cubicBezTo>
                  <a:cubicBezTo>
                    <a:pt x="414" y="25"/>
                    <a:pt x="416" y="28"/>
                    <a:pt x="417" y="32"/>
                  </a:cubicBezTo>
                  <a:cubicBezTo>
                    <a:pt x="418" y="35"/>
                    <a:pt x="419" y="39"/>
                    <a:pt x="419" y="43"/>
                  </a:cubicBezTo>
                  <a:cubicBezTo>
                    <a:pt x="419" y="48"/>
                    <a:pt x="418" y="52"/>
                    <a:pt x="417" y="56"/>
                  </a:cubicBezTo>
                  <a:cubicBezTo>
                    <a:pt x="416" y="60"/>
                    <a:pt x="414" y="63"/>
                    <a:pt x="411" y="66"/>
                  </a:cubicBezTo>
                  <a:cubicBezTo>
                    <a:pt x="409" y="68"/>
                    <a:pt x="406" y="70"/>
                    <a:pt x="402" y="72"/>
                  </a:cubicBezTo>
                  <a:cubicBezTo>
                    <a:pt x="399" y="74"/>
                    <a:pt x="395" y="74"/>
                    <a:pt x="390" y="74"/>
                  </a:cubicBezTo>
                  <a:cubicBezTo>
                    <a:pt x="386" y="74"/>
                    <a:pt x="382" y="74"/>
                    <a:pt x="379" y="72"/>
                  </a:cubicBezTo>
                  <a:cubicBezTo>
                    <a:pt x="375" y="70"/>
                    <a:pt x="372" y="68"/>
                    <a:pt x="370" y="66"/>
                  </a:cubicBezTo>
                  <a:cubicBezTo>
                    <a:pt x="367" y="63"/>
                    <a:pt x="365" y="60"/>
                    <a:pt x="364" y="56"/>
                  </a:cubicBezTo>
                  <a:cubicBezTo>
                    <a:pt x="362" y="52"/>
                    <a:pt x="362" y="48"/>
                    <a:pt x="362" y="43"/>
                  </a:cubicBezTo>
                  <a:cubicBezTo>
                    <a:pt x="362" y="39"/>
                    <a:pt x="362" y="35"/>
                    <a:pt x="364" y="32"/>
                  </a:cubicBezTo>
                  <a:moveTo>
                    <a:pt x="479" y="86"/>
                  </a:moveTo>
                  <a:cubicBezTo>
                    <a:pt x="494" y="86"/>
                    <a:pt x="494" y="86"/>
                    <a:pt x="494" y="86"/>
                  </a:cubicBezTo>
                  <a:cubicBezTo>
                    <a:pt x="494" y="45"/>
                    <a:pt x="494" y="45"/>
                    <a:pt x="494" y="45"/>
                  </a:cubicBezTo>
                  <a:cubicBezTo>
                    <a:pt x="495" y="45"/>
                    <a:pt x="495" y="45"/>
                    <a:pt x="495" y="45"/>
                  </a:cubicBezTo>
                  <a:cubicBezTo>
                    <a:pt x="531" y="86"/>
                    <a:pt x="531" y="86"/>
                    <a:pt x="531" y="86"/>
                  </a:cubicBezTo>
                  <a:cubicBezTo>
                    <a:pt x="552" y="86"/>
                    <a:pt x="552" y="86"/>
                    <a:pt x="552" y="86"/>
                  </a:cubicBezTo>
                  <a:cubicBezTo>
                    <a:pt x="510" y="41"/>
                    <a:pt x="510" y="41"/>
                    <a:pt x="510" y="41"/>
                  </a:cubicBezTo>
                  <a:cubicBezTo>
                    <a:pt x="549" y="2"/>
                    <a:pt x="549" y="2"/>
                    <a:pt x="549" y="2"/>
                  </a:cubicBezTo>
                  <a:cubicBezTo>
                    <a:pt x="529" y="2"/>
                    <a:pt x="529" y="2"/>
                    <a:pt x="529" y="2"/>
                  </a:cubicBezTo>
                  <a:cubicBezTo>
                    <a:pt x="495" y="38"/>
                    <a:pt x="495" y="38"/>
                    <a:pt x="495" y="38"/>
                  </a:cubicBezTo>
                  <a:cubicBezTo>
                    <a:pt x="494" y="38"/>
                    <a:pt x="494" y="38"/>
                    <a:pt x="494" y="38"/>
                  </a:cubicBezTo>
                  <a:cubicBezTo>
                    <a:pt x="494" y="2"/>
                    <a:pt x="494" y="2"/>
                    <a:pt x="494" y="2"/>
                  </a:cubicBezTo>
                  <a:cubicBezTo>
                    <a:pt x="479" y="2"/>
                    <a:pt x="479" y="2"/>
                    <a:pt x="479" y="2"/>
                  </a:cubicBezTo>
                  <a:lnTo>
                    <a:pt x="479"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grpSp>
      <p:grpSp>
        <p:nvGrpSpPr>
          <p:cNvPr id="191" name="Legal Sense of Science Tagline" hidden="1"/>
          <p:cNvGrpSpPr>
            <a:grpSpLocks noChangeAspect="1"/>
          </p:cNvGrpSpPr>
          <p:nvPr/>
        </p:nvGrpSpPr>
        <p:grpSpPr>
          <a:xfrm>
            <a:off x="10139631" y="686008"/>
            <a:ext cx="1377262" cy="1371600"/>
            <a:chOff x="1835150" y="587375"/>
            <a:chExt cx="8108950" cy="8075613"/>
          </a:xfrm>
          <a:solidFill>
            <a:schemeClr val="tx1"/>
          </a:solidFill>
        </p:grpSpPr>
        <p:grpSp>
          <p:nvGrpSpPr>
            <p:cNvPr id="192" name="Technology"/>
            <p:cNvGrpSpPr/>
            <p:nvPr/>
          </p:nvGrpSpPr>
          <p:grpSpPr>
            <a:xfrm>
              <a:off x="7573963" y="1020763"/>
              <a:ext cx="2370137" cy="6256337"/>
              <a:chOff x="7573963" y="1020763"/>
              <a:chExt cx="2370137" cy="6256337"/>
            </a:xfrm>
            <a:grpFill/>
          </p:grpSpPr>
          <p:sp>
            <p:nvSpPr>
              <p:cNvPr id="250" name="Freeform 108"/>
              <p:cNvSpPr>
                <a:spLocks/>
              </p:cNvSpPr>
              <p:nvPr/>
            </p:nvSpPr>
            <p:spPr bwMode="auto">
              <a:xfrm>
                <a:off x="8655050" y="6683375"/>
                <a:ext cx="636588" cy="593725"/>
              </a:xfrm>
              <a:custGeom>
                <a:avLst/>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Freeform 113"/>
              <p:cNvSpPr>
                <a:spLocks/>
              </p:cNvSpPr>
              <p:nvPr/>
            </p:nvSpPr>
            <p:spPr bwMode="auto">
              <a:xfrm>
                <a:off x="8956675" y="5978525"/>
                <a:ext cx="646113" cy="641350"/>
              </a:xfrm>
              <a:custGeom>
                <a:avLst/>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1">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Freeform 121"/>
              <p:cNvSpPr>
                <a:spLocks/>
              </p:cNvSpPr>
              <p:nvPr/>
            </p:nvSpPr>
            <p:spPr bwMode="auto">
              <a:xfrm>
                <a:off x="9129713" y="3109913"/>
                <a:ext cx="682625" cy="663575"/>
              </a:xfrm>
              <a:custGeom>
                <a:avLst/>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3" name="Freeform 123"/>
              <p:cNvSpPr>
                <a:spLocks/>
              </p:cNvSpPr>
              <p:nvPr/>
            </p:nvSpPr>
            <p:spPr bwMode="auto">
              <a:xfrm>
                <a:off x="9366250" y="4732338"/>
                <a:ext cx="577850" cy="350838"/>
              </a:xfrm>
              <a:custGeom>
                <a:avLst/>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ah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Freeform 126"/>
              <p:cNvSpPr>
                <a:spLocks noEditPoints="1"/>
              </p:cNvSpPr>
              <p:nvPr/>
            </p:nvSpPr>
            <p:spPr bwMode="auto">
              <a:xfrm>
                <a:off x="9337675" y="3911600"/>
                <a:ext cx="606425" cy="623888"/>
              </a:xfrm>
              <a:custGeom>
                <a:avLst/>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127"/>
              <p:cNvSpPr>
                <a:spLocks/>
              </p:cNvSpPr>
              <p:nvPr/>
            </p:nvSpPr>
            <p:spPr bwMode="auto">
              <a:xfrm>
                <a:off x="8447088" y="1874838"/>
                <a:ext cx="623888" cy="623888"/>
              </a:xfrm>
              <a:custGeom>
                <a:avLst/>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Freeform 128"/>
              <p:cNvSpPr>
                <a:spLocks/>
              </p:cNvSpPr>
              <p:nvPr/>
            </p:nvSpPr>
            <p:spPr bwMode="auto">
              <a:xfrm>
                <a:off x="8799513" y="2406650"/>
                <a:ext cx="711200" cy="685800"/>
              </a:xfrm>
              <a:custGeom>
                <a:avLst/>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Freeform 129"/>
              <p:cNvSpPr>
                <a:spLocks noEditPoints="1"/>
              </p:cNvSpPr>
              <p:nvPr/>
            </p:nvSpPr>
            <p:spPr bwMode="auto">
              <a:xfrm>
                <a:off x="9228138" y="5240338"/>
                <a:ext cx="641350" cy="657225"/>
              </a:xfrm>
              <a:custGeom>
                <a:avLst/>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Freeform 132"/>
              <p:cNvSpPr>
                <a:spLocks/>
              </p:cNvSpPr>
              <p:nvPr/>
            </p:nvSpPr>
            <p:spPr bwMode="auto">
              <a:xfrm>
                <a:off x="7573963" y="1020763"/>
                <a:ext cx="520700" cy="611188"/>
              </a:xfrm>
              <a:custGeom>
                <a:avLst/>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Freeform 133"/>
              <p:cNvSpPr>
                <a:spLocks/>
              </p:cNvSpPr>
              <p:nvPr/>
            </p:nvSpPr>
            <p:spPr bwMode="auto">
              <a:xfrm>
                <a:off x="7956550" y="1384300"/>
                <a:ext cx="635000" cy="669925"/>
              </a:xfrm>
              <a:custGeom>
                <a:avLst/>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3" name="SHB.com"/>
            <p:cNvGrpSpPr/>
            <p:nvPr/>
          </p:nvGrpSpPr>
          <p:grpSpPr>
            <a:xfrm>
              <a:off x="3725863" y="7548563"/>
              <a:ext cx="4375150" cy="1114425"/>
              <a:chOff x="3725863" y="7548563"/>
              <a:chExt cx="4375150" cy="1114425"/>
            </a:xfrm>
            <a:grpFill/>
          </p:grpSpPr>
          <p:sp>
            <p:nvSpPr>
              <p:cNvPr id="243" name="Freeform 137"/>
              <p:cNvSpPr>
                <a:spLocks/>
              </p:cNvSpPr>
              <p:nvPr/>
            </p:nvSpPr>
            <p:spPr bwMode="auto">
              <a:xfrm>
                <a:off x="3725863" y="7570788"/>
                <a:ext cx="560388" cy="588963"/>
              </a:xfrm>
              <a:custGeom>
                <a:avLst/>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139"/>
              <p:cNvSpPr>
                <a:spLocks/>
              </p:cNvSpPr>
              <p:nvPr/>
            </p:nvSpPr>
            <p:spPr bwMode="auto">
              <a:xfrm>
                <a:off x="4279900" y="7808913"/>
                <a:ext cx="623888" cy="668338"/>
              </a:xfrm>
              <a:custGeom>
                <a:avLst/>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141"/>
              <p:cNvSpPr>
                <a:spLocks noEditPoints="1"/>
              </p:cNvSpPr>
              <p:nvPr/>
            </p:nvSpPr>
            <p:spPr bwMode="auto">
              <a:xfrm>
                <a:off x="6621463" y="7912100"/>
                <a:ext cx="663575" cy="646113"/>
              </a:xfrm>
              <a:custGeom>
                <a:avLst/>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6" name="Freeform 149"/>
              <p:cNvSpPr>
                <a:spLocks noEditPoints="1"/>
              </p:cNvSpPr>
              <p:nvPr/>
            </p:nvSpPr>
            <p:spPr bwMode="auto">
              <a:xfrm>
                <a:off x="5002213" y="8021638"/>
                <a:ext cx="479425" cy="588963"/>
              </a:xfrm>
              <a:custGeom>
                <a:avLst/>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150"/>
              <p:cNvSpPr>
                <a:spLocks/>
              </p:cNvSpPr>
              <p:nvPr/>
            </p:nvSpPr>
            <p:spPr bwMode="auto">
              <a:xfrm>
                <a:off x="5661025" y="8512175"/>
                <a:ext cx="144463" cy="144463"/>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Freeform 151"/>
              <p:cNvSpPr>
                <a:spLocks/>
              </p:cNvSpPr>
              <p:nvPr/>
            </p:nvSpPr>
            <p:spPr bwMode="auto">
              <a:xfrm>
                <a:off x="6002338" y="8067675"/>
                <a:ext cx="531813" cy="595313"/>
              </a:xfrm>
              <a:custGeom>
                <a:avLst/>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Freeform 158"/>
              <p:cNvSpPr>
                <a:spLocks/>
              </p:cNvSpPr>
              <p:nvPr/>
            </p:nvSpPr>
            <p:spPr bwMode="auto">
              <a:xfrm>
                <a:off x="7302500" y="7548563"/>
                <a:ext cx="798513" cy="773113"/>
              </a:xfrm>
              <a:custGeom>
                <a:avLst/>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3"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4" name="We make legal sense of science."/>
            <p:cNvGrpSpPr/>
            <p:nvPr/>
          </p:nvGrpSpPr>
          <p:grpSpPr>
            <a:xfrm>
              <a:off x="3117850" y="3006725"/>
              <a:ext cx="5618163" cy="2971800"/>
              <a:chOff x="3117850" y="3006725"/>
              <a:chExt cx="5618163" cy="2971800"/>
            </a:xfrm>
            <a:grpFill/>
          </p:grpSpPr>
          <p:sp>
            <p:nvSpPr>
              <p:cNvPr id="215" name="Freeform 106"/>
              <p:cNvSpPr>
                <a:spLocks noEditPoints="1"/>
              </p:cNvSpPr>
              <p:nvPr/>
            </p:nvSpPr>
            <p:spPr bwMode="auto">
              <a:xfrm>
                <a:off x="6407150" y="4356100"/>
                <a:ext cx="554038" cy="566738"/>
              </a:xfrm>
              <a:custGeom>
                <a:avLst/>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109"/>
              <p:cNvSpPr>
                <a:spLocks/>
              </p:cNvSpPr>
              <p:nvPr/>
            </p:nvSpPr>
            <p:spPr bwMode="auto">
              <a:xfrm>
                <a:off x="7054850" y="4356100"/>
                <a:ext cx="525463" cy="554038"/>
              </a:xfrm>
              <a:custGeom>
                <a:avLst/>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111"/>
              <p:cNvSpPr>
                <a:spLocks noEditPoints="1"/>
              </p:cNvSpPr>
              <p:nvPr/>
            </p:nvSpPr>
            <p:spPr bwMode="auto">
              <a:xfrm>
                <a:off x="6510338" y="3294063"/>
                <a:ext cx="520700" cy="571500"/>
              </a:xfrm>
              <a:custGeom>
                <a:avLst/>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Freeform 112"/>
              <p:cNvSpPr>
                <a:spLocks/>
              </p:cNvSpPr>
              <p:nvPr/>
            </p:nvSpPr>
            <p:spPr bwMode="auto">
              <a:xfrm>
                <a:off x="5575300" y="3294063"/>
                <a:ext cx="855663" cy="560388"/>
              </a:xfrm>
              <a:custGeom>
                <a:avLst/>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114"/>
              <p:cNvSpPr>
                <a:spLocks noEditPoints="1"/>
              </p:cNvSpPr>
              <p:nvPr/>
            </p:nvSpPr>
            <p:spPr bwMode="auto">
              <a:xfrm>
                <a:off x="3222625" y="5413375"/>
                <a:ext cx="606425" cy="565150"/>
              </a:xfrm>
              <a:custGeom>
                <a:avLst/>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2" name="Freeform 117"/>
              <p:cNvSpPr>
                <a:spLocks/>
              </p:cNvSpPr>
              <p:nvPr/>
            </p:nvSpPr>
            <p:spPr bwMode="auto">
              <a:xfrm>
                <a:off x="8453438" y="5494338"/>
                <a:ext cx="155575" cy="138113"/>
              </a:xfrm>
              <a:custGeom>
                <a:avLst/>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119"/>
              <p:cNvSpPr>
                <a:spLocks noEditPoints="1"/>
              </p:cNvSpPr>
              <p:nvPr/>
            </p:nvSpPr>
            <p:spPr bwMode="auto">
              <a:xfrm>
                <a:off x="3863975" y="4356100"/>
                <a:ext cx="739775" cy="1611313"/>
              </a:xfrm>
              <a:custGeom>
                <a:avLst/>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122"/>
              <p:cNvSpPr>
                <a:spLocks noEditPoints="1"/>
              </p:cNvSpPr>
              <p:nvPr/>
            </p:nvSpPr>
            <p:spPr bwMode="auto">
              <a:xfrm>
                <a:off x="8175625" y="4356100"/>
                <a:ext cx="560388" cy="566738"/>
              </a:xfrm>
              <a:custGeom>
                <a:avLst/>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124"/>
              <p:cNvSpPr>
                <a:spLocks/>
              </p:cNvSpPr>
              <p:nvPr/>
            </p:nvSpPr>
            <p:spPr bwMode="auto">
              <a:xfrm>
                <a:off x="7129463" y="3006725"/>
                <a:ext cx="560388" cy="847725"/>
              </a:xfrm>
              <a:custGeom>
                <a:avLst/>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125"/>
              <p:cNvSpPr>
                <a:spLocks/>
              </p:cNvSpPr>
              <p:nvPr/>
            </p:nvSpPr>
            <p:spPr bwMode="auto">
              <a:xfrm>
                <a:off x="8313738" y="5494338"/>
                <a:ext cx="104775" cy="138113"/>
              </a:xfrm>
              <a:custGeom>
                <a:avLst/>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130"/>
              <p:cNvSpPr>
                <a:spLocks noEditPoints="1"/>
              </p:cNvSpPr>
              <p:nvPr/>
            </p:nvSpPr>
            <p:spPr bwMode="auto">
              <a:xfrm>
                <a:off x="7731125" y="5413375"/>
                <a:ext cx="560388" cy="565150"/>
              </a:xfrm>
              <a:custGeom>
                <a:avLst/>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Freeform 131"/>
              <p:cNvSpPr>
                <a:spLocks noEditPoints="1"/>
              </p:cNvSpPr>
              <p:nvPr/>
            </p:nvSpPr>
            <p:spPr bwMode="auto">
              <a:xfrm>
                <a:off x="7718425" y="3294063"/>
                <a:ext cx="561975" cy="571500"/>
              </a:xfrm>
              <a:custGeom>
                <a:avLst/>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134"/>
              <p:cNvSpPr>
                <a:spLocks/>
              </p:cNvSpPr>
              <p:nvPr/>
            </p:nvSpPr>
            <p:spPr bwMode="auto">
              <a:xfrm>
                <a:off x="7654925" y="4356100"/>
                <a:ext cx="463550" cy="566738"/>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136"/>
              <p:cNvSpPr>
                <a:spLocks noEditPoints="1"/>
              </p:cNvSpPr>
              <p:nvPr/>
            </p:nvSpPr>
            <p:spPr bwMode="auto">
              <a:xfrm>
                <a:off x="4603750" y="3294063"/>
                <a:ext cx="560388" cy="571500"/>
              </a:xfrm>
              <a:custGeom>
                <a:avLst/>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Freeform 144"/>
              <p:cNvSpPr>
                <a:spLocks/>
              </p:cNvSpPr>
              <p:nvPr/>
            </p:nvSpPr>
            <p:spPr bwMode="auto">
              <a:xfrm>
                <a:off x="6586538" y="5413375"/>
                <a:ext cx="525463" cy="554038"/>
              </a:xfrm>
              <a:custGeom>
                <a:avLst/>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3"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4"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5" name="Freeform 147"/>
              <p:cNvSpPr>
                <a:spLocks/>
              </p:cNvSpPr>
              <p:nvPr/>
            </p:nvSpPr>
            <p:spPr bwMode="auto">
              <a:xfrm>
                <a:off x="5881688" y="4356100"/>
                <a:ext cx="468313" cy="566738"/>
              </a:xfrm>
              <a:custGeom>
                <a:avLst/>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6" name="Freeform 148"/>
              <p:cNvSpPr>
                <a:spLocks/>
              </p:cNvSpPr>
              <p:nvPr/>
            </p:nvSpPr>
            <p:spPr bwMode="auto">
              <a:xfrm>
                <a:off x="5129213" y="5413375"/>
                <a:ext cx="496888" cy="565150"/>
              </a:xfrm>
              <a:custGeom>
                <a:avLst/>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7" name="Freeform 152"/>
              <p:cNvSpPr>
                <a:spLocks/>
              </p:cNvSpPr>
              <p:nvPr/>
            </p:nvSpPr>
            <p:spPr bwMode="auto">
              <a:xfrm>
                <a:off x="3511550" y="3063875"/>
                <a:ext cx="1127125" cy="790575"/>
              </a:xfrm>
              <a:custGeom>
                <a:avLst/>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8" name="Freeform 154"/>
              <p:cNvSpPr>
                <a:spLocks/>
              </p:cNvSpPr>
              <p:nvPr/>
            </p:nvSpPr>
            <p:spPr bwMode="auto">
              <a:xfrm>
                <a:off x="4610100" y="5413375"/>
                <a:ext cx="461963" cy="565150"/>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9" name="Freeform 155"/>
              <p:cNvSpPr>
                <a:spLocks noEditPoints="1"/>
              </p:cNvSpPr>
              <p:nvPr/>
            </p:nvSpPr>
            <p:spPr bwMode="auto">
              <a:xfrm>
                <a:off x="4695825" y="4356100"/>
                <a:ext cx="527050" cy="566738"/>
              </a:xfrm>
              <a:custGeom>
                <a:avLst/>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0" name="Freeform 157"/>
              <p:cNvSpPr>
                <a:spLocks noEditPoints="1"/>
              </p:cNvSpPr>
              <p:nvPr/>
            </p:nvSpPr>
            <p:spPr bwMode="auto">
              <a:xfrm>
                <a:off x="3384550" y="4356100"/>
                <a:ext cx="554038" cy="566738"/>
              </a:xfrm>
              <a:custGeom>
                <a:avLst/>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159"/>
              <p:cNvSpPr>
                <a:spLocks noEditPoints="1"/>
              </p:cNvSpPr>
              <p:nvPr/>
            </p:nvSpPr>
            <p:spPr bwMode="auto">
              <a:xfrm>
                <a:off x="5938838" y="5413375"/>
                <a:ext cx="560388" cy="565150"/>
              </a:xfrm>
              <a:custGeom>
                <a:avLst/>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Freeform 160"/>
              <p:cNvSpPr>
                <a:spLocks/>
              </p:cNvSpPr>
              <p:nvPr/>
            </p:nvSpPr>
            <p:spPr bwMode="auto">
              <a:xfrm>
                <a:off x="7204075" y="5413375"/>
                <a:ext cx="492125" cy="565150"/>
              </a:xfrm>
              <a:custGeom>
                <a:avLst/>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5" name="Health"/>
            <p:cNvGrpSpPr/>
            <p:nvPr/>
          </p:nvGrpSpPr>
          <p:grpSpPr>
            <a:xfrm>
              <a:off x="1835150" y="3502025"/>
              <a:ext cx="1335088" cy="3671888"/>
              <a:chOff x="1835150" y="3502025"/>
              <a:chExt cx="1335088" cy="3671888"/>
            </a:xfrm>
            <a:grpFill/>
          </p:grpSpPr>
          <p:sp>
            <p:nvSpPr>
              <p:cNvPr id="209" name="Freeform 140"/>
              <p:cNvSpPr>
                <a:spLocks noEditPoints="1"/>
              </p:cNvSpPr>
              <p:nvPr/>
            </p:nvSpPr>
            <p:spPr bwMode="auto">
              <a:xfrm>
                <a:off x="1955800" y="5240338"/>
                <a:ext cx="612775" cy="554038"/>
              </a:xfrm>
              <a:custGeom>
                <a:avLst/>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142"/>
              <p:cNvSpPr>
                <a:spLocks/>
              </p:cNvSpPr>
              <p:nvPr/>
            </p:nvSpPr>
            <p:spPr bwMode="auto">
              <a:xfrm>
                <a:off x="2135188" y="5926138"/>
                <a:ext cx="654050" cy="571500"/>
              </a:xfrm>
              <a:custGeom>
                <a:avLst/>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143"/>
              <p:cNvSpPr>
                <a:spLocks/>
              </p:cNvSpPr>
              <p:nvPr/>
            </p:nvSpPr>
            <p:spPr bwMode="auto">
              <a:xfrm>
                <a:off x="2447925" y="6469063"/>
                <a:ext cx="722313" cy="704850"/>
              </a:xfrm>
              <a:custGeom>
                <a:avLst/>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4">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153"/>
              <p:cNvSpPr>
                <a:spLocks/>
              </p:cNvSpPr>
              <p:nvPr/>
            </p:nvSpPr>
            <p:spPr bwMode="auto">
              <a:xfrm>
                <a:off x="1858963" y="4737100"/>
                <a:ext cx="554038" cy="381000"/>
              </a:xfrm>
              <a:custGeom>
                <a:avLst/>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161"/>
              <p:cNvSpPr>
                <a:spLocks/>
              </p:cNvSpPr>
              <p:nvPr/>
            </p:nvSpPr>
            <p:spPr bwMode="auto">
              <a:xfrm>
                <a:off x="1887538" y="3502025"/>
                <a:ext cx="647700" cy="588963"/>
              </a:xfrm>
              <a:custGeom>
                <a:avLst/>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162"/>
              <p:cNvSpPr>
                <a:spLocks/>
              </p:cNvSpPr>
              <p:nvPr/>
            </p:nvSpPr>
            <p:spPr bwMode="auto">
              <a:xfrm>
                <a:off x="1835150" y="4224338"/>
                <a:ext cx="560388" cy="438150"/>
              </a:xfrm>
              <a:custGeom>
                <a:avLst/>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6" name="Dividers"/>
            <p:cNvGrpSpPr/>
            <p:nvPr/>
          </p:nvGrpSpPr>
          <p:grpSpPr>
            <a:xfrm>
              <a:off x="2205038" y="742950"/>
              <a:ext cx="6381750" cy="7024688"/>
              <a:chOff x="2205038" y="742950"/>
              <a:chExt cx="6381750" cy="7024688"/>
            </a:xfrm>
            <a:grpFill/>
          </p:grpSpPr>
          <p:sp>
            <p:nvSpPr>
              <p:cNvPr id="205" name="Freeform 110"/>
              <p:cNvSpPr>
                <a:spLocks/>
              </p:cNvSpPr>
              <p:nvPr/>
            </p:nvSpPr>
            <p:spPr bwMode="auto">
              <a:xfrm>
                <a:off x="6846888" y="742950"/>
                <a:ext cx="339725" cy="762000"/>
              </a:xfrm>
              <a:custGeom>
                <a:avLst/>
                <a:gdLst>
                  <a:gd name="T0" fmla="*/ 214 w 214"/>
                  <a:gd name="T1" fmla="*/ 19 h 480"/>
                  <a:gd name="T2" fmla="*/ 156 w 214"/>
                  <a:gd name="T3" fmla="*/ 0 h 480"/>
                  <a:gd name="T4" fmla="*/ 0 w 214"/>
                  <a:gd name="T5" fmla="*/ 462 h 480"/>
                  <a:gd name="T6" fmla="*/ 54 w 214"/>
                  <a:gd name="T7" fmla="*/ 480 h 480"/>
                  <a:gd name="T8" fmla="*/ 214 w 214"/>
                  <a:gd name="T9" fmla="*/ 19 h 480"/>
                </a:gdLst>
                <a:ah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135"/>
              <p:cNvSpPr>
                <a:spLocks/>
              </p:cNvSpPr>
              <p:nvPr/>
            </p:nvSpPr>
            <p:spPr bwMode="auto">
              <a:xfrm>
                <a:off x="8008938" y="7115175"/>
                <a:ext cx="577850" cy="652463"/>
              </a:xfrm>
              <a:custGeom>
                <a:avLst/>
                <a:gdLst>
                  <a:gd name="T0" fmla="*/ 0 w 364"/>
                  <a:gd name="T1" fmla="*/ 40 h 411"/>
                  <a:gd name="T2" fmla="*/ 316 w 364"/>
                  <a:gd name="T3" fmla="*/ 411 h 411"/>
                  <a:gd name="T4" fmla="*/ 364 w 364"/>
                  <a:gd name="T5" fmla="*/ 371 h 411"/>
                  <a:gd name="T6" fmla="*/ 47 w 364"/>
                  <a:gd name="T7" fmla="*/ 0 h 411"/>
                  <a:gd name="T8" fmla="*/ 0 w 364"/>
                  <a:gd name="T9" fmla="*/ 40 h 411"/>
                </a:gdLst>
                <a:ah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138"/>
              <p:cNvSpPr>
                <a:spLocks/>
              </p:cNvSpPr>
              <p:nvPr/>
            </p:nvSpPr>
            <p:spPr bwMode="auto">
              <a:xfrm>
                <a:off x="3146425" y="7086600"/>
                <a:ext cx="595313" cy="635000"/>
              </a:xfrm>
              <a:custGeom>
                <a:avLst/>
                <a:gdLst>
                  <a:gd name="T0" fmla="*/ 328 w 375"/>
                  <a:gd name="T1" fmla="*/ 0 h 400"/>
                  <a:gd name="T2" fmla="*/ 0 w 375"/>
                  <a:gd name="T3" fmla="*/ 360 h 400"/>
                  <a:gd name="T4" fmla="*/ 44 w 375"/>
                  <a:gd name="T5" fmla="*/ 400 h 400"/>
                  <a:gd name="T6" fmla="*/ 375 w 375"/>
                  <a:gd name="T7" fmla="*/ 44 h 400"/>
                  <a:gd name="T8" fmla="*/ 328 w 375"/>
                  <a:gd name="T9" fmla="*/ 0 h 400"/>
                </a:gdLst>
                <a:ah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8" name="Freeform 164"/>
              <p:cNvSpPr>
                <a:spLocks/>
              </p:cNvSpPr>
              <p:nvPr/>
            </p:nvSpPr>
            <p:spPr bwMode="auto">
              <a:xfrm>
                <a:off x="2205038" y="2786063"/>
                <a:ext cx="733425" cy="444500"/>
              </a:xfrm>
              <a:custGeom>
                <a:avLst/>
                <a:gdLst>
                  <a:gd name="T0" fmla="*/ 462 w 462"/>
                  <a:gd name="T1" fmla="*/ 226 h 280"/>
                  <a:gd name="T2" fmla="*/ 29 w 462"/>
                  <a:gd name="T3" fmla="*/ 0 h 280"/>
                  <a:gd name="T4" fmla="*/ 0 w 462"/>
                  <a:gd name="T5" fmla="*/ 55 h 280"/>
                  <a:gd name="T6" fmla="*/ 433 w 462"/>
                  <a:gd name="T7" fmla="*/ 280 h 280"/>
                  <a:gd name="T8" fmla="*/ 462 w 462"/>
                  <a:gd name="T9" fmla="*/ 226 h 280"/>
                </a:gdLst>
                <a:ah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7" name="Science"/>
            <p:cNvGrpSpPr/>
            <p:nvPr/>
          </p:nvGrpSpPr>
          <p:grpSpPr>
            <a:xfrm>
              <a:off x="2627313" y="587375"/>
              <a:ext cx="3825875" cy="2014538"/>
              <a:chOff x="2627313" y="587375"/>
              <a:chExt cx="3825875" cy="2014538"/>
            </a:xfrm>
            <a:grpFill/>
          </p:grpSpPr>
          <p:sp>
            <p:nvSpPr>
              <p:cNvPr id="198" name="Freeform 107"/>
              <p:cNvSpPr>
                <a:spLocks/>
              </p:cNvSpPr>
              <p:nvPr/>
            </p:nvSpPr>
            <p:spPr bwMode="auto">
              <a:xfrm>
                <a:off x="6026150" y="593725"/>
                <a:ext cx="427038" cy="588963"/>
              </a:xfrm>
              <a:custGeom>
                <a:avLst/>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120"/>
              <p:cNvSpPr>
                <a:spLocks/>
              </p:cNvSpPr>
              <p:nvPr/>
            </p:nvSpPr>
            <p:spPr bwMode="auto">
              <a:xfrm>
                <a:off x="5326063" y="587375"/>
                <a:ext cx="520700" cy="588963"/>
              </a:xfrm>
              <a:custGeom>
                <a:avLst/>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156"/>
              <p:cNvSpPr>
                <a:spLocks/>
              </p:cNvSpPr>
              <p:nvPr/>
            </p:nvSpPr>
            <p:spPr bwMode="auto">
              <a:xfrm>
                <a:off x="4529138" y="679450"/>
                <a:ext cx="652463" cy="669925"/>
              </a:xfrm>
              <a:custGeom>
                <a:avLst/>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Freeform 163"/>
              <p:cNvSpPr>
                <a:spLocks/>
              </p:cNvSpPr>
              <p:nvPr/>
            </p:nvSpPr>
            <p:spPr bwMode="auto">
              <a:xfrm>
                <a:off x="3916363" y="939800"/>
                <a:ext cx="582613" cy="658813"/>
              </a:xfrm>
              <a:custGeom>
                <a:avLst/>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165"/>
              <p:cNvSpPr>
                <a:spLocks/>
              </p:cNvSpPr>
              <p:nvPr/>
            </p:nvSpPr>
            <p:spPr bwMode="auto">
              <a:xfrm>
                <a:off x="3563938" y="1263650"/>
                <a:ext cx="403225" cy="519113"/>
              </a:xfrm>
              <a:custGeom>
                <a:avLst/>
                <a:gdLst>
                  <a:gd name="T0" fmla="*/ 254 w 254"/>
                  <a:gd name="T1" fmla="*/ 287 h 327"/>
                  <a:gd name="T2" fmla="*/ 65 w 254"/>
                  <a:gd name="T3" fmla="*/ 0 h 327"/>
                  <a:gd name="T4" fmla="*/ 0 w 254"/>
                  <a:gd name="T5" fmla="*/ 40 h 327"/>
                  <a:gd name="T6" fmla="*/ 193 w 254"/>
                  <a:gd name="T7" fmla="*/ 327 h 327"/>
                  <a:gd name="T8" fmla="*/ 254 w 254"/>
                  <a:gd name="T9" fmla="*/ 287 h 327"/>
                </a:gdLst>
                <a:ah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166"/>
              <p:cNvSpPr>
                <a:spLocks/>
              </p:cNvSpPr>
              <p:nvPr/>
            </p:nvSpPr>
            <p:spPr bwMode="auto">
              <a:xfrm>
                <a:off x="3060700" y="1517650"/>
                <a:ext cx="623888" cy="617538"/>
              </a:xfrm>
              <a:custGeom>
                <a:avLst/>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Freeform 167"/>
              <p:cNvSpPr>
                <a:spLocks/>
              </p:cNvSpPr>
              <p:nvPr/>
            </p:nvSpPr>
            <p:spPr bwMode="auto">
              <a:xfrm>
                <a:off x="2627313" y="2012950"/>
                <a:ext cx="595313" cy="588963"/>
              </a:xfrm>
              <a:custGeom>
                <a:avLst/>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60" name="Litigators You Like Tagline" hidden="1"/>
          <p:cNvGrpSpPr>
            <a:grpSpLocks noChangeAspect="1"/>
          </p:cNvGrpSpPr>
          <p:nvPr/>
        </p:nvGrpSpPr>
        <p:grpSpPr>
          <a:xfrm>
            <a:off x="10139333" y="686008"/>
            <a:ext cx="1377858" cy="1371600"/>
            <a:chOff x="1417638" y="293688"/>
            <a:chExt cx="9437687" cy="9394826"/>
          </a:xfrm>
          <a:solidFill>
            <a:schemeClr val="tx1"/>
          </a:solidFill>
        </p:grpSpPr>
        <p:grpSp>
          <p:nvGrpSpPr>
            <p:cNvPr id="261" name="Technology"/>
            <p:cNvGrpSpPr/>
            <p:nvPr/>
          </p:nvGrpSpPr>
          <p:grpSpPr>
            <a:xfrm>
              <a:off x="8102600" y="796926"/>
              <a:ext cx="2752725" cy="7278687"/>
              <a:chOff x="8102600" y="796926"/>
              <a:chExt cx="2752725" cy="7278687"/>
            </a:xfrm>
            <a:grpFill/>
          </p:grpSpPr>
          <p:sp>
            <p:nvSpPr>
              <p:cNvPr id="313" name="Freeform 182"/>
              <p:cNvSpPr>
                <a:spLocks/>
              </p:cNvSpPr>
              <p:nvPr/>
            </p:nvSpPr>
            <p:spPr bwMode="auto">
              <a:xfrm>
                <a:off x="8537575" y="1225551"/>
                <a:ext cx="742950" cy="776288"/>
              </a:xfrm>
              <a:custGeom>
                <a:avLst/>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4" name="Freeform 183"/>
              <p:cNvSpPr>
                <a:spLocks/>
              </p:cNvSpPr>
              <p:nvPr/>
            </p:nvSpPr>
            <p:spPr bwMode="auto">
              <a:xfrm>
                <a:off x="9117013" y="1790701"/>
                <a:ext cx="722312" cy="728663"/>
              </a:xfrm>
              <a:custGeom>
                <a:avLst/>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5" name="Freeform 186"/>
              <p:cNvSpPr>
                <a:spLocks noEditPoints="1"/>
              </p:cNvSpPr>
              <p:nvPr/>
            </p:nvSpPr>
            <p:spPr bwMode="auto">
              <a:xfrm>
                <a:off x="10153650" y="4164013"/>
                <a:ext cx="701675" cy="722313"/>
              </a:xfrm>
              <a:custGeom>
                <a:avLst/>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6" name="Freeform 187"/>
              <p:cNvSpPr>
                <a:spLocks/>
              </p:cNvSpPr>
              <p:nvPr/>
            </p:nvSpPr>
            <p:spPr bwMode="auto">
              <a:xfrm>
                <a:off x="9526588" y="2409826"/>
                <a:ext cx="823912" cy="795338"/>
              </a:xfrm>
              <a:custGeom>
                <a:avLst/>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7" name="Freeform 188"/>
              <p:cNvSpPr>
                <a:spLocks/>
              </p:cNvSpPr>
              <p:nvPr/>
            </p:nvSpPr>
            <p:spPr bwMode="auto">
              <a:xfrm>
                <a:off x="9907588" y="3232151"/>
                <a:ext cx="796925" cy="769938"/>
              </a:xfrm>
              <a:custGeom>
                <a:avLst/>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8" name="Freeform 195"/>
              <p:cNvSpPr>
                <a:spLocks/>
              </p:cNvSpPr>
              <p:nvPr/>
            </p:nvSpPr>
            <p:spPr bwMode="auto">
              <a:xfrm>
                <a:off x="8102600" y="796926"/>
                <a:ext cx="598487" cy="714375"/>
              </a:xfrm>
              <a:custGeom>
                <a:avLst/>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9" name="Freeform 205"/>
              <p:cNvSpPr>
                <a:spLocks noEditPoints="1"/>
              </p:cNvSpPr>
              <p:nvPr/>
            </p:nvSpPr>
            <p:spPr bwMode="auto">
              <a:xfrm>
                <a:off x="10023475" y="5708651"/>
                <a:ext cx="749300" cy="768350"/>
              </a:xfrm>
              <a:custGeom>
                <a:avLst/>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0" name="Freeform 207"/>
              <p:cNvSpPr>
                <a:spLocks/>
              </p:cNvSpPr>
              <p:nvPr/>
            </p:nvSpPr>
            <p:spPr bwMode="auto">
              <a:xfrm>
                <a:off x="10186988" y="5116513"/>
                <a:ext cx="668337" cy="409575"/>
              </a:xfrm>
              <a:custGeom>
                <a:avLst/>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ah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1" name="Freeform 208"/>
              <p:cNvSpPr>
                <a:spLocks/>
              </p:cNvSpPr>
              <p:nvPr/>
            </p:nvSpPr>
            <p:spPr bwMode="auto">
              <a:xfrm>
                <a:off x="9702800" y="6572251"/>
                <a:ext cx="757237" cy="742950"/>
              </a:xfrm>
              <a:custGeom>
                <a:avLst/>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2" name="Freeform 209"/>
              <p:cNvSpPr>
                <a:spLocks/>
              </p:cNvSpPr>
              <p:nvPr/>
            </p:nvSpPr>
            <p:spPr bwMode="auto">
              <a:xfrm>
                <a:off x="9355138" y="7389813"/>
                <a:ext cx="742950" cy="685800"/>
              </a:xfrm>
              <a:custGeom>
                <a:avLst/>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2" name="SHB.com"/>
            <p:cNvGrpSpPr/>
            <p:nvPr/>
          </p:nvGrpSpPr>
          <p:grpSpPr>
            <a:xfrm>
              <a:off x="3619500" y="8396288"/>
              <a:ext cx="5089525" cy="1292226"/>
              <a:chOff x="3619500" y="8396288"/>
              <a:chExt cx="5089525" cy="1292226"/>
            </a:xfrm>
            <a:grpFill/>
          </p:grpSpPr>
          <p:sp>
            <p:nvSpPr>
              <p:cNvPr id="306" name="Freeform 198"/>
              <p:cNvSpPr>
                <a:spLocks/>
              </p:cNvSpPr>
              <p:nvPr/>
            </p:nvSpPr>
            <p:spPr bwMode="auto">
              <a:xfrm>
                <a:off x="4259263" y="8702676"/>
                <a:ext cx="728662" cy="774700"/>
              </a:xfrm>
              <a:custGeom>
                <a:avLst/>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7" name="Freeform 200"/>
              <p:cNvSpPr>
                <a:spLocks noEditPoints="1"/>
              </p:cNvSpPr>
              <p:nvPr/>
            </p:nvSpPr>
            <p:spPr bwMode="auto">
              <a:xfrm>
                <a:off x="5103813" y="8947151"/>
                <a:ext cx="558800" cy="681038"/>
              </a:xfrm>
              <a:custGeom>
                <a:avLst/>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8"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9" name="Freeform 204"/>
              <p:cNvSpPr>
                <a:spLocks/>
              </p:cNvSpPr>
              <p:nvPr/>
            </p:nvSpPr>
            <p:spPr bwMode="auto">
              <a:xfrm>
                <a:off x="6269038" y="9001126"/>
                <a:ext cx="612775" cy="687388"/>
              </a:xfrm>
              <a:custGeom>
                <a:avLst/>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1">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0" name="Freeform 206"/>
              <p:cNvSpPr>
                <a:spLocks noEditPoints="1"/>
              </p:cNvSpPr>
              <p:nvPr/>
            </p:nvSpPr>
            <p:spPr bwMode="auto">
              <a:xfrm>
                <a:off x="6991350" y="8818563"/>
                <a:ext cx="769937" cy="754063"/>
              </a:xfrm>
              <a:custGeom>
                <a:avLst/>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1">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1" name="Freeform 210"/>
              <p:cNvSpPr>
                <a:spLocks/>
              </p:cNvSpPr>
              <p:nvPr/>
            </p:nvSpPr>
            <p:spPr bwMode="auto">
              <a:xfrm>
                <a:off x="7781925" y="8396288"/>
                <a:ext cx="927100" cy="898525"/>
              </a:xfrm>
              <a:custGeom>
                <a:avLst/>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2" name="Freeform 215"/>
              <p:cNvSpPr>
                <a:spLocks/>
              </p:cNvSpPr>
              <p:nvPr/>
            </p:nvSpPr>
            <p:spPr bwMode="auto">
              <a:xfrm>
                <a:off x="3619500" y="8423276"/>
                <a:ext cx="646112" cy="687388"/>
              </a:xfrm>
              <a:custGeom>
                <a:avLst/>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1">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3" name="Science"/>
            <p:cNvGrpSpPr/>
            <p:nvPr/>
          </p:nvGrpSpPr>
          <p:grpSpPr>
            <a:xfrm>
              <a:off x="2344738" y="293688"/>
              <a:ext cx="4449762" cy="2347913"/>
              <a:chOff x="2344738" y="293688"/>
              <a:chExt cx="4449762" cy="2347913"/>
            </a:xfrm>
            <a:grpFill/>
          </p:grpSpPr>
          <p:sp>
            <p:nvSpPr>
              <p:cNvPr id="299" name="Freeform 171"/>
              <p:cNvSpPr>
                <a:spLocks/>
              </p:cNvSpPr>
              <p:nvPr/>
            </p:nvSpPr>
            <p:spPr bwMode="auto">
              <a:xfrm>
                <a:off x="6296025" y="301626"/>
                <a:ext cx="498475" cy="679450"/>
              </a:xfrm>
              <a:custGeom>
                <a:avLst/>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0" name="Freeform 178"/>
              <p:cNvSpPr>
                <a:spLocks/>
              </p:cNvSpPr>
              <p:nvPr/>
            </p:nvSpPr>
            <p:spPr bwMode="auto">
              <a:xfrm>
                <a:off x="5484813" y="293688"/>
                <a:ext cx="600075" cy="687388"/>
              </a:xfrm>
              <a:custGeom>
                <a:avLst/>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1">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1" name="Freeform 213"/>
              <p:cNvSpPr>
                <a:spLocks/>
              </p:cNvSpPr>
              <p:nvPr/>
            </p:nvSpPr>
            <p:spPr bwMode="auto">
              <a:xfrm>
                <a:off x="2344738" y="1954213"/>
                <a:ext cx="687387" cy="687388"/>
              </a:xfrm>
              <a:custGeom>
                <a:avLst/>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1">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2" name="Freeform 216"/>
              <p:cNvSpPr>
                <a:spLocks/>
              </p:cNvSpPr>
              <p:nvPr/>
            </p:nvSpPr>
            <p:spPr bwMode="auto">
              <a:xfrm>
                <a:off x="2849563" y="1376363"/>
                <a:ext cx="720725" cy="720725"/>
              </a:xfrm>
              <a:custGeom>
                <a:avLst/>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3" name="Freeform 217"/>
              <p:cNvSpPr>
                <a:spLocks/>
              </p:cNvSpPr>
              <p:nvPr/>
            </p:nvSpPr>
            <p:spPr bwMode="auto">
              <a:xfrm>
                <a:off x="4552950" y="403226"/>
                <a:ext cx="755650" cy="774700"/>
              </a:xfrm>
              <a:custGeom>
                <a:avLst/>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4" name="Freeform 218"/>
              <p:cNvSpPr>
                <a:spLocks/>
              </p:cNvSpPr>
              <p:nvPr/>
            </p:nvSpPr>
            <p:spPr bwMode="auto">
              <a:xfrm>
                <a:off x="3427413" y="1076326"/>
                <a:ext cx="471487" cy="612775"/>
              </a:xfrm>
              <a:custGeom>
                <a:avLst/>
                <a:gdLst>
                  <a:gd name="T0" fmla="*/ 297 w 297"/>
                  <a:gd name="T1" fmla="*/ 334 h 386"/>
                  <a:gd name="T2" fmla="*/ 73 w 297"/>
                  <a:gd name="T3" fmla="*/ 0 h 386"/>
                  <a:gd name="T4" fmla="*/ 0 w 297"/>
                  <a:gd name="T5" fmla="*/ 51 h 386"/>
                  <a:gd name="T6" fmla="*/ 224 w 297"/>
                  <a:gd name="T7" fmla="*/ 386 h 386"/>
                  <a:gd name="T8" fmla="*/ 297 w 297"/>
                  <a:gd name="T9" fmla="*/ 334 h 386"/>
                </a:gdLst>
                <a:ah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5" name="Freeform 219"/>
              <p:cNvSpPr>
                <a:spLocks/>
              </p:cNvSpPr>
              <p:nvPr/>
            </p:nvSpPr>
            <p:spPr bwMode="auto">
              <a:xfrm>
                <a:off x="3836988" y="701676"/>
                <a:ext cx="681037" cy="762000"/>
              </a:xfrm>
              <a:custGeom>
                <a:avLst/>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4" name="Dividers"/>
            <p:cNvGrpSpPr/>
            <p:nvPr/>
          </p:nvGrpSpPr>
          <p:grpSpPr>
            <a:xfrm>
              <a:off x="1847850" y="477838"/>
              <a:ext cx="7426325" cy="8169275"/>
              <a:chOff x="1847850" y="477838"/>
              <a:chExt cx="7426325" cy="8169275"/>
            </a:xfrm>
            <a:grpFill/>
          </p:grpSpPr>
          <p:sp>
            <p:nvSpPr>
              <p:cNvPr id="295" name="Freeform 190"/>
              <p:cNvSpPr>
                <a:spLocks/>
              </p:cNvSpPr>
              <p:nvPr/>
            </p:nvSpPr>
            <p:spPr bwMode="auto">
              <a:xfrm>
                <a:off x="7243763" y="477838"/>
                <a:ext cx="401637" cy="884238"/>
              </a:xfrm>
              <a:custGeom>
                <a:avLst/>
                <a:gdLst>
                  <a:gd name="T0" fmla="*/ 253 w 253"/>
                  <a:gd name="T1" fmla="*/ 21 h 557"/>
                  <a:gd name="T2" fmla="*/ 189 w 253"/>
                  <a:gd name="T3" fmla="*/ 0 h 557"/>
                  <a:gd name="T4" fmla="*/ 0 w 253"/>
                  <a:gd name="T5" fmla="*/ 536 h 557"/>
                  <a:gd name="T6" fmla="*/ 69 w 253"/>
                  <a:gd name="T7" fmla="*/ 557 h 557"/>
                  <a:gd name="T8" fmla="*/ 253 w 253"/>
                  <a:gd name="T9" fmla="*/ 21 h 557"/>
                </a:gdLst>
                <a:ah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6" name="Freeform 211"/>
              <p:cNvSpPr>
                <a:spLocks/>
              </p:cNvSpPr>
              <p:nvPr/>
            </p:nvSpPr>
            <p:spPr bwMode="auto">
              <a:xfrm>
                <a:off x="8599488" y="7885113"/>
                <a:ext cx="674687" cy="762000"/>
              </a:xfrm>
              <a:custGeom>
                <a:avLst/>
                <a:gdLst>
                  <a:gd name="T0" fmla="*/ 0 w 425"/>
                  <a:gd name="T1" fmla="*/ 48 h 480"/>
                  <a:gd name="T2" fmla="*/ 369 w 425"/>
                  <a:gd name="T3" fmla="*/ 480 h 480"/>
                  <a:gd name="T4" fmla="*/ 425 w 425"/>
                  <a:gd name="T5" fmla="*/ 433 h 480"/>
                  <a:gd name="T6" fmla="*/ 56 w 425"/>
                  <a:gd name="T7" fmla="*/ 0 h 480"/>
                  <a:gd name="T8" fmla="*/ 0 w 425"/>
                  <a:gd name="T9" fmla="*/ 48 h 480"/>
                </a:gdLst>
                <a:ah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7" name="Freeform 214"/>
              <p:cNvSpPr>
                <a:spLocks/>
              </p:cNvSpPr>
              <p:nvPr/>
            </p:nvSpPr>
            <p:spPr bwMode="auto">
              <a:xfrm>
                <a:off x="1847850" y="2859088"/>
                <a:ext cx="857250" cy="515938"/>
              </a:xfrm>
              <a:custGeom>
                <a:avLst/>
                <a:gdLst>
                  <a:gd name="T0" fmla="*/ 540 w 540"/>
                  <a:gd name="T1" fmla="*/ 261 h 325"/>
                  <a:gd name="T2" fmla="*/ 34 w 540"/>
                  <a:gd name="T3" fmla="*/ 0 h 325"/>
                  <a:gd name="T4" fmla="*/ 0 w 540"/>
                  <a:gd name="T5" fmla="*/ 60 h 325"/>
                  <a:gd name="T6" fmla="*/ 506 w 540"/>
                  <a:gd name="T7" fmla="*/ 325 h 325"/>
                  <a:gd name="T8" fmla="*/ 540 w 540"/>
                  <a:gd name="T9" fmla="*/ 261 h 325"/>
                </a:gdLst>
                <a:ah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8" name="Freeform 224"/>
              <p:cNvSpPr>
                <a:spLocks/>
              </p:cNvSpPr>
              <p:nvPr/>
            </p:nvSpPr>
            <p:spPr bwMode="auto">
              <a:xfrm>
                <a:off x="2936875" y="7858126"/>
                <a:ext cx="701675" cy="741363"/>
              </a:xfrm>
              <a:custGeom>
                <a:avLst/>
                <a:gdLst>
                  <a:gd name="T0" fmla="*/ 387 w 442"/>
                  <a:gd name="T1" fmla="*/ 0 h 467"/>
                  <a:gd name="T2" fmla="*/ 0 w 442"/>
                  <a:gd name="T3" fmla="*/ 416 h 467"/>
                  <a:gd name="T4" fmla="*/ 56 w 442"/>
                  <a:gd name="T5" fmla="*/ 467 h 467"/>
                  <a:gd name="T6" fmla="*/ 442 w 442"/>
                  <a:gd name="T7" fmla="*/ 47 h 467"/>
                  <a:gd name="T8" fmla="*/ 387 w 442"/>
                  <a:gd name="T9" fmla="*/ 0 h 467"/>
                </a:gdLst>
                <a:ah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5" name="Litigators you like."/>
            <p:cNvGrpSpPr/>
            <p:nvPr/>
          </p:nvGrpSpPr>
          <p:grpSpPr>
            <a:xfrm>
              <a:off x="3387725" y="3987801"/>
              <a:ext cx="5634037" cy="2482850"/>
              <a:chOff x="3387725" y="3987801"/>
              <a:chExt cx="5634037" cy="2482850"/>
            </a:xfrm>
            <a:grpFill/>
          </p:grpSpPr>
          <p:sp>
            <p:nvSpPr>
              <p:cNvPr id="273" name="Freeform 172"/>
              <p:cNvSpPr>
                <a:spLocks/>
              </p:cNvSpPr>
              <p:nvPr/>
            </p:nvSpPr>
            <p:spPr bwMode="auto">
              <a:xfrm>
                <a:off x="66436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4" name="Freeform 173"/>
              <p:cNvSpPr>
                <a:spLocks noEditPoints="1"/>
              </p:cNvSpPr>
              <p:nvPr/>
            </p:nvSpPr>
            <p:spPr bwMode="auto">
              <a:xfrm>
                <a:off x="4572000" y="5511801"/>
                <a:ext cx="701675" cy="666750"/>
              </a:xfrm>
              <a:custGeom>
                <a:avLst/>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5"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6"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7" name="Freeform 176"/>
              <p:cNvSpPr>
                <a:spLocks noEditPoints="1"/>
              </p:cNvSpPr>
              <p:nvPr/>
            </p:nvSpPr>
            <p:spPr bwMode="auto">
              <a:xfrm>
                <a:off x="5186363" y="4287838"/>
                <a:ext cx="687387" cy="958850"/>
              </a:xfrm>
              <a:custGeom>
                <a:avLst/>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8" name="Freeform 177"/>
              <p:cNvSpPr>
                <a:spLocks/>
              </p:cNvSpPr>
              <p:nvPr/>
            </p:nvSpPr>
            <p:spPr bwMode="auto">
              <a:xfrm>
                <a:off x="3816350" y="5532438"/>
                <a:ext cx="715962" cy="938213"/>
              </a:xfrm>
              <a:custGeom>
                <a:avLst/>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9" name="Freeform 179"/>
              <p:cNvSpPr>
                <a:spLocks/>
              </p:cNvSpPr>
              <p:nvPr/>
            </p:nvSpPr>
            <p:spPr bwMode="auto">
              <a:xfrm>
                <a:off x="43068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0" name="Freeform 180"/>
              <p:cNvSpPr>
                <a:spLocks/>
              </p:cNvSpPr>
              <p:nvPr/>
            </p:nvSpPr>
            <p:spPr bwMode="auto">
              <a:xfrm>
                <a:off x="3387725" y="4008438"/>
                <a:ext cx="577850" cy="925513"/>
              </a:xfrm>
              <a:custGeom>
                <a:avLst/>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1"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2" name="Freeform 184"/>
              <p:cNvSpPr>
                <a:spLocks/>
              </p:cNvSpPr>
              <p:nvPr/>
            </p:nvSpPr>
            <p:spPr bwMode="auto">
              <a:xfrm>
                <a:off x="8483600" y="4287838"/>
                <a:ext cx="538162" cy="658813"/>
              </a:xfrm>
              <a:custGeom>
                <a:avLst/>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3" name="Freeform 185"/>
              <p:cNvSpPr>
                <a:spLocks/>
              </p:cNvSpPr>
              <p:nvPr/>
            </p:nvSpPr>
            <p:spPr bwMode="auto">
              <a:xfrm>
                <a:off x="8763000" y="5526088"/>
                <a:ext cx="177800" cy="161925"/>
              </a:xfrm>
              <a:custGeom>
                <a:avLst/>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4" name="Freeform 189"/>
              <p:cNvSpPr>
                <a:spLocks/>
              </p:cNvSpPr>
              <p:nvPr/>
            </p:nvSpPr>
            <p:spPr bwMode="auto">
              <a:xfrm>
                <a:off x="7134225" y="5178426"/>
                <a:ext cx="660400" cy="985838"/>
              </a:xfrm>
              <a:custGeom>
                <a:avLst/>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5" name="Freeform 191"/>
              <p:cNvSpPr>
                <a:spLocks/>
              </p:cNvSpPr>
              <p:nvPr/>
            </p:nvSpPr>
            <p:spPr bwMode="auto">
              <a:xfrm>
                <a:off x="8599488" y="5526088"/>
                <a:ext cx="122237" cy="161925"/>
              </a:xfrm>
              <a:custGeom>
                <a:avLst/>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6" name="Freeform 192"/>
              <p:cNvSpPr>
                <a:spLocks noEditPoints="1"/>
              </p:cNvSpPr>
              <p:nvPr/>
            </p:nvSpPr>
            <p:spPr bwMode="auto">
              <a:xfrm>
                <a:off x="7196138" y="4287838"/>
                <a:ext cx="708025" cy="658813"/>
              </a:xfrm>
              <a:custGeom>
                <a:avLst/>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7" name="Freeform 193"/>
              <p:cNvSpPr>
                <a:spLocks noEditPoints="1"/>
              </p:cNvSpPr>
              <p:nvPr/>
            </p:nvSpPr>
            <p:spPr bwMode="auto">
              <a:xfrm>
                <a:off x="7829550" y="5511801"/>
                <a:ext cx="647700" cy="666750"/>
              </a:xfrm>
              <a:custGeom>
                <a:avLst/>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8" name="Freeform 194"/>
              <p:cNvSpPr>
                <a:spLocks/>
              </p:cNvSpPr>
              <p:nvPr/>
            </p:nvSpPr>
            <p:spPr bwMode="auto">
              <a:xfrm>
                <a:off x="8007350" y="4287838"/>
                <a:ext cx="442912" cy="646113"/>
              </a:xfrm>
              <a:custGeom>
                <a:avLst/>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9"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0" name="Freeform 197"/>
              <p:cNvSpPr>
                <a:spLocks noEditPoints="1"/>
              </p:cNvSpPr>
              <p:nvPr/>
            </p:nvSpPr>
            <p:spPr bwMode="auto">
              <a:xfrm>
                <a:off x="5983288" y="4287838"/>
                <a:ext cx="612775" cy="658813"/>
              </a:xfrm>
              <a:custGeom>
                <a:avLst/>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1" name="Rectangle 199"/>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2"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3" name="Freeform 203"/>
              <p:cNvSpPr>
                <a:spLocks/>
              </p:cNvSpPr>
              <p:nvPr/>
            </p:nvSpPr>
            <p:spPr bwMode="auto">
              <a:xfrm>
                <a:off x="5376863" y="5532438"/>
                <a:ext cx="606425" cy="646113"/>
              </a:xfrm>
              <a:custGeom>
                <a:avLst/>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4"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6" name="Health"/>
            <p:cNvGrpSpPr/>
            <p:nvPr/>
          </p:nvGrpSpPr>
          <p:grpSpPr>
            <a:xfrm>
              <a:off x="1417638" y="3689351"/>
              <a:ext cx="1554162" cy="4264025"/>
              <a:chOff x="1417638" y="3689351"/>
              <a:chExt cx="1554162" cy="4264025"/>
            </a:xfrm>
            <a:grpFill/>
          </p:grpSpPr>
          <p:sp>
            <p:nvSpPr>
              <p:cNvPr id="267" name="Freeform 212"/>
              <p:cNvSpPr>
                <a:spLocks/>
              </p:cNvSpPr>
              <p:nvPr/>
            </p:nvSpPr>
            <p:spPr bwMode="auto">
              <a:xfrm>
                <a:off x="1438275" y="5124451"/>
                <a:ext cx="647700" cy="441325"/>
              </a:xfrm>
              <a:custGeom>
                <a:avLst/>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220"/>
              <p:cNvSpPr>
                <a:spLocks/>
              </p:cNvSpPr>
              <p:nvPr/>
            </p:nvSpPr>
            <p:spPr bwMode="auto">
              <a:xfrm>
                <a:off x="1479550" y="3689351"/>
                <a:ext cx="749300" cy="685800"/>
              </a:xfrm>
              <a:custGeom>
                <a:avLst/>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9" name="Freeform 221"/>
              <p:cNvSpPr>
                <a:spLocks/>
              </p:cNvSpPr>
              <p:nvPr/>
            </p:nvSpPr>
            <p:spPr bwMode="auto">
              <a:xfrm>
                <a:off x="1765300" y="6505576"/>
                <a:ext cx="763587" cy="673100"/>
              </a:xfrm>
              <a:custGeom>
                <a:avLst/>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4">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0" name="Freeform 222"/>
              <p:cNvSpPr>
                <a:spLocks/>
              </p:cNvSpPr>
              <p:nvPr/>
            </p:nvSpPr>
            <p:spPr bwMode="auto">
              <a:xfrm>
                <a:off x="2127250" y="7137401"/>
                <a:ext cx="844550" cy="815975"/>
              </a:xfrm>
              <a:custGeom>
                <a:avLst/>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1" name="Freeform 223"/>
              <p:cNvSpPr>
                <a:spLocks/>
              </p:cNvSpPr>
              <p:nvPr/>
            </p:nvSpPr>
            <p:spPr bwMode="auto">
              <a:xfrm>
                <a:off x="1417638" y="4525963"/>
                <a:ext cx="654050" cy="509588"/>
              </a:xfrm>
              <a:custGeom>
                <a:avLst/>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2" name="Freeform 226"/>
              <p:cNvSpPr>
                <a:spLocks noEditPoints="1"/>
              </p:cNvSpPr>
              <p:nvPr/>
            </p:nvSpPr>
            <p:spPr bwMode="auto">
              <a:xfrm>
                <a:off x="1560513" y="5708651"/>
                <a:ext cx="709612" cy="646113"/>
              </a:xfrm>
              <a:custGeom>
                <a:avLst/>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3" name="Critical in a Crisis Tagline" hidden="1"/>
          <p:cNvGrpSpPr>
            <a:grpSpLocks noChangeAspect="1"/>
          </p:cNvGrpSpPr>
          <p:nvPr/>
        </p:nvGrpSpPr>
        <p:grpSpPr>
          <a:xfrm>
            <a:off x="10139288" y="685799"/>
            <a:ext cx="1377949" cy="1372017"/>
            <a:chOff x="1760538" y="814388"/>
            <a:chExt cx="7743824" cy="7710488"/>
          </a:xfrm>
          <a:solidFill>
            <a:schemeClr val="tx1"/>
          </a:solidFill>
        </p:grpSpPr>
        <p:grpSp>
          <p:nvGrpSpPr>
            <p:cNvPr id="24" name="Critical in a Crisis"/>
            <p:cNvGrpSpPr/>
            <p:nvPr/>
          </p:nvGrpSpPr>
          <p:grpSpPr>
            <a:xfrm>
              <a:off x="3222625" y="2690813"/>
              <a:ext cx="4852988" cy="3875088"/>
              <a:chOff x="3222625" y="2690813"/>
              <a:chExt cx="4852988" cy="3875088"/>
            </a:xfrm>
            <a:grpFill/>
          </p:grpSpPr>
          <p:sp>
            <p:nvSpPr>
              <p:cNvPr id="64"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28"/>
              <p:cNvSpPr>
                <a:spLocks/>
              </p:cNvSpPr>
              <p:nvPr/>
            </p:nvSpPr>
            <p:spPr bwMode="auto">
              <a:xfrm>
                <a:off x="4033838" y="6003925"/>
                <a:ext cx="515937" cy="549275"/>
              </a:xfrm>
              <a:custGeom>
                <a:avLst/>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7"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30"/>
              <p:cNvSpPr>
                <a:spLocks/>
              </p:cNvSpPr>
              <p:nvPr/>
            </p:nvSpPr>
            <p:spPr bwMode="auto">
              <a:xfrm>
                <a:off x="4960938" y="6003925"/>
                <a:ext cx="488950" cy="561975"/>
              </a:xfrm>
              <a:custGeom>
                <a:avLst/>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31"/>
              <p:cNvSpPr>
                <a:spLocks/>
              </p:cNvSpPr>
              <p:nvPr/>
            </p:nvSpPr>
            <p:spPr bwMode="auto">
              <a:xfrm>
                <a:off x="6788150" y="6003925"/>
                <a:ext cx="382587" cy="549275"/>
              </a:xfrm>
              <a:custGeom>
                <a:avLst/>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Freeform 32"/>
              <p:cNvSpPr>
                <a:spLocks/>
              </p:cNvSpPr>
              <p:nvPr/>
            </p:nvSpPr>
            <p:spPr bwMode="auto">
              <a:xfrm>
                <a:off x="7177088" y="5857875"/>
                <a:ext cx="420687" cy="708025"/>
              </a:xfrm>
              <a:custGeom>
                <a:avLst/>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6">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33"/>
              <p:cNvSpPr>
                <a:spLocks noEditPoints="1"/>
              </p:cNvSpPr>
              <p:nvPr/>
            </p:nvSpPr>
            <p:spPr bwMode="auto">
              <a:xfrm>
                <a:off x="5478463" y="6003925"/>
                <a:ext cx="601662" cy="561975"/>
              </a:xfrm>
              <a:custGeom>
                <a:avLst/>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34"/>
              <p:cNvSpPr>
                <a:spLocks/>
              </p:cNvSpPr>
              <p:nvPr/>
            </p:nvSpPr>
            <p:spPr bwMode="auto">
              <a:xfrm>
                <a:off x="6164263" y="6015038"/>
                <a:ext cx="517525" cy="550863"/>
              </a:xfrm>
              <a:custGeom>
                <a:avLst/>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35"/>
              <p:cNvSpPr>
                <a:spLocks/>
              </p:cNvSpPr>
              <p:nvPr/>
            </p:nvSpPr>
            <p:spPr bwMode="auto">
              <a:xfrm>
                <a:off x="4184650" y="4992688"/>
                <a:ext cx="376237" cy="550863"/>
              </a:xfrm>
              <a:custGeom>
                <a:avLst/>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4" name="Freeform 36"/>
              <p:cNvSpPr>
                <a:spLocks/>
              </p:cNvSpPr>
              <p:nvPr/>
            </p:nvSpPr>
            <p:spPr bwMode="auto">
              <a:xfrm>
                <a:off x="3644900" y="4992688"/>
                <a:ext cx="488950" cy="566738"/>
              </a:xfrm>
              <a:custGeom>
                <a:avLst/>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37"/>
              <p:cNvSpPr>
                <a:spLocks noEditPoints="1"/>
              </p:cNvSpPr>
              <p:nvPr/>
            </p:nvSpPr>
            <p:spPr bwMode="auto">
              <a:xfrm>
                <a:off x="4589463" y="4992688"/>
                <a:ext cx="550862" cy="566738"/>
              </a:xfrm>
              <a:custGeom>
                <a:avLst/>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38"/>
              <p:cNvSpPr>
                <a:spLocks/>
              </p:cNvSpPr>
              <p:nvPr/>
            </p:nvSpPr>
            <p:spPr bwMode="auto">
              <a:xfrm>
                <a:off x="6473825" y="5003800"/>
                <a:ext cx="612775" cy="539750"/>
              </a:xfrm>
              <a:custGeom>
                <a:avLst/>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40"/>
              <p:cNvSpPr>
                <a:spLocks noEditPoints="1"/>
              </p:cNvSpPr>
              <p:nvPr/>
            </p:nvSpPr>
            <p:spPr bwMode="auto">
              <a:xfrm>
                <a:off x="5202238" y="4992688"/>
                <a:ext cx="517525" cy="566738"/>
              </a:xfrm>
              <a:custGeom>
                <a:avLst/>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41"/>
              <p:cNvSpPr>
                <a:spLocks noEditPoints="1"/>
              </p:cNvSpPr>
              <p:nvPr/>
            </p:nvSpPr>
            <p:spPr bwMode="auto">
              <a:xfrm>
                <a:off x="7119938" y="4992688"/>
                <a:ext cx="550862" cy="566738"/>
              </a:xfrm>
              <a:custGeom>
                <a:avLst/>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0" name="Freeform 42"/>
              <p:cNvSpPr>
                <a:spLocks/>
              </p:cNvSpPr>
              <p:nvPr/>
            </p:nvSpPr>
            <p:spPr bwMode="auto">
              <a:xfrm>
                <a:off x="5765800" y="4846638"/>
                <a:ext cx="415925" cy="712788"/>
              </a:xfrm>
              <a:custGeom>
                <a:avLst/>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Freeform 44"/>
              <p:cNvSpPr>
                <a:spLocks/>
              </p:cNvSpPr>
              <p:nvPr/>
            </p:nvSpPr>
            <p:spPr bwMode="auto">
              <a:xfrm>
                <a:off x="5876925" y="3981450"/>
                <a:ext cx="377825" cy="557213"/>
              </a:xfrm>
              <a:custGeom>
                <a:avLst/>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45"/>
              <p:cNvSpPr>
                <a:spLocks/>
              </p:cNvSpPr>
              <p:nvPr/>
            </p:nvSpPr>
            <p:spPr bwMode="auto">
              <a:xfrm>
                <a:off x="5337175" y="3981450"/>
                <a:ext cx="490537" cy="568325"/>
              </a:xfrm>
              <a:custGeom>
                <a:avLst/>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Freeform 47"/>
              <p:cNvSpPr>
                <a:spLocks/>
              </p:cNvSpPr>
              <p:nvPr/>
            </p:nvSpPr>
            <p:spPr bwMode="auto">
              <a:xfrm>
                <a:off x="6564313" y="3981450"/>
                <a:ext cx="460375" cy="568325"/>
              </a:xfrm>
              <a:custGeom>
                <a:avLst/>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Freeform 50"/>
              <p:cNvSpPr>
                <a:spLocks/>
              </p:cNvSpPr>
              <p:nvPr/>
            </p:nvSpPr>
            <p:spPr bwMode="auto">
              <a:xfrm>
                <a:off x="3509963" y="3981450"/>
                <a:ext cx="517525" cy="557213"/>
              </a:xfrm>
              <a:custGeom>
                <a:avLst/>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52"/>
              <p:cNvSpPr>
                <a:spLocks/>
              </p:cNvSpPr>
              <p:nvPr/>
            </p:nvSpPr>
            <p:spPr bwMode="auto">
              <a:xfrm>
                <a:off x="7834313" y="4357688"/>
                <a:ext cx="241300" cy="309563"/>
              </a:xfrm>
              <a:custGeom>
                <a:avLst/>
                <a:gdLst>
                  <a:gd name="T0" fmla="*/ 53 w 152"/>
                  <a:gd name="T1" fmla="*/ 0 h 195"/>
                  <a:gd name="T2" fmla="*/ 0 w 152"/>
                  <a:gd name="T3" fmla="*/ 195 h 195"/>
                  <a:gd name="T4" fmla="*/ 92 w 152"/>
                  <a:gd name="T5" fmla="*/ 195 h 195"/>
                  <a:gd name="T6" fmla="*/ 152 w 152"/>
                  <a:gd name="T7" fmla="*/ 0 h 195"/>
                  <a:gd name="T8" fmla="*/ 53 w 152"/>
                  <a:gd name="T9" fmla="*/ 0 h 195"/>
                </a:gdLst>
                <a:ah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55"/>
              <p:cNvSpPr>
                <a:spLocks/>
              </p:cNvSpPr>
              <p:nvPr/>
            </p:nvSpPr>
            <p:spPr bwMode="auto">
              <a:xfrm>
                <a:off x="7339013" y="3981450"/>
                <a:ext cx="461962" cy="568325"/>
              </a:xfrm>
              <a:custGeom>
                <a:avLst/>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56"/>
              <p:cNvSpPr>
                <a:spLocks noEditPoints="1"/>
              </p:cNvSpPr>
              <p:nvPr/>
            </p:nvSpPr>
            <p:spPr bwMode="auto">
              <a:xfrm>
                <a:off x="4425950" y="3981450"/>
                <a:ext cx="517525" cy="568325"/>
              </a:xfrm>
              <a:custGeom>
                <a:avLst/>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61"/>
              <p:cNvSpPr>
                <a:spLocks/>
              </p:cNvSpPr>
              <p:nvPr/>
            </p:nvSpPr>
            <p:spPr bwMode="auto">
              <a:xfrm>
                <a:off x="3910013" y="2724150"/>
                <a:ext cx="701675" cy="820738"/>
              </a:xfrm>
              <a:custGeom>
                <a:avLst/>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62"/>
              <p:cNvSpPr>
                <a:spLocks/>
              </p:cNvSpPr>
              <p:nvPr/>
            </p:nvSpPr>
            <p:spPr bwMode="auto">
              <a:xfrm>
                <a:off x="4679950" y="2976563"/>
                <a:ext cx="376237" cy="550863"/>
              </a:xfrm>
              <a:custGeom>
                <a:avLst/>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1"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2" name="Freeform 64"/>
              <p:cNvSpPr>
                <a:spLocks/>
              </p:cNvSpPr>
              <p:nvPr/>
            </p:nvSpPr>
            <p:spPr bwMode="auto">
              <a:xfrm>
                <a:off x="5343525" y="2830513"/>
                <a:ext cx="415925" cy="708025"/>
              </a:xfrm>
              <a:custGeom>
                <a:avLst/>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6">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3" name="Freeform 65"/>
              <p:cNvSpPr>
                <a:spLocks/>
              </p:cNvSpPr>
              <p:nvPr/>
            </p:nvSpPr>
            <p:spPr bwMode="auto">
              <a:xfrm>
                <a:off x="6097588" y="2976563"/>
                <a:ext cx="488950" cy="561975"/>
              </a:xfrm>
              <a:custGeom>
                <a:avLst/>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4" name="Freeform 66"/>
              <p:cNvSpPr>
                <a:spLocks noEditPoints="1"/>
              </p:cNvSpPr>
              <p:nvPr/>
            </p:nvSpPr>
            <p:spPr bwMode="auto">
              <a:xfrm>
                <a:off x="6608763" y="2976563"/>
                <a:ext cx="517525" cy="561975"/>
              </a:xfrm>
              <a:custGeom>
                <a:avLst/>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5" name="Freeform 67"/>
              <p:cNvSpPr>
                <a:spLocks noEditPoints="1"/>
              </p:cNvSpPr>
              <p:nvPr/>
            </p:nvSpPr>
            <p:spPr bwMode="auto">
              <a:xfrm>
                <a:off x="7710488" y="5857875"/>
                <a:ext cx="276225" cy="274638"/>
              </a:xfrm>
              <a:custGeom>
                <a:avLst/>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6" name="Freeform 68"/>
              <p:cNvSpPr>
                <a:spLocks noEditPoints="1"/>
              </p:cNvSpPr>
              <p:nvPr/>
            </p:nvSpPr>
            <p:spPr bwMode="auto">
              <a:xfrm>
                <a:off x="7794625" y="5924550"/>
                <a:ext cx="112712" cy="141288"/>
              </a:xfrm>
              <a:custGeom>
                <a:avLst/>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5" name="SHB.com"/>
            <p:cNvGrpSpPr/>
            <p:nvPr/>
          </p:nvGrpSpPr>
          <p:grpSpPr>
            <a:xfrm>
              <a:off x="3567113" y="7464425"/>
              <a:ext cx="4176712" cy="1060451"/>
              <a:chOff x="3567113" y="7464425"/>
              <a:chExt cx="4176712" cy="1060451"/>
            </a:xfrm>
            <a:grpFill/>
          </p:grpSpPr>
          <p:sp>
            <p:nvSpPr>
              <p:cNvPr id="57" name="Freeform 69"/>
              <p:cNvSpPr>
                <a:spLocks/>
              </p:cNvSpPr>
              <p:nvPr/>
            </p:nvSpPr>
            <p:spPr bwMode="auto">
              <a:xfrm>
                <a:off x="5741988" y="7958138"/>
                <a:ext cx="501650" cy="566738"/>
              </a:xfrm>
              <a:custGeom>
                <a:avLst/>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8" name="Freeform 70"/>
              <p:cNvSpPr>
                <a:spLocks/>
              </p:cNvSpPr>
              <p:nvPr/>
            </p:nvSpPr>
            <p:spPr bwMode="auto">
              <a:xfrm>
                <a:off x="3567113" y="7486650"/>
                <a:ext cx="533400" cy="560388"/>
              </a:xfrm>
              <a:custGeom>
                <a:avLst/>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9" name="Freeform 71"/>
              <p:cNvSpPr>
                <a:spLocks noEditPoints="1"/>
              </p:cNvSpPr>
              <p:nvPr/>
            </p:nvSpPr>
            <p:spPr bwMode="auto">
              <a:xfrm>
                <a:off x="6332538" y="7812088"/>
                <a:ext cx="636587" cy="617538"/>
              </a:xfrm>
              <a:custGeom>
                <a:avLst/>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0" name="Freeform 72"/>
              <p:cNvSpPr>
                <a:spLocks/>
              </p:cNvSpPr>
              <p:nvPr/>
            </p:nvSpPr>
            <p:spPr bwMode="auto">
              <a:xfrm>
                <a:off x="5416550" y="8378825"/>
                <a:ext cx="134937" cy="141288"/>
              </a:xfrm>
              <a:custGeom>
                <a:avLst/>
                <a:gdLst>
                  <a:gd name="T0" fmla="*/ 12 w 24"/>
                  <a:gd name="T1" fmla="*/ 0 h 25"/>
                  <a:gd name="T2" fmla="*/ 0 w 24"/>
                  <a:gd name="T3" fmla="*/ 12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1" name="Freeform 73"/>
              <p:cNvSpPr>
                <a:spLocks noEditPoints="1"/>
              </p:cNvSpPr>
              <p:nvPr/>
            </p:nvSpPr>
            <p:spPr bwMode="auto">
              <a:xfrm>
                <a:off x="4786313" y="7913688"/>
                <a:ext cx="455612" cy="560388"/>
              </a:xfrm>
              <a:custGeom>
                <a:avLst/>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2" name="Freeform 74"/>
              <p:cNvSpPr>
                <a:spLocks/>
              </p:cNvSpPr>
              <p:nvPr/>
            </p:nvSpPr>
            <p:spPr bwMode="auto">
              <a:xfrm>
                <a:off x="4095750" y="7710488"/>
                <a:ext cx="595312" cy="635000"/>
              </a:xfrm>
              <a:custGeom>
                <a:avLst/>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3" name="Freeform 75"/>
              <p:cNvSpPr>
                <a:spLocks/>
              </p:cNvSpPr>
              <p:nvPr/>
            </p:nvSpPr>
            <p:spPr bwMode="auto">
              <a:xfrm>
                <a:off x="6980238" y="7464425"/>
                <a:ext cx="763587" cy="735013"/>
              </a:xfrm>
              <a:custGeom>
                <a:avLst/>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3">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 name="Dividers"/>
            <p:cNvGrpSpPr/>
            <p:nvPr/>
          </p:nvGrpSpPr>
          <p:grpSpPr>
            <a:xfrm>
              <a:off x="2116138" y="960438"/>
              <a:ext cx="6089649" cy="6705600"/>
              <a:chOff x="2116138" y="960438"/>
              <a:chExt cx="6089649" cy="6705600"/>
            </a:xfrm>
            <a:grpFill/>
          </p:grpSpPr>
          <p:sp>
            <p:nvSpPr>
              <p:cNvPr id="53" name="Freeform 78"/>
              <p:cNvSpPr>
                <a:spLocks/>
              </p:cNvSpPr>
              <p:nvPr/>
            </p:nvSpPr>
            <p:spPr bwMode="auto">
              <a:xfrm>
                <a:off x="6540500" y="960438"/>
                <a:ext cx="331787" cy="730250"/>
              </a:xfrm>
              <a:custGeom>
                <a:avLst/>
                <a:gdLst>
                  <a:gd name="T0" fmla="*/ 209 w 209"/>
                  <a:gd name="T1" fmla="*/ 22 h 460"/>
                  <a:gd name="T2" fmla="*/ 153 w 209"/>
                  <a:gd name="T3" fmla="*/ 0 h 460"/>
                  <a:gd name="T4" fmla="*/ 0 w 209"/>
                  <a:gd name="T5" fmla="*/ 443 h 460"/>
                  <a:gd name="T6" fmla="*/ 57 w 209"/>
                  <a:gd name="T7" fmla="*/ 460 h 460"/>
                  <a:gd name="T8" fmla="*/ 209 w 209"/>
                  <a:gd name="T9" fmla="*/ 22 h 460"/>
                </a:gdLst>
                <a:ah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4" name="Freeform 85"/>
              <p:cNvSpPr>
                <a:spLocks/>
              </p:cNvSpPr>
              <p:nvPr/>
            </p:nvSpPr>
            <p:spPr bwMode="auto">
              <a:xfrm>
                <a:off x="7654925" y="7048500"/>
                <a:ext cx="550862" cy="617538"/>
              </a:xfrm>
              <a:custGeom>
                <a:avLst/>
                <a:gdLst>
                  <a:gd name="T0" fmla="*/ 0 w 347"/>
                  <a:gd name="T1" fmla="*/ 35 h 389"/>
                  <a:gd name="T2" fmla="*/ 301 w 347"/>
                  <a:gd name="T3" fmla="*/ 389 h 389"/>
                  <a:gd name="T4" fmla="*/ 347 w 347"/>
                  <a:gd name="T5" fmla="*/ 353 h 389"/>
                  <a:gd name="T6" fmla="*/ 46 w 347"/>
                  <a:gd name="T7" fmla="*/ 0 h 389"/>
                  <a:gd name="T8" fmla="*/ 0 w 347"/>
                  <a:gd name="T9" fmla="*/ 35 h 389"/>
                </a:gdLst>
                <a:ah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5" name="Freeform 89"/>
              <p:cNvSpPr>
                <a:spLocks/>
              </p:cNvSpPr>
              <p:nvPr/>
            </p:nvSpPr>
            <p:spPr bwMode="auto">
              <a:xfrm>
                <a:off x="2116138" y="2914650"/>
                <a:ext cx="701675" cy="427038"/>
              </a:xfrm>
              <a:custGeom>
                <a:avLst/>
                <a:gdLst>
                  <a:gd name="T0" fmla="*/ 442 w 442"/>
                  <a:gd name="T1" fmla="*/ 216 h 269"/>
                  <a:gd name="T2" fmla="*/ 28 w 442"/>
                  <a:gd name="T3" fmla="*/ 0 h 269"/>
                  <a:gd name="T4" fmla="*/ 0 w 442"/>
                  <a:gd name="T5" fmla="*/ 53 h 269"/>
                  <a:gd name="T6" fmla="*/ 414 w 442"/>
                  <a:gd name="T7" fmla="*/ 269 h 269"/>
                  <a:gd name="T8" fmla="*/ 442 w 442"/>
                  <a:gd name="T9" fmla="*/ 216 h 269"/>
                </a:gdLst>
                <a:ah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6" name="Freeform 96"/>
              <p:cNvSpPr>
                <a:spLocks/>
              </p:cNvSpPr>
              <p:nvPr/>
            </p:nvSpPr>
            <p:spPr bwMode="auto">
              <a:xfrm>
                <a:off x="3009900" y="7019925"/>
                <a:ext cx="573087" cy="606425"/>
              </a:xfrm>
              <a:custGeom>
                <a:avLst/>
                <a:gdLst>
                  <a:gd name="T0" fmla="*/ 315 w 361"/>
                  <a:gd name="T1" fmla="*/ 0 h 382"/>
                  <a:gd name="T2" fmla="*/ 0 w 361"/>
                  <a:gd name="T3" fmla="*/ 343 h 382"/>
                  <a:gd name="T4" fmla="*/ 42 w 361"/>
                  <a:gd name="T5" fmla="*/ 382 h 382"/>
                  <a:gd name="T6" fmla="*/ 361 w 361"/>
                  <a:gd name="T7" fmla="*/ 39 h 382"/>
                  <a:gd name="T8" fmla="*/ 315 w 361"/>
                  <a:gd name="T9" fmla="*/ 0 h 382"/>
                </a:gdLst>
                <a:ah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 name="Technology"/>
            <p:cNvGrpSpPr/>
            <p:nvPr/>
          </p:nvGrpSpPr>
          <p:grpSpPr>
            <a:xfrm>
              <a:off x="7243763" y="1230313"/>
              <a:ext cx="2260599" cy="5969000"/>
              <a:chOff x="7243763" y="1230313"/>
              <a:chExt cx="2260599" cy="5969000"/>
            </a:xfrm>
            <a:grpFill/>
          </p:grpSpPr>
          <p:sp>
            <p:nvSpPr>
              <p:cNvPr id="43" name="Freeform 76"/>
              <p:cNvSpPr>
                <a:spLocks/>
              </p:cNvSpPr>
              <p:nvPr/>
            </p:nvSpPr>
            <p:spPr bwMode="auto">
              <a:xfrm>
                <a:off x="8723313" y="3224213"/>
                <a:ext cx="652462" cy="635000"/>
              </a:xfrm>
              <a:custGeom>
                <a:avLst/>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4" name="Freeform 77"/>
              <p:cNvSpPr>
                <a:spLocks noEditPoints="1"/>
              </p:cNvSpPr>
              <p:nvPr/>
            </p:nvSpPr>
            <p:spPr bwMode="auto">
              <a:xfrm>
                <a:off x="8924925" y="3987800"/>
                <a:ext cx="579437" cy="595313"/>
              </a:xfrm>
              <a:custGeom>
                <a:avLst/>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5" name="Freeform 79"/>
              <p:cNvSpPr>
                <a:spLocks/>
              </p:cNvSpPr>
              <p:nvPr/>
            </p:nvSpPr>
            <p:spPr bwMode="auto">
              <a:xfrm>
                <a:off x="8953500" y="4768850"/>
                <a:ext cx="546100" cy="336550"/>
              </a:xfrm>
              <a:custGeom>
                <a:avLst/>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44" h="212">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6" name="Freeform 80"/>
              <p:cNvSpPr>
                <a:spLocks noEditPoints="1"/>
              </p:cNvSpPr>
              <p:nvPr/>
            </p:nvSpPr>
            <p:spPr bwMode="auto">
              <a:xfrm>
                <a:off x="8818563" y="5256213"/>
                <a:ext cx="612775" cy="630238"/>
              </a:xfrm>
              <a:custGeom>
                <a:avLst/>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7" name="Freeform 81"/>
              <p:cNvSpPr>
                <a:spLocks/>
              </p:cNvSpPr>
              <p:nvPr/>
            </p:nvSpPr>
            <p:spPr bwMode="auto">
              <a:xfrm>
                <a:off x="8413750" y="2551113"/>
                <a:ext cx="674687" cy="655638"/>
              </a:xfrm>
              <a:custGeom>
                <a:avLst/>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3">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8" name="Freeform 82"/>
              <p:cNvSpPr>
                <a:spLocks/>
              </p:cNvSpPr>
              <p:nvPr/>
            </p:nvSpPr>
            <p:spPr bwMode="auto">
              <a:xfrm>
                <a:off x="8272463" y="6638925"/>
                <a:ext cx="608012" cy="560388"/>
              </a:xfrm>
              <a:custGeom>
                <a:avLst/>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9" name="Freeform 83"/>
              <p:cNvSpPr>
                <a:spLocks/>
              </p:cNvSpPr>
              <p:nvPr/>
            </p:nvSpPr>
            <p:spPr bwMode="auto">
              <a:xfrm>
                <a:off x="8075613" y="2044700"/>
                <a:ext cx="596900" cy="595313"/>
              </a:xfrm>
              <a:custGeom>
                <a:avLst/>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0" name="Freeform 84"/>
              <p:cNvSpPr>
                <a:spLocks/>
              </p:cNvSpPr>
              <p:nvPr/>
            </p:nvSpPr>
            <p:spPr bwMode="auto">
              <a:xfrm>
                <a:off x="8559800" y="5964238"/>
                <a:ext cx="619125" cy="606425"/>
              </a:xfrm>
              <a:custGeom>
                <a:avLst/>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1" name="Freeform 86"/>
              <p:cNvSpPr>
                <a:spLocks/>
              </p:cNvSpPr>
              <p:nvPr/>
            </p:nvSpPr>
            <p:spPr bwMode="auto">
              <a:xfrm>
                <a:off x="7604125" y="1579563"/>
                <a:ext cx="606425" cy="633413"/>
              </a:xfrm>
              <a:custGeom>
                <a:avLst/>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2" name="Freeform 97"/>
              <p:cNvSpPr>
                <a:spLocks/>
              </p:cNvSpPr>
              <p:nvPr/>
            </p:nvSpPr>
            <p:spPr bwMode="auto">
              <a:xfrm>
                <a:off x="7243763" y="1230313"/>
                <a:ext cx="488950" cy="584200"/>
              </a:xfrm>
              <a:custGeom>
                <a:avLst/>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8" name="Science"/>
            <p:cNvGrpSpPr/>
            <p:nvPr/>
          </p:nvGrpSpPr>
          <p:grpSpPr>
            <a:xfrm>
              <a:off x="2520950" y="814388"/>
              <a:ext cx="3649662" cy="1927225"/>
              <a:chOff x="2520950" y="814388"/>
              <a:chExt cx="3649662" cy="1927225"/>
            </a:xfrm>
            <a:grpFill/>
          </p:grpSpPr>
          <p:sp>
            <p:nvSpPr>
              <p:cNvPr id="36" name="Freeform 88"/>
              <p:cNvSpPr>
                <a:spLocks/>
              </p:cNvSpPr>
              <p:nvPr/>
            </p:nvSpPr>
            <p:spPr bwMode="auto">
              <a:xfrm>
                <a:off x="2520950" y="2179638"/>
                <a:ext cx="566737" cy="561975"/>
              </a:xfrm>
              <a:custGeom>
                <a:avLst/>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7" name="Freeform 91"/>
              <p:cNvSpPr>
                <a:spLocks/>
              </p:cNvSpPr>
              <p:nvPr/>
            </p:nvSpPr>
            <p:spPr bwMode="auto">
              <a:xfrm>
                <a:off x="2930525" y="1701800"/>
                <a:ext cx="596900" cy="590550"/>
              </a:xfrm>
              <a:custGeom>
                <a:avLst/>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8" name="Freeform 92"/>
              <p:cNvSpPr>
                <a:spLocks/>
              </p:cNvSpPr>
              <p:nvPr/>
            </p:nvSpPr>
            <p:spPr bwMode="auto">
              <a:xfrm>
                <a:off x="3414713" y="1455738"/>
                <a:ext cx="382587" cy="500063"/>
              </a:xfrm>
              <a:custGeom>
                <a:avLst/>
                <a:gdLst>
                  <a:gd name="T0" fmla="*/ 241 w 241"/>
                  <a:gd name="T1" fmla="*/ 276 h 315"/>
                  <a:gd name="T2" fmla="*/ 60 w 241"/>
                  <a:gd name="T3" fmla="*/ 0 h 315"/>
                  <a:gd name="T4" fmla="*/ 0 w 241"/>
                  <a:gd name="T5" fmla="*/ 42 h 315"/>
                  <a:gd name="T6" fmla="*/ 181 w 241"/>
                  <a:gd name="T7" fmla="*/ 315 h 315"/>
                  <a:gd name="T8" fmla="*/ 241 w 241"/>
                  <a:gd name="T9" fmla="*/ 276 h 315"/>
                </a:gdLst>
                <a:ah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9" name="Freeform 93"/>
              <p:cNvSpPr>
                <a:spLocks/>
              </p:cNvSpPr>
              <p:nvPr/>
            </p:nvSpPr>
            <p:spPr bwMode="auto">
              <a:xfrm>
                <a:off x="5095875" y="814388"/>
                <a:ext cx="495300" cy="561975"/>
              </a:xfrm>
              <a:custGeom>
                <a:avLst/>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0" name="Freeform 94"/>
              <p:cNvSpPr>
                <a:spLocks/>
              </p:cNvSpPr>
              <p:nvPr/>
            </p:nvSpPr>
            <p:spPr bwMode="auto">
              <a:xfrm>
                <a:off x="5759450" y="820738"/>
                <a:ext cx="411162" cy="561975"/>
              </a:xfrm>
              <a:custGeom>
                <a:avLst/>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1" name="Freeform 95"/>
              <p:cNvSpPr>
                <a:spLocks/>
              </p:cNvSpPr>
              <p:nvPr/>
            </p:nvSpPr>
            <p:spPr bwMode="auto">
              <a:xfrm>
                <a:off x="3746500" y="1152525"/>
                <a:ext cx="557212" cy="622300"/>
              </a:xfrm>
              <a:custGeom>
                <a:avLst/>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2" name="Freeform 99"/>
              <p:cNvSpPr>
                <a:spLocks/>
              </p:cNvSpPr>
              <p:nvPr/>
            </p:nvSpPr>
            <p:spPr bwMode="auto">
              <a:xfrm>
                <a:off x="4337050" y="904875"/>
                <a:ext cx="617537" cy="635000"/>
              </a:xfrm>
              <a:custGeom>
                <a:avLst/>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9" name="Health"/>
            <p:cNvGrpSpPr/>
            <p:nvPr/>
          </p:nvGrpSpPr>
          <p:grpSpPr>
            <a:xfrm>
              <a:off x="1760538" y="3600450"/>
              <a:ext cx="1277937" cy="3498851"/>
              <a:chOff x="1760538" y="3600450"/>
              <a:chExt cx="1277937" cy="3498851"/>
            </a:xfrm>
            <a:grpFill/>
          </p:grpSpPr>
          <p:sp>
            <p:nvSpPr>
              <p:cNvPr id="30" name="Freeform 87"/>
              <p:cNvSpPr>
                <a:spLocks noEditPoints="1"/>
              </p:cNvSpPr>
              <p:nvPr/>
            </p:nvSpPr>
            <p:spPr bwMode="auto">
              <a:xfrm>
                <a:off x="1879600" y="5256213"/>
                <a:ext cx="584200" cy="533400"/>
              </a:xfrm>
              <a:custGeom>
                <a:avLst/>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 name="Freeform 90"/>
              <p:cNvSpPr>
                <a:spLocks/>
              </p:cNvSpPr>
              <p:nvPr/>
            </p:nvSpPr>
            <p:spPr bwMode="auto">
              <a:xfrm>
                <a:off x="1811338" y="3600450"/>
                <a:ext cx="612775" cy="561975"/>
              </a:xfrm>
              <a:custGeom>
                <a:avLst/>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 name="Freeform 98"/>
              <p:cNvSpPr>
                <a:spLocks/>
              </p:cNvSpPr>
              <p:nvPr/>
            </p:nvSpPr>
            <p:spPr bwMode="auto">
              <a:xfrm>
                <a:off x="2346325" y="6430963"/>
                <a:ext cx="692150" cy="668338"/>
              </a:xfrm>
              <a:custGeom>
                <a:avLst/>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 name="Freeform 100"/>
              <p:cNvSpPr>
                <a:spLocks/>
              </p:cNvSpPr>
              <p:nvPr/>
            </p:nvSpPr>
            <p:spPr bwMode="auto">
              <a:xfrm>
                <a:off x="1778000" y="4773613"/>
                <a:ext cx="534987" cy="365125"/>
              </a:xfrm>
              <a:custGeom>
                <a:avLst/>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 name="Freeform 101"/>
              <p:cNvSpPr>
                <a:spLocks/>
              </p:cNvSpPr>
              <p:nvPr/>
            </p:nvSpPr>
            <p:spPr bwMode="auto">
              <a:xfrm>
                <a:off x="1760538" y="4284663"/>
                <a:ext cx="534987" cy="422275"/>
              </a:xfrm>
              <a:custGeom>
                <a:avLst/>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 name="Freeform 102"/>
              <p:cNvSpPr>
                <a:spLocks/>
              </p:cNvSpPr>
              <p:nvPr/>
            </p:nvSpPr>
            <p:spPr bwMode="auto">
              <a:xfrm>
                <a:off x="2047875" y="5913438"/>
                <a:ext cx="623887" cy="544513"/>
              </a:xfrm>
              <a:custGeom>
                <a:avLst/>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323" name="HST Tagline" hidden="1"/>
          <p:cNvGrpSpPr>
            <a:grpSpLocks noChangeAspect="1"/>
          </p:cNvGrpSpPr>
          <p:nvPr/>
        </p:nvGrpSpPr>
        <p:grpSpPr>
          <a:xfrm>
            <a:off x="10138828" y="686008"/>
            <a:ext cx="1378868" cy="1371600"/>
            <a:chOff x="1052513" y="306388"/>
            <a:chExt cx="9336087" cy="9286875"/>
          </a:xfrm>
          <a:solidFill>
            <a:schemeClr val="tx1"/>
          </a:solidFill>
        </p:grpSpPr>
        <p:grpSp>
          <p:nvGrpSpPr>
            <p:cNvPr id="324" name="Technology"/>
            <p:cNvGrpSpPr/>
            <p:nvPr/>
          </p:nvGrpSpPr>
          <p:grpSpPr>
            <a:xfrm>
              <a:off x="7664450" y="803276"/>
              <a:ext cx="2724150" cy="7192963"/>
              <a:chOff x="7664450" y="803276"/>
              <a:chExt cx="2724150" cy="7192963"/>
            </a:xfrm>
            <a:grpFill/>
          </p:grpSpPr>
          <p:sp>
            <p:nvSpPr>
              <p:cNvPr id="353" name="Freeform 233"/>
              <p:cNvSpPr>
                <a:spLocks/>
              </p:cNvSpPr>
              <p:nvPr/>
            </p:nvSpPr>
            <p:spPr bwMode="auto">
              <a:xfrm>
                <a:off x="8101013" y="1223963"/>
                <a:ext cx="728662" cy="768350"/>
              </a:xfrm>
              <a:custGeom>
                <a:avLst/>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4">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4" name="Freeform 234"/>
              <p:cNvSpPr>
                <a:spLocks noEditPoints="1"/>
              </p:cNvSpPr>
              <p:nvPr/>
            </p:nvSpPr>
            <p:spPr bwMode="auto">
              <a:xfrm>
                <a:off x="9686925" y="4127501"/>
                <a:ext cx="701675" cy="712788"/>
              </a:xfrm>
              <a:custGeom>
                <a:avLst/>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5" name="Freeform 235"/>
              <p:cNvSpPr>
                <a:spLocks/>
              </p:cNvSpPr>
              <p:nvPr/>
            </p:nvSpPr>
            <p:spPr bwMode="auto">
              <a:xfrm>
                <a:off x="9448800" y="3201988"/>
                <a:ext cx="782637" cy="768350"/>
              </a:xfrm>
              <a:custGeom>
                <a:avLst/>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484">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6" name="Freeform 236"/>
              <p:cNvSpPr>
                <a:spLocks/>
              </p:cNvSpPr>
              <p:nvPr/>
            </p:nvSpPr>
            <p:spPr bwMode="auto">
              <a:xfrm>
                <a:off x="8666163" y="1781176"/>
                <a:ext cx="714375" cy="720725"/>
              </a:xfrm>
              <a:custGeom>
                <a:avLst/>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6">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7" name="Freeform 237"/>
              <p:cNvSpPr>
                <a:spLocks/>
              </p:cNvSpPr>
              <p:nvPr/>
            </p:nvSpPr>
            <p:spPr bwMode="auto">
              <a:xfrm>
                <a:off x="9067800" y="2393951"/>
                <a:ext cx="823912" cy="788988"/>
              </a:xfrm>
              <a:custGeom>
                <a:avLst/>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8" name="Freeform 238"/>
              <p:cNvSpPr>
                <a:spLocks/>
              </p:cNvSpPr>
              <p:nvPr/>
            </p:nvSpPr>
            <p:spPr bwMode="auto">
              <a:xfrm>
                <a:off x="7664450" y="803276"/>
                <a:ext cx="592137" cy="706438"/>
              </a:xfrm>
              <a:custGeom>
                <a:avLst/>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9" name="Freeform 247"/>
              <p:cNvSpPr>
                <a:spLocks/>
              </p:cNvSpPr>
              <p:nvPr/>
            </p:nvSpPr>
            <p:spPr bwMode="auto">
              <a:xfrm>
                <a:off x="9244013" y="6507163"/>
                <a:ext cx="749300" cy="733425"/>
              </a:xfrm>
              <a:custGeom>
                <a:avLst/>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0" name="Freeform 248"/>
              <p:cNvSpPr>
                <a:spLocks/>
              </p:cNvSpPr>
              <p:nvPr/>
            </p:nvSpPr>
            <p:spPr bwMode="auto">
              <a:xfrm>
                <a:off x="9720263" y="5072063"/>
                <a:ext cx="661987" cy="401638"/>
              </a:xfrm>
              <a:custGeom>
                <a:avLst/>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ah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1" name="Freeform 249"/>
              <p:cNvSpPr>
                <a:spLocks/>
              </p:cNvSpPr>
              <p:nvPr/>
            </p:nvSpPr>
            <p:spPr bwMode="auto">
              <a:xfrm>
                <a:off x="8904288" y="7315201"/>
                <a:ext cx="728662" cy="681038"/>
              </a:xfrm>
              <a:custGeom>
                <a:avLst/>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2" name="Freeform 250"/>
              <p:cNvSpPr>
                <a:spLocks noEditPoints="1"/>
              </p:cNvSpPr>
              <p:nvPr/>
            </p:nvSpPr>
            <p:spPr bwMode="auto">
              <a:xfrm>
                <a:off x="9556750" y="5656263"/>
                <a:ext cx="742950" cy="755650"/>
              </a:xfrm>
              <a:custGeom>
                <a:avLst/>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1">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5" name="SHB.com"/>
            <p:cNvGrpSpPr/>
            <p:nvPr/>
          </p:nvGrpSpPr>
          <p:grpSpPr>
            <a:xfrm>
              <a:off x="3232150" y="8308976"/>
              <a:ext cx="5032375" cy="1284287"/>
              <a:chOff x="3232150" y="8308976"/>
              <a:chExt cx="5032375" cy="1284287"/>
            </a:xfrm>
            <a:grpFill/>
          </p:grpSpPr>
          <p:sp>
            <p:nvSpPr>
              <p:cNvPr id="346" name="Freeform 239"/>
              <p:cNvSpPr>
                <a:spLocks noEditPoints="1"/>
              </p:cNvSpPr>
              <p:nvPr/>
            </p:nvSpPr>
            <p:spPr bwMode="auto">
              <a:xfrm>
                <a:off x="4702175" y="8851901"/>
                <a:ext cx="552450" cy="681038"/>
              </a:xfrm>
              <a:custGeom>
                <a:avLst/>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7" name="Freeform 240"/>
              <p:cNvSpPr>
                <a:spLocks/>
              </p:cNvSpPr>
              <p:nvPr/>
            </p:nvSpPr>
            <p:spPr bwMode="auto">
              <a:xfrm>
                <a:off x="5457825" y="9417051"/>
                <a:ext cx="163512" cy="163513"/>
              </a:xfrm>
              <a:custGeom>
                <a:avLst/>
                <a:gdLst>
                  <a:gd name="T0" fmla="*/ 13 w 24"/>
                  <a:gd name="T1" fmla="*/ 0 h 24"/>
                  <a:gd name="T2" fmla="*/ 0 w 24"/>
                  <a:gd name="T3" fmla="*/ 12 h 24"/>
                  <a:gd name="T4" fmla="*/ 12 w 24"/>
                  <a:gd name="T5" fmla="*/ 24 h 24"/>
                  <a:gd name="T6" fmla="*/ 24 w 24"/>
                  <a:gd name="T7" fmla="*/ 13 h 24"/>
                  <a:gd name="T8" fmla="*/ 13 w 24"/>
                  <a:gd name="T9" fmla="*/ 0 h 24"/>
                </a:gdLst>
                <a:ah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8" name="Freeform 241"/>
              <p:cNvSpPr>
                <a:spLocks/>
              </p:cNvSpPr>
              <p:nvPr/>
            </p:nvSpPr>
            <p:spPr bwMode="auto">
              <a:xfrm>
                <a:off x="3871913" y="8607426"/>
                <a:ext cx="714375" cy="768350"/>
              </a:xfrm>
              <a:custGeom>
                <a:avLst/>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4">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9" name="Freeform 243"/>
              <p:cNvSpPr>
                <a:spLocks/>
              </p:cNvSpPr>
              <p:nvPr/>
            </p:nvSpPr>
            <p:spPr bwMode="auto">
              <a:xfrm>
                <a:off x="3232150" y="8342313"/>
                <a:ext cx="639762" cy="673100"/>
              </a:xfrm>
              <a:custGeom>
                <a:avLst/>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0" name="Freeform 251"/>
              <p:cNvSpPr>
                <a:spLocks noEditPoints="1"/>
              </p:cNvSpPr>
              <p:nvPr/>
            </p:nvSpPr>
            <p:spPr bwMode="auto">
              <a:xfrm>
                <a:off x="6561138" y="8729663"/>
                <a:ext cx="769937" cy="741363"/>
              </a:xfrm>
              <a:custGeom>
                <a:avLst/>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1" name="Freeform 253"/>
              <p:cNvSpPr>
                <a:spLocks/>
              </p:cNvSpPr>
              <p:nvPr/>
            </p:nvSpPr>
            <p:spPr bwMode="auto">
              <a:xfrm>
                <a:off x="7343775" y="8308976"/>
                <a:ext cx="920750" cy="890588"/>
              </a:xfrm>
              <a:custGeom>
                <a:avLst/>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2" name="Freeform 254"/>
              <p:cNvSpPr>
                <a:spLocks/>
              </p:cNvSpPr>
              <p:nvPr/>
            </p:nvSpPr>
            <p:spPr bwMode="auto">
              <a:xfrm>
                <a:off x="5853113" y="8907463"/>
                <a:ext cx="606425" cy="685800"/>
              </a:xfrm>
              <a:custGeom>
                <a:avLst/>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6" name="Dividers"/>
            <p:cNvGrpSpPr/>
            <p:nvPr/>
          </p:nvGrpSpPr>
          <p:grpSpPr>
            <a:xfrm>
              <a:off x="1489075" y="482601"/>
              <a:ext cx="7332663" cy="8077200"/>
              <a:chOff x="1489075" y="482601"/>
              <a:chExt cx="7332663" cy="8077200"/>
            </a:xfrm>
            <a:grpFill/>
          </p:grpSpPr>
          <p:sp>
            <p:nvSpPr>
              <p:cNvPr id="342" name="Freeform 232"/>
              <p:cNvSpPr>
                <a:spLocks/>
              </p:cNvSpPr>
              <p:nvPr/>
            </p:nvSpPr>
            <p:spPr bwMode="auto">
              <a:xfrm>
                <a:off x="6819900" y="482601"/>
                <a:ext cx="395287" cy="877888"/>
              </a:xfrm>
              <a:custGeom>
                <a:avLst/>
                <a:gdLst>
                  <a:gd name="T0" fmla="*/ 249 w 249"/>
                  <a:gd name="T1" fmla="*/ 22 h 553"/>
                  <a:gd name="T2" fmla="*/ 185 w 249"/>
                  <a:gd name="T3" fmla="*/ 0 h 553"/>
                  <a:gd name="T4" fmla="*/ 0 w 249"/>
                  <a:gd name="T5" fmla="*/ 531 h 553"/>
                  <a:gd name="T6" fmla="*/ 65 w 249"/>
                  <a:gd name="T7" fmla="*/ 553 h 553"/>
                  <a:gd name="T8" fmla="*/ 249 w 249"/>
                  <a:gd name="T9" fmla="*/ 22 h 553"/>
                </a:gdLst>
                <a:ah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3" name="Freeform 245"/>
              <p:cNvSpPr>
                <a:spLocks/>
              </p:cNvSpPr>
              <p:nvPr/>
            </p:nvSpPr>
            <p:spPr bwMode="auto">
              <a:xfrm>
                <a:off x="2563813" y="7778751"/>
                <a:ext cx="688975" cy="733425"/>
              </a:xfrm>
              <a:custGeom>
                <a:avLst/>
                <a:gdLst>
                  <a:gd name="T0" fmla="*/ 382 w 434"/>
                  <a:gd name="T1" fmla="*/ 0 h 462"/>
                  <a:gd name="T2" fmla="*/ 0 w 434"/>
                  <a:gd name="T3" fmla="*/ 415 h 462"/>
                  <a:gd name="T4" fmla="*/ 52 w 434"/>
                  <a:gd name="T5" fmla="*/ 462 h 462"/>
                  <a:gd name="T6" fmla="*/ 434 w 434"/>
                  <a:gd name="T7" fmla="*/ 51 h 462"/>
                  <a:gd name="T8" fmla="*/ 382 w 434"/>
                  <a:gd name="T9" fmla="*/ 0 h 462"/>
                </a:gdLst>
                <a:ahLst/>
                <a:cxnLst>
                  <a:cxn ang="0">
                    <a:pos x="T0" y="T1"/>
                  </a:cxn>
                  <a:cxn ang="0">
                    <a:pos x="T2" y="T3"/>
                  </a:cxn>
                  <a:cxn ang="0">
                    <a:pos x="T4" y="T5"/>
                  </a:cxn>
                  <a:cxn ang="0">
                    <a:pos x="T6" y="T7"/>
                  </a:cxn>
                  <a:cxn ang="0">
                    <a:pos x="T8" y="T9"/>
                  </a:cxn>
                </a:cxnLst>
                <a:rect l="0" t="0" r="r" b="b"/>
                <a:pathLst>
                  <a:path w="434"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4" name="Freeform 252"/>
              <p:cNvSpPr>
                <a:spLocks/>
              </p:cNvSpPr>
              <p:nvPr/>
            </p:nvSpPr>
            <p:spPr bwMode="auto">
              <a:xfrm>
                <a:off x="8154988" y="7812088"/>
                <a:ext cx="666750" cy="747713"/>
              </a:xfrm>
              <a:custGeom>
                <a:avLst/>
                <a:gdLst>
                  <a:gd name="T0" fmla="*/ 0 w 420"/>
                  <a:gd name="T1" fmla="*/ 43 h 471"/>
                  <a:gd name="T2" fmla="*/ 364 w 420"/>
                  <a:gd name="T3" fmla="*/ 471 h 471"/>
                  <a:gd name="T4" fmla="*/ 420 w 420"/>
                  <a:gd name="T5" fmla="*/ 424 h 471"/>
                  <a:gd name="T6" fmla="*/ 56 w 420"/>
                  <a:gd name="T7" fmla="*/ 0 h 471"/>
                  <a:gd name="T8" fmla="*/ 0 w 420"/>
                  <a:gd name="T9" fmla="*/ 43 h 471"/>
                </a:gdLst>
                <a:ah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5" name="Freeform 258"/>
              <p:cNvSpPr>
                <a:spLocks/>
              </p:cNvSpPr>
              <p:nvPr/>
            </p:nvSpPr>
            <p:spPr bwMode="auto">
              <a:xfrm>
                <a:off x="1489075" y="2835276"/>
                <a:ext cx="836612" cy="509588"/>
              </a:xfrm>
              <a:custGeom>
                <a:avLst/>
                <a:gdLst>
                  <a:gd name="T0" fmla="*/ 527 w 527"/>
                  <a:gd name="T1" fmla="*/ 261 h 321"/>
                  <a:gd name="T2" fmla="*/ 30 w 527"/>
                  <a:gd name="T3" fmla="*/ 0 h 321"/>
                  <a:gd name="T4" fmla="*/ 0 w 527"/>
                  <a:gd name="T5" fmla="*/ 64 h 321"/>
                  <a:gd name="T6" fmla="*/ 497 w 527"/>
                  <a:gd name="T7" fmla="*/ 321 h 321"/>
                  <a:gd name="T8" fmla="*/ 527 w 527"/>
                  <a:gd name="T9" fmla="*/ 261 h 321"/>
                </a:gdLst>
                <a:ah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7" name="Health"/>
            <p:cNvGrpSpPr/>
            <p:nvPr/>
          </p:nvGrpSpPr>
          <p:grpSpPr>
            <a:xfrm>
              <a:off x="1052513" y="3657601"/>
              <a:ext cx="1539875" cy="4216400"/>
              <a:chOff x="1052513" y="3657601"/>
              <a:chExt cx="1539875" cy="4216400"/>
            </a:xfrm>
            <a:grpFill/>
          </p:grpSpPr>
          <p:sp>
            <p:nvSpPr>
              <p:cNvPr id="336" name="Freeform 242"/>
              <p:cNvSpPr>
                <a:spLocks/>
              </p:cNvSpPr>
              <p:nvPr/>
            </p:nvSpPr>
            <p:spPr bwMode="auto">
              <a:xfrm>
                <a:off x="1760538" y="7064376"/>
                <a:ext cx="831850" cy="809625"/>
              </a:xfrm>
              <a:custGeom>
                <a:avLst/>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7" name="Freeform 244"/>
              <p:cNvSpPr>
                <a:spLocks/>
              </p:cNvSpPr>
              <p:nvPr/>
            </p:nvSpPr>
            <p:spPr bwMode="auto">
              <a:xfrm>
                <a:off x="1400175" y="6445251"/>
                <a:ext cx="755650" cy="660400"/>
              </a:xfrm>
              <a:custGeom>
                <a:avLst/>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8" name="Freeform 246"/>
              <p:cNvSpPr>
                <a:spLocks noEditPoints="1"/>
              </p:cNvSpPr>
              <p:nvPr/>
            </p:nvSpPr>
            <p:spPr bwMode="auto">
              <a:xfrm>
                <a:off x="1195388" y="5656263"/>
                <a:ext cx="708025" cy="639763"/>
              </a:xfrm>
              <a:custGeom>
                <a:avLst/>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3">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9" name="Freeform 256"/>
              <p:cNvSpPr>
                <a:spLocks/>
              </p:cNvSpPr>
              <p:nvPr/>
            </p:nvSpPr>
            <p:spPr bwMode="auto">
              <a:xfrm>
                <a:off x="1052513" y="4487863"/>
                <a:ext cx="654050" cy="503238"/>
              </a:xfrm>
              <a:custGeom>
                <a:avLst/>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0" name="Freeform 257"/>
              <p:cNvSpPr>
                <a:spLocks/>
              </p:cNvSpPr>
              <p:nvPr/>
            </p:nvSpPr>
            <p:spPr bwMode="auto">
              <a:xfrm>
                <a:off x="1120775" y="3657601"/>
                <a:ext cx="735012" cy="681038"/>
              </a:xfrm>
              <a:custGeom>
                <a:avLst/>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1" name="Freeform 260"/>
              <p:cNvSpPr>
                <a:spLocks/>
              </p:cNvSpPr>
              <p:nvPr/>
            </p:nvSpPr>
            <p:spPr bwMode="auto">
              <a:xfrm>
                <a:off x="1079500" y="5072063"/>
                <a:ext cx="641350" cy="441325"/>
              </a:xfrm>
              <a:custGeom>
                <a:avLst/>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4"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8" name="Science"/>
            <p:cNvGrpSpPr/>
            <p:nvPr/>
          </p:nvGrpSpPr>
          <p:grpSpPr>
            <a:xfrm>
              <a:off x="1971675" y="306388"/>
              <a:ext cx="4398962" cy="2317750"/>
              <a:chOff x="1971675" y="306388"/>
              <a:chExt cx="4398962" cy="2317750"/>
            </a:xfrm>
            <a:grpFill/>
          </p:grpSpPr>
          <p:sp>
            <p:nvSpPr>
              <p:cNvPr id="329" name="Freeform 230"/>
              <p:cNvSpPr>
                <a:spLocks/>
              </p:cNvSpPr>
              <p:nvPr/>
            </p:nvSpPr>
            <p:spPr bwMode="auto">
              <a:xfrm>
                <a:off x="5880100" y="312738"/>
                <a:ext cx="490537" cy="673100"/>
              </a:xfrm>
              <a:custGeom>
                <a:avLst/>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4">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0" name="Freeform 231"/>
              <p:cNvSpPr>
                <a:spLocks/>
              </p:cNvSpPr>
              <p:nvPr/>
            </p:nvSpPr>
            <p:spPr bwMode="auto">
              <a:xfrm>
                <a:off x="5076825" y="306388"/>
                <a:ext cx="592137" cy="679450"/>
              </a:xfrm>
              <a:custGeom>
                <a:avLst/>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1" name="Freeform 255"/>
              <p:cNvSpPr>
                <a:spLocks/>
              </p:cNvSpPr>
              <p:nvPr/>
            </p:nvSpPr>
            <p:spPr bwMode="auto">
              <a:xfrm>
                <a:off x="4157663" y="407988"/>
                <a:ext cx="749300" cy="768350"/>
              </a:xfrm>
              <a:custGeom>
                <a:avLst/>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4">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2" name="Freeform 259"/>
              <p:cNvSpPr>
                <a:spLocks/>
              </p:cNvSpPr>
              <p:nvPr/>
            </p:nvSpPr>
            <p:spPr bwMode="auto">
              <a:xfrm>
                <a:off x="1971675" y="1944688"/>
                <a:ext cx="681037" cy="679450"/>
              </a:xfrm>
              <a:custGeom>
                <a:avLst/>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3" name="Freeform 261"/>
              <p:cNvSpPr>
                <a:spLocks/>
              </p:cNvSpPr>
              <p:nvPr/>
            </p:nvSpPr>
            <p:spPr bwMode="auto">
              <a:xfrm>
                <a:off x="3449638" y="708026"/>
                <a:ext cx="666750" cy="754063"/>
              </a:xfrm>
              <a:custGeom>
                <a:avLst/>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4" name="Freeform 262"/>
              <p:cNvSpPr>
                <a:spLocks/>
              </p:cNvSpPr>
              <p:nvPr/>
            </p:nvSpPr>
            <p:spPr bwMode="auto">
              <a:xfrm>
                <a:off x="3048000" y="1081088"/>
                <a:ext cx="463550" cy="598488"/>
              </a:xfrm>
              <a:custGeom>
                <a:avLst/>
                <a:gdLst>
                  <a:gd name="T0" fmla="*/ 292 w 292"/>
                  <a:gd name="T1" fmla="*/ 330 h 377"/>
                  <a:gd name="T2" fmla="*/ 73 w 292"/>
                  <a:gd name="T3" fmla="*/ 0 h 377"/>
                  <a:gd name="T4" fmla="*/ 0 w 292"/>
                  <a:gd name="T5" fmla="*/ 47 h 377"/>
                  <a:gd name="T6" fmla="*/ 219 w 292"/>
                  <a:gd name="T7" fmla="*/ 377 h 377"/>
                  <a:gd name="T8" fmla="*/ 292 w 292"/>
                  <a:gd name="T9" fmla="*/ 330 h 377"/>
                </a:gdLst>
                <a:ah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5" name="Freeform 263"/>
              <p:cNvSpPr>
                <a:spLocks/>
              </p:cNvSpPr>
              <p:nvPr/>
            </p:nvSpPr>
            <p:spPr bwMode="auto">
              <a:xfrm>
                <a:off x="2468563" y="1373188"/>
                <a:ext cx="715962" cy="708025"/>
              </a:xfrm>
              <a:custGeom>
                <a:avLst/>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sp>
        <p:nvSpPr>
          <p:cNvPr id="20" name="Right Placeholder (Industry/Practice)" hidden="1"/>
          <p:cNvSpPr txBox="1">
            <a:spLocks/>
          </p:cNvSpPr>
          <p:nvPr/>
        </p:nvSpPr>
        <p:spPr>
          <a:xfrm rot="5400000">
            <a:off x="8945561" y="3246437"/>
            <a:ext cx="6127750" cy="365125"/>
          </a:xfrm>
          <a:prstGeom prst="rect">
            <a:avLst/>
          </a:prstGeom>
        </p:spPr>
        <p:txBody>
          <a:bodyPr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baseline="0" dirty="0"/>
              <a:t>INDUSTRY OR PRACTICE</a:t>
            </a:r>
          </a:p>
        </p:txBody>
      </p:sp>
      <p:sp>
        <p:nvSpPr>
          <p:cNvPr id="21" name="Left Placeholder (Event/Location)" hidden="1"/>
          <p:cNvSpPr txBox="1">
            <a:spLocks/>
          </p:cNvSpPr>
          <p:nvPr/>
        </p:nvSpPr>
        <p:spPr>
          <a:xfrm rot="16200000">
            <a:off x="-2881312" y="3246438"/>
            <a:ext cx="6127750" cy="365125"/>
          </a:xfrm>
          <a:prstGeom prst="rect">
            <a:avLst/>
          </a:prstGeom>
        </p:spPr>
        <p:txBody>
          <a:bodyPr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baseline="0" dirty="0"/>
              <a:t>EVENT OR LOCATION</a:t>
            </a:r>
          </a:p>
        </p:txBody>
      </p:sp>
      <p:sp>
        <p:nvSpPr>
          <p:cNvPr id="19" name="Footer Placeholder (Confidential)"/>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privileged and confidential</a:t>
            </a:r>
            <a:endParaRPr lang="en-US" dirty="0"/>
          </a:p>
        </p:txBody>
      </p:sp>
      <p:sp>
        <p:nvSpPr>
          <p:cNvPr id="8" name="Header Placeholder (Client + Shook)"/>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398514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75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fade">
                                      <p:cBhvr>
                                        <p:cTn id="16" dur="750"/>
                                        <p:tgtEl>
                                          <p:spTgt spid="191"/>
                                        </p:tgtEl>
                                      </p:cBhvr>
                                    </p:animEffect>
                                  </p:childTnLst>
                                </p:cTn>
                              </p:par>
                              <p:par>
                                <p:cTn id="17" presetID="10" presetClass="entr" presetSubtype="0" fill="hold" nodeType="withEffect">
                                  <p:stCondLst>
                                    <p:cond delay="0"/>
                                  </p:stCondLst>
                                  <p:childTnLst>
                                    <p:set>
                                      <p:cBhvr>
                                        <p:cTn id="18" dur="1" fill="hold">
                                          <p:stCondLst>
                                            <p:cond delay="0"/>
                                          </p:stCondLst>
                                        </p:cTn>
                                        <p:tgtEl>
                                          <p:spTgt spid="260"/>
                                        </p:tgtEl>
                                        <p:attrNameLst>
                                          <p:attrName>style.visibility</p:attrName>
                                        </p:attrNameLst>
                                      </p:cBhvr>
                                      <p:to>
                                        <p:strVal val="visible"/>
                                      </p:to>
                                    </p:set>
                                    <p:animEffect transition="in" filter="fade">
                                      <p:cBhvr>
                                        <p:cTn id="19" dur="750"/>
                                        <p:tgtEl>
                                          <p:spTgt spid="260"/>
                                        </p:tgtEl>
                                      </p:cBhvr>
                                    </p:animEffect>
                                  </p:childTnLst>
                                </p:cTn>
                              </p:par>
                              <p:par>
                                <p:cTn id="20" presetID="10" presetClass="entr" presetSubtype="0" fill="hold" nodeType="withEffect">
                                  <p:stCondLst>
                                    <p:cond delay="0"/>
                                  </p:stCondLst>
                                  <p:childTnLst>
                                    <p:set>
                                      <p:cBhvr>
                                        <p:cTn id="21" dur="1" fill="hold">
                                          <p:stCondLst>
                                            <p:cond delay="0"/>
                                          </p:stCondLst>
                                        </p:cTn>
                                        <p:tgtEl>
                                          <p:spTgt spid="323"/>
                                        </p:tgtEl>
                                        <p:attrNameLst>
                                          <p:attrName>style.visibility</p:attrName>
                                        </p:attrNameLst>
                                      </p:cBhvr>
                                      <p:to>
                                        <p:strVal val="visible"/>
                                      </p:to>
                                    </p:set>
                                    <p:animEffect transition="in" filter="fade">
                                      <p:cBhvr>
                                        <p:cTn id="22" dur="750"/>
                                        <p:tgtEl>
                                          <p:spTgt spid="323"/>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75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750"/>
                                        <p:tgtEl>
                                          <p:spTgt spid="2"/>
                                        </p:tgtEl>
                                      </p:cBhvr>
                                    </p:animEffect>
                                    <p:anim calcmode="lin" valueType="num">
                                      <p:cBhvr>
                                        <p:cTn id="38" dur="750" fill="hold"/>
                                        <p:tgtEl>
                                          <p:spTgt spid="2"/>
                                        </p:tgtEl>
                                        <p:attrNameLst>
                                          <p:attrName>ppt_x</p:attrName>
                                        </p:attrNameLst>
                                      </p:cBhvr>
                                      <p:tavLst>
                                        <p:tav tm="0">
                                          <p:val>
                                            <p:strVal val="#ppt_x"/>
                                          </p:val>
                                        </p:tav>
                                        <p:tav tm="100000">
                                          <p:val>
                                            <p:strVal val="#ppt_x"/>
                                          </p:val>
                                        </p:tav>
                                      </p:tavLst>
                                    </p:anim>
                                    <p:anim calcmode="lin" valueType="num">
                                      <p:cBhvr>
                                        <p:cTn id="39" dur="75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750"/>
                                        <p:tgtEl>
                                          <p:spTgt spid="3">
                                            <p:txEl>
                                              <p:pRg st="0" end="0"/>
                                            </p:txEl>
                                          </p:spTgt>
                                        </p:tgtEl>
                                      </p:cBhvr>
                                    </p:animEffect>
                                    <p:anim calcmode="lin" valueType="num">
                                      <p:cBhvr>
                                        <p:cTn id="4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P spid="5" grpId="0"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22" grpId="0"/>
      <p:bldP spid="6" grpId="0"/>
      <p:bldP spid="20" grpId="0"/>
      <p:bldP spid="21" grpId="0"/>
    </p:bldLst>
  </p:timing>
  <p:extLst>
    <p:ext uri="{DCECCB84-F9BA-43D5-87BE-67443E8EF086}">
      <p15:sldGuideLst xmlns:p15="http://schemas.microsoft.com/office/powerpoint/2012/main"/>
    </p:ext>
  </p:extLst>
</p:sldLayout>
</file>

<file path=ppt/slideLayouts/slideLayout10.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Title and Content (C)">
    <p:bg>
      <p:bgPr>
        <a:solidFill>
          <a:schemeClr val="bg1"/>
        </a:solidFill>
        <a:effectLst/>
      </p:bgPr>
    </p:bg>
    <p:spTree>
      <p:nvGrpSpPr>
        <p:cNvPr id="1" name=""/>
        <p:cNvGrpSpPr/>
        <p:nvPr/>
      </p:nvGrpSpPr>
      <p:grpSpPr>
        <a:xfrm>
          <a:off x="0" y="0"/>
          <a:ext cx="0" cy="0"/>
          <a:chOff x="0" y="0"/>
          <a:chExt cx="0" cy="0"/>
        </a:xfrm>
      </p:grpSpPr>
      <p:sp>
        <p:nvSpPr>
          <p:cNvPr id="8" name="Content Placeholder"/>
          <p:cNvSpPr>
            <a:spLocks noGrp="1"/>
          </p:cNvSpPr>
          <p:nvPr>
            <p:ph idx="1"/>
          </p:nvPr>
        </p:nvSpPr>
        <p:spPr>
          <a:xfrm>
            <a:off x="685800" y="2057401"/>
            <a:ext cx="10820400" cy="4119562"/>
          </a:xfrm>
        </p:spPr>
        <p:txBody>
          <a:bodyPr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Title"/>
          <p:cNvSpPr>
            <a:spLocks noGrp="1"/>
          </p:cNvSpPr>
          <p:nvPr>
            <p:ph type="title"/>
          </p:nvPr>
        </p:nvSpPr>
        <p:spPr>
          <a:xfrm>
            <a:off x="685800" y="693470"/>
            <a:ext cx="10820400" cy="1024128"/>
          </a:xfrm>
        </p:spPr>
        <p:txBody>
          <a:bodyPr lIns="0" tIns="182880" anchor="t" anchorCtr="0">
            <a:noAutofit/>
          </a:bodyPr>
          <a:lstStyle/>
          <a:p>
            <a:r>
              <a:rPr lang="en-US"/>
              <a:t>Click to edit Master title style</a:t>
            </a:r>
            <a:endParaRPr lang="en-US" dirty="0"/>
          </a:p>
        </p:txBody>
      </p:sp>
      <p:cxnSp>
        <p:nvCxnSpPr>
          <p:cNvPr id="11" name="Straight Line"/>
          <p:cNvCxnSpPr/>
          <p:nvPr/>
        </p:nvCxnSpPr>
        <p:spPr bwMode="auto">
          <a:xfrm>
            <a:off x="685800" y="634854"/>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9"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04ACA33F-E264-49CB-9432-9F5CE7FE39AE}" type="slidenum">
              <a:rPr lang="en-US" smtClean="0"/>
              <a:pPr/>
              <a:t>‹#›</a:t>
            </a:fld>
            <a:endParaRPr lang="en-US" dirty="0"/>
          </a:p>
        </p:txBody>
      </p:sp>
      <p:sp>
        <p:nvSpPr>
          <p:cNvPr id="10"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3308917621"/>
      </p:ext>
    </p:extLst>
  </p:cSld>
  <p:clrMapOvr>
    <a:masterClrMapping/>
  </p:clrMapOvr>
  <p:extLst>
    <p:ext uri="{DCECCB84-F9BA-43D5-87BE-67443E8EF086}">
      <p15:sldGuideLst xmlns:p15="http://schemas.microsoft.com/office/powerpoint/2012/main">
        <p15:guide id="1" orient="horz" pos="1296" userDrawn="1">
          <p15:clr>
            <a:srgbClr val="A4A3A4"/>
          </p15:clr>
        </p15:guide>
      </p15:sldGuideLst>
    </p:ext>
  </p:extLst>
</p:sldLayout>
</file>

<file path=ppt/slideLayouts/slideLayout11.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Split Content (A)">
    <p:spTree>
      <p:nvGrpSpPr>
        <p:cNvPr id="1" name=""/>
        <p:cNvGrpSpPr/>
        <p:nvPr/>
      </p:nvGrpSpPr>
      <p:grpSpPr>
        <a:xfrm>
          <a:off x="0" y="0"/>
          <a:ext cx="0" cy="0"/>
          <a:chOff x="0" y="0"/>
          <a:chExt cx="0" cy="0"/>
        </a:xfrm>
      </p:grpSpPr>
      <p:sp>
        <p:nvSpPr>
          <p:cNvPr id="11" name="White Background"/>
          <p:cNvSpPr/>
          <p:nvPr/>
        </p:nvSpPr>
        <p:spPr>
          <a:xfrm>
            <a:off x="4610099" y="0"/>
            <a:ext cx="75819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p:cNvSpPr>
            <a:spLocks noGrp="1"/>
          </p:cNvSpPr>
          <p:nvPr>
            <p:ph idx="1"/>
          </p:nvPr>
        </p:nvSpPr>
        <p:spPr>
          <a:xfrm>
            <a:off x="5295900" y="685800"/>
            <a:ext cx="6210300" cy="5486400"/>
          </a:xfrm>
        </p:spPr>
        <p:txBody>
          <a:bodyPr tIns="0" rIns="0" bIns="0" anchor="ct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Title"/>
          <p:cNvSpPr>
            <a:spLocks noGrp="1"/>
          </p:cNvSpPr>
          <p:nvPr>
            <p:ph type="title" hasCustomPrompt="1"/>
          </p:nvPr>
        </p:nvSpPr>
        <p:spPr>
          <a:xfrm>
            <a:off x="685799" y="2351968"/>
            <a:ext cx="3581401" cy="1843307"/>
          </a:xfrm>
        </p:spPr>
        <p:txBody>
          <a:bodyPr lIns="0" tIns="0" anchor="t">
            <a:noAutofit/>
          </a:bodyPr>
          <a:lstStyle>
            <a:lvl1pPr>
              <a:lnSpc>
                <a:spcPts val="5000"/>
              </a:lnSpc>
              <a:defRPr sz="4800" b="1" spc="-150">
                <a:solidFill>
                  <a:schemeClr val="tx1"/>
                </a:solidFill>
                <a:latin typeface="Arial" panose="020B0604020202020204" pitchFamily="34" charset="0"/>
                <a:cs typeface="Arial" panose="020B0604020202020204" pitchFamily="34" charset="0"/>
              </a:defRPr>
            </a:lvl1pPr>
          </a:lstStyle>
          <a:p>
            <a:r>
              <a:rPr lang="en-US" dirty="0"/>
              <a:t>Click to </a:t>
            </a:r>
            <a:br>
              <a:rPr lang="en-US" dirty="0"/>
            </a:br>
            <a:r>
              <a:rPr lang="en-US" dirty="0"/>
              <a:t>edit Master title style</a:t>
            </a:r>
          </a:p>
        </p:txBody>
      </p:sp>
      <p:cxnSp>
        <p:nvCxnSpPr>
          <p:cNvPr id="12" name="Straight Line"/>
          <p:cNvCxnSpPr/>
          <p:nvPr/>
        </p:nvCxnSpPr>
        <p:spPr bwMode="auto">
          <a:xfrm>
            <a:off x="685800" y="2109411"/>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13"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DEB316AC-01EB-4CE8-A9AE-02E15890E598}" type="slidenum">
              <a:rPr lang="en-US" smtClean="0"/>
              <a:pPr/>
              <a:t>‹#›</a:t>
            </a:fld>
            <a:endParaRPr lang="en-US" dirty="0"/>
          </a:p>
        </p:txBody>
      </p:sp>
      <p:sp>
        <p:nvSpPr>
          <p:cNvPr id="14"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1457649371"/>
      </p:ext>
    </p:extLst>
  </p:cSld>
  <p:clrMapOvr>
    <a:masterClrMapping/>
  </p:clrMapOvr>
  <p:extLst>
    <p:ext uri="{DCECCB84-F9BA-43D5-87BE-67443E8EF086}">
      <p15:sldGuideLst xmlns:p15="http://schemas.microsoft.com/office/powerpoint/2012/main">
        <p15:guide id="10" pos="3336" userDrawn="1">
          <p15:clr>
            <a:srgbClr val="A4A3A4"/>
          </p15:clr>
        </p15:guide>
        <p15:guide id="11" pos="2904" userDrawn="1">
          <p15:clr>
            <a:srgbClr val="A4A3A4"/>
          </p15:clr>
        </p15:guide>
        <p15:guide id="12" pos="2688" userDrawn="1">
          <p15:clr>
            <a:srgbClr val="A4A3A4"/>
          </p15:clr>
        </p15:guide>
      </p15:sldGuideLst>
    </p:ext>
  </p:extLst>
</p:sldLayout>
</file>

<file path=ppt/slideLayouts/slideLayout12.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Split Content (B)">
    <p:bg>
      <p:bgPr>
        <a:solidFill>
          <a:schemeClr val="bg1"/>
        </a:solidFill>
        <a:effectLst/>
      </p:bgPr>
    </p:bg>
    <p:spTree>
      <p:nvGrpSpPr>
        <p:cNvPr id="1" name=""/>
        <p:cNvGrpSpPr/>
        <p:nvPr/>
      </p:nvGrpSpPr>
      <p:grpSpPr>
        <a:xfrm>
          <a:off x="0" y="0"/>
          <a:ext cx="0" cy="0"/>
          <a:chOff x="0" y="0"/>
          <a:chExt cx="0" cy="0"/>
        </a:xfrm>
      </p:grpSpPr>
      <p:sp>
        <p:nvSpPr>
          <p:cNvPr id="11" name="Gray Background"/>
          <p:cNvSpPr/>
          <p:nvPr/>
        </p:nvSpPr>
        <p:spPr>
          <a:xfrm>
            <a:off x="1" y="0"/>
            <a:ext cx="461009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ontent Placeholder"/>
          <p:cNvSpPr>
            <a:spLocks noGrp="1"/>
          </p:cNvSpPr>
          <p:nvPr>
            <p:ph idx="1"/>
          </p:nvPr>
        </p:nvSpPr>
        <p:spPr>
          <a:xfrm>
            <a:off x="5295900" y="685800"/>
            <a:ext cx="6210300" cy="5486400"/>
          </a:xfrm>
        </p:spPr>
        <p:txBody>
          <a:bodyPr tIns="0" rIns="0" bIns="0" anchor="ct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Title"/>
          <p:cNvSpPr>
            <a:spLocks noGrp="1"/>
          </p:cNvSpPr>
          <p:nvPr>
            <p:ph type="title" hasCustomPrompt="1"/>
          </p:nvPr>
        </p:nvSpPr>
        <p:spPr>
          <a:xfrm>
            <a:off x="685800" y="2351968"/>
            <a:ext cx="3581400" cy="1843307"/>
          </a:xfrm>
        </p:spPr>
        <p:txBody>
          <a:bodyPr lIns="0" tIns="0" anchor="t">
            <a:noAutofit/>
          </a:bodyPr>
          <a:lstStyle>
            <a:lvl1pPr>
              <a:lnSpc>
                <a:spcPts val="5000"/>
              </a:lnSpc>
              <a:defRPr sz="4800" b="1" spc="-150">
                <a:solidFill>
                  <a:srgbClr val="000000"/>
                </a:solidFill>
                <a:latin typeface="Arial" panose="020B0604020202020204" pitchFamily="34" charset="0"/>
                <a:cs typeface="Arial" panose="020B0604020202020204" pitchFamily="34" charset="0"/>
              </a:defRPr>
            </a:lvl1pPr>
          </a:lstStyle>
          <a:p>
            <a:r>
              <a:rPr lang="en-US" dirty="0"/>
              <a:t>Click to </a:t>
            </a:r>
            <a:br>
              <a:rPr lang="en-US" dirty="0"/>
            </a:br>
            <a:r>
              <a:rPr lang="en-US" dirty="0"/>
              <a:t>edit Master title style</a:t>
            </a:r>
          </a:p>
        </p:txBody>
      </p:sp>
      <p:cxnSp>
        <p:nvCxnSpPr>
          <p:cNvPr id="22" name="Straight Line"/>
          <p:cNvCxnSpPr/>
          <p:nvPr/>
        </p:nvCxnSpPr>
        <p:spPr bwMode="auto">
          <a:xfrm>
            <a:off x="685801" y="2109411"/>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12"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A68F199-A27A-4CCE-8067-36CCA3B9EB9C}" type="slidenum">
              <a:rPr lang="en-US" smtClean="0"/>
              <a:pPr/>
              <a:t>‹#›</a:t>
            </a:fld>
            <a:endParaRPr lang="en-US" dirty="0"/>
          </a:p>
        </p:txBody>
      </p:sp>
      <p:sp>
        <p:nvSpPr>
          <p:cNvPr id="13"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1859884025"/>
      </p:ext>
    </p:extLst>
  </p:cSld>
  <p:clrMapOvr>
    <a:masterClrMapping/>
  </p:clrMapOvr>
  <p:extLst>
    <p:ext uri="{DCECCB84-F9BA-43D5-87BE-67443E8EF086}">
      <p15:sldGuideLst xmlns:p15="http://schemas.microsoft.com/office/powerpoint/2012/main">
        <p15:guide id="8" pos="3336" userDrawn="1">
          <p15:clr>
            <a:srgbClr val="A4A3A4"/>
          </p15:clr>
        </p15:guide>
        <p15:guide id="9" pos="2904" userDrawn="1">
          <p15:clr>
            <a:srgbClr val="A4A3A4"/>
          </p15:clr>
        </p15:guide>
        <p15:guide id="10" pos="2688" userDrawn="1">
          <p15:clr>
            <a:srgbClr val="A4A3A4"/>
          </p15:clr>
        </p15:guide>
      </p15:sldGuideLst>
    </p:ext>
  </p:extLst>
</p:sldLayout>
</file>

<file path=ppt/slideLayouts/slideLayout13.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Split Content (C)">
    <p:bg>
      <p:bgPr>
        <a:solidFill>
          <a:schemeClr val="bg1"/>
        </a:solidFill>
        <a:effectLst/>
      </p:bgPr>
    </p:bg>
    <p:spTree>
      <p:nvGrpSpPr>
        <p:cNvPr id="1" name=""/>
        <p:cNvGrpSpPr/>
        <p:nvPr/>
      </p:nvGrpSpPr>
      <p:grpSpPr>
        <a:xfrm>
          <a:off x="0" y="0"/>
          <a:ext cx="0" cy="0"/>
          <a:chOff x="0" y="0"/>
          <a:chExt cx="0" cy="0"/>
        </a:xfrm>
      </p:grpSpPr>
      <p:sp>
        <p:nvSpPr>
          <p:cNvPr id="20" name="Content Placeholder"/>
          <p:cNvSpPr>
            <a:spLocks noGrp="1"/>
          </p:cNvSpPr>
          <p:nvPr>
            <p:ph idx="1"/>
          </p:nvPr>
        </p:nvSpPr>
        <p:spPr>
          <a:xfrm>
            <a:off x="5295900" y="685800"/>
            <a:ext cx="6210300" cy="5486400"/>
          </a:xfrm>
        </p:spPr>
        <p:txBody>
          <a:bodyPr tIns="0" rIns="0" bIns="0" anchor="ct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Title"/>
          <p:cNvSpPr>
            <a:spLocks noGrp="1"/>
          </p:cNvSpPr>
          <p:nvPr>
            <p:ph type="title" hasCustomPrompt="1"/>
          </p:nvPr>
        </p:nvSpPr>
        <p:spPr>
          <a:xfrm>
            <a:off x="685800" y="2351968"/>
            <a:ext cx="3581400" cy="1843307"/>
          </a:xfrm>
        </p:spPr>
        <p:txBody>
          <a:bodyPr lIns="0" tIns="0" anchor="t">
            <a:noAutofit/>
          </a:bodyPr>
          <a:lstStyle>
            <a:lvl1pPr>
              <a:lnSpc>
                <a:spcPts val="5000"/>
              </a:lnSpc>
              <a:defRPr sz="4800" b="1" spc="-150">
                <a:solidFill>
                  <a:srgbClr val="000000"/>
                </a:solidFill>
                <a:latin typeface="Arial" panose="020B0604020202020204" pitchFamily="34" charset="0"/>
                <a:cs typeface="Arial" panose="020B0604020202020204" pitchFamily="34" charset="0"/>
              </a:defRPr>
            </a:lvl1pPr>
          </a:lstStyle>
          <a:p>
            <a:r>
              <a:rPr lang="en-US" dirty="0"/>
              <a:t>Click to </a:t>
            </a:r>
            <a:br>
              <a:rPr lang="en-US" dirty="0"/>
            </a:br>
            <a:r>
              <a:rPr lang="en-US" dirty="0"/>
              <a:t>edit Master title style</a:t>
            </a:r>
          </a:p>
        </p:txBody>
      </p:sp>
      <p:cxnSp>
        <p:nvCxnSpPr>
          <p:cNvPr id="22" name="Straight Line"/>
          <p:cNvCxnSpPr/>
          <p:nvPr/>
        </p:nvCxnSpPr>
        <p:spPr bwMode="auto">
          <a:xfrm>
            <a:off x="685801" y="2109411"/>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12"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87A1394-8946-4D1E-BD6A-AC7882C6F7E9}" type="slidenum">
              <a:rPr lang="en-US" smtClean="0"/>
              <a:pPr/>
              <a:t>‹#›</a:t>
            </a:fld>
            <a:endParaRPr lang="en-US" dirty="0"/>
          </a:p>
        </p:txBody>
      </p:sp>
      <p:sp>
        <p:nvSpPr>
          <p:cNvPr id="13"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3071650191"/>
      </p:ext>
    </p:extLst>
  </p:cSld>
  <p:clrMapOvr>
    <a:masterClrMapping/>
  </p:clrMapOvr>
  <p:extLst>
    <p:ext uri="{DCECCB84-F9BA-43D5-87BE-67443E8EF086}">
      <p15:sldGuideLst xmlns:p15="http://schemas.microsoft.com/office/powerpoint/2012/main">
        <p15:guide id="1" pos="3336">
          <p15:clr>
            <a:srgbClr val="A4A3A4"/>
          </p15:clr>
        </p15:guide>
        <p15:guide id="4" pos="2688">
          <p15:clr>
            <a:srgbClr val="A4A3A4"/>
          </p15:clr>
        </p15:guide>
      </p15:sldGuideLst>
    </p:ext>
  </p:extLst>
</p:sldLayout>
</file>

<file path=ppt/slideLayouts/slideLayout14.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Content and Picture">
    <p:bg>
      <p:bgPr>
        <a:solidFill>
          <a:schemeClr val="bg1"/>
        </a:solidFill>
        <a:effectLst/>
      </p:bgPr>
    </p:bg>
    <p:spTree>
      <p:nvGrpSpPr>
        <p:cNvPr id="1" name=""/>
        <p:cNvGrpSpPr/>
        <p:nvPr/>
      </p:nvGrpSpPr>
      <p:grpSpPr>
        <a:xfrm>
          <a:off x="0" y="0"/>
          <a:ext cx="0" cy="0"/>
          <a:chOff x="0" y="0"/>
          <a:chExt cx="0" cy="0"/>
        </a:xfrm>
      </p:grpSpPr>
      <p:sp>
        <p:nvSpPr>
          <p:cNvPr id="11" name="Striped Background"/>
          <p:cNvSpPr/>
          <p:nvPr/>
        </p:nvSpPr>
        <p:spPr>
          <a:xfrm>
            <a:off x="7924800" y="0"/>
            <a:ext cx="4267200" cy="6858002"/>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p:cNvSpPr>
            <a:spLocks noGrp="1"/>
          </p:cNvSpPr>
          <p:nvPr>
            <p:ph type="pic" idx="1"/>
          </p:nvPr>
        </p:nvSpPr>
        <p:spPr>
          <a:xfrm>
            <a:off x="6565063" y="2063596"/>
            <a:ext cx="4941137" cy="4108604"/>
          </a:xfrm>
        </p:spPr>
        <p:txBody>
          <a:bodyPr anchor="ctr"/>
          <a:lstStyle>
            <a:lvl1pPr marL="0" indent="0" algn="ctr">
              <a:buNone/>
              <a:defRPr sz="1800" i="1">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Content Placeholder"/>
          <p:cNvSpPr>
            <a:spLocks noGrp="1"/>
          </p:cNvSpPr>
          <p:nvPr>
            <p:ph idx="13"/>
          </p:nvPr>
        </p:nvSpPr>
        <p:spPr>
          <a:xfrm>
            <a:off x="686652" y="2063596"/>
            <a:ext cx="5342291" cy="4108604"/>
          </a:xfrm>
        </p:spPr>
        <p:txBody>
          <a:bodyPr tIns="0" rIns="0" bIns="0" anchor="t">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6" name="Straight Line"/>
          <p:cNvCxnSpPr/>
          <p:nvPr/>
        </p:nvCxnSpPr>
        <p:spPr bwMode="auto">
          <a:xfrm>
            <a:off x="685800" y="634854"/>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27" name="Slide Title"/>
          <p:cNvSpPr>
            <a:spLocks noGrp="1"/>
          </p:cNvSpPr>
          <p:nvPr>
            <p:ph type="title"/>
          </p:nvPr>
        </p:nvSpPr>
        <p:spPr>
          <a:xfrm>
            <a:off x="685800" y="693470"/>
            <a:ext cx="10820400" cy="1024128"/>
          </a:xfrm>
        </p:spPr>
        <p:txBody>
          <a:bodyPr lIns="0" tIns="182880" anchor="t" anchorCtr="0">
            <a:noAutofit/>
          </a:bodyPr>
          <a:lstStyle/>
          <a:p>
            <a:r>
              <a:rPr lang="en-US"/>
              <a:t>Click to edit Master title style</a:t>
            </a:r>
            <a:endParaRPr lang="en-US" dirty="0"/>
          </a:p>
        </p:txBody>
      </p:sp>
      <p:sp>
        <p:nvSpPr>
          <p:cNvPr id="12"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A1EBA6A-6F20-464E-99DD-AE69B96604F7}" type="slidenum">
              <a:rPr lang="en-US" smtClean="0"/>
              <a:pPr/>
              <a:t>‹#›</a:t>
            </a:fld>
            <a:endParaRPr lang="en-US" dirty="0"/>
          </a:p>
        </p:txBody>
      </p:sp>
      <p:sp>
        <p:nvSpPr>
          <p:cNvPr id="14"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277468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extLst>
    <p:ext uri="{DCECCB84-F9BA-43D5-87BE-67443E8EF086}">
      <p15:sldGuideLst xmlns:p15="http://schemas.microsoft.com/office/powerpoint/2012/main">
        <p15:guide id="8" orient="horz" pos="1296" userDrawn="1">
          <p15:clr>
            <a:srgbClr val="A4A3A4"/>
          </p15:clr>
        </p15:guide>
        <p15:guide id="9" pos="4992" userDrawn="1">
          <p15:clr>
            <a:srgbClr val="A4A3A4"/>
          </p15:clr>
        </p15:guide>
      </p15:sldGuideLst>
    </p:ext>
  </p:extLst>
</p:sldLayout>
</file>

<file path=ppt/slideLayouts/slideLayout15.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Comparison (A)">
    <p:bg>
      <p:bgPr>
        <a:solidFill>
          <a:schemeClr val="bg1"/>
        </a:solidFill>
        <a:effectLst/>
      </p:bgPr>
    </p:bg>
    <p:spTree>
      <p:nvGrpSpPr>
        <p:cNvPr id="1" name=""/>
        <p:cNvGrpSpPr/>
        <p:nvPr/>
      </p:nvGrpSpPr>
      <p:grpSpPr>
        <a:xfrm>
          <a:off x="0" y="0"/>
          <a:ext cx="0" cy="0"/>
          <a:chOff x="0" y="0"/>
          <a:chExt cx="0" cy="0"/>
        </a:xfrm>
      </p:grpSpPr>
      <p:sp>
        <p:nvSpPr>
          <p:cNvPr id="6" name="Content Placeholder (Right)"/>
          <p:cNvSpPr>
            <a:spLocks noGrp="1"/>
          </p:cNvSpPr>
          <p:nvPr>
            <p:ph sz="quarter" idx="4"/>
          </p:nvPr>
        </p:nvSpPr>
        <p:spPr>
          <a:xfrm>
            <a:off x="6257036" y="2589581"/>
            <a:ext cx="5249164" cy="358261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ection Title (Right)"/>
          <p:cNvSpPr>
            <a:spLocks noGrp="1"/>
          </p:cNvSpPr>
          <p:nvPr>
            <p:ph type="body" sz="quarter" idx="3" hasCustomPrompt="1"/>
          </p:nvPr>
        </p:nvSpPr>
        <p:spPr>
          <a:xfrm>
            <a:off x="6257036" y="2063596"/>
            <a:ext cx="5249164" cy="347472"/>
          </a:xfrm>
          <a:solidFill>
            <a:schemeClr val="bg1">
              <a:lumMod val="95000"/>
            </a:schemeClr>
          </a:solidFill>
        </p:spPr>
        <p:txBody>
          <a:bodyPr rIns="0" anchor="ctr">
            <a:noAutofit/>
          </a:bodyPr>
          <a:lstStyle>
            <a:lvl1pPr marL="0" indent="0" algn="ctr">
              <a:buNone/>
              <a:defRPr sz="1200" b="1" cap="all" spc="100"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Left)"/>
          <p:cNvSpPr>
            <a:spLocks noGrp="1"/>
          </p:cNvSpPr>
          <p:nvPr>
            <p:ph sz="half" idx="2"/>
          </p:nvPr>
        </p:nvSpPr>
        <p:spPr>
          <a:xfrm>
            <a:off x="685800" y="2589581"/>
            <a:ext cx="5223763" cy="358261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ection Title (Left)"/>
          <p:cNvSpPr>
            <a:spLocks noGrp="1"/>
          </p:cNvSpPr>
          <p:nvPr>
            <p:ph type="body" idx="1" hasCustomPrompt="1"/>
          </p:nvPr>
        </p:nvSpPr>
        <p:spPr>
          <a:xfrm>
            <a:off x="685800" y="2063596"/>
            <a:ext cx="5223763" cy="347472"/>
          </a:xfrm>
          <a:solidFill>
            <a:schemeClr val="bg1">
              <a:lumMod val="95000"/>
            </a:schemeClr>
          </a:solidFill>
        </p:spPr>
        <p:txBody>
          <a:bodyPr rIns="0" anchor="ctr">
            <a:noAutofit/>
          </a:bodyPr>
          <a:lstStyle>
            <a:lvl1pPr marL="0" indent="0" algn="ctr">
              <a:buNone/>
              <a:defRPr sz="1200" b="1" cap="all" spc="100"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Slide Title"/>
          <p:cNvSpPr>
            <a:spLocks noGrp="1"/>
          </p:cNvSpPr>
          <p:nvPr>
            <p:ph type="title"/>
          </p:nvPr>
        </p:nvSpPr>
        <p:spPr>
          <a:xfrm>
            <a:off x="685800" y="693470"/>
            <a:ext cx="10820400" cy="1024128"/>
          </a:xfrm>
        </p:spPr>
        <p:txBody>
          <a:bodyPr lIns="0" tIns="182880" anchor="t" anchorCtr="0">
            <a:noAutofit/>
          </a:bodyPr>
          <a:lstStyle/>
          <a:p>
            <a:r>
              <a:rPr lang="en-US"/>
              <a:t>Click to edit Master title style</a:t>
            </a:r>
            <a:endParaRPr lang="en-US" dirty="0"/>
          </a:p>
        </p:txBody>
      </p:sp>
      <p:cxnSp>
        <p:nvCxnSpPr>
          <p:cNvPr id="19" name="Straight Line"/>
          <p:cNvCxnSpPr/>
          <p:nvPr/>
        </p:nvCxnSpPr>
        <p:spPr bwMode="auto">
          <a:xfrm>
            <a:off x="685800" y="634854"/>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12"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942E8864-9E47-48CD-A718-F4F563C4A3BF}" type="slidenum">
              <a:rPr lang="en-US" smtClean="0"/>
              <a:pPr/>
              <a:t>‹#›</a:t>
            </a:fld>
            <a:endParaRPr lang="en-US" dirty="0"/>
          </a:p>
        </p:txBody>
      </p:sp>
      <p:sp>
        <p:nvSpPr>
          <p:cNvPr id="15"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2764861442"/>
      </p:ext>
    </p:extLst>
  </p:cSld>
  <p:clrMapOvr>
    <a:masterClrMapping/>
  </p:clrMapOvr>
  <p:extLst>
    <p:ext uri="{DCECCB84-F9BA-43D5-87BE-67443E8EF086}">
      <p15:sldGuideLst xmlns:p15="http://schemas.microsoft.com/office/powerpoint/2012/main">
        <p15:guide id="8" pos="3720" userDrawn="1">
          <p15:clr>
            <a:srgbClr val="A4A3A4"/>
          </p15:clr>
        </p15:guide>
        <p15:guide id="9" pos="3936" userDrawn="1">
          <p15:clr>
            <a:srgbClr val="A4A3A4"/>
          </p15:clr>
        </p15:guide>
        <p15:guide id="10" orient="horz" pos="1296" userDrawn="1">
          <p15:clr>
            <a:srgbClr val="A4A3A4"/>
          </p15:clr>
        </p15:guide>
      </p15:sldGuideLst>
    </p:ext>
  </p:extLst>
</p:sldLayout>
</file>

<file path=ppt/slideLayouts/slideLayout16.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Comparison (B)">
    <p:spTree>
      <p:nvGrpSpPr>
        <p:cNvPr id="1" name=""/>
        <p:cNvGrpSpPr/>
        <p:nvPr/>
      </p:nvGrpSpPr>
      <p:grpSpPr>
        <a:xfrm>
          <a:off x="0" y="0"/>
          <a:ext cx="0" cy="0"/>
          <a:chOff x="0" y="0"/>
          <a:chExt cx="0" cy="0"/>
        </a:xfrm>
      </p:grpSpPr>
      <p:sp>
        <p:nvSpPr>
          <p:cNvPr id="5" name="White Background"/>
          <p:cNvSpPr/>
          <p:nvPr/>
        </p:nvSpPr>
        <p:spPr>
          <a:xfrm>
            <a:off x="2" y="0"/>
            <a:ext cx="66166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
        <p:nvSpPr>
          <p:cNvPr id="28" name="Content Placeholder (Right)"/>
          <p:cNvSpPr>
            <a:spLocks noGrp="1"/>
          </p:cNvSpPr>
          <p:nvPr>
            <p:ph sz="half" idx="14"/>
          </p:nvPr>
        </p:nvSpPr>
        <p:spPr>
          <a:xfrm>
            <a:off x="7124698" y="1897585"/>
            <a:ext cx="4032504" cy="3588814"/>
          </a:xfrm>
        </p:spPr>
        <p:txBody>
          <a:bodyPr>
            <a:normAutofit/>
          </a:bodyPr>
          <a:lstStyle>
            <a:lvl1pPr>
              <a:buClr>
                <a:schemeClr val="bg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Section Title (Right)"/>
          <p:cNvSpPr>
            <a:spLocks noGrp="1"/>
          </p:cNvSpPr>
          <p:nvPr>
            <p:ph type="body" idx="13" hasCustomPrompt="1"/>
          </p:nvPr>
        </p:nvSpPr>
        <p:spPr>
          <a:xfrm>
            <a:off x="7124699" y="1371600"/>
            <a:ext cx="4032504" cy="347472"/>
          </a:xfrm>
          <a:solidFill>
            <a:srgbClr val="003D58"/>
          </a:solidFill>
        </p:spPr>
        <p:txBody>
          <a:bodyPr rIns="0" anchor="ctr">
            <a:noAutofit/>
          </a:bodyPr>
          <a:lstStyle>
            <a:lvl1pPr marL="0" indent="0" algn="ctr">
              <a:buNone/>
              <a:defRPr sz="1200" b="1" cap="all" spc="10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Content Placeholder (Left)"/>
          <p:cNvSpPr>
            <a:spLocks noGrp="1"/>
          </p:cNvSpPr>
          <p:nvPr>
            <p:ph sz="half" idx="2"/>
          </p:nvPr>
        </p:nvSpPr>
        <p:spPr>
          <a:xfrm>
            <a:off x="2062655" y="1903781"/>
            <a:ext cx="4028085" cy="358881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Section Title (Left)"/>
          <p:cNvSpPr>
            <a:spLocks noGrp="1"/>
          </p:cNvSpPr>
          <p:nvPr>
            <p:ph type="body" idx="1" hasCustomPrompt="1"/>
          </p:nvPr>
        </p:nvSpPr>
        <p:spPr>
          <a:xfrm>
            <a:off x="2062654" y="1377796"/>
            <a:ext cx="4028085" cy="347472"/>
          </a:xfrm>
          <a:solidFill>
            <a:schemeClr val="bg1">
              <a:lumMod val="95000"/>
            </a:schemeClr>
          </a:solidFill>
        </p:spPr>
        <p:txBody>
          <a:bodyPr rIns="0" anchor="ctr">
            <a:noAutofit/>
          </a:bodyPr>
          <a:lstStyle>
            <a:lvl1pPr marL="0" indent="0" algn="ctr">
              <a:buNone/>
              <a:defRPr sz="1200" b="1" cap="all" spc="100"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a:t>Slide Title Here</a:t>
            </a:r>
          </a:p>
        </p:txBody>
      </p:sp>
      <p:sp>
        <p:nvSpPr>
          <p:cNvPr id="13"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25C01C0-E7BC-42DC-AD8C-401CD6458B5E}" type="slidenum">
              <a:rPr lang="en-US" smtClean="0"/>
              <a:pPr/>
              <a:t>‹#›</a:t>
            </a:fld>
            <a:endParaRPr lang="en-US" dirty="0"/>
          </a:p>
        </p:txBody>
      </p:sp>
      <p:sp>
        <p:nvSpPr>
          <p:cNvPr id="16"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2902000410"/>
      </p:ext>
    </p:extLst>
  </p:cSld>
  <p:clrMapOvr>
    <a:masterClrMapping/>
  </p:clrMapOvr>
  <p:extLst>
    <p:ext uri="{DCECCB84-F9BA-43D5-87BE-67443E8EF086}">
      <p15:sldGuideLst xmlns:p15="http://schemas.microsoft.com/office/powerpoint/2012/main">
        <p15:guide id="13" pos="864" userDrawn="1">
          <p15:clr>
            <a:srgbClr val="A4A3A4"/>
          </p15:clr>
        </p15:guide>
        <p15:guide id="14" pos="4488" userDrawn="1">
          <p15:clr>
            <a:srgbClr val="A4A3A4"/>
          </p15:clr>
        </p15:guide>
        <p15:guide id="15" pos="1296" userDrawn="1">
          <p15:clr>
            <a:srgbClr val="A4A3A4"/>
          </p15:clr>
        </p15:guide>
        <p15:guide id="16" pos="3840" userDrawn="1">
          <p15:clr>
            <a:srgbClr val="A4A3A4"/>
          </p15:clr>
        </p15:guide>
        <p15:guide id="17" pos="7032" userDrawn="1">
          <p15:clr>
            <a:srgbClr val="A4A3A4"/>
          </p15:clr>
        </p15:guide>
      </p15:sldGuideLst>
    </p:ext>
  </p:extLst>
</p:sldLayout>
</file>

<file path=ppt/slideLayouts/slideLayout17.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Representative Clients">
    <p:spTree>
      <p:nvGrpSpPr>
        <p:cNvPr id="1" name=""/>
        <p:cNvGrpSpPr/>
        <p:nvPr/>
      </p:nvGrpSpPr>
      <p:grpSpPr>
        <a:xfrm>
          <a:off x="0" y="0"/>
          <a:ext cx="0" cy="0"/>
          <a:chOff x="0" y="0"/>
          <a:chExt cx="0" cy="0"/>
        </a:xfrm>
      </p:grpSpPr>
      <p:sp>
        <p:nvSpPr>
          <p:cNvPr id="12" name="White Background"/>
          <p:cNvSpPr/>
          <p:nvPr/>
        </p:nvSpPr>
        <p:spPr>
          <a:xfrm>
            <a:off x="4614674" y="0"/>
            <a:ext cx="75773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p:cNvSpPr>
            <a:spLocks noGrp="1" noChangeAspect="1"/>
          </p:cNvSpPr>
          <p:nvPr>
            <p:ph type="pic" sz="quarter" idx="17" hasCustomPrompt="1"/>
          </p:nvPr>
        </p:nvSpPr>
        <p:spPr>
          <a:xfrm>
            <a:off x="9867013" y="5257800"/>
            <a:ext cx="1639188" cy="914400"/>
          </a:xfrm>
        </p:spPr>
        <p:txBody>
          <a:bodyPr anchor="ctr"/>
          <a:lstStyle>
            <a:lvl1pPr marL="0" indent="0" algn="ctr">
              <a:buNone/>
              <a:defRPr sz="1400" i="1">
                <a:solidFill>
                  <a:schemeClr val="bg1">
                    <a:lumMod val="50000"/>
                  </a:schemeClr>
                </a:solidFill>
              </a:defRPr>
            </a:lvl1pPr>
          </a:lstStyle>
          <a:p>
            <a:r>
              <a:rPr lang="en-US" dirty="0"/>
              <a:t>Insert </a:t>
            </a:r>
            <a:br>
              <a:rPr lang="en-US" dirty="0"/>
            </a:br>
            <a:r>
              <a:rPr lang="en-US" dirty="0"/>
              <a:t>Client Logo</a:t>
            </a:r>
          </a:p>
        </p:txBody>
      </p:sp>
      <p:sp>
        <p:nvSpPr>
          <p:cNvPr id="22" name="Picture Placeholder"/>
          <p:cNvSpPr>
            <a:spLocks noGrp="1" noChangeAspect="1"/>
          </p:cNvSpPr>
          <p:nvPr>
            <p:ph type="pic" sz="quarter" idx="18" hasCustomPrompt="1"/>
          </p:nvPr>
        </p:nvSpPr>
        <p:spPr>
          <a:xfrm>
            <a:off x="7583744" y="5257799"/>
            <a:ext cx="1639188" cy="914400"/>
          </a:xfrm>
        </p:spPr>
        <p:txBody>
          <a:bodyPr anchor="ctr"/>
          <a:lstStyle>
            <a:lvl1pPr marL="0" indent="0" algn="ctr">
              <a:buNone/>
              <a:defRPr sz="1400" i="1">
                <a:solidFill>
                  <a:schemeClr val="bg1">
                    <a:lumMod val="50000"/>
                  </a:schemeClr>
                </a:solidFill>
              </a:defRPr>
            </a:lvl1pPr>
          </a:lstStyle>
          <a:p>
            <a:r>
              <a:rPr lang="en-US" dirty="0"/>
              <a:t>Insert </a:t>
            </a:r>
            <a:br>
              <a:rPr lang="en-US" dirty="0"/>
            </a:br>
            <a:r>
              <a:rPr lang="en-US" dirty="0"/>
              <a:t>Client Logo</a:t>
            </a:r>
          </a:p>
        </p:txBody>
      </p:sp>
      <p:sp>
        <p:nvSpPr>
          <p:cNvPr id="20" name="Picture Placeholder"/>
          <p:cNvSpPr>
            <a:spLocks noGrp="1" noChangeAspect="1"/>
          </p:cNvSpPr>
          <p:nvPr>
            <p:ph type="pic" sz="quarter" idx="16" hasCustomPrompt="1"/>
          </p:nvPr>
        </p:nvSpPr>
        <p:spPr>
          <a:xfrm>
            <a:off x="5295900" y="5257799"/>
            <a:ext cx="1639188" cy="914400"/>
          </a:xfrm>
        </p:spPr>
        <p:txBody>
          <a:bodyPr anchor="ctr"/>
          <a:lstStyle>
            <a:lvl1pPr marL="0" indent="0" algn="ctr">
              <a:buNone/>
              <a:defRPr sz="1400" i="1">
                <a:solidFill>
                  <a:schemeClr val="bg1">
                    <a:lumMod val="50000"/>
                  </a:schemeClr>
                </a:solidFill>
              </a:defRPr>
            </a:lvl1pPr>
          </a:lstStyle>
          <a:p>
            <a:r>
              <a:rPr lang="en-US" dirty="0"/>
              <a:t>Insert </a:t>
            </a:r>
            <a:br>
              <a:rPr lang="en-US" dirty="0"/>
            </a:br>
            <a:r>
              <a:rPr lang="en-US" dirty="0"/>
              <a:t>Client Logo</a:t>
            </a:r>
          </a:p>
        </p:txBody>
      </p:sp>
      <p:sp>
        <p:nvSpPr>
          <p:cNvPr id="27" name="Picture Placeholder"/>
          <p:cNvSpPr>
            <a:spLocks noGrp="1" noChangeAspect="1"/>
          </p:cNvSpPr>
          <p:nvPr>
            <p:ph type="pic" sz="quarter" idx="23" hasCustomPrompt="1"/>
          </p:nvPr>
        </p:nvSpPr>
        <p:spPr>
          <a:xfrm>
            <a:off x="9867012" y="3733800"/>
            <a:ext cx="1639188" cy="914400"/>
          </a:xfrm>
        </p:spPr>
        <p:txBody>
          <a:bodyPr anchor="ctr"/>
          <a:lstStyle>
            <a:lvl1pPr marL="0" indent="0" algn="ctr">
              <a:buNone/>
              <a:defRPr sz="1400" i="1">
                <a:solidFill>
                  <a:schemeClr val="bg1">
                    <a:lumMod val="50000"/>
                  </a:schemeClr>
                </a:solidFill>
              </a:defRPr>
            </a:lvl1pPr>
          </a:lstStyle>
          <a:p>
            <a:r>
              <a:rPr lang="en-US" dirty="0"/>
              <a:t>Insert </a:t>
            </a:r>
            <a:br>
              <a:rPr lang="en-US" dirty="0"/>
            </a:br>
            <a:r>
              <a:rPr lang="en-US" dirty="0"/>
              <a:t>Client Logo</a:t>
            </a:r>
          </a:p>
        </p:txBody>
      </p:sp>
      <p:sp>
        <p:nvSpPr>
          <p:cNvPr id="28" name="Picture Placeholder"/>
          <p:cNvSpPr>
            <a:spLocks noGrp="1" noChangeAspect="1"/>
          </p:cNvSpPr>
          <p:nvPr>
            <p:ph type="pic" sz="quarter" idx="24" hasCustomPrompt="1"/>
          </p:nvPr>
        </p:nvSpPr>
        <p:spPr>
          <a:xfrm>
            <a:off x="7583743" y="3733799"/>
            <a:ext cx="1639188" cy="914400"/>
          </a:xfrm>
        </p:spPr>
        <p:txBody>
          <a:bodyPr anchor="ctr"/>
          <a:lstStyle>
            <a:lvl1pPr marL="0" indent="0" algn="ctr">
              <a:buNone/>
              <a:defRPr sz="1400" i="1">
                <a:solidFill>
                  <a:schemeClr val="bg1">
                    <a:lumMod val="50000"/>
                  </a:schemeClr>
                </a:solidFill>
              </a:defRPr>
            </a:lvl1pPr>
          </a:lstStyle>
          <a:p>
            <a:r>
              <a:rPr lang="en-US" dirty="0"/>
              <a:t>Insert </a:t>
            </a:r>
            <a:br>
              <a:rPr lang="en-US" dirty="0"/>
            </a:br>
            <a:r>
              <a:rPr lang="en-US" dirty="0"/>
              <a:t>Client Logo</a:t>
            </a:r>
          </a:p>
        </p:txBody>
      </p:sp>
      <p:sp>
        <p:nvSpPr>
          <p:cNvPr id="26" name="Picture Placeholder"/>
          <p:cNvSpPr>
            <a:spLocks noGrp="1" noChangeAspect="1"/>
          </p:cNvSpPr>
          <p:nvPr>
            <p:ph type="pic" sz="quarter" idx="22" hasCustomPrompt="1"/>
          </p:nvPr>
        </p:nvSpPr>
        <p:spPr>
          <a:xfrm>
            <a:off x="5295899" y="3733799"/>
            <a:ext cx="1639188" cy="914400"/>
          </a:xfrm>
        </p:spPr>
        <p:txBody>
          <a:bodyPr anchor="ctr"/>
          <a:lstStyle>
            <a:lvl1pPr marL="0" indent="0" algn="ctr">
              <a:buNone/>
              <a:defRPr sz="1400" i="1">
                <a:solidFill>
                  <a:schemeClr val="bg1">
                    <a:lumMod val="50000"/>
                  </a:schemeClr>
                </a:solidFill>
              </a:defRPr>
            </a:lvl1pPr>
          </a:lstStyle>
          <a:p>
            <a:r>
              <a:rPr lang="en-US" dirty="0"/>
              <a:t>Insert </a:t>
            </a:r>
            <a:br>
              <a:rPr lang="en-US" dirty="0"/>
            </a:br>
            <a:r>
              <a:rPr lang="en-US" dirty="0"/>
              <a:t>Client Logo</a:t>
            </a:r>
          </a:p>
        </p:txBody>
      </p:sp>
      <p:sp>
        <p:nvSpPr>
          <p:cNvPr id="24" name="Picture Placeholder"/>
          <p:cNvSpPr>
            <a:spLocks noGrp="1" noChangeAspect="1"/>
          </p:cNvSpPr>
          <p:nvPr>
            <p:ph type="pic" sz="quarter" idx="20" hasCustomPrompt="1"/>
          </p:nvPr>
        </p:nvSpPr>
        <p:spPr>
          <a:xfrm>
            <a:off x="9867013" y="2209800"/>
            <a:ext cx="1639188" cy="914400"/>
          </a:xfrm>
        </p:spPr>
        <p:txBody>
          <a:bodyPr anchor="ctr"/>
          <a:lstStyle>
            <a:lvl1pPr marL="0" indent="0" algn="ctr">
              <a:buNone/>
              <a:defRPr sz="1400" i="1">
                <a:solidFill>
                  <a:schemeClr val="bg1">
                    <a:lumMod val="50000"/>
                  </a:schemeClr>
                </a:solidFill>
              </a:defRPr>
            </a:lvl1pPr>
          </a:lstStyle>
          <a:p>
            <a:r>
              <a:rPr lang="en-US" dirty="0"/>
              <a:t>Insert </a:t>
            </a:r>
            <a:br>
              <a:rPr lang="en-US" dirty="0"/>
            </a:br>
            <a:r>
              <a:rPr lang="en-US" dirty="0"/>
              <a:t>Client Logo</a:t>
            </a:r>
          </a:p>
        </p:txBody>
      </p:sp>
      <p:sp>
        <p:nvSpPr>
          <p:cNvPr id="25" name="Picture Placeholder"/>
          <p:cNvSpPr>
            <a:spLocks noGrp="1" noChangeAspect="1"/>
          </p:cNvSpPr>
          <p:nvPr>
            <p:ph type="pic" sz="quarter" idx="21" hasCustomPrompt="1"/>
          </p:nvPr>
        </p:nvSpPr>
        <p:spPr>
          <a:xfrm>
            <a:off x="7583744" y="2209799"/>
            <a:ext cx="1639188" cy="914400"/>
          </a:xfrm>
        </p:spPr>
        <p:txBody>
          <a:bodyPr anchor="ctr"/>
          <a:lstStyle>
            <a:lvl1pPr marL="0" indent="0" algn="ctr">
              <a:buNone/>
              <a:defRPr sz="1400" i="1">
                <a:solidFill>
                  <a:schemeClr val="bg1">
                    <a:lumMod val="50000"/>
                  </a:schemeClr>
                </a:solidFill>
              </a:defRPr>
            </a:lvl1pPr>
          </a:lstStyle>
          <a:p>
            <a:r>
              <a:rPr lang="en-US" dirty="0"/>
              <a:t>Insert </a:t>
            </a:r>
            <a:br>
              <a:rPr lang="en-US" dirty="0"/>
            </a:br>
            <a:r>
              <a:rPr lang="en-US" dirty="0"/>
              <a:t>Client Logo</a:t>
            </a:r>
          </a:p>
        </p:txBody>
      </p:sp>
      <p:sp>
        <p:nvSpPr>
          <p:cNvPr id="23" name="Picture Placeholder"/>
          <p:cNvSpPr>
            <a:spLocks noGrp="1" noChangeAspect="1"/>
          </p:cNvSpPr>
          <p:nvPr>
            <p:ph type="pic" sz="quarter" idx="19" hasCustomPrompt="1"/>
          </p:nvPr>
        </p:nvSpPr>
        <p:spPr>
          <a:xfrm>
            <a:off x="5295900" y="2209799"/>
            <a:ext cx="1639188" cy="914400"/>
          </a:xfrm>
        </p:spPr>
        <p:txBody>
          <a:bodyPr anchor="ctr"/>
          <a:lstStyle>
            <a:lvl1pPr marL="0" indent="0" algn="ctr">
              <a:buNone/>
              <a:defRPr sz="1400" i="1">
                <a:solidFill>
                  <a:schemeClr val="bg1">
                    <a:lumMod val="50000"/>
                  </a:schemeClr>
                </a:solidFill>
              </a:defRPr>
            </a:lvl1pPr>
          </a:lstStyle>
          <a:p>
            <a:r>
              <a:rPr lang="en-US" dirty="0"/>
              <a:t>Insert </a:t>
            </a:r>
            <a:br>
              <a:rPr lang="en-US" dirty="0"/>
            </a:br>
            <a:r>
              <a:rPr lang="en-US" dirty="0"/>
              <a:t>Client Logo</a:t>
            </a:r>
          </a:p>
        </p:txBody>
      </p:sp>
      <p:sp>
        <p:nvSpPr>
          <p:cNvPr id="18" name="Picture Placeholder"/>
          <p:cNvSpPr>
            <a:spLocks noGrp="1" noChangeAspect="1"/>
          </p:cNvSpPr>
          <p:nvPr>
            <p:ph type="pic" sz="quarter" idx="14" hasCustomPrompt="1"/>
          </p:nvPr>
        </p:nvSpPr>
        <p:spPr>
          <a:xfrm>
            <a:off x="9867012" y="685800"/>
            <a:ext cx="1639188" cy="914400"/>
          </a:xfrm>
        </p:spPr>
        <p:txBody>
          <a:bodyPr anchor="ctr"/>
          <a:lstStyle>
            <a:lvl1pPr marL="0" indent="0" algn="ctr">
              <a:buNone/>
              <a:defRPr sz="1400" i="1">
                <a:solidFill>
                  <a:schemeClr val="bg1">
                    <a:lumMod val="50000"/>
                  </a:schemeClr>
                </a:solidFill>
              </a:defRPr>
            </a:lvl1pPr>
          </a:lstStyle>
          <a:p>
            <a:r>
              <a:rPr lang="en-US" dirty="0"/>
              <a:t>Insert </a:t>
            </a:r>
            <a:br>
              <a:rPr lang="en-US" dirty="0"/>
            </a:br>
            <a:r>
              <a:rPr lang="en-US" dirty="0"/>
              <a:t>Client Logo</a:t>
            </a:r>
          </a:p>
        </p:txBody>
      </p:sp>
      <p:sp>
        <p:nvSpPr>
          <p:cNvPr id="19" name="Picture Placeholder"/>
          <p:cNvSpPr>
            <a:spLocks noGrp="1" noChangeAspect="1"/>
          </p:cNvSpPr>
          <p:nvPr>
            <p:ph type="pic" sz="quarter" idx="15" hasCustomPrompt="1"/>
          </p:nvPr>
        </p:nvSpPr>
        <p:spPr>
          <a:xfrm>
            <a:off x="7583743" y="685799"/>
            <a:ext cx="1639188" cy="914400"/>
          </a:xfrm>
        </p:spPr>
        <p:txBody>
          <a:bodyPr anchor="ctr"/>
          <a:lstStyle>
            <a:lvl1pPr marL="0" indent="0" algn="ctr">
              <a:buNone/>
              <a:defRPr sz="1400" i="1">
                <a:solidFill>
                  <a:schemeClr val="bg1">
                    <a:lumMod val="50000"/>
                  </a:schemeClr>
                </a:solidFill>
              </a:defRPr>
            </a:lvl1pPr>
          </a:lstStyle>
          <a:p>
            <a:r>
              <a:rPr lang="en-US" dirty="0"/>
              <a:t>Insert </a:t>
            </a:r>
            <a:br>
              <a:rPr lang="en-US" dirty="0"/>
            </a:br>
            <a:r>
              <a:rPr lang="en-US" dirty="0"/>
              <a:t>Client Logo</a:t>
            </a:r>
          </a:p>
        </p:txBody>
      </p:sp>
      <p:sp>
        <p:nvSpPr>
          <p:cNvPr id="3" name="Picture Placeholder"/>
          <p:cNvSpPr>
            <a:spLocks noGrp="1" noChangeAspect="1"/>
          </p:cNvSpPr>
          <p:nvPr>
            <p:ph type="pic" sz="quarter" idx="13" hasCustomPrompt="1"/>
          </p:nvPr>
        </p:nvSpPr>
        <p:spPr>
          <a:xfrm>
            <a:off x="5295899" y="685799"/>
            <a:ext cx="1639188" cy="914400"/>
          </a:xfrm>
        </p:spPr>
        <p:txBody>
          <a:bodyPr anchor="ctr"/>
          <a:lstStyle>
            <a:lvl1pPr marL="0" indent="0" algn="ctr">
              <a:buNone/>
              <a:defRPr sz="1400" i="1">
                <a:solidFill>
                  <a:schemeClr val="bg1">
                    <a:lumMod val="50000"/>
                  </a:schemeClr>
                </a:solidFill>
              </a:defRPr>
            </a:lvl1pPr>
          </a:lstStyle>
          <a:p>
            <a:r>
              <a:rPr lang="en-US" dirty="0"/>
              <a:t>Insert </a:t>
            </a:r>
            <a:br>
              <a:rPr lang="en-US" dirty="0"/>
            </a:br>
            <a:r>
              <a:rPr lang="en-US" dirty="0"/>
              <a:t>Client Logo</a:t>
            </a:r>
          </a:p>
        </p:txBody>
      </p:sp>
      <p:sp>
        <p:nvSpPr>
          <p:cNvPr id="9" name="Slide Title"/>
          <p:cNvSpPr txBox="1"/>
          <p:nvPr/>
        </p:nvSpPr>
        <p:spPr>
          <a:xfrm>
            <a:off x="685800" y="2351934"/>
            <a:ext cx="3581399" cy="2625740"/>
          </a:xfrm>
          <a:prstGeom prst="rect">
            <a:avLst/>
          </a:prstGeom>
          <a:noFill/>
        </p:spPr>
        <p:txBody>
          <a:bodyPr wrap="square" lIns="0" tIns="0" rIns="0" bIns="0" rtlCol="0">
            <a:noAutofit/>
          </a:bodyPr>
          <a:lstStyle/>
          <a:p>
            <a:pPr>
              <a:lnSpc>
                <a:spcPts val="4800"/>
              </a:lnSpc>
            </a:pPr>
            <a:r>
              <a:rPr lang="en-US" sz="4800" b="1" spc="-150" dirty="0">
                <a:solidFill>
                  <a:schemeClr val="tx1"/>
                </a:solidFill>
                <a:latin typeface="Arial" panose="020B0604020202020204" pitchFamily="34" charset="0"/>
                <a:cs typeface="Arial" panose="020B0604020202020204" pitchFamily="34" charset="0"/>
              </a:rPr>
              <a:t>We work</a:t>
            </a:r>
            <a:br>
              <a:rPr lang="en-US" sz="4800" b="1" spc="-150" dirty="0">
                <a:solidFill>
                  <a:schemeClr val="tx1"/>
                </a:solidFill>
                <a:latin typeface="Arial" panose="020B0604020202020204" pitchFamily="34" charset="0"/>
                <a:cs typeface="Arial" panose="020B0604020202020204" pitchFamily="34" charset="0"/>
              </a:rPr>
            </a:br>
            <a:r>
              <a:rPr lang="en-US" sz="4800" b="1" spc="-150" dirty="0">
                <a:solidFill>
                  <a:schemeClr val="tx1"/>
                </a:solidFill>
                <a:latin typeface="Arial" panose="020B0604020202020204" pitchFamily="34" charset="0"/>
                <a:cs typeface="Arial" panose="020B0604020202020204" pitchFamily="34" charset="0"/>
              </a:rPr>
              <a:t>with the best</a:t>
            </a:r>
          </a:p>
          <a:p>
            <a:pPr>
              <a:spcBef>
                <a:spcPts val="1200"/>
              </a:spcBef>
            </a:pPr>
            <a:r>
              <a:rPr lang="en-US" sz="1200" b="1" spc="200" baseline="0" dirty="0">
                <a:solidFill>
                  <a:schemeClr val="tx1"/>
                </a:solidFill>
                <a:latin typeface="Arial" panose="020B0604020202020204" pitchFamily="34" charset="0"/>
                <a:cs typeface="Arial" panose="020B0604020202020204" pitchFamily="34" charset="0"/>
              </a:rPr>
              <a:t>REPRESENTATIVE CLIENTS</a:t>
            </a:r>
          </a:p>
        </p:txBody>
      </p:sp>
      <p:cxnSp>
        <p:nvCxnSpPr>
          <p:cNvPr id="15" name="Straight Line"/>
          <p:cNvCxnSpPr/>
          <p:nvPr/>
        </p:nvCxnSpPr>
        <p:spPr bwMode="auto">
          <a:xfrm>
            <a:off x="685801" y="2109411"/>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7"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750A2A0A-9DB3-42C6-8386-D0DEBAD0813B}" type="slidenum">
              <a:rPr lang="en-US" smtClean="0"/>
              <a:pPr/>
              <a:t>‹#›</a:t>
            </a:fld>
            <a:endParaRPr lang="en-US" dirty="0"/>
          </a:p>
        </p:txBody>
      </p:sp>
      <p:sp>
        <p:nvSpPr>
          <p:cNvPr id="8"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2633711009"/>
      </p:ext>
    </p:extLst>
  </p:cSld>
  <p:clrMapOvr>
    <a:masterClrMapping/>
  </p:clrMapOvr>
  <p:extLst>
    <p:ext uri="{DCECCB84-F9BA-43D5-87BE-67443E8EF086}">
      <p15:sldGuideLst xmlns:p15="http://schemas.microsoft.com/office/powerpoint/2012/main">
        <p15:guide id="8" pos="2904" userDrawn="1">
          <p15:clr>
            <a:srgbClr val="A4A3A4"/>
          </p15:clr>
        </p15:guide>
        <p15:guide id="9" pos="3336" userDrawn="1">
          <p15:clr>
            <a:srgbClr val="A4A3A4"/>
          </p15:clr>
        </p15:guide>
      </p15:sldGuideLst>
    </p:ext>
  </p:extLst>
</p:sldLayout>
</file>

<file path=ppt/slideLayouts/slideLayout18.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Stats (6)">
    <p:bg>
      <p:bgPr>
        <a:solidFill>
          <a:schemeClr val="bg1"/>
        </a:solidFill>
        <a:effectLst/>
      </p:bgPr>
    </p:bg>
    <p:spTree>
      <p:nvGrpSpPr>
        <p:cNvPr id="1" name=""/>
        <p:cNvGrpSpPr/>
        <p:nvPr/>
      </p:nvGrpSpPr>
      <p:grpSpPr>
        <a:xfrm>
          <a:off x="0" y="0"/>
          <a:ext cx="0" cy="0"/>
          <a:chOff x="0" y="0"/>
          <a:chExt cx="0" cy="0"/>
        </a:xfrm>
      </p:grpSpPr>
      <p:sp>
        <p:nvSpPr>
          <p:cNvPr id="58" name="Caption (6)"/>
          <p:cNvSpPr>
            <a:spLocks noGrp="1"/>
          </p:cNvSpPr>
          <p:nvPr>
            <p:ph type="body" sz="quarter" idx="23" hasCustomPrompt="1"/>
          </p:nvPr>
        </p:nvSpPr>
        <p:spPr>
          <a:xfrm>
            <a:off x="8739188"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59" name="Number (6)"/>
          <p:cNvSpPr>
            <a:spLocks noGrp="1"/>
          </p:cNvSpPr>
          <p:nvPr>
            <p:ph type="body" sz="quarter" idx="24" hasCustomPrompt="1"/>
          </p:nvPr>
        </p:nvSpPr>
        <p:spPr>
          <a:xfrm>
            <a:off x="8739187"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60" name="Straight Line (6)"/>
          <p:cNvCxnSpPr/>
          <p:nvPr/>
        </p:nvCxnSpPr>
        <p:spPr bwMode="auto">
          <a:xfrm>
            <a:off x="8739187" y="3623858"/>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52" name="Caption (5)"/>
          <p:cNvSpPr>
            <a:spLocks noGrp="1"/>
          </p:cNvSpPr>
          <p:nvPr>
            <p:ph type="body" sz="quarter" idx="19" hasCustomPrompt="1"/>
          </p:nvPr>
        </p:nvSpPr>
        <p:spPr>
          <a:xfrm>
            <a:off x="5398295"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53" name="Number (5)"/>
          <p:cNvSpPr>
            <a:spLocks noGrp="1"/>
          </p:cNvSpPr>
          <p:nvPr>
            <p:ph type="body" sz="quarter" idx="20" hasCustomPrompt="1"/>
          </p:nvPr>
        </p:nvSpPr>
        <p:spPr>
          <a:xfrm>
            <a:off x="5398294"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54" name="Straight Line (5)"/>
          <p:cNvCxnSpPr/>
          <p:nvPr/>
        </p:nvCxnSpPr>
        <p:spPr bwMode="auto">
          <a:xfrm>
            <a:off x="5398294" y="3623858"/>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30" name="Caption (4)"/>
          <p:cNvSpPr>
            <a:spLocks noGrp="1"/>
          </p:cNvSpPr>
          <p:nvPr>
            <p:ph type="body" sz="quarter" idx="15" hasCustomPrompt="1"/>
          </p:nvPr>
        </p:nvSpPr>
        <p:spPr>
          <a:xfrm>
            <a:off x="2057401"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31" name="Number (4)"/>
          <p:cNvSpPr>
            <a:spLocks noGrp="1"/>
          </p:cNvSpPr>
          <p:nvPr>
            <p:ph type="body" sz="quarter" idx="16" hasCustomPrompt="1"/>
          </p:nvPr>
        </p:nvSpPr>
        <p:spPr>
          <a:xfrm>
            <a:off x="2057400"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33" name="Straight Line (4)"/>
          <p:cNvCxnSpPr/>
          <p:nvPr/>
        </p:nvCxnSpPr>
        <p:spPr bwMode="auto">
          <a:xfrm>
            <a:off x="2057400" y="3623858"/>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55" name="Caption (3)"/>
          <p:cNvSpPr>
            <a:spLocks noGrp="1"/>
          </p:cNvSpPr>
          <p:nvPr>
            <p:ph type="body" sz="quarter" idx="21" hasCustomPrompt="1"/>
          </p:nvPr>
        </p:nvSpPr>
        <p:spPr>
          <a:xfrm>
            <a:off x="8739188"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56" name="Number (3)"/>
          <p:cNvSpPr>
            <a:spLocks noGrp="1"/>
          </p:cNvSpPr>
          <p:nvPr>
            <p:ph type="body" sz="quarter" idx="22" hasCustomPrompt="1"/>
          </p:nvPr>
        </p:nvSpPr>
        <p:spPr>
          <a:xfrm>
            <a:off x="8739187"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57" name="Straight Line (3)"/>
          <p:cNvCxnSpPr/>
          <p:nvPr/>
        </p:nvCxnSpPr>
        <p:spPr bwMode="auto">
          <a:xfrm>
            <a:off x="8739187" y="978314"/>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34" name="Caption (2)"/>
          <p:cNvSpPr>
            <a:spLocks noGrp="1"/>
          </p:cNvSpPr>
          <p:nvPr>
            <p:ph type="body" sz="quarter" idx="17" hasCustomPrompt="1"/>
          </p:nvPr>
        </p:nvSpPr>
        <p:spPr>
          <a:xfrm>
            <a:off x="5398295"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35" name="Number (2)"/>
          <p:cNvSpPr>
            <a:spLocks noGrp="1"/>
          </p:cNvSpPr>
          <p:nvPr>
            <p:ph type="body" sz="quarter" idx="18" hasCustomPrompt="1"/>
          </p:nvPr>
        </p:nvSpPr>
        <p:spPr>
          <a:xfrm>
            <a:off x="5398294"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51" name="Straight Line (2)"/>
          <p:cNvCxnSpPr/>
          <p:nvPr/>
        </p:nvCxnSpPr>
        <p:spPr bwMode="auto">
          <a:xfrm>
            <a:off x="5398294" y="978314"/>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32" name="Caption (1)"/>
          <p:cNvSpPr>
            <a:spLocks noGrp="1"/>
          </p:cNvSpPr>
          <p:nvPr>
            <p:ph type="body" sz="quarter" idx="14" hasCustomPrompt="1"/>
          </p:nvPr>
        </p:nvSpPr>
        <p:spPr>
          <a:xfrm>
            <a:off x="2057401"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4" name="Number (1)"/>
          <p:cNvSpPr>
            <a:spLocks noGrp="1"/>
          </p:cNvSpPr>
          <p:nvPr>
            <p:ph type="body" sz="quarter" idx="13" hasCustomPrompt="1"/>
          </p:nvPr>
        </p:nvSpPr>
        <p:spPr>
          <a:xfrm>
            <a:off x="2057400"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5" name="Straight Line (1)"/>
          <p:cNvCxnSpPr/>
          <p:nvPr/>
        </p:nvCxnSpPr>
        <p:spPr bwMode="auto">
          <a:xfrm>
            <a:off x="2057400" y="978314"/>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2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a:t>Slide Title Here</a:t>
            </a:r>
          </a:p>
        </p:txBody>
      </p:sp>
      <p:sp>
        <p:nvSpPr>
          <p:cNvPr id="23"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EA48632B-BE88-4732-8224-3C7457B39461}" type="slidenum">
              <a:rPr lang="en-US" smtClean="0"/>
              <a:pPr/>
              <a:t>‹#›</a:t>
            </a:fld>
            <a:endParaRPr lang="en-US" dirty="0"/>
          </a:p>
        </p:txBody>
      </p:sp>
      <p:sp>
        <p:nvSpPr>
          <p:cNvPr id="25"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400356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75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fade">
                                      <p:cBhvr>
                                        <p:cTn id="13" dur="750"/>
                                        <p:tgtEl>
                                          <p:spTgt spid="3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750"/>
                                        <p:tgtEl>
                                          <p:spTgt spid="23"/>
                                        </p:tgtEl>
                                      </p:cBhvr>
                                    </p:animEffect>
                                  </p:childTnLst>
                                </p:cTn>
                              </p:par>
                              <p:par>
                                <p:cTn id="20" presetID="2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750"/>
                                        <p:tgtEl>
                                          <p:spTgt spid="3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Effect transition="in" filter="fade">
                                      <p:cBhvr>
                                        <p:cTn id="28" dur="750"/>
                                        <p:tgtEl>
                                          <p:spTgt spid="30">
                                            <p:txEl>
                                              <p:pRg st="0" end="0"/>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75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750"/>
                                        <p:tgtEl>
                                          <p:spTgt spid="35">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750"/>
                                        <p:tgtEl>
                                          <p:spTgt spid="34">
                                            <p:txEl>
                                              <p:pRg st="0" end="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75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750"/>
                                        <p:tgtEl>
                                          <p:spTgt spid="53">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xEl>
                                              <p:pRg st="0" end="0"/>
                                            </p:txEl>
                                          </p:spTgt>
                                        </p:tgtEl>
                                        <p:attrNameLst>
                                          <p:attrName>style.visibility</p:attrName>
                                        </p:attrNameLst>
                                      </p:cBhvr>
                                      <p:to>
                                        <p:strVal val="visible"/>
                                      </p:to>
                                    </p:set>
                                    <p:animEffect transition="in" filter="fade">
                                      <p:cBhvr>
                                        <p:cTn id="46" dur="750"/>
                                        <p:tgtEl>
                                          <p:spTgt spid="52">
                                            <p:txEl>
                                              <p:pRg st="0" end="0"/>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75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6">
                                            <p:txEl>
                                              <p:pRg st="0" end="0"/>
                                            </p:txEl>
                                          </p:spTgt>
                                        </p:tgtEl>
                                        <p:attrNameLst>
                                          <p:attrName>style.visibility</p:attrName>
                                        </p:attrNameLst>
                                      </p:cBhvr>
                                      <p:to>
                                        <p:strVal val="visible"/>
                                      </p:to>
                                    </p:set>
                                    <p:animEffect transition="in" filter="fade">
                                      <p:cBhvr>
                                        <p:cTn id="52" dur="750"/>
                                        <p:tgtEl>
                                          <p:spTgt spid="56">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5">
                                            <p:txEl>
                                              <p:pRg st="0" end="0"/>
                                            </p:txEl>
                                          </p:spTgt>
                                        </p:tgtEl>
                                        <p:attrNameLst>
                                          <p:attrName>style.visibility</p:attrName>
                                        </p:attrNameLst>
                                      </p:cBhvr>
                                      <p:to>
                                        <p:strVal val="visible"/>
                                      </p:to>
                                    </p:set>
                                    <p:animEffect transition="in" filter="fade">
                                      <p:cBhvr>
                                        <p:cTn id="55" dur="750"/>
                                        <p:tgtEl>
                                          <p:spTgt spid="55">
                                            <p:txEl>
                                              <p:pRg st="0" end="0"/>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750"/>
                                        <p:tgtEl>
                                          <p:spTgt spid="6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9">
                                            <p:txEl>
                                              <p:pRg st="0" end="0"/>
                                            </p:txEl>
                                          </p:spTgt>
                                        </p:tgtEl>
                                        <p:attrNameLst>
                                          <p:attrName>style.visibility</p:attrName>
                                        </p:attrNameLst>
                                      </p:cBhvr>
                                      <p:to>
                                        <p:strVal val="visible"/>
                                      </p:to>
                                    </p:set>
                                    <p:animEffect transition="in" filter="fade">
                                      <p:cBhvr>
                                        <p:cTn id="61" dur="750"/>
                                        <p:tgtEl>
                                          <p:spTgt spid="59">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fade">
                                      <p:cBhvr>
                                        <p:cTn id="64" dur="75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75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750"/>
                        <p:tgtEl>
                          <p:spTgt spid="59"/>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75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750"/>
                        <p:tgtEl>
                          <p:spTgt spid="53"/>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750"/>
                        <p:tgtEl>
                          <p:spTgt spid="31"/>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75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750"/>
                        <p:tgtEl>
                          <p:spTgt spid="56"/>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75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750"/>
                        <p:tgtEl>
                          <p:spTgt spid="35"/>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23" grpId="0"/>
      <p:bldP spid="25" grpId="0"/>
    </p:bldLst>
  </p:timing>
  <p:extLst>
    <p:ext uri="{DCECCB84-F9BA-43D5-87BE-67443E8EF086}">
      <p15:sldGuideLst xmlns:p15="http://schemas.microsoft.com/office/powerpoint/2012/main">
        <p15:guide id="8" pos="864" userDrawn="1">
          <p15:clr>
            <a:srgbClr val="A4A3A4"/>
          </p15:clr>
        </p15:guide>
        <p15:guide id="9" pos="1296" userDrawn="1">
          <p15:clr>
            <a:srgbClr val="A4A3A4"/>
          </p15:clr>
        </p15:guide>
      </p15:sldGuideLst>
    </p:ext>
  </p:extLst>
</p:sldLayout>
</file>

<file path=ppt/slideLayouts/slideLayout19.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Stats (8)">
    <p:bg>
      <p:bgPr>
        <a:solidFill>
          <a:schemeClr val="bg1"/>
        </a:solidFill>
        <a:effectLst/>
      </p:bgPr>
    </p:bg>
    <p:spTree>
      <p:nvGrpSpPr>
        <p:cNvPr id="1" name=""/>
        <p:cNvGrpSpPr/>
        <p:nvPr/>
      </p:nvGrpSpPr>
      <p:grpSpPr>
        <a:xfrm>
          <a:off x="0" y="0"/>
          <a:ext cx="0" cy="0"/>
          <a:chOff x="0" y="0"/>
          <a:chExt cx="0" cy="0"/>
        </a:xfrm>
      </p:grpSpPr>
      <p:sp>
        <p:nvSpPr>
          <p:cNvPr id="58" name="Caption (8)"/>
          <p:cNvSpPr>
            <a:spLocks noGrp="1"/>
          </p:cNvSpPr>
          <p:nvPr>
            <p:ph type="body" sz="quarter" idx="23" hasCustomPrompt="1"/>
          </p:nvPr>
        </p:nvSpPr>
        <p:spPr>
          <a:xfrm>
            <a:off x="9424989"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59" name="Number (8)"/>
          <p:cNvSpPr>
            <a:spLocks noGrp="1"/>
          </p:cNvSpPr>
          <p:nvPr>
            <p:ph type="body" sz="quarter" idx="24" hasCustomPrompt="1"/>
          </p:nvPr>
        </p:nvSpPr>
        <p:spPr>
          <a:xfrm>
            <a:off x="9424988"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60" name="Straight Line (8)"/>
          <p:cNvCxnSpPr/>
          <p:nvPr/>
        </p:nvCxnSpPr>
        <p:spPr bwMode="auto">
          <a:xfrm>
            <a:off x="9424988" y="3623858"/>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64" name="Caption (7)"/>
          <p:cNvSpPr>
            <a:spLocks noGrp="1"/>
          </p:cNvSpPr>
          <p:nvPr>
            <p:ph type="body" sz="quarter" idx="27" hasCustomPrompt="1"/>
          </p:nvPr>
        </p:nvSpPr>
        <p:spPr>
          <a:xfrm>
            <a:off x="6969127"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65" name="Number (7)"/>
          <p:cNvSpPr>
            <a:spLocks noGrp="1"/>
          </p:cNvSpPr>
          <p:nvPr>
            <p:ph type="body" sz="quarter" idx="28" hasCustomPrompt="1"/>
          </p:nvPr>
        </p:nvSpPr>
        <p:spPr>
          <a:xfrm>
            <a:off x="6969126"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66" name="Straight Line (7)"/>
          <p:cNvCxnSpPr/>
          <p:nvPr/>
        </p:nvCxnSpPr>
        <p:spPr bwMode="auto">
          <a:xfrm>
            <a:off x="6969126" y="3623858"/>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52" name="Caption (6)"/>
          <p:cNvSpPr>
            <a:spLocks noGrp="1"/>
          </p:cNvSpPr>
          <p:nvPr>
            <p:ph type="body" sz="quarter" idx="19" hasCustomPrompt="1"/>
          </p:nvPr>
        </p:nvSpPr>
        <p:spPr>
          <a:xfrm>
            <a:off x="4513264"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53" name="Number (6)"/>
          <p:cNvSpPr>
            <a:spLocks noGrp="1"/>
          </p:cNvSpPr>
          <p:nvPr>
            <p:ph type="body" sz="quarter" idx="20" hasCustomPrompt="1"/>
          </p:nvPr>
        </p:nvSpPr>
        <p:spPr>
          <a:xfrm>
            <a:off x="4513263"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54" name="Straight Line (6)"/>
          <p:cNvCxnSpPr/>
          <p:nvPr/>
        </p:nvCxnSpPr>
        <p:spPr bwMode="auto">
          <a:xfrm>
            <a:off x="4513263" y="3623858"/>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30" name="Caption (5)"/>
          <p:cNvSpPr>
            <a:spLocks noGrp="1"/>
          </p:cNvSpPr>
          <p:nvPr>
            <p:ph type="body" sz="quarter" idx="15" hasCustomPrompt="1"/>
          </p:nvPr>
        </p:nvSpPr>
        <p:spPr>
          <a:xfrm>
            <a:off x="2057401"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31" name="Number (5)"/>
          <p:cNvSpPr>
            <a:spLocks noGrp="1"/>
          </p:cNvSpPr>
          <p:nvPr>
            <p:ph type="body" sz="quarter" idx="16" hasCustomPrompt="1"/>
          </p:nvPr>
        </p:nvSpPr>
        <p:spPr>
          <a:xfrm>
            <a:off x="2057400"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33" name="Straight Line (5)"/>
          <p:cNvCxnSpPr/>
          <p:nvPr/>
        </p:nvCxnSpPr>
        <p:spPr bwMode="auto">
          <a:xfrm>
            <a:off x="2057400" y="3623858"/>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55" name="Caption (4)"/>
          <p:cNvSpPr>
            <a:spLocks noGrp="1"/>
          </p:cNvSpPr>
          <p:nvPr>
            <p:ph type="body" sz="quarter" idx="21" hasCustomPrompt="1"/>
          </p:nvPr>
        </p:nvSpPr>
        <p:spPr>
          <a:xfrm>
            <a:off x="9424989"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56" name="Number (4)"/>
          <p:cNvSpPr>
            <a:spLocks noGrp="1"/>
          </p:cNvSpPr>
          <p:nvPr>
            <p:ph type="body" sz="quarter" idx="22" hasCustomPrompt="1"/>
          </p:nvPr>
        </p:nvSpPr>
        <p:spPr>
          <a:xfrm>
            <a:off x="9424988"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57" name="Straight Line (4)"/>
          <p:cNvCxnSpPr/>
          <p:nvPr/>
        </p:nvCxnSpPr>
        <p:spPr bwMode="auto">
          <a:xfrm>
            <a:off x="9424988" y="978314"/>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61" name="Caption (3)"/>
          <p:cNvSpPr>
            <a:spLocks noGrp="1"/>
          </p:cNvSpPr>
          <p:nvPr>
            <p:ph type="body" sz="quarter" idx="25" hasCustomPrompt="1"/>
          </p:nvPr>
        </p:nvSpPr>
        <p:spPr>
          <a:xfrm>
            <a:off x="6969127"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62" name="Number (3)"/>
          <p:cNvSpPr>
            <a:spLocks noGrp="1"/>
          </p:cNvSpPr>
          <p:nvPr>
            <p:ph type="body" sz="quarter" idx="26" hasCustomPrompt="1"/>
          </p:nvPr>
        </p:nvSpPr>
        <p:spPr>
          <a:xfrm>
            <a:off x="6969126"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63" name="Straight Line (3)"/>
          <p:cNvCxnSpPr/>
          <p:nvPr/>
        </p:nvCxnSpPr>
        <p:spPr bwMode="auto">
          <a:xfrm>
            <a:off x="6969126" y="978314"/>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34" name="Caption (2)"/>
          <p:cNvSpPr>
            <a:spLocks noGrp="1"/>
          </p:cNvSpPr>
          <p:nvPr>
            <p:ph type="body" sz="quarter" idx="17" hasCustomPrompt="1"/>
          </p:nvPr>
        </p:nvSpPr>
        <p:spPr>
          <a:xfrm>
            <a:off x="4513264"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35" name="Number (2)"/>
          <p:cNvSpPr>
            <a:spLocks noGrp="1"/>
          </p:cNvSpPr>
          <p:nvPr>
            <p:ph type="body" sz="quarter" idx="18" hasCustomPrompt="1"/>
          </p:nvPr>
        </p:nvSpPr>
        <p:spPr>
          <a:xfrm>
            <a:off x="4513263"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51" name="Straight Line (2)"/>
          <p:cNvCxnSpPr/>
          <p:nvPr/>
        </p:nvCxnSpPr>
        <p:spPr bwMode="auto">
          <a:xfrm>
            <a:off x="4513263" y="978314"/>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32" name="Caption (1)"/>
          <p:cNvSpPr>
            <a:spLocks noGrp="1"/>
          </p:cNvSpPr>
          <p:nvPr>
            <p:ph type="body" sz="quarter" idx="14" hasCustomPrompt="1"/>
          </p:nvPr>
        </p:nvSpPr>
        <p:spPr>
          <a:xfrm>
            <a:off x="2057401"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a:t>STATISTIC OR NUMBERS TITLE</a:t>
            </a:r>
          </a:p>
        </p:txBody>
      </p:sp>
      <p:sp>
        <p:nvSpPr>
          <p:cNvPr id="4" name="Number (1)"/>
          <p:cNvSpPr>
            <a:spLocks noGrp="1"/>
          </p:cNvSpPr>
          <p:nvPr>
            <p:ph type="body" sz="quarter" idx="13" hasCustomPrompt="1"/>
          </p:nvPr>
        </p:nvSpPr>
        <p:spPr>
          <a:xfrm>
            <a:off x="2057400"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a:t>00</a:t>
            </a:r>
          </a:p>
        </p:txBody>
      </p:sp>
      <p:cxnSp>
        <p:nvCxnSpPr>
          <p:cNvPr id="5" name="Straight Line (1)"/>
          <p:cNvCxnSpPr/>
          <p:nvPr/>
        </p:nvCxnSpPr>
        <p:spPr bwMode="auto">
          <a:xfrm>
            <a:off x="2057400" y="978314"/>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2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a:t>Slide Title Here</a:t>
            </a:r>
          </a:p>
        </p:txBody>
      </p:sp>
      <p:sp>
        <p:nvSpPr>
          <p:cNvPr id="23"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C2EFE39F-E638-41EB-90A7-DDADD1806D6E}" type="slidenum">
              <a:rPr lang="en-US" smtClean="0"/>
              <a:pPr/>
              <a:t>‹#›</a:t>
            </a:fld>
            <a:endParaRPr lang="en-US" dirty="0"/>
          </a:p>
        </p:txBody>
      </p:sp>
      <p:sp>
        <p:nvSpPr>
          <p:cNvPr id="25"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418655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75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fade">
                                      <p:cBhvr>
                                        <p:cTn id="13" dur="750"/>
                                        <p:tgtEl>
                                          <p:spTgt spid="3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750"/>
                                        <p:tgtEl>
                                          <p:spTgt spid="23"/>
                                        </p:tgtEl>
                                      </p:cBhvr>
                                    </p:animEffect>
                                  </p:childTnLst>
                                </p:cTn>
                              </p:par>
                              <p:par>
                                <p:cTn id="20" presetID="2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750"/>
                                        <p:tgtEl>
                                          <p:spTgt spid="3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Effect transition="in" filter="fade">
                                      <p:cBhvr>
                                        <p:cTn id="28" dur="750"/>
                                        <p:tgtEl>
                                          <p:spTgt spid="30">
                                            <p:txEl>
                                              <p:pRg st="0" end="0"/>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75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750"/>
                                        <p:tgtEl>
                                          <p:spTgt spid="35">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750"/>
                                        <p:tgtEl>
                                          <p:spTgt spid="34">
                                            <p:txEl>
                                              <p:pRg st="0" end="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75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750"/>
                                        <p:tgtEl>
                                          <p:spTgt spid="53">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xEl>
                                              <p:pRg st="0" end="0"/>
                                            </p:txEl>
                                          </p:spTgt>
                                        </p:tgtEl>
                                        <p:attrNameLst>
                                          <p:attrName>style.visibility</p:attrName>
                                        </p:attrNameLst>
                                      </p:cBhvr>
                                      <p:to>
                                        <p:strVal val="visible"/>
                                      </p:to>
                                    </p:set>
                                    <p:animEffect transition="in" filter="fade">
                                      <p:cBhvr>
                                        <p:cTn id="46" dur="750"/>
                                        <p:tgtEl>
                                          <p:spTgt spid="52">
                                            <p:txEl>
                                              <p:pRg st="0" end="0"/>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75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6">
                                            <p:txEl>
                                              <p:pRg st="0" end="0"/>
                                            </p:txEl>
                                          </p:spTgt>
                                        </p:tgtEl>
                                        <p:attrNameLst>
                                          <p:attrName>style.visibility</p:attrName>
                                        </p:attrNameLst>
                                      </p:cBhvr>
                                      <p:to>
                                        <p:strVal val="visible"/>
                                      </p:to>
                                    </p:set>
                                    <p:animEffect transition="in" filter="fade">
                                      <p:cBhvr>
                                        <p:cTn id="52" dur="750"/>
                                        <p:tgtEl>
                                          <p:spTgt spid="56">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5">
                                            <p:txEl>
                                              <p:pRg st="0" end="0"/>
                                            </p:txEl>
                                          </p:spTgt>
                                        </p:tgtEl>
                                        <p:attrNameLst>
                                          <p:attrName>style.visibility</p:attrName>
                                        </p:attrNameLst>
                                      </p:cBhvr>
                                      <p:to>
                                        <p:strVal val="visible"/>
                                      </p:to>
                                    </p:set>
                                    <p:animEffect transition="in" filter="fade">
                                      <p:cBhvr>
                                        <p:cTn id="55" dur="750"/>
                                        <p:tgtEl>
                                          <p:spTgt spid="55">
                                            <p:txEl>
                                              <p:pRg st="0" end="0"/>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750"/>
                                        <p:tgtEl>
                                          <p:spTgt spid="6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9">
                                            <p:txEl>
                                              <p:pRg st="0" end="0"/>
                                            </p:txEl>
                                          </p:spTgt>
                                        </p:tgtEl>
                                        <p:attrNameLst>
                                          <p:attrName>style.visibility</p:attrName>
                                        </p:attrNameLst>
                                      </p:cBhvr>
                                      <p:to>
                                        <p:strVal val="visible"/>
                                      </p:to>
                                    </p:set>
                                    <p:animEffect transition="in" filter="fade">
                                      <p:cBhvr>
                                        <p:cTn id="61" dur="750"/>
                                        <p:tgtEl>
                                          <p:spTgt spid="59">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fade">
                                      <p:cBhvr>
                                        <p:cTn id="64" dur="750"/>
                                        <p:tgtEl>
                                          <p:spTgt spid="58">
                                            <p:txEl>
                                              <p:pRg st="0" end="0"/>
                                            </p:txEl>
                                          </p:spTgt>
                                        </p:tgtEl>
                                      </p:cBhvr>
                                    </p:animEffect>
                                  </p:childTnLst>
                                </p:cTn>
                              </p:par>
                              <p:par>
                                <p:cTn id="65" presetID="22" presetClass="entr" presetSubtype="8"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
                                            <p:txEl>
                                              <p:pRg st="0" end="0"/>
                                            </p:txEl>
                                          </p:spTgt>
                                        </p:tgtEl>
                                        <p:attrNameLst>
                                          <p:attrName>style.visibility</p:attrName>
                                        </p:attrNameLst>
                                      </p:cBhvr>
                                      <p:to>
                                        <p:strVal val="visible"/>
                                      </p:to>
                                    </p:set>
                                    <p:animEffect transition="in" filter="fade">
                                      <p:cBhvr>
                                        <p:cTn id="70" dur="750"/>
                                        <p:tgtEl>
                                          <p:spTgt spid="62">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1">
                                            <p:txEl>
                                              <p:pRg st="0" end="0"/>
                                            </p:txEl>
                                          </p:spTgt>
                                        </p:tgtEl>
                                        <p:attrNameLst>
                                          <p:attrName>style.visibility</p:attrName>
                                        </p:attrNameLst>
                                      </p:cBhvr>
                                      <p:to>
                                        <p:strVal val="visible"/>
                                      </p:to>
                                    </p:set>
                                    <p:animEffect transition="in" filter="fade">
                                      <p:cBhvr>
                                        <p:cTn id="73" dur="750"/>
                                        <p:tgtEl>
                                          <p:spTgt spid="61">
                                            <p:txEl>
                                              <p:pRg st="0" end="0"/>
                                            </p:txEl>
                                          </p:spTgt>
                                        </p:tgtEl>
                                      </p:cBhvr>
                                    </p:animEffect>
                                  </p:childTnLst>
                                </p:cTn>
                              </p:par>
                              <p:par>
                                <p:cTn id="74" presetID="22" presetClass="entr" presetSubtype="8"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left)">
                                      <p:cBhvr>
                                        <p:cTn id="76" dur="750"/>
                                        <p:tgtEl>
                                          <p:spTgt spid="6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5">
                                            <p:txEl>
                                              <p:pRg st="0" end="0"/>
                                            </p:txEl>
                                          </p:spTgt>
                                        </p:tgtEl>
                                        <p:attrNameLst>
                                          <p:attrName>style.visibility</p:attrName>
                                        </p:attrNameLst>
                                      </p:cBhvr>
                                      <p:to>
                                        <p:strVal val="visible"/>
                                      </p:to>
                                    </p:set>
                                    <p:animEffect transition="in" filter="fade">
                                      <p:cBhvr>
                                        <p:cTn id="79" dur="750"/>
                                        <p:tgtEl>
                                          <p:spTgt spid="65">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4">
                                            <p:txEl>
                                              <p:pRg st="0" end="0"/>
                                            </p:txEl>
                                          </p:spTgt>
                                        </p:tgtEl>
                                        <p:attrNameLst>
                                          <p:attrName>style.visibility</p:attrName>
                                        </p:attrNameLst>
                                      </p:cBhvr>
                                      <p:to>
                                        <p:strVal val="visible"/>
                                      </p:to>
                                    </p:set>
                                    <p:animEffect transition="in" filter="fade">
                                      <p:cBhvr>
                                        <p:cTn id="82" dur="75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75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750"/>
                        <p:tgtEl>
                          <p:spTgt spid="59"/>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75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750"/>
                        <p:tgtEl>
                          <p:spTgt spid="65"/>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75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750"/>
                        <p:tgtEl>
                          <p:spTgt spid="53"/>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750"/>
                        <p:tgtEl>
                          <p:spTgt spid="31"/>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75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750"/>
                        <p:tgtEl>
                          <p:spTgt spid="56"/>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75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750"/>
                        <p:tgtEl>
                          <p:spTgt spid="62"/>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75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750"/>
                        <p:tgtEl>
                          <p:spTgt spid="35"/>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23" grpId="0"/>
      <p:bldP spid="25" grpId="0"/>
    </p:bldLst>
  </p:timing>
  <p:extLst>
    <p:ext uri="{DCECCB84-F9BA-43D5-87BE-67443E8EF086}">
      <p15:sldGuideLst xmlns:p15="http://schemas.microsoft.com/office/powerpoint/2012/main">
        <p15:guide id="1" pos="864">
          <p15:clr>
            <a:srgbClr val="A4A3A4"/>
          </p15:clr>
        </p15:guide>
        <p15:guide id="5" pos="1296">
          <p15:clr>
            <a:srgbClr val="A4A3A4"/>
          </p15:clr>
        </p15:guide>
      </p15:sldGuideLst>
    </p:ext>
  </p:extLst>
</p:sldLayout>
</file>

<file path=ppt/slideLayouts/slideLayout2.xml><?xml version="1.0" encoding="utf-8"?>
<p:sldLayout xmlns:a14="http://schemas.microsoft.com/office/drawing/2010/main"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name="Title Slide (B)">
    <p:spTree>
      <p:nvGrpSpPr>
        <p:cNvPr id="1" name=""/>
        <p:cNvGrpSpPr/>
        <p:nvPr/>
      </p:nvGrpSpPr>
      <p:grpSpPr>
        <a:xfrm>
          <a:off x="0" y="0"/>
          <a:ext cx="0" cy="0"/>
          <a:chOff x="0" y="0"/>
          <a:chExt cx="0" cy="0"/>
        </a:xfrm>
      </p:grpSpPr>
      <p:sp>
        <p:nvSpPr>
          <p:cNvPr id="3" name="Subtitle Placeholder"/>
          <p:cNvSpPr>
            <a:spLocks noGrp="1"/>
          </p:cNvSpPr>
          <p:nvPr>
            <p:ph type="subTitle" idx="1"/>
          </p:nvPr>
        </p:nvSpPr>
        <p:spPr>
          <a:xfrm>
            <a:off x="1257300" y="4738299"/>
            <a:ext cx="9678358" cy="723938"/>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Placeholder"/>
          <p:cNvSpPr>
            <a:spLocks noGrp="1"/>
          </p:cNvSpPr>
          <p:nvPr>
            <p:ph type="ctrTitle"/>
          </p:nvPr>
        </p:nvSpPr>
        <p:spPr>
          <a:xfrm>
            <a:off x="1257300" y="1979851"/>
            <a:ext cx="9678358" cy="2747250"/>
          </a:xfrm>
        </p:spPr>
        <p:txBody>
          <a:bodyPr tIns="91440" rIns="0" anchor="ctr">
            <a:noAutofit/>
          </a:bodyPr>
          <a:lstStyle>
            <a:lvl1pPr algn="l">
              <a:lnSpc>
                <a:spcPts val="8000"/>
              </a:lnSpc>
              <a:defRPr sz="8000">
                <a:solidFill>
                  <a:schemeClr val="tx1"/>
                </a:solidFill>
              </a:defRPr>
            </a:lvl1pPr>
          </a:lstStyle>
          <a:p>
            <a:r>
              <a:rPr lang="en-US" dirty="0"/>
              <a:t>Click to edit Master title style</a:t>
            </a:r>
          </a:p>
        </p:txBody>
      </p:sp>
      <p:sp>
        <p:nvSpPr>
          <p:cNvPr id="5" name="Date Placeholder"/>
          <p:cNvSpPr>
            <a:spLocks noGrp="1"/>
          </p:cNvSpPr>
          <p:nvPr>
            <p:ph type="body" sz="quarter" idx="13" hasCustomPrompt="1"/>
          </p:nvPr>
        </p:nvSpPr>
        <p:spPr>
          <a:xfrm>
            <a:off x="1252636" y="1626780"/>
            <a:ext cx="3429000" cy="347472"/>
          </a:xfrm>
          <a:solidFill>
            <a:srgbClr val="003D58"/>
          </a:solidFill>
          <a:ln w="19050">
            <a:noFill/>
          </a:ln>
        </p:spPr>
        <p:txBody>
          <a:bodyPr rIns="0" anchor="ctr">
            <a:noAutofit/>
          </a:bodyPr>
          <a:lstStyle>
            <a:lvl1pPr marL="0" indent="0" algn="ctr">
              <a:buNone/>
              <a:defRPr sz="1200" b="1" cap="all" spc="100" baseline="0">
                <a:solidFill>
                  <a:schemeClr val="bg1"/>
                </a:solidFill>
                <a:latin typeface="Arial" panose="020B0604020202020204" pitchFamily="34" charset="0"/>
                <a:cs typeface="Arial" panose="020B0604020202020204" pitchFamily="34" charset="0"/>
              </a:defRPr>
            </a:lvl1pPr>
          </a:lstStyle>
          <a:p>
            <a:pPr lvl="0"/>
            <a:fld id="{186075F6-6161-4004-A58D-497AE2294137}" type="datetime4">
              <a:rPr lang="en-US" smtClean="0"/>
              <a:t>November 23, 2020</a:t>
            </a:fld>
            <a:endParaRPr lang="en-US" dirty="0"/>
          </a:p>
        </p:txBody>
      </p:sp>
      <p:sp>
        <p:nvSpPr>
          <p:cNvPr id="22" name="Prepared for" hidden="1"/>
          <p:cNvSpPr txBox="1">
            <a:spLocks/>
          </p:cNvSpPr>
          <p:nvPr/>
        </p:nvSpPr>
        <p:spPr>
          <a:xfrm>
            <a:off x="685800" y="575597"/>
            <a:ext cx="1222513" cy="310885"/>
          </a:xfrm>
          <a:prstGeom prst="rect">
            <a:avLst/>
          </a:prstGeom>
        </p:spPr>
        <p:txBody>
          <a:bodyPr lIns="0" tIns="0" rIns="0" bIns="0"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cap="all" baseline="0" dirty="0">
                <a:solidFill>
                  <a:schemeClr val="tx1"/>
                </a:solidFill>
              </a:rPr>
              <a:t>PREPARED FOR</a:t>
            </a:r>
          </a:p>
        </p:txBody>
      </p:sp>
      <p:sp>
        <p:nvSpPr>
          <p:cNvPr id="6" name="Client Logo Placeholder" hidden="1"/>
          <p:cNvSpPr>
            <a:spLocks noGrp="1"/>
          </p:cNvSpPr>
          <p:nvPr>
            <p:ph type="pic" sz="quarter" idx="14" hasCustomPrompt="1"/>
          </p:nvPr>
        </p:nvSpPr>
        <p:spPr>
          <a:xfrm>
            <a:off x="685800" y="841375"/>
            <a:ext cx="2035175" cy="796925"/>
          </a:xfrm>
        </p:spPr>
        <p:txBody>
          <a:bodyPr anchor="ctr"/>
          <a:lstStyle>
            <a:lvl1pPr marL="0" indent="0" algn="ctr">
              <a:buNone/>
              <a:defRPr sz="1800" i="1">
                <a:solidFill>
                  <a:schemeClr val="bg1">
                    <a:lumMod val="65000"/>
                  </a:schemeClr>
                </a:solidFill>
              </a:defRPr>
            </a:lvl1pPr>
          </a:lstStyle>
          <a:p>
            <a:r>
              <a:rPr lang="en-US" dirty="0"/>
              <a:t>Insert Logo</a:t>
            </a:r>
          </a:p>
        </p:txBody>
      </p:sp>
      <p:grpSp>
        <p:nvGrpSpPr>
          <p:cNvPr id="9" name="Shook Logo"/>
          <p:cNvGrpSpPr>
            <a:grpSpLocks noChangeAspect="1"/>
          </p:cNvGrpSpPr>
          <p:nvPr/>
        </p:nvGrpSpPr>
        <p:grpSpPr>
          <a:xfrm>
            <a:off x="9764999" y="5470319"/>
            <a:ext cx="1743390" cy="706443"/>
            <a:chOff x="122238" y="-4852988"/>
            <a:chExt cx="9990138" cy="4048125"/>
          </a:xfrm>
          <a:solidFill>
            <a:schemeClr val="tx1"/>
          </a:solidFill>
        </p:grpSpPr>
        <p:sp>
          <p:nvSpPr>
            <p:cNvPr id="11" name="Shape: Right Bar"/>
            <p:cNvSpPr>
              <a:spLocks noChangeArrowheads="1"/>
            </p:cNvSpPr>
            <p:nvPr/>
          </p:nvSpPr>
          <p:spPr bwMode="auto">
            <a:xfrm>
              <a:off x="9894888" y="-4852988"/>
              <a:ext cx="2174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2" name="Shape: Left Bar"/>
            <p:cNvSpPr>
              <a:spLocks noChangeArrowheads="1"/>
            </p:cNvSpPr>
            <p:nvPr/>
          </p:nvSpPr>
          <p:spPr bwMode="auto">
            <a:xfrm>
              <a:off x="122238" y="-4852988"/>
              <a:ext cx="2301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3" name="Text: Hardy &amp; Bacon"/>
            <p:cNvSpPr>
              <a:spLocks noEditPoints="1"/>
            </p:cNvSpPr>
            <p:nvPr/>
          </p:nvSpPr>
          <p:spPr bwMode="auto">
            <a:xfrm>
              <a:off x="1768475" y="-2287588"/>
              <a:ext cx="6661150" cy="412750"/>
            </a:xfrm>
            <a:custGeom>
              <a:avLst/>
              <a:gdLst>
                <a:gd name="T0" fmla="*/ 21 w 550"/>
                <a:gd name="T1" fmla="*/ 34 h 34"/>
                <a:gd name="T2" fmla="*/ 6 w 550"/>
                <a:gd name="T3" fmla="*/ 14 h 34"/>
                <a:gd name="T4" fmla="*/ 51 w 550"/>
                <a:gd name="T5" fmla="*/ 34 h 34"/>
                <a:gd name="T6" fmla="*/ 64 w 550"/>
                <a:gd name="T7" fmla="*/ 1 h 34"/>
                <a:gd name="T8" fmla="*/ 66 w 550"/>
                <a:gd name="T9" fmla="*/ 21 h 34"/>
                <a:gd name="T10" fmla="*/ 105 w 550"/>
                <a:gd name="T11" fmla="*/ 20 h 34"/>
                <a:gd name="T12" fmla="*/ 119 w 550"/>
                <a:gd name="T13" fmla="*/ 10 h 34"/>
                <a:gd name="T14" fmla="*/ 95 w 550"/>
                <a:gd name="T15" fmla="*/ 1 h 34"/>
                <a:gd name="T16" fmla="*/ 108 w 550"/>
                <a:gd name="T17" fmla="*/ 6 h 34"/>
                <a:gd name="T18" fmla="*/ 110 w 550"/>
                <a:gd name="T19" fmla="*/ 14 h 34"/>
                <a:gd name="T20" fmla="*/ 150 w 550"/>
                <a:gd name="T21" fmla="*/ 34 h 34"/>
                <a:gd name="T22" fmla="*/ 166 w 550"/>
                <a:gd name="T23" fmla="*/ 10 h 34"/>
                <a:gd name="T24" fmla="*/ 138 w 550"/>
                <a:gd name="T25" fmla="*/ 34 h 34"/>
                <a:gd name="T26" fmla="*/ 158 w 550"/>
                <a:gd name="T27" fmla="*/ 9 h 34"/>
                <a:gd name="T28" fmla="*/ 153 w 550"/>
                <a:gd name="T29" fmla="*/ 28 h 34"/>
                <a:gd name="T30" fmla="*/ 201 w 550"/>
                <a:gd name="T31" fmla="*/ 20 h 34"/>
                <a:gd name="T32" fmla="*/ 183 w 550"/>
                <a:gd name="T33" fmla="*/ 1 h 34"/>
                <a:gd name="T34" fmla="*/ 276 w 550"/>
                <a:gd name="T35" fmla="*/ 22 h 34"/>
                <a:gd name="T36" fmla="*/ 278 w 550"/>
                <a:gd name="T37" fmla="*/ 8 h 34"/>
                <a:gd name="T38" fmla="*/ 265 w 550"/>
                <a:gd name="T39" fmla="*/ 1 h 34"/>
                <a:gd name="T40" fmla="*/ 260 w 550"/>
                <a:gd name="T41" fmla="*/ 12 h 34"/>
                <a:gd name="T42" fmla="*/ 257 w 550"/>
                <a:gd name="T43" fmla="*/ 22 h 34"/>
                <a:gd name="T44" fmla="*/ 267 w 550"/>
                <a:gd name="T45" fmla="*/ 34 h 34"/>
                <a:gd name="T46" fmla="*/ 280 w 550"/>
                <a:gd name="T47" fmla="*/ 26 h 34"/>
                <a:gd name="T48" fmla="*/ 271 w 550"/>
                <a:gd name="T49" fmla="*/ 11 h 34"/>
                <a:gd name="T50" fmla="*/ 265 w 550"/>
                <a:gd name="T51" fmla="*/ 10 h 34"/>
                <a:gd name="T52" fmla="*/ 273 w 550"/>
                <a:gd name="T53" fmla="*/ 26 h 34"/>
                <a:gd name="T54" fmla="*/ 262 w 550"/>
                <a:gd name="T55" fmla="*/ 27 h 34"/>
                <a:gd name="T56" fmla="*/ 266 w 550"/>
                <a:gd name="T57" fmla="*/ 19 h 34"/>
                <a:gd name="T58" fmla="*/ 353 w 550"/>
                <a:gd name="T59" fmla="*/ 32 h 34"/>
                <a:gd name="T60" fmla="*/ 353 w 550"/>
                <a:gd name="T61" fmla="*/ 17 h 34"/>
                <a:gd name="T62" fmla="*/ 355 w 550"/>
                <a:gd name="T63" fmla="*/ 6 h 34"/>
                <a:gd name="T64" fmla="*/ 333 w 550"/>
                <a:gd name="T65" fmla="*/ 34 h 34"/>
                <a:gd name="T66" fmla="*/ 348 w 550"/>
                <a:gd name="T67" fmla="*/ 13 h 34"/>
                <a:gd name="T68" fmla="*/ 344 w 550"/>
                <a:gd name="T69" fmla="*/ 19 h 34"/>
                <a:gd name="T70" fmla="*/ 346 w 550"/>
                <a:gd name="T71" fmla="*/ 28 h 34"/>
                <a:gd name="T72" fmla="*/ 380 w 550"/>
                <a:gd name="T73" fmla="*/ 34 h 34"/>
                <a:gd name="T74" fmla="*/ 392 w 550"/>
                <a:gd name="T75" fmla="*/ 1 h 34"/>
                <a:gd name="T76" fmla="*/ 394 w 550"/>
                <a:gd name="T77" fmla="*/ 21 h 34"/>
                <a:gd name="T78" fmla="*/ 432 w 550"/>
                <a:gd name="T79" fmla="*/ 2 h 34"/>
                <a:gd name="T80" fmla="*/ 427 w 550"/>
                <a:gd name="T81" fmla="*/ 30 h 34"/>
                <a:gd name="T82" fmla="*/ 446 w 550"/>
                <a:gd name="T83" fmla="*/ 25 h 34"/>
                <a:gd name="T84" fmla="*/ 429 w 550"/>
                <a:gd name="T85" fmla="*/ 22 h 34"/>
                <a:gd name="T86" fmla="*/ 439 w 550"/>
                <a:gd name="T87" fmla="*/ 6 h 34"/>
                <a:gd name="T88" fmla="*/ 472 w 550"/>
                <a:gd name="T89" fmla="*/ 30 h 34"/>
                <a:gd name="T90" fmla="*/ 500 w 550"/>
                <a:gd name="T91" fmla="*/ 24 h 34"/>
                <a:gd name="T92" fmla="*/ 485 w 550"/>
                <a:gd name="T93" fmla="*/ 0 h 34"/>
                <a:gd name="T94" fmla="*/ 469 w 550"/>
                <a:gd name="T95" fmla="*/ 24 h 34"/>
                <a:gd name="T96" fmla="*/ 489 w 550"/>
                <a:gd name="T97" fmla="*/ 7 h 34"/>
                <a:gd name="T98" fmla="*/ 493 w 550"/>
                <a:gd name="T99" fmla="*/ 26 h 34"/>
                <a:gd name="T100" fmla="*/ 474 w 550"/>
                <a:gd name="T101" fmla="*/ 22 h 34"/>
                <a:gd name="T102" fmla="*/ 527 w 550"/>
                <a:gd name="T103" fmla="*/ 9 h 34"/>
                <a:gd name="T104" fmla="*/ 545 w 550"/>
                <a:gd name="T105" fmla="*/ 1 h 34"/>
                <a:gd name="T106" fmla="*/ 521 w 550"/>
                <a:gd name="T10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34">
                  <a:moveTo>
                    <a:pt x="0" y="34"/>
                  </a:moveTo>
                  <a:cubicBezTo>
                    <a:pt x="6" y="34"/>
                    <a:pt x="6" y="34"/>
                    <a:pt x="6" y="34"/>
                  </a:cubicBezTo>
                  <a:cubicBezTo>
                    <a:pt x="6" y="19"/>
                    <a:pt x="6" y="19"/>
                    <a:pt x="6" y="19"/>
                  </a:cubicBezTo>
                  <a:cubicBezTo>
                    <a:pt x="21" y="19"/>
                    <a:pt x="21" y="19"/>
                    <a:pt x="21" y="19"/>
                  </a:cubicBezTo>
                  <a:cubicBezTo>
                    <a:pt x="21" y="34"/>
                    <a:pt x="21" y="34"/>
                    <a:pt x="21" y="34"/>
                  </a:cubicBezTo>
                  <a:cubicBezTo>
                    <a:pt x="27" y="34"/>
                    <a:pt x="27" y="34"/>
                    <a:pt x="27" y="34"/>
                  </a:cubicBezTo>
                  <a:cubicBezTo>
                    <a:pt x="27" y="1"/>
                    <a:pt x="27" y="1"/>
                    <a:pt x="27" y="1"/>
                  </a:cubicBezTo>
                  <a:cubicBezTo>
                    <a:pt x="21" y="1"/>
                    <a:pt x="21" y="1"/>
                    <a:pt x="21" y="1"/>
                  </a:cubicBezTo>
                  <a:cubicBezTo>
                    <a:pt x="21" y="14"/>
                    <a:pt x="21" y="14"/>
                    <a:pt x="21" y="14"/>
                  </a:cubicBezTo>
                  <a:cubicBezTo>
                    <a:pt x="6" y="14"/>
                    <a:pt x="6" y="14"/>
                    <a:pt x="6" y="14"/>
                  </a:cubicBezTo>
                  <a:cubicBezTo>
                    <a:pt x="6" y="1"/>
                    <a:pt x="6" y="1"/>
                    <a:pt x="6" y="1"/>
                  </a:cubicBezTo>
                  <a:cubicBezTo>
                    <a:pt x="0" y="1"/>
                    <a:pt x="0" y="1"/>
                    <a:pt x="0" y="1"/>
                  </a:cubicBezTo>
                  <a:lnTo>
                    <a:pt x="0" y="34"/>
                  </a:lnTo>
                  <a:close/>
                  <a:moveTo>
                    <a:pt x="45" y="34"/>
                  </a:moveTo>
                  <a:cubicBezTo>
                    <a:pt x="51" y="34"/>
                    <a:pt x="51" y="34"/>
                    <a:pt x="51" y="34"/>
                  </a:cubicBezTo>
                  <a:cubicBezTo>
                    <a:pt x="54" y="26"/>
                    <a:pt x="54" y="26"/>
                    <a:pt x="54" y="26"/>
                  </a:cubicBezTo>
                  <a:cubicBezTo>
                    <a:pt x="68" y="26"/>
                    <a:pt x="68" y="26"/>
                    <a:pt x="68" y="26"/>
                  </a:cubicBezTo>
                  <a:cubicBezTo>
                    <a:pt x="71" y="34"/>
                    <a:pt x="71" y="34"/>
                    <a:pt x="71" y="34"/>
                  </a:cubicBezTo>
                  <a:cubicBezTo>
                    <a:pt x="78" y="34"/>
                    <a:pt x="78" y="34"/>
                    <a:pt x="78" y="34"/>
                  </a:cubicBezTo>
                  <a:cubicBezTo>
                    <a:pt x="64" y="1"/>
                    <a:pt x="64" y="1"/>
                    <a:pt x="64" y="1"/>
                  </a:cubicBezTo>
                  <a:cubicBezTo>
                    <a:pt x="59" y="1"/>
                    <a:pt x="59" y="1"/>
                    <a:pt x="59" y="1"/>
                  </a:cubicBezTo>
                  <a:lnTo>
                    <a:pt x="45" y="34"/>
                  </a:lnTo>
                  <a:close/>
                  <a:moveTo>
                    <a:pt x="56" y="21"/>
                  </a:moveTo>
                  <a:cubicBezTo>
                    <a:pt x="61" y="8"/>
                    <a:pt x="61" y="8"/>
                    <a:pt x="61" y="8"/>
                  </a:cubicBezTo>
                  <a:cubicBezTo>
                    <a:pt x="66" y="21"/>
                    <a:pt x="66" y="21"/>
                    <a:pt x="66" y="21"/>
                  </a:cubicBezTo>
                  <a:lnTo>
                    <a:pt x="56" y="21"/>
                  </a:lnTo>
                  <a:close/>
                  <a:moveTo>
                    <a:pt x="95" y="34"/>
                  </a:moveTo>
                  <a:cubicBezTo>
                    <a:pt x="101" y="34"/>
                    <a:pt x="101" y="34"/>
                    <a:pt x="101" y="34"/>
                  </a:cubicBezTo>
                  <a:cubicBezTo>
                    <a:pt x="101" y="20"/>
                    <a:pt x="101" y="20"/>
                    <a:pt x="101" y="20"/>
                  </a:cubicBezTo>
                  <a:cubicBezTo>
                    <a:pt x="105" y="20"/>
                    <a:pt x="105" y="20"/>
                    <a:pt x="105" y="20"/>
                  </a:cubicBezTo>
                  <a:cubicBezTo>
                    <a:pt x="113" y="34"/>
                    <a:pt x="113" y="34"/>
                    <a:pt x="113" y="34"/>
                  </a:cubicBezTo>
                  <a:cubicBezTo>
                    <a:pt x="120" y="34"/>
                    <a:pt x="120" y="34"/>
                    <a:pt x="120" y="34"/>
                  </a:cubicBezTo>
                  <a:cubicBezTo>
                    <a:pt x="111" y="19"/>
                    <a:pt x="111" y="19"/>
                    <a:pt x="111" y="19"/>
                  </a:cubicBezTo>
                  <a:cubicBezTo>
                    <a:pt x="113" y="19"/>
                    <a:pt x="115" y="18"/>
                    <a:pt x="117" y="16"/>
                  </a:cubicBezTo>
                  <a:cubicBezTo>
                    <a:pt x="118" y="15"/>
                    <a:pt x="119" y="13"/>
                    <a:pt x="119" y="10"/>
                  </a:cubicBezTo>
                  <a:cubicBezTo>
                    <a:pt x="119" y="9"/>
                    <a:pt x="118" y="7"/>
                    <a:pt x="118" y="6"/>
                  </a:cubicBezTo>
                  <a:cubicBezTo>
                    <a:pt x="117" y="5"/>
                    <a:pt x="116" y="4"/>
                    <a:pt x="115" y="3"/>
                  </a:cubicBezTo>
                  <a:cubicBezTo>
                    <a:pt x="114" y="2"/>
                    <a:pt x="112" y="2"/>
                    <a:pt x="111" y="2"/>
                  </a:cubicBezTo>
                  <a:cubicBezTo>
                    <a:pt x="110" y="1"/>
                    <a:pt x="108" y="1"/>
                    <a:pt x="107" y="1"/>
                  </a:cubicBezTo>
                  <a:cubicBezTo>
                    <a:pt x="95" y="1"/>
                    <a:pt x="95" y="1"/>
                    <a:pt x="95" y="1"/>
                  </a:cubicBezTo>
                  <a:lnTo>
                    <a:pt x="95" y="34"/>
                  </a:lnTo>
                  <a:close/>
                  <a:moveTo>
                    <a:pt x="101" y="15"/>
                  </a:moveTo>
                  <a:cubicBezTo>
                    <a:pt x="101" y="6"/>
                    <a:pt x="101" y="6"/>
                    <a:pt x="101" y="6"/>
                  </a:cubicBezTo>
                  <a:cubicBezTo>
                    <a:pt x="106" y="6"/>
                    <a:pt x="106" y="6"/>
                    <a:pt x="106" y="6"/>
                  </a:cubicBezTo>
                  <a:cubicBezTo>
                    <a:pt x="107" y="6"/>
                    <a:pt x="108" y="6"/>
                    <a:pt x="108" y="6"/>
                  </a:cubicBezTo>
                  <a:cubicBezTo>
                    <a:pt x="109" y="6"/>
                    <a:pt x="110" y="7"/>
                    <a:pt x="110" y="7"/>
                  </a:cubicBezTo>
                  <a:cubicBezTo>
                    <a:pt x="111" y="7"/>
                    <a:pt x="112" y="8"/>
                    <a:pt x="112" y="8"/>
                  </a:cubicBezTo>
                  <a:cubicBezTo>
                    <a:pt x="112" y="9"/>
                    <a:pt x="113" y="10"/>
                    <a:pt x="113" y="10"/>
                  </a:cubicBezTo>
                  <a:cubicBezTo>
                    <a:pt x="113" y="12"/>
                    <a:pt x="112" y="12"/>
                    <a:pt x="112" y="13"/>
                  </a:cubicBezTo>
                  <a:cubicBezTo>
                    <a:pt x="111" y="14"/>
                    <a:pt x="111" y="14"/>
                    <a:pt x="110" y="14"/>
                  </a:cubicBezTo>
                  <a:cubicBezTo>
                    <a:pt x="110" y="15"/>
                    <a:pt x="109" y="15"/>
                    <a:pt x="108" y="15"/>
                  </a:cubicBezTo>
                  <a:cubicBezTo>
                    <a:pt x="107" y="15"/>
                    <a:pt x="106" y="15"/>
                    <a:pt x="106" y="15"/>
                  </a:cubicBezTo>
                  <a:lnTo>
                    <a:pt x="101" y="15"/>
                  </a:lnTo>
                  <a:close/>
                  <a:moveTo>
                    <a:pt x="138" y="34"/>
                  </a:moveTo>
                  <a:cubicBezTo>
                    <a:pt x="150" y="34"/>
                    <a:pt x="150" y="34"/>
                    <a:pt x="150" y="34"/>
                  </a:cubicBezTo>
                  <a:cubicBezTo>
                    <a:pt x="152" y="34"/>
                    <a:pt x="154" y="33"/>
                    <a:pt x="156" y="33"/>
                  </a:cubicBezTo>
                  <a:cubicBezTo>
                    <a:pt x="158" y="32"/>
                    <a:pt x="160" y="31"/>
                    <a:pt x="162" y="30"/>
                  </a:cubicBezTo>
                  <a:cubicBezTo>
                    <a:pt x="163" y="28"/>
                    <a:pt x="165" y="27"/>
                    <a:pt x="166" y="25"/>
                  </a:cubicBezTo>
                  <a:cubicBezTo>
                    <a:pt x="167" y="23"/>
                    <a:pt x="167" y="20"/>
                    <a:pt x="167" y="17"/>
                  </a:cubicBezTo>
                  <a:cubicBezTo>
                    <a:pt x="167" y="15"/>
                    <a:pt x="167" y="12"/>
                    <a:pt x="166" y="10"/>
                  </a:cubicBezTo>
                  <a:cubicBezTo>
                    <a:pt x="165" y="8"/>
                    <a:pt x="164" y="7"/>
                    <a:pt x="162" y="5"/>
                  </a:cubicBezTo>
                  <a:cubicBezTo>
                    <a:pt x="161" y="4"/>
                    <a:pt x="159" y="3"/>
                    <a:pt x="157" y="2"/>
                  </a:cubicBezTo>
                  <a:cubicBezTo>
                    <a:pt x="155" y="2"/>
                    <a:pt x="153" y="1"/>
                    <a:pt x="151" y="1"/>
                  </a:cubicBezTo>
                  <a:cubicBezTo>
                    <a:pt x="138" y="1"/>
                    <a:pt x="138" y="1"/>
                    <a:pt x="138" y="1"/>
                  </a:cubicBezTo>
                  <a:lnTo>
                    <a:pt x="138" y="34"/>
                  </a:lnTo>
                  <a:close/>
                  <a:moveTo>
                    <a:pt x="144" y="28"/>
                  </a:moveTo>
                  <a:cubicBezTo>
                    <a:pt x="144" y="6"/>
                    <a:pt x="144" y="6"/>
                    <a:pt x="144" y="6"/>
                  </a:cubicBezTo>
                  <a:cubicBezTo>
                    <a:pt x="149" y="6"/>
                    <a:pt x="149" y="6"/>
                    <a:pt x="149" y="6"/>
                  </a:cubicBezTo>
                  <a:cubicBezTo>
                    <a:pt x="151" y="6"/>
                    <a:pt x="153" y="7"/>
                    <a:pt x="154" y="7"/>
                  </a:cubicBezTo>
                  <a:cubicBezTo>
                    <a:pt x="156" y="7"/>
                    <a:pt x="157" y="8"/>
                    <a:pt x="158" y="9"/>
                  </a:cubicBezTo>
                  <a:cubicBezTo>
                    <a:pt x="159" y="10"/>
                    <a:pt x="160" y="11"/>
                    <a:pt x="160" y="12"/>
                  </a:cubicBezTo>
                  <a:cubicBezTo>
                    <a:pt x="161" y="14"/>
                    <a:pt x="161" y="15"/>
                    <a:pt x="161" y="17"/>
                  </a:cubicBezTo>
                  <a:cubicBezTo>
                    <a:pt x="161" y="19"/>
                    <a:pt x="161" y="21"/>
                    <a:pt x="160" y="22"/>
                  </a:cubicBezTo>
                  <a:cubicBezTo>
                    <a:pt x="160" y="24"/>
                    <a:pt x="159" y="25"/>
                    <a:pt x="157" y="26"/>
                  </a:cubicBezTo>
                  <a:cubicBezTo>
                    <a:pt x="156" y="27"/>
                    <a:pt x="155" y="27"/>
                    <a:pt x="153" y="28"/>
                  </a:cubicBezTo>
                  <a:cubicBezTo>
                    <a:pt x="152" y="28"/>
                    <a:pt x="150" y="28"/>
                    <a:pt x="148" y="28"/>
                  </a:cubicBezTo>
                  <a:lnTo>
                    <a:pt x="144" y="28"/>
                  </a:lnTo>
                  <a:close/>
                  <a:moveTo>
                    <a:pt x="195" y="34"/>
                  </a:moveTo>
                  <a:cubicBezTo>
                    <a:pt x="201" y="34"/>
                    <a:pt x="201" y="34"/>
                    <a:pt x="201" y="34"/>
                  </a:cubicBezTo>
                  <a:cubicBezTo>
                    <a:pt x="201" y="20"/>
                    <a:pt x="201" y="20"/>
                    <a:pt x="201" y="20"/>
                  </a:cubicBezTo>
                  <a:cubicBezTo>
                    <a:pt x="213" y="1"/>
                    <a:pt x="213" y="1"/>
                    <a:pt x="213" y="1"/>
                  </a:cubicBezTo>
                  <a:cubicBezTo>
                    <a:pt x="206" y="1"/>
                    <a:pt x="206" y="1"/>
                    <a:pt x="206" y="1"/>
                  </a:cubicBezTo>
                  <a:cubicBezTo>
                    <a:pt x="198" y="14"/>
                    <a:pt x="198" y="14"/>
                    <a:pt x="198" y="14"/>
                  </a:cubicBezTo>
                  <a:cubicBezTo>
                    <a:pt x="190" y="1"/>
                    <a:pt x="190" y="1"/>
                    <a:pt x="190" y="1"/>
                  </a:cubicBezTo>
                  <a:cubicBezTo>
                    <a:pt x="183" y="1"/>
                    <a:pt x="183" y="1"/>
                    <a:pt x="183" y="1"/>
                  </a:cubicBezTo>
                  <a:cubicBezTo>
                    <a:pt x="195" y="20"/>
                    <a:pt x="195" y="20"/>
                    <a:pt x="195" y="20"/>
                  </a:cubicBezTo>
                  <a:lnTo>
                    <a:pt x="195" y="34"/>
                  </a:lnTo>
                  <a:close/>
                  <a:moveTo>
                    <a:pt x="287" y="17"/>
                  </a:moveTo>
                  <a:cubicBezTo>
                    <a:pt x="280" y="17"/>
                    <a:pt x="280" y="17"/>
                    <a:pt x="280" y="17"/>
                  </a:cubicBezTo>
                  <a:cubicBezTo>
                    <a:pt x="276" y="22"/>
                    <a:pt x="276" y="22"/>
                    <a:pt x="276" y="22"/>
                  </a:cubicBezTo>
                  <a:cubicBezTo>
                    <a:pt x="271" y="16"/>
                    <a:pt x="271" y="16"/>
                    <a:pt x="271" y="16"/>
                  </a:cubicBezTo>
                  <a:cubicBezTo>
                    <a:pt x="272" y="16"/>
                    <a:pt x="273" y="16"/>
                    <a:pt x="274" y="15"/>
                  </a:cubicBezTo>
                  <a:cubicBezTo>
                    <a:pt x="274" y="14"/>
                    <a:pt x="275" y="14"/>
                    <a:pt x="276" y="13"/>
                  </a:cubicBezTo>
                  <a:cubicBezTo>
                    <a:pt x="276" y="12"/>
                    <a:pt x="277" y="12"/>
                    <a:pt x="277" y="11"/>
                  </a:cubicBezTo>
                  <a:cubicBezTo>
                    <a:pt x="278" y="10"/>
                    <a:pt x="278" y="9"/>
                    <a:pt x="278" y="8"/>
                  </a:cubicBezTo>
                  <a:cubicBezTo>
                    <a:pt x="278" y="7"/>
                    <a:pt x="277" y="6"/>
                    <a:pt x="277" y="5"/>
                  </a:cubicBezTo>
                  <a:cubicBezTo>
                    <a:pt x="276" y="4"/>
                    <a:pt x="276" y="3"/>
                    <a:pt x="275" y="2"/>
                  </a:cubicBezTo>
                  <a:cubicBezTo>
                    <a:pt x="274" y="2"/>
                    <a:pt x="273" y="1"/>
                    <a:pt x="272" y="1"/>
                  </a:cubicBezTo>
                  <a:cubicBezTo>
                    <a:pt x="271" y="1"/>
                    <a:pt x="270" y="0"/>
                    <a:pt x="269" y="0"/>
                  </a:cubicBezTo>
                  <a:cubicBezTo>
                    <a:pt x="267" y="0"/>
                    <a:pt x="266" y="1"/>
                    <a:pt x="265" y="1"/>
                  </a:cubicBezTo>
                  <a:cubicBezTo>
                    <a:pt x="264" y="1"/>
                    <a:pt x="263" y="2"/>
                    <a:pt x="262" y="2"/>
                  </a:cubicBezTo>
                  <a:cubicBezTo>
                    <a:pt x="261" y="3"/>
                    <a:pt x="261" y="4"/>
                    <a:pt x="260" y="5"/>
                  </a:cubicBezTo>
                  <a:cubicBezTo>
                    <a:pt x="260" y="6"/>
                    <a:pt x="259" y="7"/>
                    <a:pt x="259" y="8"/>
                  </a:cubicBezTo>
                  <a:cubicBezTo>
                    <a:pt x="259" y="9"/>
                    <a:pt x="259" y="10"/>
                    <a:pt x="260" y="11"/>
                  </a:cubicBezTo>
                  <a:cubicBezTo>
                    <a:pt x="260" y="11"/>
                    <a:pt x="260" y="12"/>
                    <a:pt x="260" y="12"/>
                  </a:cubicBezTo>
                  <a:cubicBezTo>
                    <a:pt x="261" y="13"/>
                    <a:pt x="261" y="14"/>
                    <a:pt x="262" y="14"/>
                  </a:cubicBezTo>
                  <a:cubicBezTo>
                    <a:pt x="262" y="15"/>
                    <a:pt x="263" y="15"/>
                    <a:pt x="263" y="16"/>
                  </a:cubicBezTo>
                  <a:cubicBezTo>
                    <a:pt x="262" y="16"/>
                    <a:pt x="261" y="17"/>
                    <a:pt x="260" y="17"/>
                  </a:cubicBezTo>
                  <a:cubicBezTo>
                    <a:pt x="259" y="18"/>
                    <a:pt x="259" y="18"/>
                    <a:pt x="258" y="19"/>
                  </a:cubicBezTo>
                  <a:cubicBezTo>
                    <a:pt x="257" y="20"/>
                    <a:pt x="257" y="21"/>
                    <a:pt x="257" y="22"/>
                  </a:cubicBezTo>
                  <a:cubicBezTo>
                    <a:pt x="256" y="23"/>
                    <a:pt x="256" y="24"/>
                    <a:pt x="256" y="25"/>
                  </a:cubicBezTo>
                  <a:cubicBezTo>
                    <a:pt x="256" y="26"/>
                    <a:pt x="256" y="28"/>
                    <a:pt x="257" y="29"/>
                  </a:cubicBezTo>
                  <a:cubicBezTo>
                    <a:pt x="258" y="30"/>
                    <a:pt x="258" y="31"/>
                    <a:pt x="259" y="32"/>
                  </a:cubicBezTo>
                  <a:cubicBezTo>
                    <a:pt x="260" y="33"/>
                    <a:pt x="262" y="33"/>
                    <a:pt x="263" y="34"/>
                  </a:cubicBezTo>
                  <a:cubicBezTo>
                    <a:pt x="264" y="34"/>
                    <a:pt x="266" y="34"/>
                    <a:pt x="267" y="34"/>
                  </a:cubicBezTo>
                  <a:cubicBezTo>
                    <a:pt x="269" y="34"/>
                    <a:pt x="271" y="34"/>
                    <a:pt x="272" y="33"/>
                  </a:cubicBezTo>
                  <a:cubicBezTo>
                    <a:pt x="274" y="33"/>
                    <a:pt x="275" y="31"/>
                    <a:pt x="277" y="30"/>
                  </a:cubicBezTo>
                  <a:cubicBezTo>
                    <a:pt x="280" y="34"/>
                    <a:pt x="280" y="34"/>
                    <a:pt x="280" y="34"/>
                  </a:cubicBezTo>
                  <a:cubicBezTo>
                    <a:pt x="287" y="34"/>
                    <a:pt x="287" y="34"/>
                    <a:pt x="287" y="34"/>
                  </a:cubicBezTo>
                  <a:cubicBezTo>
                    <a:pt x="280" y="26"/>
                    <a:pt x="280" y="26"/>
                    <a:pt x="280" y="26"/>
                  </a:cubicBezTo>
                  <a:lnTo>
                    <a:pt x="287" y="17"/>
                  </a:lnTo>
                  <a:close/>
                  <a:moveTo>
                    <a:pt x="271" y="6"/>
                  </a:moveTo>
                  <a:cubicBezTo>
                    <a:pt x="272" y="7"/>
                    <a:pt x="272" y="7"/>
                    <a:pt x="272" y="8"/>
                  </a:cubicBezTo>
                  <a:cubicBezTo>
                    <a:pt x="272" y="9"/>
                    <a:pt x="272" y="10"/>
                    <a:pt x="272" y="10"/>
                  </a:cubicBezTo>
                  <a:cubicBezTo>
                    <a:pt x="272" y="10"/>
                    <a:pt x="271" y="11"/>
                    <a:pt x="271" y="11"/>
                  </a:cubicBezTo>
                  <a:cubicBezTo>
                    <a:pt x="270" y="12"/>
                    <a:pt x="270" y="12"/>
                    <a:pt x="269" y="12"/>
                  </a:cubicBezTo>
                  <a:cubicBezTo>
                    <a:pt x="269" y="13"/>
                    <a:pt x="268" y="13"/>
                    <a:pt x="268" y="13"/>
                  </a:cubicBezTo>
                  <a:cubicBezTo>
                    <a:pt x="267" y="13"/>
                    <a:pt x="267" y="13"/>
                    <a:pt x="267" y="12"/>
                  </a:cubicBezTo>
                  <a:cubicBezTo>
                    <a:pt x="266" y="12"/>
                    <a:pt x="266" y="11"/>
                    <a:pt x="266" y="11"/>
                  </a:cubicBezTo>
                  <a:cubicBezTo>
                    <a:pt x="266" y="11"/>
                    <a:pt x="265" y="10"/>
                    <a:pt x="265" y="10"/>
                  </a:cubicBezTo>
                  <a:cubicBezTo>
                    <a:pt x="265" y="9"/>
                    <a:pt x="265" y="9"/>
                    <a:pt x="265" y="9"/>
                  </a:cubicBezTo>
                  <a:cubicBezTo>
                    <a:pt x="265" y="8"/>
                    <a:pt x="265" y="7"/>
                    <a:pt x="266" y="6"/>
                  </a:cubicBezTo>
                  <a:cubicBezTo>
                    <a:pt x="267" y="6"/>
                    <a:pt x="268" y="5"/>
                    <a:pt x="269" y="5"/>
                  </a:cubicBezTo>
                  <a:cubicBezTo>
                    <a:pt x="270" y="5"/>
                    <a:pt x="270" y="6"/>
                    <a:pt x="271" y="6"/>
                  </a:cubicBezTo>
                  <a:moveTo>
                    <a:pt x="273" y="26"/>
                  </a:moveTo>
                  <a:cubicBezTo>
                    <a:pt x="272" y="27"/>
                    <a:pt x="271" y="28"/>
                    <a:pt x="270" y="28"/>
                  </a:cubicBezTo>
                  <a:cubicBezTo>
                    <a:pt x="270" y="29"/>
                    <a:pt x="268" y="29"/>
                    <a:pt x="267" y="29"/>
                  </a:cubicBezTo>
                  <a:cubicBezTo>
                    <a:pt x="266" y="29"/>
                    <a:pt x="266" y="29"/>
                    <a:pt x="265" y="29"/>
                  </a:cubicBezTo>
                  <a:cubicBezTo>
                    <a:pt x="265" y="29"/>
                    <a:pt x="264" y="28"/>
                    <a:pt x="264" y="28"/>
                  </a:cubicBezTo>
                  <a:cubicBezTo>
                    <a:pt x="263" y="28"/>
                    <a:pt x="263" y="27"/>
                    <a:pt x="262" y="27"/>
                  </a:cubicBezTo>
                  <a:cubicBezTo>
                    <a:pt x="262" y="26"/>
                    <a:pt x="262" y="25"/>
                    <a:pt x="262" y="25"/>
                  </a:cubicBezTo>
                  <a:cubicBezTo>
                    <a:pt x="262" y="24"/>
                    <a:pt x="262" y="23"/>
                    <a:pt x="262" y="23"/>
                  </a:cubicBezTo>
                  <a:cubicBezTo>
                    <a:pt x="263" y="22"/>
                    <a:pt x="263" y="22"/>
                    <a:pt x="263" y="21"/>
                  </a:cubicBezTo>
                  <a:cubicBezTo>
                    <a:pt x="264" y="21"/>
                    <a:pt x="264" y="20"/>
                    <a:pt x="265" y="20"/>
                  </a:cubicBezTo>
                  <a:cubicBezTo>
                    <a:pt x="265" y="20"/>
                    <a:pt x="266" y="19"/>
                    <a:pt x="266" y="19"/>
                  </a:cubicBezTo>
                  <a:lnTo>
                    <a:pt x="273" y="26"/>
                  </a:lnTo>
                  <a:close/>
                  <a:moveTo>
                    <a:pt x="333" y="34"/>
                  </a:moveTo>
                  <a:cubicBezTo>
                    <a:pt x="345" y="34"/>
                    <a:pt x="345" y="34"/>
                    <a:pt x="345" y="34"/>
                  </a:cubicBezTo>
                  <a:cubicBezTo>
                    <a:pt x="346" y="34"/>
                    <a:pt x="348" y="33"/>
                    <a:pt x="349" y="33"/>
                  </a:cubicBezTo>
                  <a:cubicBezTo>
                    <a:pt x="351" y="33"/>
                    <a:pt x="352" y="32"/>
                    <a:pt x="353" y="32"/>
                  </a:cubicBezTo>
                  <a:cubicBezTo>
                    <a:pt x="354" y="31"/>
                    <a:pt x="355" y="30"/>
                    <a:pt x="356" y="29"/>
                  </a:cubicBezTo>
                  <a:cubicBezTo>
                    <a:pt x="357" y="28"/>
                    <a:pt x="357" y="26"/>
                    <a:pt x="357" y="24"/>
                  </a:cubicBezTo>
                  <a:cubicBezTo>
                    <a:pt x="357" y="23"/>
                    <a:pt x="357" y="22"/>
                    <a:pt x="356" y="21"/>
                  </a:cubicBezTo>
                  <a:cubicBezTo>
                    <a:pt x="356" y="21"/>
                    <a:pt x="356" y="20"/>
                    <a:pt x="355" y="19"/>
                  </a:cubicBezTo>
                  <a:cubicBezTo>
                    <a:pt x="354" y="18"/>
                    <a:pt x="354" y="18"/>
                    <a:pt x="353" y="17"/>
                  </a:cubicBezTo>
                  <a:cubicBezTo>
                    <a:pt x="352" y="17"/>
                    <a:pt x="351" y="17"/>
                    <a:pt x="350" y="17"/>
                  </a:cubicBezTo>
                  <a:cubicBezTo>
                    <a:pt x="350" y="16"/>
                    <a:pt x="350" y="16"/>
                    <a:pt x="350" y="16"/>
                  </a:cubicBezTo>
                  <a:cubicBezTo>
                    <a:pt x="352" y="16"/>
                    <a:pt x="353" y="15"/>
                    <a:pt x="354" y="14"/>
                  </a:cubicBezTo>
                  <a:cubicBezTo>
                    <a:pt x="355" y="13"/>
                    <a:pt x="356" y="11"/>
                    <a:pt x="356" y="9"/>
                  </a:cubicBezTo>
                  <a:cubicBezTo>
                    <a:pt x="356" y="8"/>
                    <a:pt x="355" y="7"/>
                    <a:pt x="355" y="6"/>
                  </a:cubicBezTo>
                  <a:cubicBezTo>
                    <a:pt x="354" y="5"/>
                    <a:pt x="353" y="4"/>
                    <a:pt x="352" y="3"/>
                  </a:cubicBezTo>
                  <a:cubicBezTo>
                    <a:pt x="351" y="2"/>
                    <a:pt x="350" y="2"/>
                    <a:pt x="349" y="2"/>
                  </a:cubicBezTo>
                  <a:cubicBezTo>
                    <a:pt x="348" y="1"/>
                    <a:pt x="347" y="1"/>
                    <a:pt x="346" y="1"/>
                  </a:cubicBezTo>
                  <a:cubicBezTo>
                    <a:pt x="333" y="1"/>
                    <a:pt x="333" y="1"/>
                    <a:pt x="333" y="1"/>
                  </a:cubicBezTo>
                  <a:lnTo>
                    <a:pt x="333" y="34"/>
                  </a:lnTo>
                  <a:close/>
                  <a:moveTo>
                    <a:pt x="339" y="6"/>
                  </a:moveTo>
                  <a:cubicBezTo>
                    <a:pt x="344" y="6"/>
                    <a:pt x="344" y="6"/>
                    <a:pt x="344" y="6"/>
                  </a:cubicBezTo>
                  <a:cubicBezTo>
                    <a:pt x="346" y="6"/>
                    <a:pt x="347" y="7"/>
                    <a:pt x="348" y="7"/>
                  </a:cubicBezTo>
                  <a:cubicBezTo>
                    <a:pt x="349" y="8"/>
                    <a:pt x="350" y="9"/>
                    <a:pt x="350" y="10"/>
                  </a:cubicBezTo>
                  <a:cubicBezTo>
                    <a:pt x="350" y="12"/>
                    <a:pt x="349" y="13"/>
                    <a:pt x="348" y="13"/>
                  </a:cubicBezTo>
                  <a:cubicBezTo>
                    <a:pt x="347" y="14"/>
                    <a:pt x="346" y="14"/>
                    <a:pt x="344" y="14"/>
                  </a:cubicBezTo>
                  <a:cubicBezTo>
                    <a:pt x="339" y="14"/>
                    <a:pt x="339" y="14"/>
                    <a:pt x="339" y="14"/>
                  </a:cubicBezTo>
                  <a:lnTo>
                    <a:pt x="339" y="6"/>
                  </a:lnTo>
                  <a:close/>
                  <a:moveTo>
                    <a:pt x="339" y="19"/>
                  </a:moveTo>
                  <a:cubicBezTo>
                    <a:pt x="344" y="19"/>
                    <a:pt x="344" y="19"/>
                    <a:pt x="344" y="19"/>
                  </a:cubicBezTo>
                  <a:cubicBezTo>
                    <a:pt x="347" y="19"/>
                    <a:pt x="348" y="20"/>
                    <a:pt x="349" y="20"/>
                  </a:cubicBezTo>
                  <a:cubicBezTo>
                    <a:pt x="351" y="21"/>
                    <a:pt x="351" y="22"/>
                    <a:pt x="351" y="24"/>
                  </a:cubicBezTo>
                  <a:cubicBezTo>
                    <a:pt x="351" y="25"/>
                    <a:pt x="351" y="26"/>
                    <a:pt x="350" y="26"/>
                  </a:cubicBezTo>
                  <a:cubicBezTo>
                    <a:pt x="350" y="27"/>
                    <a:pt x="349" y="27"/>
                    <a:pt x="349" y="28"/>
                  </a:cubicBezTo>
                  <a:cubicBezTo>
                    <a:pt x="348" y="28"/>
                    <a:pt x="347" y="28"/>
                    <a:pt x="346" y="28"/>
                  </a:cubicBezTo>
                  <a:cubicBezTo>
                    <a:pt x="346" y="29"/>
                    <a:pt x="345" y="29"/>
                    <a:pt x="344" y="29"/>
                  </a:cubicBezTo>
                  <a:cubicBezTo>
                    <a:pt x="339" y="29"/>
                    <a:pt x="339" y="29"/>
                    <a:pt x="339" y="29"/>
                  </a:cubicBezTo>
                  <a:lnTo>
                    <a:pt x="339" y="19"/>
                  </a:lnTo>
                  <a:close/>
                  <a:moveTo>
                    <a:pt x="373" y="34"/>
                  </a:moveTo>
                  <a:cubicBezTo>
                    <a:pt x="380" y="34"/>
                    <a:pt x="380" y="34"/>
                    <a:pt x="380" y="34"/>
                  </a:cubicBezTo>
                  <a:cubicBezTo>
                    <a:pt x="383" y="26"/>
                    <a:pt x="383" y="26"/>
                    <a:pt x="383" y="26"/>
                  </a:cubicBezTo>
                  <a:cubicBezTo>
                    <a:pt x="397" y="26"/>
                    <a:pt x="397" y="26"/>
                    <a:pt x="397" y="26"/>
                  </a:cubicBezTo>
                  <a:cubicBezTo>
                    <a:pt x="400" y="34"/>
                    <a:pt x="400" y="34"/>
                    <a:pt x="400" y="34"/>
                  </a:cubicBezTo>
                  <a:cubicBezTo>
                    <a:pt x="406" y="34"/>
                    <a:pt x="406" y="34"/>
                    <a:pt x="406" y="34"/>
                  </a:cubicBezTo>
                  <a:cubicBezTo>
                    <a:pt x="392" y="1"/>
                    <a:pt x="392" y="1"/>
                    <a:pt x="392" y="1"/>
                  </a:cubicBezTo>
                  <a:cubicBezTo>
                    <a:pt x="387" y="1"/>
                    <a:pt x="387" y="1"/>
                    <a:pt x="387" y="1"/>
                  </a:cubicBezTo>
                  <a:lnTo>
                    <a:pt x="373" y="34"/>
                  </a:lnTo>
                  <a:close/>
                  <a:moveTo>
                    <a:pt x="384" y="21"/>
                  </a:moveTo>
                  <a:cubicBezTo>
                    <a:pt x="390" y="8"/>
                    <a:pt x="390" y="8"/>
                    <a:pt x="390" y="8"/>
                  </a:cubicBezTo>
                  <a:cubicBezTo>
                    <a:pt x="394" y="21"/>
                    <a:pt x="394" y="21"/>
                    <a:pt x="394" y="21"/>
                  </a:cubicBezTo>
                  <a:lnTo>
                    <a:pt x="384" y="21"/>
                  </a:lnTo>
                  <a:close/>
                  <a:moveTo>
                    <a:pt x="450" y="6"/>
                  </a:moveTo>
                  <a:cubicBezTo>
                    <a:pt x="449" y="4"/>
                    <a:pt x="447" y="2"/>
                    <a:pt x="445" y="2"/>
                  </a:cubicBezTo>
                  <a:cubicBezTo>
                    <a:pt x="443" y="1"/>
                    <a:pt x="441" y="0"/>
                    <a:pt x="439" y="0"/>
                  </a:cubicBezTo>
                  <a:cubicBezTo>
                    <a:pt x="437" y="0"/>
                    <a:pt x="434" y="1"/>
                    <a:pt x="432" y="2"/>
                  </a:cubicBezTo>
                  <a:cubicBezTo>
                    <a:pt x="430" y="2"/>
                    <a:pt x="428" y="4"/>
                    <a:pt x="427" y="5"/>
                  </a:cubicBezTo>
                  <a:cubicBezTo>
                    <a:pt x="425" y="7"/>
                    <a:pt x="424" y="8"/>
                    <a:pt x="423" y="10"/>
                  </a:cubicBezTo>
                  <a:cubicBezTo>
                    <a:pt x="423" y="13"/>
                    <a:pt x="422" y="15"/>
                    <a:pt x="422" y="18"/>
                  </a:cubicBezTo>
                  <a:cubicBezTo>
                    <a:pt x="422" y="20"/>
                    <a:pt x="423" y="22"/>
                    <a:pt x="423" y="24"/>
                  </a:cubicBezTo>
                  <a:cubicBezTo>
                    <a:pt x="424" y="26"/>
                    <a:pt x="425" y="28"/>
                    <a:pt x="427" y="30"/>
                  </a:cubicBezTo>
                  <a:cubicBezTo>
                    <a:pt x="428" y="31"/>
                    <a:pt x="430" y="32"/>
                    <a:pt x="432" y="33"/>
                  </a:cubicBezTo>
                  <a:cubicBezTo>
                    <a:pt x="434" y="34"/>
                    <a:pt x="437" y="34"/>
                    <a:pt x="439" y="34"/>
                  </a:cubicBezTo>
                  <a:cubicBezTo>
                    <a:pt x="442" y="34"/>
                    <a:pt x="444" y="34"/>
                    <a:pt x="446" y="33"/>
                  </a:cubicBezTo>
                  <a:cubicBezTo>
                    <a:pt x="448" y="32"/>
                    <a:pt x="450" y="31"/>
                    <a:pt x="451" y="29"/>
                  </a:cubicBezTo>
                  <a:cubicBezTo>
                    <a:pt x="446" y="25"/>
                    <a:pt x="446" y="25"/>
                    <a:pt x="446" y="25"/>
                  </a:cubicBezTo>
                  <a:cubicBezTo>
                    <a:pt x="445" y="27"/>
                    <a:pt x="444" y="28"/>
                    <a:pt x="443" y="28"/>
                  </a:cubicBezTo>
                  <a:cubicBezTo>
                    <a:pt x="442" y="29"/>
                    <a:pt x="441" y="29"/>
                    <a:pt x="439" y="29"/>
                  </a:cubicBezTo>
                  <a:cubicBezTo>
                    <a:pt x="438" y="29"/>
                    <a:pt x="436" y="29"/>
                    <a:pt x="435" y="28"/>
                  </a:cubicBezTo>
                  <a:cubicBezTo>
                    <a:pt x="433" y="28"/>
                    <a:pt x="432" y="27"/>
                    <a:pt x="431" y="26"/>
                  </a:cubicBezTo>
                  <a:cubicBezTo>
                    <a:pt x="430" y="25"/>
                    <a:pt x="429" y="23"/>
                    <a:pt x="429" y="22"/>
                  </a:cubicBezTo>
                  <a:cubicBezTo>
                    <a:pt x="428" y="20"/>
                    <a:pt x="428" y="19"/>
                    <a:pt x="428" y="17"/>
                  </a:cubicBezTo>
                  <a:cubicBezTo>
                    <a:pt x="428" y="16"/>
                    <a:pt x="428" y="14"/>
                    <a:pt x="429" y="13"/>
                  </a:cubicBezTo>
                  <a:cubicBezTo>
                    <a:pt x="429" y="11"/>
                    <a:pt x="430" y="10"/>
                    <a:pt x="431" y="9"/>
                  </a:cubicBezTo>
                  <a:cubicBezTo>
                    <a:pt x="432" y="8"/>
                    <a:pt x="433" y="7"/>
                    <a:pt x="435" y="7"/>
                  </a:cubicBezTo>
                  <a:cubicBezTo>
                    <a:pt x="436" y="6"/>
                    <a:pt x="438" y="6"/>
                    <a:pt x="439" y="6"/>
                  </a:cubicBezTo>
                  <a:cubicBezTo>
                    <a:pt x="440" y="6"/>
                    <a:pt x="441" y="6"/>
                    <a:pt x="443" y="6"/>
                  </a:cubicBezTo>
                  <a:cubicBezTo>
                    <a:pt x="444" y="7"/>
                    <a:pt x="445" y="8"/>
                    <a:pt x="446" y="9"/>
                  </a:cubicBezTo>
                  <a:lnTo>
                    <a:pt x="450" y="6"/>
                  </a:lnTo>
                  <a:close/>
                  <a:moveTo>
                    <a:pt x="469" y="24"/>
                  </a:moveTo>
                  <a:cubicBezTo>
                    <a:pt x="470" y="26"/>
                    <a:pt x="471" y="28"/>
                    <a:pt x="472" y="30"/>
                  </a:cubicBezTo>
                  <a:cubicBezTo>
                    <a:pt x="474" y="31"/>
                    <a:pt x="476" y="32"/>
                    <a:pt x="478" y="33"/>
                  </a:cubicBezTo>
                  <a:cubicBezTo>
                    <a:pt x="480" y="34"/>
                    <a:pt x="482" y="34"/>
                    <a:pt x="485" y="34"/>
                  </a:cubicBezTo>
                  <a:cubicBezTo>
                    <a:pt x="487" y="34"/>
                    <a:pt x="489" y="34"/>
                    <a:pt x="491" y="33"/>
                  </a:cubicBezTo>
                  <a:cubicBezTo>
                    <a:pt x="494" y="32"/>
                    <a:pt x="495" y="31"/>
                    <a:pt x="497" y="30"/>
                  </a:cubicBezTo>
                  <a:cubicBezTo>
                    <a:pt x="498" y="28"/>
                    <a:pt x="500" y="26"/>
                    <a:pt x="500" y="24"/>
                  </a:cubicBezTo>
                  <a:cubicBezTo>
                    <a:pt x="501" y="22"/>
                    <a:pt x="502" y="20"/>
                    <a:pt x="502" y="17"/>
                  </a:cubicBezTo>
                  <a:cubicBezTo>
                    <a:pt x="502" y="15"/>
                    <a:pt x="501" y="12"/>
                    <a:pt x="500" y="10"/>
                  </a:cubicBezTo>
                  <a:cubicBezTo>
                    <a:pt x="500" y="8"/>
                    <a:pt x="498" y="6"/>
                    <a:pt x="497" y="5"/>
                  </a:cubicBezTo>
                  <a:cubicBezTo>
                    <a:pt x="495" y="3"/>
                    <a:pt x="494" y="2"/>
                    <a:pt x="491" y="2"/>
                  </a:cubicBezTo>
                  <a:cubicBezTo>
                    <a:pt x="489" y="1"/>
                    <a:pt x="487" y="0"/>
                    <a:pt x="485" y="0"/>
                  </a:cubicBezTo>
                  <a:cubicBezTo>
                    <a:pt x="482" y="0"/>
                    <a:pt x="480" y="1"/>
                    <a:pt x="478" y="2"/>
                  </a:cubicBezTo>
                  <a:cubicBezTo>
                    <a:pt x="476" y="2"/>
                    <a:pt x="474" y="4"/>
                    <a:pt x="472" y="5"/>
                  </a:cubicBezTo>
                  <a:cubicBezTo>
                    <a:pt x="471" y="7"/>
                    <a:pt x="470" y="8"/>
                    <a:pt x="469" y="10"/>
                  </a:cubicBezTo>
                  <a:cubicBezTo>
                    <a:pt x="468" y="13"/>
                    <a:pt x="467" y="15"/>
                    <a:pt x="467" y="18"/>
                  </a:cubicBezTo>
                  <a:cubicBezTo>
                    <a:pt x="467" y="20"/>
                    <a:pt x="468" y="22"/>
                    <a:pt x="469" y="24"/>
                  </a:cubicBezTo>
                  <a:moveTo>
                    <a:pt x="474" y="13"/>
                  </a:moveTo>
                  <a:cubicBezTo>
                    <a:pt x="475" y="11"/>
                    <a:pt x="476" y="10"/>
                    <a:pt x="477" y="9"/>
                  </a:cubicBezTo>
                  <a:cubicBezTo>
                    <a:pt x="478" y="8"/>
                    <a:pt x="479" y="7"/>
                    <a:pt x="480" y="7"/>
                  </a:cubicBezTo>
                  <a:cubicBezTo>
                    <a:pt x="481" y="6"/>
                    <a:pt x="483" y="6"/>
                    <a:pt x="485" y="6"/>
                  </a:cubicBezTo>
                  <a:cubicBezTo>
                    <a:pt x="486" y="6"/>
                    <a:pt x="488" y="6"/>
                    <a:pt x="489" y="7"/>
                  </a:cubicBezTo>
                  <a:cubicBezTo>
                    <a:pt x="491" y="7"/>
                    <a:pt x="492" y="8"/>
                    <a:pt x="493" y="9"/>
                  </a:cubicBezTo>
                  <a:cubicBezTo>
                    <a:pt x="494" y="10"/>
                    <a:pt x="494" y="11"/>
                    <a:pt x="495" y="13"/>
                  </a:cubicBezTo>
                  <a:cubicBezTo>
                    <a:pt x="495" y="14"/>
                    <a:pt x="496" y="16"/>
                    <a:pt x="496" y="17"/>
                  </a:cubicBezTo>
                  <a:cubicBezTo>
                    <a:pt x="496" y="19"/>
                    <a:pt x="495" y="20"/>
                    <a:pt x="495" y="22"/>
                  </a:cubicBezTo>
                  <a:cubicBezTo>
                    <a:pt x="494" y="23"/>
                    <a:pt x="494" y="25"/>
                    <a:pt x="493" y="26"/>
                  </a:cubicBezTo>
                  <a:cubicBezTo>
                    <a:pt x="492" y="27"/>
                    <a:pt x="491" y="28"/>
                    <a:pt x="489" y="28"/>
                  </a:cubicBezTo>
                  <a:cubicBezTo>
                    <a:pt x="488" y="29"/>
                    <a:pt x="486" y="29"/>
                    <a:pt x="485" y="29"/>
                  </a:cubicBezTo>
                  <a:cubicBezTo>
                    <a:pt x="483" y="29"/>
                    <a:pt x="481" y="29"/>
                    <a:pt x="480" y="28"/>
                  </a:cubicBezTo>
                  <a:cubicBezTo>
                    <a:pt x="479" y="28"/>
                    <a:pt x="478" y="27"/>
                    <a:pt x="477" y="26"/>
                  </a:cubicBezTo>
                  <a:cubicBezTo>
                    <a:pt x="476" y="25"/>
                    <a:pt x="475" y="23"/>
                    <a:pt x="474" y="22"/>
                  </a:cubicBezTo>
                  <a:cubicBezTo>
                    <a:pt x="474" y="20"/>
                    <a:pt x="474" y="19"/>
                    <a:pt x="474" y="17"/>
                  </a:cubicBezTo>
                  <a:cubicBezTo>
                    <a:pt x="474" y="16"/>
                    <a:pt x="474" y="14"/>
                    <a:pt x="474" y="13"/>
                  </a:cubicBezTo>
                  <a:moveTo>
                    <a:pt x="521" y="34"/>
                  </a:moveTo>
                  <a:cubicBezTo>
                    <a:pt x="527" y="34"/>
                    <a:pt x="527" y="34"/>
                    <a:pt x="527" y="34"/>
                  </a:cubicBezTo>
                  <a:cubicBezTo>
                    <a:pt x="527" y="9"/>
                    <a:pt x="527" y="9"/>
                    <a:pt x="527" y="9"/>
                  </a:cubicBezTo>
                  <a:cubicBezTo>
                    <a:pt x="527" y="9"/>
                    <a:pt x="527" y="9"/>
                    <a:pt x="527" y="9"/>
                  </a:cubicBezTo>
                  <a:cubicBezTo>
                    <a:pt x="543" y="34"/>
                    <a:pt x="543" y="34"/>
                    <a:pt x="543" y="34"/>
                  </a:cubicBezTo>
                  <a:cubicBezTo>
                    <a:pt x="550" y="34"/>
                    <a:pt x="550" y="34"/>
                    <a:pt x="550" y="34"/>
                  </a:cubicBezTo>
                  <a:cubicBezTo>
                    <a:pt x="550" y="1"/>
                    <a:pt x="550" y="1"/>
                    <a:pt x="550" y="1"/>
                  </a:cubicBezTo>
                  <a:cubicBezTo>
                    <a:pt x="545" y="1"/>
                    <a:pt x="545" y="1"/>
                    <a:pt x="545" y="1"/>
                  </a:cubicBezTo>
                  <a:cubicBezTo>
                    <a:pt x="545" y="25"/>
                    <a:pt x="545" y="25"/>
                    <a:pt x="545" y="25"/>
                  </a:cubicBezTo>
                  <a:cubicBezTo>
                    <a:pt x="545" y="25"/>
                    <a:pt x="545" y="25"/>
                    <a:pt x="545" y="25"/>
                  </a:cubicBezTo>
                  <a:cubicBezTo>
                    <a:pt x="529" y="1"/>
                    <a:pt x="529" y="1"/>
                    <a:pt x="529" y="1"/>
                  </a:cubicBezTo>
                  <a:cubicBezTo>
                    <a:pt x="521" y="1"/>
                    <a:pt x="521" y="1"/>
                    <a:pt x="521" y="1"/>
                  </a:cubicBezTo>
                  <a:lnTo>
                    <a:pt x="5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0" name="Text: Shook"/>
            <p:cNvSpPr>
              <a:spLocks noEditPoints="1"/>
            </p:cNvSpPr>
            <p:nvPr/>
          </p:nvSpPr>
          <p:spPr bwMode="auto">
            <a:xfrm>
              <a:off x="1744663" y="-3759201"/>
              <a:ext cx="6684963" cy="1069975"/>
            </a:xfrm>
            <a:custGeom>
              <a:avLst/>
              <a:gdLst>
                <a:gd name="T0" fmla="*/ 33 w 552"/>
                <a:gd name="T1" fmla="*/ 0 h 88"/>
                <a:gd name="T2" fmla="*/ 5 w 552"/>
                <a:gd name="T3" fmla="*/ 14 h 88"/>
                <a:gd name="T4" fmla="*/ 13 w 552"/>
                <a:gd name="T5" fmla="*/ 44 h 88"/>
                <a:gd name="T6" fmla="*/ 39 w 552"/>
                <a:gd name="T7" fmla="*/ 56 h 88"/>
                <a:gd name="T8" fmla="*/ 37 w 552"/>
                <a:gd name="T9" fmla="*/ 72 h 88"/>
                <a:gd name="T10" fmla="*/ 18 w 552"/>
                <a:gd name="T11" fmla="*/ 72 h 88"/>
                <a:gd name="T12" fmla="*/ 12 w 552"/>
                <a:gd name="T13" fmla="*/ 85 h 88"/>
                <a:gd name="T14" fmla="*/ 48 w 552"/>
                <a:gd name="T15" fmla="*/ 81 h 88"/>
                <a:gd name="T16" fmla="*/ 55 w 552"/>
                <a:gd name="T17" fmla="*/ 49 h 88"/>
                <a:gd name="T18" fmla="*/ 28 w 552"/>
                <a:gd name="T19" fmla="*/ 35 h 88"/>
                <a:gd name="T20" fmla="*/ 19 w 552"/>
                <a:gd name="T21" fmla="*/ 20 h 88"/>
                <a:gd name="T22" fmla="*/ 32 w 552"/>
                <a:gd name="T23" fmla="*/ 14 h 88"/>
                <a:gd name="T24" fmla="*/ 57 w 552"/>
                <a:gd name="T25" fmla="*/ 9 h 88"/>
                <a:gd name="T26" fmla="*/ 123 w 552"/>
                <a:gd name="T27" fmla="*/ 49 h 88"/>
                <a:gd name="T28" fmla="*/ 177 w 552"/>
                <a:gd name="T29" fmla="*/ 86 h 88"/>
                <a:gd name="T30" fmla="*/ 162 w 552"/>
                <a:gd name="T31" fmla="*/ 36 h 88"/>
                <a:gd name="T32" fmla="*/ 108 w 552"/>
                <a:gd name="T33" fmla="*/ 2 h 88"/>
                <a:gd name="T34" fmla="*/ 238 w 552"/>
                <a:gd name="T35" fmla="*/ 76 h 88"/>
                <a:gd name="T36" fmla="*/ 288 w 552"/>
                <a:gd name="T37" fmla="*/ 84 h 88"/>
                <a:gd name="T38" fmla="*/ 314 w 552"/>
                <a:gd name="T39" fmla="*/ 44 h 88"/>
                <a:gd name="T40" fmla="*/ 288 w 552"/>
                <a:gd name="T41" fmla="*/ 3 h 88"/>
                <a:gd name="T42" fmla="*/ 238 w 552"/>
                <a:gd name="T43" fmla="*/ 12 h 88"/>
                <a:gd name="T44" fmla="*/ 229 w 552"/>
                <a:gd name="T45" fmla="*/ 62 h 88"/>
                <a:gd name="T46" fmla="*/ 258 w 552"/>
                <a:gd name="T47" fmla="*/ 16 h 88"/>
                <a:gd name="T48" fmla="*/ 291 w 552"/>
                <a:gd name="T49" fmla="*/ 22 h 88"/>
                <a:gd name="T50" fmla="*/ 297 w 552"/>
                <a:gd name="T51" fmla="*/ 56 h 88"/>
                <a:gd name="T52" fmla="*/ 270 w 552"/>
                <a:gd name="T53" fmla="*/ 74 h 88"/>
                <a:gd name="T54" fmla="*/ 244 w 552"/>
                <a:gd name="T55" fmla="*/ 56 h 88"/>
                <a:gd name="T56" fmla="*/ 350 w 552"/>
                <a:gd name="T57" fmla="*/ 62 h 88"/>
                <a:gd name="T58" fmla="*/ 390 w 552"/>
                <a:gd name="T59" fmla="*/ 88 h 88"/>
                <a:gd name="T60" fmla="*/ 431 w 552"/>
                <a:gd name="T61" fmla="*/ 62 h 88"/>
                <a:gd name="T62" fmla="*/ 422 w 552"/>
                <a:gd name="T63" fmla="*/ 12 h 88"/>
                <a:gd name="T64" fmla="*/ 373 w 552"/>
                <a:gd name="T65" fmla="*/ 3 h 88"/>
                <a:gd name="T66" fmla="*/ 346 w 552"/>
                <a:gd name="T67" fmla="*/ 44 h 88"/>
                <a:gd name="T68" fmla="*/ 370 w 552"/>
                <a:gd name="T69" fmla="*/ 22 h 88"/>
                <a:gd name="T70" fmla="*/ 402 w 552"/>
                <a:gd name="T71" fmla="*/ 16 h 88"/>
                <a:gd name="T72" fmla="*/ 419 w 552"/>
                <a:gd name="T73" fmla="*/ 43 h 88"/>
                <a:gd name="T74" fmla="*/ 402 w 552"/>
                <a:gd name="T75" fmla="*/ 72 h 88"/>
                <a:gd name="T76" fmla="*/ 370 w 552"/>
                <a:gd name="T77" fmla="*/ 66 h 88"/>
                <a:gd name="T78" fmla="*/ 364 w 552"/>
                <a:gd name="T79" fmla="*/ 32 h 88"/>
                <a:gd name="T80" fmla="*/ 494 w 552"/>
                <a:gd name="T81" fmla="*/ 45 h 88"/>
                <a:gd name="T82" fmla="*/ 552 w 552"/>
                <a:gd name="T83" fmla="*/ 86 h 88"/>
                <a:gd name="T84" fmla="*/ 529 w 552"/>
                <a:gd name="T85" fmla="*/ 2 h 88"/>
                <a:gd name="T86" fmla="*/ 494 w 552"/>
                <a:gd name="T87"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 h="88">
                  <a:moveTo>
                    <a:pt x="57" y="9"/>
                  </a:moveTo>
                  <a:cubicBezTo>
                    <a:pt x="54" y="6"/>
                    <a:pt x="50" y="4"/>
                    <a:pt x="46" y="2"/>
                  </a:cubicBezTo>
                  <a:cubicBezTo>
                    <a:pt x="42" y="1"/>
                    <a:pt x="38" y="0"/>
                    <a:pt x="33" y="0"/>
                  </a:cubicBezTo>
                  <a:cubicBezTo>
                    <a:pt x="29" y="0"/>
                    <a:pt x="26" y="1"/>
                    <a:pt x="22" y="2"/>
                  </a:cubicBezTo>
                  <a:cubicBezTo>
                    <a:pt x="18" y="3"/>
                    <a:pt x="15" y="4"/>
                    <a:pt x="12" y="7"/>
                  </a:cubicBezTo>
                  <a:cubicBezTo>
                    <a:pt x="9" y="9"/>
                    <a:pt x="7" y="11"/>
                    <a:pt x="5" y="14"/>
                  </a:cubicBezTo>
                  <a:cubicBezTo>
                    <a:pt x="3" y="17"/>
                    <a:pt x="3" y="21"/>
                    <a:pt x="3" y="26"/>
                  </a:cubicBezTo>
                  <a:cubicBezTo>
                    <a:pt x="3" y="30"/>
                    <a:pt x="4" y="34"/>
                    <a:pt x="5" y="37"/>
                  </a:cubicBezTo>
                  <a:cubicBezTo>
                    <a:pt x="7" y="40"/>
                    <a:pt x="10" y="43"/>
                    <a:pt x="13" y="44"/>
                  </a:cubicBezTo>
                  <a:cubicBezTo>
                    <a:pt x="16" y="46"/>
                    <a:pt x="19" y="48"/>
                    <a:pt x="22" y="49"/>
                  </a:cubicBezTo>
                  <a:cubicBezTo>
                    <a:pt x="26" y="50"/>
                    <a:pt x="29" y="51"/>
                    <a:pt x="32" y="52"/>
                  </a:cubicBezTo>
                  <a:cubicBezTo>
                    <a:pt x="35" y="53"/>
                    <a:pt x="37" y="54"/>
                    <a:pt x="39" y="56"/>
                  </a:cubicBezTo>
                  <a:cubicBezTo>
                    <a:pt x="41" y="58"/>
                    <a:pt x="42" y="60"/>
                    <a:pt x="42" y="63"/>
                  </a:cubicBezTo>
                  <a:cubicBezTo>
                    <a:pt x="42" y="65"/>
                    <a:pt x="42" y="67"/>
                    <a:pt x="41" y="68"/>
                  </a:cubicBezTo>
                  <a:cubicBezTo>
                    <a:pt x="40" y="69"/>
                    <a:pt x="39" y="71"/>
                    <a:pt x="37" y="72"/>
                  </a:cubicBezTo>
                  <a:cubicBezTo>
                    <a:pt x="36" y="73"/>
                    <a:pt x="34" y="73"/>
                    <a:pt x="33" y="74"/>
                  </a:cubicBezTo>
                  <a:cubicBezTo>
                    <a:pt x="31" y="74"/>
                    <a:pt x="29" y="74"/>
                    <a:pt x="27" y="74"/>
                  </a:cubicBezTo>
                  <a:cubicBezTo>
                    <a:pt x="24" y="74"/>
                    <a:pt x="21" y="74"/>
                    <a:pt x="18" y="72"/>
                  </a:cubicBezTo>
                  <a:cubicBezTo>
                    <a:pt x="15" y="71"/>
                    <a:pt x="13" y="68"/>
                    <a:pt x="11" y="66"/>
                  </a:cubicBezTo>
                  <a:cubicBezTo>
                    <a:pt x="0" y="77"/>
                    <a:pt x="0" y="77"/>
                    <a:pt x="0" y="77"/>
                  </a:cubicBezTo>
                  <a:cubicBezTo>
                    <a:pt x="3" y="81"/>
                    <a:pt x="7" y="83"/>
                    <a:pt x="12" y="85"/>
                  </a:cubicBezTo>
                  <a:cubicBezTo>
                    <a:pt x="17" y="87"/>
                    <a:pt x="22" y="88"/>
                    <a:pt x="27" y="88"/>
                  </a:cubicBezTo>
                  <a:cubicBezTo>
                    <a:pt x="31" y="88"/>
                    <a:pt x="35" y="87"/>
                    <a:pt x="39" y="86"/>
                  </a:cubicBezTo>
                  <a:cubicBezTo>
                    <a:pt x="42" y="85"/>
                    <a:pt x="46" y="83"/>
                    <a:pt x="48" y="81"/>
                  </a:cubicBezTo>
                  <a:cubicBezTo>
                    <a:pt x="51" y="79"/>
                    <a:pt x="53" y="76"/>
                    <a:pt x="55" y="73"/>
                  </a:cubicBezTo>
                  <a:cubicBezTo>
                    <a:pt x="57" y="70"/>
                    <a:pt x="58" y="66"/>
                    <a:pt x="58" y="61"/>
                  </a:cubicBezTo>
                  <a:cubicBezTo>
                    <a:pt x="58" y="56"/>
                    <a:pt x="57" y="52"/>
                    <a:pt x="55" y="49"/>
                  </a:cubicBezTo>
                  <a:cubicBezTo>
                    <a:pt x="53" y="46"/>
                    <a:pt x="50" y="44"/>
                    <a:pt x="47" y="42"/>
                  </a:cubicBezTo>
                  <a:cubicBezTo>
                    <a:pt x="44" y="40"/>
                    <a:pt x="41" y="39"/>
                    <a:pt x="38" y="38"/>
                  </a:cubicBezTo>
                  <a:cubicBezTo>
                    <a:pt x="34" y="37"/>
                    <a:pt x="31" y="36"/>
                    <a:pt x="28" y="35"/>
                  </a:cubicBezTo>
                  <a:cubicBezTo>
                    <a:pt x="25" y="34"/>
                    <a:pt x="23" y="32"/>
                    <a:pt x="21" y="31"/>
                  </a:cubicBezTo>
                  <a:cubicBezTo>
                    <a:pt x="19" y="29"/>
                    <a:pt x="18" y="27"/>
                    <a:pt x="18" y="24"/>
                  </a:cubicBezTo>
                  <a:cubicBezTo>
                    <a:pt x="18" y="23"/>
                    <a:pt x="18" y="21"/>
                    <a:pt x="19" y="20"/>
                  </a:cubicBezTo>
                  <a:cubicBezTo>
                    <a:pt x="20" y="18"/>
                    <a:pt x="21" y="17"/>
                    <a:pt x="22" y="16"/>
                  </a:cubicBezTo>
                  <a:cubicBezTo>
                    <a:pt x="24" y="15"/>
                    <a:pt x="25" y="15"/>
                    <a:pt x="27" y="14"/>
                  </a:cubicBezTo>
                  <a:cubicBezTo>
                    <a:pt x="28" y="14"/>
                    <a:pt x="30" y="14"/>
                    <a:pt x="32" y="14"/>
                  </a:cubicBezTo>
                  <a:cubicBezTo>
                    <a:pt x="35" y="14"/>
                    <a:pt x="37" y="14"/>
                    <a:pt x="40" y="15"/>
                  </a:cubicBezTo>
                  <a:cubicBezTo>
                    <a:pt x="43" y="16"/>
                    <a:pt x="45" y="18"/>
                    <a:pt x="46" y="20"/>
                  </a:cubicBezTo>
                  <a:lnTo>
                    <a:pt x="57" y="9"/>
                  </a:lnTo>
                  <a:close/>
                  <a:moveTo>
                    <a:pt x="108" y="86"/>
                  </a:moveTo>
                  <a:cubicBezTo>
                    <a:pt x="123" y="86"/>
                    <a:pt x="123" y="86"/>
                    <a:pt x="123" y="86"/>
                  </a:cubicBezTo>
                  <a:cubicBezTo>
                    <a:pt x="123" y="49"/>
                    <a:pt x="123" y="49"/>
                    <a:pt x="123" y="49"/>
                  </a:cubicBezTo>
                  <a:cubicBezTo>
                    <a:pt x="162" y="49"/>
                    <a:pt x="162" y="49"/>
                    <a:pt x="162" y="49"/>
                  </a:cubicBezTo>
                  <a:cubicBezTo>
                    <a:pt x="162" y="86"/>
                    <a:pt x="162" y="86"/>
                    <a:pt x="162" y="86"/>
                  </a:cubicBezTo>
                  <a:cubicBezTo>
                    <a:pt x="177" y="86"/>
                    <a:pt x="177" y="86"/>
                    <a:pt x="177" y="86"/>
                  </a:cubicBezTo>
                  <a:cubicBezTo>
                    <a:pt x="177" y="2"/>
                    <a:pt x="177" y="2"/>
                    <a:pt x="177" y="2"/>
                  </a:cubicBezTo>
                  <a:cubicBezTo>
                    <a:pt x="162" y="2"/>
                    <a:pt x="162" y="2"/>
                    <a:pt x="162" y="2"/>
                  </a:cubicBezTo>
                  <a:cubicBezTo>
                    <a:pt x="162" y="36"/>
                    <a:pt x="162" y="36"/>
                    <a:pt x="162" y="36"/>
                  </a:cubicBezTo>
                  <a:cubicBezTo>
                    <a:pt x="123" y="36"/>
                    <a:pt x="123" y="36"/>
                    <a:pt x="123" y="36"/>
                  </a:cubicBezTo>
                  <a:cubicBezTo>
                    <a:pt x="123" y="2"/>
                    <a:pt x="123" y="2"/>
                    <a:pt x="123" y="2"/>
                  </a:cubicBezTo>
                  <a:cubicBezTo>
                    <a:pt x="108" y="2"/>
                    <a:pt x="108" y="2"/>
                    <a:pt x="108" y="2"/>
                  </a:cubicBezTo>
                  <a:lnTo>
                    <a:pt x="108" y="86"/>
                  </a:lnTo>
                  <a:close/>
                  <a:moveTo>
                    <a:pt x="229" y="62"/>
                  </a:moveTo>
                  <a:cubicBezTo>
                    <a:pt x="232" y="68"/>
                    <a:pt x="235" y="72"/>
                    <a:pt x="238" y="76"/>
                  </a:cubicBezTo>
                  <a:cubicBezTo>
                    <a:pt x="242" y="80"/>
                    <a:pt x="247" y="83"/>
                    <a:pt x="252" y="85"/>
                  </a:cubicBezTo>
                  <a:cubicBezTo>
                    <a:pt x="258" y="87"/>
                    <a:pt x="264" y="88"/>
                    <a:pt x="270" y="88"/>
                  </a:cubicBezTo>
                  <a:cubicBezTo>
                    <a:pt x="276" y="88"/>
                    <a:pt x="282" y="87"/>
                    <a:pt x="288" y="84"/>
                  </a:cubicBezTo>
                  <a:cubicBezTo>
                    <a:pt x="293" y="82"/>
                    <a:pt x="298" y="79"/>
                    <a:pt x="302" y="75"/>
                  </a:cubicBezTo>
                  <a:cubicBezTo>
                    <a:pt x="306" y="72"/>
                    <a:pt x="309" y="67"/>
                    <a:pt x="311" y="62"/>
                  </a:cubicBezTo>
                  <a:cubicBezTo>
                    <a:pt x="313" y="56"/>
                    <a:pt x="314" y="50"/>
                    <a:pt x="314" y="44"/>
                  </a:cubicBezTo>
                  <a:cubicBezTo>
                    <a:pt x="314" y="37"/>
                    <a:pt x="313" y="31"/>
                    <a:pt x="311" y="26"/>
                  </a:cubicBezTo>
                  <a:cubicBezTo>
                    <a:pt x="309" y="20"/>
                    <a:pt x="306" y="16"/>
                    <a:pt x="302" y="12"/>
                  </a:cubicBezTo>
                  <a:cubicBezTo>
                    <a:pt x="298" y="8"/>
                    <a:pt x="293" y="5"/>
                    <a:pt x="288" y="3"/>
                  </a:cubicBezTo>
                  <a:cubicBezTo>
                    <a:pt x="282" y="1"/>
                    <a:pt x="276" y="0"/>
                    <a:pt x="270" y="0"/>
                  </a:cubicBezTo>
                  <a:cubicBezTo>
                    <a:pt x="264" y="0"/>
                    <a:pt x="258" y="1"/>
                    <a:pt x="252" y="3"/>
                  </a:cubicBezTo>
                  <a:cubicBezTo>
                    <a:pt x="247" y="6"/>
                    <a:pt x="242" y="9"/>
                    <a:pt x="238" y="12"/>
                  </a:cubicBezTo>
                  <a:cubicBezTo>
                    <a:pt x="235" y="16"/>
                    <a:pt x="232" y="21"/>
                    <a:pt x="229" y="26"/>
                  </a:cubicBezTo>
                  <a:cubicBezTo>
                    <a:pt x="227" y="32"/>
                    <a:pt x="226" y="38"/>
                    <a:pt x="226" y="44"/>
                  </a:cubicBezTo>
                  <a:cubicBezTo>
                    <a:pt x="226" y="51"/>
                    <a:pt x="227" y="57"/>
                    <a:pt x="229" y="62"/>
                  </a:cubicBezTo>
                  <a:moveTo>
                    <a:pt x="244" y="32"/>
                  </a:moveTo>
                  <a:cubicBezTo>
                    <a:pt x="245" y="28"/>
                    <a:pt x="247" y="25"/>
                    <a:pt x="249" y="22"/>
                  </a:cubicBezTo>
                  <a:cubicBezTo>
                    <a:pt x="252" y="20"/>
                    <a:pt x="255" y="18"/>
                    <a:pt x="258" y="16"/>
                  </a:cubicBezTo>
                  <a:cubicBezTo>
                    <a:pt x="262" y="15"/>
                    <a:pt x="266" y="14"/>
                    <a:pt x="270" y="14"/>
                  </a:cubicBezTo>
                  <a:cubicBezTo>
                    <a:pt x="274" y="14"/>
                    <a:pt x="278" y="15"/>
                    <a:pt x="282" y="16"/>
                  </a:cubicBezTo>
                  <a:cubicBezTo>
                    <a:pt x="285" y="18"/>
                    <a:pt x="288" y="20"/>
                    <a:pt x="291" y="22"/>
                  </a:cubicBezTo>
                  <a:cubicBezTo>
                    <a:pt x="293" y="25"/>
                    <a:pt x="295" y="28"/>
                    <a:pt x="297" y="32"/>
                  </a:cubicBezTo>
                  <a:cubicBezTo>
                    <a:pt x="298" y="35"/>
                    <a:pt x="299" y="39"/>
                    <a:pt x="299" y="43"/>
                  </a:cubicBezTo>
                  <a:cubicBezTo>
                    <a:pt x="299" y="48"/>
                    <a:pt x="298" y="52"/>
                    <a:pt x="297" y="56"/>
                  </a:cubicBezTo>
                  <a:cubicBezTo>
                    <a:pt x="295" y="60"/>
                    <a:pt x="293" y="63"/>
                    <a:pt x="291" y="66"/>
                  </a:cubicBezTo>
                  <a:cubicBezTo>
                    <a:pt x="288" y="68"/>
                    <a:pt x="285" y="70"/>
                    <a:pt x="282" y="72"/>
                  </a:cubicBezTo>
                  <a:cubicBezTo>
                    <a:pt x="278" y="74"/>
                    <a:pt x="274" y="74"/>
                    <a:pt x="270" y="74"/>
                  </a:cubicBezTo>
                  <a:cubicBezTo>
                    <a:pt x="266" y="74"/>
                    <a:pt x="262" y="74"/>
                    <a:pt x="258" y="72"/>
                  </a:cubicBezTo>
                  <a:cubicBezTo>
                    <a:pt x="255" y="70"/>
                    <a:pt x="252" y="68"/>
                    <a:pt x="249" y="66"/>
                  </a:cubicBezTo>
                  <a:cubicBezTo>
                    <a:pt x="247" y="63"/>
                    <a:pt x="245" y="60"/>
                    <a:pt x="244" y="56"/>
                  </a:cubicBezTo>
                  <a:cubicBezTo>
                    <a:pt x="242" y="52"/>
                    <a:pt x="242" y="48"/>
                    <a:pt x="242" y="43"/>
                  </a:cubicBezTo>
                  <a:cubicBezTo>
                    <a:pt x="242" y="39"/>
                    <a:pt x="242" y="35"/>
                    <a:pt x="244" y="32"/>
                  </a:cubicBezTo>
                  <a:moveTo>
                    <a:pt x="350" y="62"/>
                  </a:moveTo>
                  <a:cubicBezTo>
                    <a:pt x="352" y="68"/>
                    <a:pt x="355" y="72"/>
                    <a:pt x="359" y="76"/>
                  </a:cubicBezTo>
                  <a:cubicBezTo>
                    <a:pt x="363" y="80"/>
                    <a:pt x="367" y="83"/>
                    <a:pt x="373" y="85"/>
                  </a:cubicBezTo>
                  <a:cubicBezTo>
                    <a:pt x="378" y="87"/>
                    <a:pt x="384" y="88"/>
                    <a:pt x="390" y="88"/>
                  </a:cubicBezTo>
                  <a:cubicBezTo>
                    <a:pt x="397" y="88"/>
                    <a:pt x="403" y="87"/>
                    <a:pt x="408" y="84"/>
                  </a:cubicBezTo>
                  <a:cubicBezTo>
                    <a:pt x="413" y="82"/>
                    <a:pt x="418" y="79"/>
                    <a:pt x="422" y="75"/>
                  </a:cubicBezTo>
                  <a:cubicBezTo>
                    <a:pt x="426" y="72"/>
                    <a:pt x="429" y="67"/>
                    <a:pt x="431" y="62"/>
                  </a:cubicBezTo>
                  <a:cubicBezTo>
                    <a:pt x="433" y="56"/>
                    <a:pt x="434" y="50"/>
                    <a:pt x="434" y="44"/>
                  </a:cubicBezTo>
                  <a:cubicBezTo>
                    <a:pt x="434" y="37"/>
                    <a:pt x="433" y="31"/>
                    <a:pt x="431" y="26"/>
                  </a:cubicBezTo>
                  <a:cubicBezTo>
                    <a:pt x="429" y="20"/>
                    <a:pt x="426" y="16"/>
                    <a:pt x="422" y="12"/>
                  </a:cubicBezTo>
                  <a:cubicBezTo>
                    <a:pt x="418" y="8"/>
                    <a:pt x="413" y="5"/>
                    <a:pt x="408" y="3"/>
                  </a:cubicBezTo>
                  <a:cubicBezTo>
                    <a:pt x="403" y="1"/>
                    <a:pt x="397" y="0"/>
                    <a:pt x="390" y="0"/>
                  </a:cubicBezTo>
                  <a:cubicBezTo>
                    <a:pt x="384" y="0"/>
                    <a:pt x="378" y="1"/>
                    <a:pt x="373" y="3"/>
                  </a:cubicBezTo>
                  <a:cubicBezTo>
                    <a:pt x="367" y="6"/>
                    <a:pt x="363" y="9"/>
                    <a:pt x="359" y="12"/>
                  </a:cubicBezTo>
                  <a:cubicBezTo>
                    <a:pt x="355" y="16"/>
                    <a:pt x="352" y="21"/>
                    <a:pt x="350" y="26"/>
                  </a:cubicBezTo>
                  <a:cubicBezTo>
                    <a:pt x="347" y="32"/>
                    <a:pt x="346" y="38"/>
                    <a:pt x="346" y="44"/>
                  </a:cubicBezTo>
                  <a:cubicBezTo>
                    <a:pt x="346" y="51"/>
                    <a:pt x="347" y="57"/>
                    <a:pt x="350" y="62"/>
                  </a:cubicBezTo>
                  <a:moveTo>
                    <a:pt x="364" y="32"/>
                  </a:moveTo>
                  <a:cubicBezTo>
                    <a:pt x="365" y="28"/>
                    <a:pt x="367" y="25"/>
                    <a:pt x="370" y="22"/>
                  </a:cubicBezTo>
                  <a:cubicBezTo>
                    <a:pt x="372" y="20"/>
                    <a:pt x="375" y="18"/>
                    <a:pt x="379" y="16"/>
                  </a:cubicBezTo>
                  <a:cubicBezTo>
                    <a:pt x="382" y="15"/>
                    <a:pt x="386" y="14"/>
                    <a:pt x="390" y="14"/>
                  </a:cubicBezTo>
                  <a:cubicBezTo>
                    <a:pt x="395" y="14"/>
                    <a:pt x="399" y="15"/>
                    <a:pt x="402" y="16"/>
                  </a:cubicBezTo>
                  <a:cubicBezTo>
                    <a:pt x="406" y="18"/>
                    <a:pt x="409" y="20"/>
                    <a:pt x="411" y="22"/>
                  </a:cubicBezTo>
                  <a:cubicBezTo>
                    <a:pt x="414" y="25"/>
                    <a:pt x="416" y="28"/>
                    <a:pt x="417" y="32"/>
                  </a:cubicBezTo>
                  <a:cubicBezTo>
                    <a:pt x="418" y="35"/>
                    <a:pt x="419" y="39"/>
                    <a:pt x="419" y="43"/>
                  </a:cubicBezTo>
                  <a:cubicBezTo>
                    <a:pt x="419" y="48"/>
                    <a:pt x="418" y="52"/>
                    <a:pt x="417" y="56"/>
                  </a:cubicBezTo>
                  <a:cubicBezTo>
                    <a:pt x="416" y="60"/>
                    <a:pt x="414" y="63"/>
                    <a:pt x="411" y="66"/>
                  </a:cubicBezTo>
                  <a:cubicBezTo>
                    <a:pt x="409" y="68"/>
                    <a:pt x="406" y="70"/>
                    <a:pt x="402" y="72"/>
                  </a:cubicBezTo>
                  <a:cubicBezTo>
                    <a:pt x="399" y="74"/>
                    <a:pt x="395" y="74"/>
                    <a:pt x="390" y="74"/>
                  </a:cubicBezTo>
                  <a:cubicBezTo>
                    <a:pt x="386" y="74"/>
                    <a:pt x="382" y="74"/>
                    <a:pt x="379" y="72"/>
                  </a:cubicBezTo>
                  <a:cubicBezTo>
                    <a:pt x="375" y="70"/>
                    <a:pt x="372" y="68"/>
                    <a:pt x="370" y="66"/>
                  </a:cubicBezTo>
                  <a:cubicBezTo>
                    <a:pt x="367" y="63"/>
                    <a:pt x="365" y="60"/>
                    <a:pt x="364" y="56"/>
                  </a:cubicBezTo>
                  <a:cubicBezTo>
                    <a:pt x="362" y="52"/>
                    <a:pt x="362" y="48"/>
                    <a:pt x="362" y="43"/>
                  </a:cubicBezTo>
                  <a:cubicBezTo>
                    <a:pt x="362" y="39"/>
                    <a:pt x="362" y="35"/>
                    <a:pt x="364" y="32"/>
                  </a:cubicBezTo>
                  <a:moveTo>
                    <a:pt x="479" y="86"/>
                  </a:moveTo>
                  <a:cubicBezTo>
                    <a:pt x="494" y="86"/>
                    <a:pt x="494" y="86"/>
                    <a:pt x="494" y="86"/>
                  </a:cubicBezTo>
                  <a:cubicBezTo>
                    <a:pt x="494" y="45"/>
                    <a:pt x="494" y="45"/>
                    <a:pt x="494" y="45"/>
                  </a:cubicBezTo>
                  <a:cubicBezTo>
                    <a:pt x="495" y="45"/>
                    <a:pt x="495" y="45"/>
                    <a:pt x="495" y="45"/>
                  </a:cubicBezTo>
                  <a:cubicBezTo>
                    <a:pt x="531" y="86"/>
                    <a:pt x="531" y="86"/>
                    <a:pt x="531" y="86"/>
                  </a:cubicBezTo>
                  <a:cubicBezTo>
                    <a:pt x="552" y="86"/>
                    <a:pt x="552" y="86"/>
                    <a:pt x="552" y="86"/>
                  </a:cubicBezTo>
                  <a:cubicBezTo>
                    <a:pt x="510" y="41"/>
                    <a:pt x="510" y="41"/>
                    <a:pt x="510" y="41"/>
                  </a:cubicBezTo>
                  <a:cubicBezTo>
                    <a:pt x="549" y="2"/>
                    <a:pt x="549" y="2"/>
                    <a:pt x="549" y="2"/>
                  </a:cubicBezTo>
                  <a:cubicBezTo>
                    <a:pt x="529" y="2"/>
                    <a:pt x="529" y="2"/>
                    <a:pt x="529" y="2"/>
                  </a:cubicBezTo>
                  <a:cubicBezTo>
                    <a:pt x="495" y="38"/>
                    <a:pt x="495" y="38"/>
                    <a:pt x="495" y="38"/>
                  </a:cubicBezTo>
                  <a:cubicBezTo>
                    <a:pt x="494" y="38"/>
                    <a:pt x="494" y="38"/>
                    <a:pt x="494" y="38"/>
                  </a:cubicBezTo>
                  <a:cubicBezTo>
                    <a:pt x="494" y="2"/>
                    <a:pt x="494" y="2"/>
                    <a:pt x="494" y="2"/>
                  </a:cubicBezTo>
                  <a:cubicBezTo>
                    <a:pt x="479" y="2"/>
                    <a:pt x="479" y="2"/>
                    <a:pt x="479" y="2"/>
                  </a:cubicBezTo>
                  <a:lnTo>
                    <a:pt x="479"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grpSp>
      <p:grpSp>
        <p:nvGrpSpPr>
          <p:cNvPr id="191" name="Legal Sense of Science Tagline" hidden="1"/>
          <p:cNvGrpSpPr>
            <a:grpSpLocks noChangeAspect="1"/>
          </p:cNvGrpSpPr>
          <p:nvPr/>
        </p:nvGrpSpPr>
        <p:grpSpPr>
          <a:xfrm>
            <a:off x="10139631" y="686008"/>
            <a:ext cx="1377262" cy="1371600"/>
            <a:chOff x="1835150" y="587375"/>
            <a:chExt cx="8108950" cy="8075613"/>
          </a:xfrm>
          <a:solidFill>
            <a:schemeClr val="tx1"/>
          </a:solidFill>
        </p:grpSpPr>
        <p:grpSp>
          <p:nvGrpSpPr>
            <p:cNvPr id="192" name="Technology"/>
            <p:cNvGrpSpPr/>
            <p:nvPr/>
          </p:nvGrpSpPr>
          <p:grpSpPr>
            <a:xfrm>
              <a:off x="7573963" y="1020763"/>
              <a:ext cx="2370137" cy="6256337"/>
              <a:chOff x="7573963" y="1020763"/>
              <a:chExt cx="2370137" cy="6256337"/>
            </a:xfrm>
            <a:grpFill/>
          </p:grpSpPr>
          <p:sp>
            <p:nvSpPr>
              <p:cNvPr id="250" name="Freeform 108"/>
              <p:cNvSpPr>
                <a:spLocks/>
              </p:cNvSpPr>
              <p:nvPr/>
            </p:nvSpPr>
            <p:spPr bwMode="auto">
              <a:xfrm>
                <a:off x="8655050" y="6683375"/>
                <a:ext cx="636588" cy="593725"/>
              </a:xfrm>
              <a:custGeom>
                <a:avLst/>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Freeform 113"/>
              <p:cNvSpPr>
                <a:spLocks/>
              </p:cNvSpPr>
              <p:nvPr/>
            </p:nvSpPr>
            <p:spPr bwMode="auto">
              <a:xfrm>
                <a:off x="8956675" y="5978525"/>
                <a:ext cx="646113" cy="641350"/>
              </a:xfrm>
              <a:custGeom>
                <a:avLst/>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1">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Freeform 121"/>
              <p:cNvSpPr>
                <a:spLocks/>
              </p:cNvSpPr>
              <p:nvPr/>
            </p:nvSpPr>
            <p:spPr bwMode="auto">
              <a:xfrm>
                <a:off x="9129713" y="3109913"/>
                <a:ext cx="682625" cy="663575"/>
              </a:xfrm>
              <a:custGeom>
                <a:avLst/>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3" name="Freeform 123"/>
              <p:cNvSpPr>
                <a:spLocks/>
              </p:cNvSpPr>
              <p:nvPr/>
            </p:nvSpPr>
            <p:spPr bwMode="auto">
              <a:xfrm>
                <a:off x="9366250" y="4732338"/>
                <a:ext cx="577850" cy="350838"/>
              </a:xfrm>
              <a:custGeom>
                <a:avLst/>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ah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Freeform 126"/>
              <p:cNvSpPr>
                <a:spLocks noEditPoints="1"/>
              </p:cNvSpPr>
              <p:nvPr/>
            </p:nvSpPr>
            <p:spPr bwMode="auto">
              <a:xfrm>
                <a:off x="9337675" y="3911600"/>
                <a:ext cx="606425" cy="623888"/>
              </a:xfrm>
              <a:custGeom>
                <a:avLst/>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127"/>
              <p:cNvSpPr>
                <a:spLocks/>
              </p:cNvSpPr>
              <p:nvPr/>
            </p:nvSpPr>
            <p:spPr bwMode="auto">
              <a:xfrm>
                <a:off x="8447088" y="1874838"/>
                <a:ext cx="623888" cy="623888"/>
              </a:xfrm>
              <a:custGeom>
                <a:avLst/>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Freeform 128"/>
              <p:cNvSpPr>
                <a:spLocks/>
              </p:cNvSpPr>
              <p:nvPr/>
            </p:nvSpPr>
            <p:spPr bwMode="auto">
              <a:xfrm>
                <a:off x="8799513" y="2406650"/>
                <a:ext cx="711200" cy="685800"/>
              </a:xfrm>
              <a:custGeom>
                <a:avLst/>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Freeform 129"/>
              <p:cNvSpPr>
                <a:spLocks noEditPoints="1"/>
              </p:cNvSpPr>
              <p:nvPr/>
            </p:nvSpPr>
            <p:spPr bwMode="auto">
              <a:xfrm>
                <a:off x="9228138" y="5240338"/>
                <a:ext cx="641350" cy="657225"/>
              </a:xfrm>
              <a:custGeom>
                <a:avLst/>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Freeform 132"/>
              <p:cNvSpPr>
                <a:spLocks/>
              </p:cNvSpPr>
              <p:nvPr/>
            </p:nvSpPr>
            <p:spPr bwMode="auto">
              <a:xfrm>
                <a:off x="7573963" y="1020763"/>
                <a:ext cx="520700" cy="611188"/>
              </a:xfrm>
              <a:custGeom>
                <a:avLst/>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Freeform 133"/>
              <p:cNvSpPr>
                <a:spLocks/>
              </p:cNvSpPr>
              <p:nvPr/>
            </p:nvSpPr>
            <p:spPr bwMode="auto">
              <a:xfrm>
                <a:off x="7956550" y="1384300"/>
                <a:ext cx="635000" cy="669925"/>
              </a:xfrm>
              <a:custGeom>
                <a:avLst/>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3" name="SHB.com"/>
            <p:cNvGrpSpPr/>
            <p:nvPr/>
          </p:nvGrpSpPr>
          <p:grpSpPr>
            <a:xfrm>
              <a:off x="3725863" y="7548563"/>
              <a:ext cx="4375150" cy="1114425"/>
              <a:chOff x="3725863" y="7548563"/>
              <a:chExt cx="4375150" cy="1114425"/>
            </a:xfrm>
            <a:grpFill/>
          </p:grpSpPr>
          <p:sp>
            <p:nvSpPr>
              <p:cNvPr id="243" name="Freeform 137"/>
              <p:cNvSpPr>
                <a:spLocks/>
              </p:cNvSpPr>
              <p:nvPr/>
            </p:nvSpPr>
            <p:spPr bwMode="auto">
              <a:xfrm>
                <a:off x="3725863" y="7570788"/>
                <a:ext cx="560388" cy="588963"/>
              </a:xfrm>
              <a:custGeom>
                <a:avLst/>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139"/>
              <p:cNvSpPr>
                <a:spLocks/>
              </p:cNvSpPr>
              <p:nvPr/>
            </p:nvSpPr>
            <p:spPr bwMode="auto">
              <a:xfrm>
                <a:off x="4279900" y="7808913"/>
                <a:ext cx="623888" cy="668338"/>
              </a:xfrm>
              <a:custGeom>
                <a:avLst/>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141"/>
              <p:cNvSpPr>
                <a:spLocks noEditPoints="1"/>
              </p:cNvSpPr>
              <p:nvPr/>
            </p:nvSpPr>
            <p:spPr bwMode="auto">
              <a:xfrm>
                <a:off x="6621463" y="7912100"/>
                <a:ext cx="663575" cy="646113"/>
              </a:xfrm>
              <a:custGeom>
                <a:avLst/>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6" name="Freeform 149"/>
              <p:cNvSpPr>
                <a:spLocks noEditPoints="1"/>
              </p:cNvSpPr>
              <p:nvPr/>
            </p:nvSpPr>
            <p:spPr bwMode="auto">
              <a:xfrm>
                <a:off x="5002213" y="8021638"/>
                <a:ext cx="479425" cy="588963"/>
              </a:xfrm>
              <a:custGeom>
                <a:avLst/>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150"/>
              <p:cNvSpPr>
                <a:spLocks/>
              </p:cNvSpPr>
              <p:nvPr/>
            </p:nvSpPr>
            <p:spPr bwMode="auto">
              <a:xfrm>
                <a:off x="5661025" y="8512175"/>
                <a:ext cx="144463" cy="144463"/>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Freeform 151"/>
              <p:cNvSpPr>
                <a:spLocks/>
              </p:cNvSpPr>
              <p:nvPr/>
            </p:nvSpPr>
            <p:spPr bwMode="auto">
              <a:xfrm>
                <a:off x="6002338" y="8067675"/>
                <a:ext cx="531813" cy="595313"/>
              </a:xfrm>
              <a:custGeom>
                <a:avLst/>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Freeform 158"/>
              <p:cNvSpPr>
                <a:spLocks/>
              </p:cNvSpPr>
              <p:nvPr/>
            </p:nvSpPr>
            <p:spPr bwMode="auto">
              <a:xfrm>
                <a:off x="7302500" y="7548563"/>
                <a:ext cx="798513" cy="773113"/>
              </a:xfrm>
              <a:custGeom>
                <a:avLst/>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3"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4" name="We make legal sense of science."/>
            <p:cNvGrpSpPr/>
            <p:nvPr/>
          </p:nvGrpSpPr>
          <p:grpSpPr>
            <a:xfrm>
              <a:off x="3117850" y="3006725"/>
              <a:ext cx="5618163" cy="2971800"/>
              <a:chOff x="3117850" y="3006725"/>
              <a:chExt cx="5618163" cy="2971800"/>
            </a:xfrm>
            <a:grpFill/>
          </p:grpSpPr>
          <p:sp>
            <p:nvSpPr>
              <p:cNvPr id="215" name="Freeform 106"/>
              <p:cNvSpPr>
                <a:spLocks noEditPoints="1"/>
              </p:cNvSpPr>
              <p:nvPr/>
            </p:nvSpPr>
            <p:spPr bwMode="auto">
              <a:xfrm>
                <a:off x="6407150" y="4356100"/>
                <a:ext cx="554038" cy="566738"/>
              </a:xfrm>
              <a:custGeom>
                <a:avLst/>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109"/>
              <p:cNvSpPr>
                <a:spLocks/>
              </p:cNvSpPr>
              <p:nvPr/>
            </p:nvSpPr>
            <p:spPr bwMode="auto">
              <a:xfrm>
                <a:off x="7054850" y="4356100"/>
                <a:ext cx="525463" cy="554038"/>
              </a:xfrm>
              <a:custGeom>
                <a:avLst/>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111"/>
              <p:cNvSpPr>
                <a:spLocks noEditPoints="1"/>
              </p:cNvSpPr>
              <p:nvPr/>
            </p:nvSpPr>
            <p:spPr bwMode="auto">
              <a:xfrm>
                <a:off x="6510338" y="3294063"/>
                <a:ext cx="520700" cy="571500"/>
              </a:xfrm>
              <a:custGeom>
                <a:avLst/>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Freeform 112"/>
              <p:cNvSpPr>
                <a:spLocks/>
              </p:cNvSpPr>
              <p:nvPr/>
            </p:nvSpPr>
            <p:spPr bwMode="auto">
              <a:xfrm>
                <a:off x="5575300" y="3294063"/>
                <a:ext cx="855663" cy="560388"/>
              </a:xfrm>
              <a:custGeom>
                <a:avLst/>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114"/>
              <p:cNvSpPr>
                <a:spLocks noEditPoints="1"/>
              </p:cNvSpPr>
              <p:nvPr/>
            </p:nvSpPr>
            <p:spPr bwMode="auto">
              <a:xfrm>
                <a:off x="3222625" y="5413375"/>
                <a:ext cx="606425" cy="565150"/>
              </a:xfrm>
              <a:custGeom>
                <a:avLst/>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2" name="Freeform 117"/>
              <p:cNvSpPr>
                <a:spLocks/>
              </p:cNvSpPr>
              <p:nvPr/>
            </p:nvSpPr>
            <p:spPr bwMode="auto">
              <a:xfrm>
                <a:off x="8453438" y="5494338"/>
                <a:ext cx="155575" cy="138113"/>
              </a:xfrm>
              <a:custGeom>
                <a:avLst/>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119"/>
              <p:cNvSpPr>
                <a:spLocks noEditPoints="1"/>
              </p:cNvSpPr>
              <p:nvPr/>
            </p:nvSpPr>
            <p:spPr bwMode="auto">
              <a:xfrm>
                <a:off x="3863975" y="4356100"/>
                <a:ext cx="739775" cy="1611313"/>
              </a:xfrm>
              <a:custGeom>
                <a:avLst/>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122"/>
              <p:cNvSpPr>
                <a:spLocks noEditPoints="1"/>
              </p:cNvSpPr>
              <p:nvPr/>
            </p:nvSpPr>
            <p:spPr bwMode="auto">
              <a:xfrm>
                <a:off x="8175625" y="4356100"/>
                <a:ext cx="560388" cy="566738"/>
              </a:xfrm>
              <a:custGeom>
                <a:avLst/>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124"/>
              <p:cNvSpPr>
                <a:spLocks/>
              </p:cNvSpPr>
              <p:nvPr/>
            </p:nvSpPr>
            <p:spPr bwMode="auto">
              <a:xfrm>
                <a:off x="7129463" y="3006725"/>
                <a:ext cx="560388" cy="847725"/>
              </a:xfrm>
              <a:custGeom>
                <a:avLst/>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125"/>
              <p:cNvSpPr>
                <a:spLocks/>
              </p:cNvSpPr>
              <p:nvPr/>
            </p:nvSpPr>
            <p:spPr bwMode="auto">
              <a:xfrm>
                <a:off x="8313738" y="5494338"/>
                <a:ext cx="104775" cy="138113"/>
              </a:xfrm>
              <a:custGeom>
                <a:avLst/>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130"/>
              <p:cNvSpPr>
                <a:spLocks noEditPoints="1"/>
              </p:cNvSpPr>
              <p:nvPr/>
            </p:nvSpPr>
            <p:spPr bwMode="auto">
              <a:xfrm>
                <a:off x="7731125" y="5413375"/>
                <a:ext cx="560388" cy="565150"/>
              </a:xfrm>
              <a:custGeom>
                <a:avLst/>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Freeform 131"/>
              <p:cNvSpPr>
                <a:spLocks noEditPoints="1"/>
              </p:cNvSpPr>
              <p:nvPr/>
            </p:nvSpPr>
            <p:spPr bwMode="auto">
              <a:xfrm>
                <a:off x="7718425" y="3294063"/>
                <a:ext cx="561975" cy="571500"/>
              </a:xfrm>
              <a:custGeom>
                <a:avLst/>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134"/>
              <p:cNvSpPr>
                <a:spLocks/>
              </p:cNvSpPr>
              <p:nvPr/>
            </p:nvSpPr>
            <p:spPr bwMode="auto">
              <a:xfrm>
                <a:off x="7654925" y="4356100"/>
                <a:ext cx="463550" cy="566738"/>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136"/>
              <p:cNvSpPr>
                <a:spLocks noEditPoints="1"/>
              </p:cNvSpPr>
              <p:nvPr/>
            </p:nvSpPr>
            <p:spPr bwMode="auto">
              <a:xfrm>
                <a:off x="4603750" y="3294063"/>
                <a:ext cx="560388" cy="571500"/>
              </a:xfrm>
              <a:custGeom>
                <a:avLst/>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Freeform 144"/>
              <p:cNvSpPr>
                <a:spLocks/>
              </p:cNvSpPr>
              <p:nvPr/>
            </p:nvSpPr>
            <p:spPr bwMode="auto">
              <a:xfrm>
                <a:off x="6586538" y="5413375"/>
                <a:ext cx="525463" cy="554038"/>
              </a:xfrm>
              <a:custGeom>
                <a:avLst/>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3"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4"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5" name="Freeform 147"/>
              <p:cNvSpPr>
                <a:spLocks/>
              </p:cNvSpPr>
              <p:nvPr/>
            </p:nvSpPr>
            <p:spPr bwMode="auto">
              <a:xfrm>
                <a:off x="5881688" y="4356100"/>
                <a:ext cx="468313" cy="566738"/>
              </a:xfrm>
              <a:custGeom>
                <a:avLst/>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6" name="Freeform 148"/>
              <p:cNvSpPr>
                <a:spLocks/>
              </p:cNvSpPr>
              <p:nvPr/>
            </p:nvSpPr>
            <p:spPr bwMode="auto">
              <a:xfrm>
                <a:off x="5129213" y="5413375"/>
                <a:ext cx="496888" cy="565150"/>
              </a:xfrm>
              <a:custGeom>
                <a:avLst/>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7" name="Freeform 152"/>
              <p:cNvSpPr>
                <a:spLocks/>
              </p:cNvSpPr>
              <p:nvPr/>
            </p:nvSpPr>
            <p:spPr bwMode="auto">
              <a:xfrm>
                <a:off x="3511550" y="3063875"/>
                <a:ext cx="1127125" cy="790575"/>
              </a:xfrm>
              <a:custGeom>
                <a:avLst/>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8" name="Freeform 154"/>
              <p:cNvSpPr>
                <a:spLocks/>
              </p:cNvSpPr>
              <p:nvPr/>
            </p:nvSpPr>
            <p:spPr bwMode="auto">
              <a:xfrm>
                <a:off x="4610100" y="5413375"/>
                <a:ext cx="461963" cy="565150"/>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9" name="Freeform 155"/>
              <p:cNvSpPr>
                <a:spLocks noEditPoints="1"/>
              </p:cNvSpPr>
              <p:nvPr/>
            </p:nvSpPr>
            <p:spPr bwMode="auto">
              <a:xfrm>
                <a:off x="4695825" y="4356100"/>
                <a:ext cx="527050" cy="566738"/>
              </a:xfrm>
              <a:custGeom>
                <a:avLst/>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0" name="Freeform 157"/>
              <p:cNvSpPr>
                <a:spLocks noEditPoints="1"/>
              </p:cNvSpPr>
              <p:nvPr/>
            </p:nvSpPr>
            <p:spPr bwMode="auto">
              <a:xfrm>
                <a:off x="3384550" y="4356100"/>
                <a:ext cx="554038" cy="566738"/>
              </a:xfrm>
              <a:custGeom>
                <a:avLst/>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159"/>
              <p:cNvSpPr>
                <a:spLocks noEditPoints="1"/>
              </p:cNvSpPr>
              <p:nvPr/>
            </p:nvSpPr>
            <p:spPr bwMode="auto">
              <a:xfrm>
                <a:off x="5938838" y="5413375"/>
                <a:ext cx="560388" cy="565150"/>
              </a:xfrm>
              <a:custGeom>
                <a:avLst/>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Freeform 160"/>
              <p:cNvSpPr>
                <a:spLocks/>
              </p:cNvSpPr>
              <p:nvPr/>
            </p:nvSpPr>
            <p:spPr bwMode="auto">
              <a:xfrm>
                <a:off x="7204075" y="5413375"/>
                <a:ext cx="492125" cy="565150"/>
              </a:xfrm>
              <a:custGeom>
                <a:avLst/>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5" name="Health"/>
            <p:cNvGrpSpPr/>
            <p:nvPr/>
          </p:nvGrpSpPr>
          <p:grpSpPr>
            <a:xfrm>
              <a:off x="1835150" y="3502025"/>
              <a:ext cx="1335088" cy="3671888"/>
              <a:chOff x="1835150" y="3502025"/>
              <a:chExt cx="1335088" cy="3671888"/>
            </a:xfrm>
            <a:grpFill/>
          </p:grpSpPr>
          <p:sp>
            <p:nvSpPr>
              <p:cNvPr id="209" name="Freeform 140"/>
              <p:cNvSpPr>
                <a:spLocks noEditPoints="1"/>
              </p:cNvSpPr>
              <p:nvPr/>
            </p:nvSpPr>
            <p:spPr bwMode="auto">
              <a:xfrm>
                <a:off x="1955800" y="5240338"/>
                <a:ext cx="612775" cy="554038"/>
              </a:xfrm>
              <a:custGeom>
                <a:avLst/>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142"/>
              <p:cNvSpPr>
                <a:spLocks/>
              </p:cNvSpPr>
              <p:nvPr/>
            </p:nvSpPr>
            <p:spPr bwMode="auto">
              <a:xfrm>
                <a:off x="2135188" y="5926138"/>
                <a:ext cx="654050" cy="571500"/>
              </a:xfrm>
              <a:custGeom>
                <a:avLst/>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143"/>
              <p:cNvSpPr>
                <a:spLocks/>
              </p:cNvSpPr>
              <p:nvPr/>
            </p:nvSpPr>
            <p:spPr bwMode="auto">
              <a:xfrm>
                <a:off x="2447925" y="6469063"/>
                <a:ext cx="722313" cy="704850"/>
              </a:xfrm>
              <a:custGeom>
                <a:avLst/>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4">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153"/>
              <p:cNvSpPr>
                <a:spLocks/>
              </p:cNvSpPr>
              <p:nvPr/>
            </p:nvSpPr>
            <p:spPr bwMode="auto">
              <a:xfrm>
                <a:off x="1858963" y="4737100"/>
                <a:ext cx="554038" cy="381000"/>
              </a:xfrm>
              <a:custGeom>
                <a:avLst/>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161"/>
              <p:cNvSpPr>
                <a:spLocks/>
              </p:cNvSpPr>
              <p:nvPr/>
            </p:nvSpPr>
            <p:spPr bwMode="auto">
              <a:xfrm>
                <a:off x="1887538" y="3502025"/>
                <a:ext cx="647700" cy="588963"/>
              </a:xfrm>
              <a:custGeom>
                <a:avLst/>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162"/>
              <p:cNvSpPr>
                <a:spLocks/>
              </p:cNvSpPr>
              <p:nvPr/>
            </p:nvSpPr>
            <p:spPr bwMode="auto">
              <a:xfrm>
                <a:off x="1835150" y="4224338"/>
                <a:ext cx="560388" cy="438150"/>
              </a:xfrm>
              <a:custGeom>
                <a:avLst/>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6" name="Dividers"/>
            <p:cNvGrpSpPr/>
            <p:nvPr/>
          </p:nvGrpSpPr>
          <p:grpSpPr>
            <a:xfrm>
              <a:off x="2205038" y="742950"/>
              <a:ext cx="6381750" cy="7024688"/>
              <a:chOff x="2205038" y="742950"/>
              <a:chExt cx="6381750" cy="7024688"/>
            </a:xfrm>
            <a:grpFill/>
          </p:grpSpPr>
          <p:sp>
            <p:nvSpPr>
              <p:cNvPr id="205" name="Freeform 110"/>
              <p:cNvSpPr>
                <a:spLocks/>
              </p:cNvSpPr>
              <p:nvPr/>
            </p:nvSpPr>
            <p:spPr bwMode="auto">
              <a:xfrm>
                <a:off x="6846888" y="742950"/>
                <a:ext cx="339725" cy="762000"/>
              </a:xfrm>
              <a:custGeom>
                <a:avLst/>
                <a:gdLst>
                  <a:gd name="T0" fmla="*/ 214 w 214"/>
                  <a:gd name="T1" fmla="*/ 19 h 480"/>
                  <a:gd name="T2" fmla="*/ 156 w 214"/>
                  <a:gd name="T3" fmla="*/ 0 h 480"/>
                  <a:gd name="T4" fmla="*/ 0 w 214"/>
                  <a:gd name="T5" fmla="*/ 462 h 480"/>
                  <a:gd name="T6" fmla="*/ 54 w 214"/>
                  <a:gd name="T7" fmla="*/ 480 h 480"/>
                  <a:gd name="T8" fmla="*/ 214 w 214"/>
                  <a:gd name="T9" fmla="*/ 19 h 480"/>
                </a:gdLst>
                <a:ah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135"/>
              <p:cNvSpPr>
                <a:spLocks/>
              </p:cNvSpPr>
              <p:nvPr/>
            </p:nvSpPr>
            <p:spPr bwMode="auto">
              <a:xfrm>
                <a:off x="8008938" y="7115175"/>
                <a:ext cx="577850" cy="652463"/>
              </a:xfrm>
              <a:custGeom>
                <a:avLst/>
                <a:gdLst>
                  <a:gd name="T0" fmla="*/ 0 w 364"/>
                  <a:gd name="T1" fmla="*/ 40 h 411"/>
                  <a:gd name="T2" fmla="*/ 316 w 364"/>
                  <a:gd name="T3" fmla="*/ 411 h 411"/>
                  <a:gd name="T4" fmla="*/ 364 w 364"/>
                  <a:gd name="T5" fmla="*/ 371 h 411"/>
                  <a:gd name="T6" fmla="*/ 47 w 364"/>
                  <a:gd name="T7" fmla="*/ 0 h 411"/>
                  <a:gd name="T8" fmla="*/ 0 w 364"/>
                  <a:gd name="T9" fmla="*/ 40 h 411"/>
                </a:gdLst>
                <a:ah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138"/>
              <p:cNvSpPr>
                <a:spLocks/>
              </p:cNvSpPr>
              <p:nvPr/>
            </p:nvSpPr>
            <p:spPr bwMode="auto">
              <a:xfrm>
                <a:off x="3146425" y="7086600"/>
                <a:ext cx="595313" cy="635000"/>
              </a:xfrm>
              <a:custGeom>
                <a:avLst/>
                <a:gdLst>
                  <a:gd name="T0" fmla="*/ 328 w 375"/>
                  <a:gd name="T1" fmla="*/ 0 h 400"/>
                  <a:gd name="T2" fmla="*/ 0 w 375"/>
                  <a:gd name="T3" fmla="*/ 360 h 400"/>
                  <a:gd name="T4" fmla="*/ 44 w 375"/>
                  <a:gd name="T5" fmla="*/ 400 h 400"/>
                  <a:gd name="T6" fmla="*/ 375 w 375"/>
                  <a:gd name="T7" fmla="*/ 44 h 400"/>
                  <a:gd name="T8" fmla="*/ 328 w 375"/>
                  <a:gd name="T9" fmla="*/ 0 h 400"/>
                </a:gdLst>
                <a:ah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8" name="Freeform 164"/>
              <p:cNvSpPr>
                <a:spLocks/>
              </p:cNvSpPr>
              <p:nvPr/>
            </p:nvSpPr>
            <p:spPr bwMode="auto">
              <a:xfrm>
                <a:off x="2205038" y="2786063"/>
                <a:ext cx="733425" cy="444500"/>
              </a:xfrm>
              <a:custGeom>
                <a:avLst/>
                <a:gdLst>
                  <a:gd name="T0" fmla="*/ 462 w 462"/>
                  <a:gd name="T1" fmla="*/ 226 h 280"/>
                  <a:gd name="T2" fmla="*/ 29 w 462"/>
                  <a:gd name="T3" fmla="*/ 0 h 280"/>
                  <a:gd name="T4" fmla="*/ 0 w 462"/>
                  <a:gd name="T5" fmla="*/ 55 h 280"/>
                  <a:gd name="T6" fmla="*/ 433 w 462"/>
                  <a:gd name="T7" fmla="*/ 280 h 280"/>
                  <a:gd name="T8" fmla="*/ 462 w 462"/>
                  <a:gd name="T9" fmla="*/ 226 h 280"/>
                </a:gdLst>
                <a:ah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7" name="Science"/>
            <p:cNvGrpSpPr/>
            <p:nvPr/>
          </p:nvGrpSpPr>
          <p:grpSpPr>
            <a:xfrm>
              <a:off x="2627313" y="587375"/>
              <a:ext cx="3825875" cy="2014538"/>
              <a:chOff x="2627313" y="587375"/>
              <a:chExt cx="3825875" cy="2014538"/>
            </a:xfrm>
            <a:grpFill/>
          </p:grpSpPr>
          <p:sp>
            <p:nvSpPr>
              <p:cNvPr id="198" name="Freeform 107"/>
              <p:cNvSpPr>
                <a:spLocks/>
              </p:cNvSpPr>
              <p:nvPr/>
            </p:nvSpPr>
            <p:spPr bwMode="auto">
              <a:xfrm>
                <a:off x="6026150" y="593725"/>
                <a:ext cx="427038" cy="588963"/>
              </a:xfrm>
              <a:custGeom>
                <a:avLst/>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120"/>
              <p:cNvSpPr>
                <a:spLocks/>
              </p:cNvSpPr>
              <p:nvPr/>
            </p:nvSpPr>
            <p:spPr bwMode="auto">
              <a:xfrm>
                <a:off x="5326063" y="587375"/>
                <a:ext cx="520700" cy="588963"/>
              </a:xfrm>
              <a:custGeom>
                <a:avLst/>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156"/>
              <p:cNvSpPr>
                <a:spLocks/>
              </p:cNvSpPr>
              <p:nvPr/>
            </p:nvSpPr>
            <p:spPr bwMode="auto">
              <a:xfrm>
                <a:off x="4529138" y="679450"/>
                <a:ext cx="652463" cy="669925"/>
              </a:xfrm>
              <a:custGeom>
                <a:avLst/>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Freeform 163"/>
              <p:cNvSpPr>
                <a:spLocks/>
              </p:cNvSpPr>
              <p:nvPr/>
            </p:nvSpPr>
            <p:spPr bwMode="auto">
              <a:xfrm>
                <a:off x="3916363" y="939800"/>
                <a:ext cx="582613" cy="658813"/>
              </a:xfrm>
              <a:custGeom>
                <a:avLst/>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165"/>
              <p:cNvSpPr>
                <a:spLocks/>
              </p:cNvSpPr>
              <p:nvPr/>
            </p:nvSpPr>
            <p:spPr bwMode="auto">
              <a:xfrm>
                <a:off x="3563938" y="1263650"/>
                <a:ext cx="403225" cy="519113"/>
              </a:xfrm>
              <a:custGeom>
                <a:avLst/>
                <a:gdLst>
                  <a:gd name="T0" fmla="*/ 254 w 254"/>
                  <a:gd name="T1" fmla="*/ 287 h 327"/>
                  <a:gd name="T2" fmla="*/ 65 w 254"/>
                  <a:gd name="T3" fmla="*/ 0 h 327"/>
                  <a:gd name="T4" fmla="*/ 0 w 254"/>
                  <a:gd name="T5" fmla="*/ 40 h 327"/>
                  <a:gd name="T6" fmla="*/ 193 w 254"/>
                  <a:gd name="T7" fmla="*/ 327 h 327"/>
                  <a:gd name="T8" fmla="*/ 254 w 254"/>
                  <a:gd name="T9" fmla="*/ 287 h 327"/>
                </a:gdLst>
                <a:ah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166"/>
              <p:cNvSpPr>
                <a:spLocks/>
              </p:cNvSpPr>
              <p:nvPr/>
            </p:nvSpPr>
            <p:spPr bwMode="auto">
              <a:xfrm>
                <a:off x="3060700" y="1517650"/>
                <a:ext cx="623888" cy="617538"/>
              </a:xfrm>
              <a:custGeom>
                <a:avLst/>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Freeform 167"/>
              <p:cNvSpPr>
                <a:spLocks/>
              </p:cNvSpPr>
              <p:nvPr/>
            </p:nvSpPr>
            <p:spPr bwMode="auto">
              <a:xfrm>
                <a:off x="2627313" y="2012950"/>
                <a:ext cx="595313" cy="588963"/>
              </a:xfrm>
              <a:custGeom>
                <a:avLst/>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60" name="Litigators You Like Tagline" hidden="1"/>
          <p:cNvGrpSpPr>
            <a:grpSpLocks noChangeAspect="1"/>
          </p:cNvGrpSpPr>
          <p:nvPr/>
        </p:nvGrpSpPr>
        <p:grpSpPr>
          <a:xfrm>
            <a:off x="10139333" y="686008"/>
            <a:ext cx="1377858" cy="1371600"/>
            <a:chOff x="1417638" y="293688"/>
            <a:chExt cx="9437687" cy="9394826"/>
          </a:xfrm>
          <a:solidFill>
            <a:schemeClr val="tx1"/>
          </a:solidFill>
        </p:grpSpPr>
        <p:grpSp>
          <p:nvGrpSpPr>
            <p:cNvPr id="261" name="Technology"/>
            <p:cNvGrpSpPr/>
            <p:nvPr/>
          </p:nvGrpSpPr>
          <p:grpSpPr>
            <a:xfrm>
              <a:off x="8102600" y="796926"/>
              <a:ext cx="2752725" cy="7278687"/>
              <a:chOff x="8102600" y="796926"/>
              <a:chExt cx="2752725" cy="7278687"/>
            </a:xfrm>
            <a:grpFill/>
          </p:grpSpPr>
          <p:sp>
            <p:nvSpPr>
              <p:cNvPr id="313" name="Freeform 182"/>
              <p:cNvSpPr>
                <a:spLocks/>
              </p:cNvSpPr>
              <p:nvPr/>
            </p:nvSpPr>
            <p:spPr bwMode="auto">
              <a:xfrm>
                <a:off x="8537575" y="1225551"/>
                <a:ext cx="742950" cy="776288"/>
              </a:xfrm>
              <a:custGeom>
                <a:avLst/>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4" name="Freeform 183"/>
              <p:cNvSpPr>
                <a:spLocks/>
              </p:cNvSpPr>
              <p:nvPr/>
            </p:nvSpPr>
            <p:spPr bwMode="auto">
              <a:xfrm>
                <a:off x="9117013" y="1790701"/>
                <a:ext cx="722312" cy="728663"/>
              </a:xfrm>
              <a:custGeom>
                <a:avLst/>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5" name="Freeform 186"/>
              <p:cNvSpPr>
                <a:spLocks noEditPoints="1"/>
              </p:cNvSpPr>
              <p:nvPr/>
            </p:nvSpPr>
            <p:spPr bwMode="auto">
              <a:xfrm>
                <a:off x="10153650" y="4164013"/>
                <a:ext cx="701675" cy="722313"/>
              </a:xfrm>
              <a:custGeom>
                <a:avLst/>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6" name="Freeform 187"/>
              <p:cNvSpPr>
                <a:spLocks/>
              </p:cNvSpPr>
              <p:nvPr/>
            </p:nvSpPr>
            <p:spPr bwMode="auto">
              <a:xfrm>
                <a:off x="9526588" y="2409826"/>
                <a:ext cx="823912" cy="795338"/>
              </a:xfrm>
              <a:custGeom>
                <a:avLst/>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7" name="Freeform 188"/>
              <p:cNvSpPr>
                <a:spLocks/>
              </p:cNvSpPr>
              <p:nvPr/>
            </p:nvSpPr>
            <p:spPr bwMode="auto">
              <a:xfrm>
                <a:off x="9907588" y="3232151"/>
                <a:ext cx="796925" cy="769938"/>
              </a:xfrm>
              <a:custGeom>
                <a:avLst/>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8" name="Freeform 195"/>
              <p:cNvSpPr>
                <a:spLocks/>
              </p:cNvSpPr>
              <p:nvPr/>
            </p:nvSpPr>
            <p:spPr bwMode="auto">
              <a:xfrm>
                <a:off x="8102600" y="796926"/>
                <a:ext cx="598487" cy="714375"/>
              </a:xfrm>
              <a:custGeom>
                <a:avLst/>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9" name="Freeform 205"/>
              <p:cNvSpPr>
                <a:spLocks noEditPoints="1"/>
              </p:cNvSpPr>
              <p:nvPr/>
            </p:nvSpPr>
            <p:spPr bwMode="auto">
              <a:xfrm>
                <a:off x="10023475" y="5708651"/>
                <a:ext cx="749300" cy="768350"/>
              </a:xfrm>
              <a:custGeom>
                <a:avLst/>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0" name="Freeform 207"/>
              <p:cNvSpPr>
                <a:spLocks/>
              </p:cNvSpPr>
              <p:nvPr/>
            </p:nvSpPr>
            <p:spPr bwMode="auto">
              <a:xfrm>
                <a:off x="10186988" y="5116513"/>
                <a:ext cx="668337" cy="409575"/>
              </a:xfrm>
              <a:custGeom>
                <a:avLst/>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ah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1" name="Freeform 208"/>
              <p:cNvSpPr>
                <a:spLocks/>
              </p:cNvSpPr>
              <p:nvPr/>
            </p:nvSpPr>
            <p:spPr bwMode="auto">
              <a:xfrm>
                <a:off x="9702800" y="6572251"/>
                <a:ext cx="757237" cy="742950"/>
              </a:xfrm>
              <a:custGeom>
                <a:avLst/>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2" name="Freeform 209"/>
              <p:cNvSpPr>
                <a:spLocks/>
              </p:cNvSpPr>
              <p:nvPr/>
            </p:nvSpPr>
            <p:spPr bwMode="auto">
              <a:xfrm>
                <a:off x="9355138" y="7389813"/>
                <a:ext cx="742950" cy="685800"/>
              </a:xfrm>
              <a:custGeom>
                <a:avLst/>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2" name="SHB.com"/>
            <p:cNvGrpSpPr/>
            <p:nvPr/>
          </p:nvGrpSpPr>
          <p:grpSpPr>
            <a:xfrm>
              <a:off x="3619500" y="8396288"/>
              <a:ext cx="5089525" cy="1292226"/>
              <a:chOff x="3619500" y="8396288"/>
              <a:chExt cx="5089525" cy="1292226"/>
            </a:xfrm>
            <a:grpFill/>
          </p:grpSpPr>
          <p:sp>
            <p:nvSpPr>
              <p:cNvPr id="306" name="Freeform 198"/>
              <p:cNvSpPr>
                <a:spLocks/>
              </p:cNvSpPr>
              <p:nvPr/>
            </p:nvSpPr>
            <p:spPr bwMode="auto">
              <a:xfrm>
                <a:off x="4259263" y="8702676"/>
                <a:ext cx="728662" cy="774700"/>
              </a:xfrm>
              <a:custGeom>
                <a:avLst/>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7" name="Freeform 200"/>
              <p:cNvSpPr>
                <a:spLocks noEditPoints="1"/>
              </p:cNvSpPr>
              <p:nvPr/>
            </p:nvSpPr>
            <p:spPr bwMode="auto">
              <a:xfrm>
                <a:off x="5103813" y="8947151"/>
                <a:ext cx="558800" cy="681038"/>
              </a:xfrm>
              <a:custGeom>
                <a:avLst/>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8"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9" name="Freeform 204"/>
              <p:cNvSpPr>
                <a:spLocks/>
              </p:cNvSpPr>
              <p:nvPr/>
            </p:nvSpPr>
            <p:spPr bwMode="auto">
              <a:xfrm>
                <a:off x="6269038" y="9001126"/>
                <a:ext cx="612775" cy="687388"/>
              </a:xfrm>
              <a:custGeom>
                <a:avLst/>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1">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0" name="Freeform 206"/>
              <p:cNvSpPr>
                <a:spLocks noEditPoints="1"/>
              </p:cNvSpPr>
              <p:nvPr/>
            </p:nvSpPr>
            <p:spPr bwMode="auto">
              <a:xfrm>
                <a:off x="6991350" y="8818563"/>
                <a:ext cx="769937" cy="754063"/>
              </a:xfrm>
              <a:custGeom>
                <a:avLst/>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1">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1" name="Freeform 210"/>
              <p:cNvSpPr>
                <a:spLocks/>
              </p:cNvSpPr>
              <p:nvPr/>
            </p:nvSpPr>
            <p:spPr bwMode="auto">
              <a:xfrm>
                <a:off x="7781925" y="8396288"/>
                <a:ext cx="927100" cy="898525"/>
              </a:xfrm>
              <a:custGeom>
                <a:avLst/>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2" name="Freeform 215"/>
              <p:cNvSpPr>
                <a:spLocks/>
              </p:cNvSpPr>
              <p:nvPr/>
            </p:nvSpPr>
            <p:spPr bwMode="auto">
              <a:xfrm>
                <a:off x="3619500" y="8423276"/>
                <a:ext cx="646112" cy="687388"/>
              </a:xfrm>
              <a:custGeom>
                <a:avLst/>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1">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3" name="Science"/>
            <p:cNvGrpSpPr/>
            <p:nvPr/>
          </p:nvGrpSpPr>
          <p:grpSpPr>
            <a:xfrm>
              <a:off x="2344738" y="293688"/>
              <a:ext cx="4449762" cy="2347913"/>
              <a:chOff x="2344738" y="293688"/>
              <a:chExt cx="4449762" cy="2347913"/>
            </a:xfrm>
            <a:grpFill/>
          </p:grpSpPr>
          <p:sp>
            <p:nvSpPr>
              <p:cNvPr id="299" name="Freeform 171"/>
              <p:cNvSpPr>
                <a:spLocks/>
              </p:cNvSpPr>
              <p:nvPr/>
            </p:nvSpPr>
            <p:spPr bwMode="auto">
              <a:xfrm>
                <a:off x="6296025" y="301626"/>
                <a:ext cx="498475" cy="679450"/>
              </a:xfrm>
              <a:custGeom>
                <a:avLst/>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0" name="Freeform 178"/>
              <p:cNvSpPr>
                <a:spLocks/>
              </p:cNvSpPr>
              <p:nvPr/>
            </p:nvSpPr>
            <p:spPr bwMode="auto">
              <a:xfrm>
                <a:off x="5484813" y="293688"/>
                <a:ext cx="600075" cy="687388"/>
              </a:xfrm>
              <a:custGeom>
                <a:avLst/>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1">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1" name="Freeform 213"/>
              <p:cNvSpPr>
                <a:spLocks/>
              </p:cNvSpPr>
              <p:nvPr/>
            </p:nvSpPr>
            <p:spPr bwMode="auto">
              <a:xfrm>
                <a:off x="2344738" y="1954213"/>
                <a:ext cx="687387" cy="687388"/>
              </a:xfrm>
              <a:custGeom>
                <a:avLst/>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1">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2" name="Freeform 216"/>
              <p:cNvSpPr>
                <a:spLocks/>
              </p:cNvSpPr>
              <p:nvPr/>
            </p:nvSpPr>
            <p:spPr bwMode="auto">
              <a:xfrm>
                <a:off x="2849563" y="1376363"/>
                <a:ext cx="720725" cy="720725"/>
              </a:xfrm>
              <a:custGeom>
                <a:avLst/>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3" name="Freeform 217"/>
              <p:cNvSpPr>
                <a:spLocks/>
              </p:cNvSpPr>
              <p:nvPr/>
            </p:nvSpPr>
            <p:spPr bwMode="auto">
              <a:xfrm>
                <a:off x="4552950" y="403226"/>
                <a:ext cx="755650" cy="774700"/>
              </a:xfrm>
              <a:custGeom>
                <a:avLst/>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4" name="Freeform 218"/>
              <p:cNvSpPr>
                <a:spLocks/>
              </p:cNvSpPr>
              <p:nvPr/>
            </p:nvSpPr>
            <p:spPr bwMode="auto">
              <a:xfrm>
                <a:off x="3427413" y="1076326"/>
                <a:ext cx="471487" cy="612775"/>
              </a:xfrm>
              <a:custGeom>
                <a:avLst/>
                <a:gdLst>
                  <a:gd name="T0" fmla="*/ 297 w 297"/>
                  <a:gd name="T1" fmla="*/ 334 h 386"/>
                  <a:gd name="T2" fmla="*/ 73 w 297"/>
                  <a:gd name="T3" fmla="*/ 0 h 386"/>
                  <a:gd name="T4" fmla="*/ 0 w 297"/>
                  <a:gd name="T5" fmla="*/ 51 h 386"/>
                  <a:gd name="T6" fmla="*/ 224 w 297"/>
                  <a:gd name="T7" fmla="*/ 386 h 386"/>
                  <a:gd name="T8" fmla="*/ 297 w 297"/>
                  <a:gd name="T9" fmla="*/ 334 h 386"/>
                </a:gdLst>
                <a:ah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5" name="Freeform 219"/>
              <p:cNvSpPr>
                <a:spLocks/>
              </p:cNvSpPr>
              <p:nvPr/>
            </p:nvSpPr>
            <p:spPr bwMode="auto">
              <a:xfrm>
                <a:off x="3836988" y="701676"/>
                <a:ext cx="681037" cy="762000"/>
              </a:xfrm>
              <a:custGeom>
                <a:avLst/>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4" name="Dividers"/>
            <p:cNvGrpSpPr/>
            <p:nvPr/>
          </p:nvGrpSpPr>
          <p:grpSpPr>
            <a:xfrm>
              <a:off x="1847850" y="477838"/>
              <a:ext cx="7426325" cy="8169275"/>
              <a:chOff x="1847850" y="477838"/>
              <a:chExt cx="7426325" cy="8169275"/>
            </a:xfrm>
            <a:grpFill/>
          </p:grpSpPr>
          <p:sp>
            <p:nvSpPr>
              <p:cNvPr id="295" name="Freeform 190"/>
              <p:cNvSpPr>
                <a:spLocks/>
              </p:cNvSpPr>
              <p:nvPr/>
            </p:nvSpPr>
            <p:spPr bwMode="auto">
              <a:xfrm>
                <a:off x="7243763" y="477838"/>
                <a:ext cx="401637" cy="884238"/>
              </a:xfrm>
              <a:custGeom>
                <a:avLst/>
                <a:gdLst>
                  <a:gd name="T0" fmla="*/ 253 w 253"/>
                  <a:gd name="T1" fmla="*/ 21 h 557"/>
                  <a:gd name="T2" fmla="*/ 189 w 253"/>
                  <a:gd name="T3" fmla="*/ 0 h 557"/>
                  <a:gd name="T4" fmla="*/ 0 w 253"/>
                  <a:gd name="T5" fmla="*/ 536 h 557"/>
                  <a:gd name="T6" fmla="*/ 69 w 253"/>
                  <a:gd name="T7" fmla="*/ 557 h 557"/>
                  <a:gd name="T8" fmla="*/ 253 w 253"/>
                  <a:gd name="T9" fmla="*/ 21 h 557"/>
                </a:gdLst>
                <a:ah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6" name="Freeform 211"/>
              <p:cNvSpPr>
                <a:spLocks/>
              </p:cNvSpPr>
              <p:nvPr/>
            </p:nvSpPr>
            <p:spPr bwMode="auto">
              <a:xfrm>
                <a:off x="8599488" y="7885113"/>
                <a:ext cx="674687" cy="762000"/>
              </a:xfrm>
              <a:custGeom>
                <a:avLst/>
                <a:gdLst>
                  <a:gd name="T0" fmla="*/ 0 w 425"/>
                  <a:gd name="T1" fmla="*/ 48 h 480"/>
                  <a:gd name="T2" fmla="*/ 369 w 425"/>
                  <a:gd name="T3" fmla="*/ 480 h 480"/>
                  <a:gd name="T4" fmla="*/ 425 w 425"/>
                  <a:gd name="T5" fmla="*/ 433 h 480"/>
                  <a:gd name="T6" fmla="*/ 56 w 425"/>
                  <a:gd name="T7" fmla="*/ 0 h 480"/>
                  <a:gd name="T8" fmla="*/ 0 w 425"/>
                  <a:gd name="T9" fmla="*/ 48 h 480"/>
                </a:gdLst>
                <a:ah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7" name="Freeform 214"/>
              <p:cNvSpPr>
                <a:spLocks/>
              </p:cNvSpPr>
              <p:nvPr/>
            </p:nvSpPr>
            <p:spPr bwMode="auto">
              <a:xfrm>
                <a:off x="1847850" y="2859088"/>
                <a:ext cx="857250" cy="515938"/>
              </a:xfrm>
              <a:custGeom>
                <a:avLst/>
                <a:gdLst>
                  <a:gd name="T0" fmla="*/ 540 w 540"/>
                  <a:gd name="T1" fmla="*/ 261 h 325"/>
                  <a:gd name="T2" fmla="*/ 34 w 540"/>
                  <a:gd name="T3" fmla="*/ 0 h 325"/>
                  <a:gd name="T4" fmla="*/ 0 w 540"/>
                  <a:gd name="T5" fmla="*/ 60 h 325"/>
                  <a:gd name="T6" fmla="*/ 506 w 540"/>
                  <a:gd name="T7" fmla="*/ 325 h 325"/>
                  <a:gd name="T8" fmla="*/ 540 w 540"/>
                  <a:gd name="T9" fmla="*/ 261 h 325"/>
                </a:gdLst>
                <a:ah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8" name="Freeform 224"/>
              <p:cNvSpPr>
                <a:spLocks/>
              </p:cNvSpPr>
              <p:nvPr/>
            </p:nvSpPr>
            <p:spPr bwMode="auto">
              <a:xfrm>
                <a:off x="2936875" y="7858126"/>
                <a:ext cx="701675" cy="741363"/>
              </a:xfrm>
              <a:custGeom>
                <a:avLst/>
                <a:gdLst>
                  <a:gd name="T0" fmla="*/ 387 w 442"/>
                  <a:gd name="T1" fmla="*/ 0 h 467"/>
                  <a:gd name="T2" fmla="*/ 0 w 442"/>
                  <a:gd name="T3" fmla="*/ 416 h 467"/>
                  <a:gd name="T4" fmla="*/ 56 w 442"/>
                  <a:gd name="T5" fmla="*/ 467 h 467"/>
                  <a:gd name="T6" fmla="*/ 442 w 442"/>
                  <a:gd name="T7" fmla="*/ 47 h 467"/>
                  <a:gd name="T8" fmla="*/ 387 w 442"/>
                  <a:gd name="T9" fmla="*/ 0 h 467"/>
                </a:gdLst>
                <a:ah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5" name="Litigators you like."/>
            <p:cNvGrpSpPr/>
            <p:nvPr/>
          </p:nvGrpSpPr>
          <p:grpSpPr>
            <a:xfrm>
              <a:off x="3387725" y="3987801"/>
              <a:ext cx="5634037" cy="2482850"/>
              <a:chOff x="3387725" y="3987801"/>
              <a:chExt cx="5634037" cy="2482850"/>
            </a:xfrm>
            <a:grpFill/>
          </p:grpSpPr>
          <p:sp>
            <p:nvSpPr>
              <p:cNvPr id="273" name="Freeform 172"/>
              <p:cNvSpPr>
                <a:spLocks/>
              </p:cNvSpPr>
              <p:nvPr/>
            </p:nvSpPr>
            <p:spPr bwMode="auto">
              <a:xfrm>
                <a:off x="66436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4" name="Freeform 173"/>
              <p:cNvSpPr>
                <a:spLocks noEditPoints="1"/>
              </p:cNvSpPr>
              <p:nvPr/>
            </p:nvSpPr>
            <p:spPr bwMode="auto">
              <a:xfrm>
                <a:off x="4572000" y="5511801"/>
                <a:ext cx="701675" cy="666750"/>
              </a:xfrm>
              <a:custGeom>
                <a:avLst/>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5"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6"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7" name="Freeform 176"/>
              <p:cNvSpPr>
                <a:spLocks noEditPoints="1"/>
              </p:cNvSpPr>
              <p:nvPr/>
            </p:nvSpPr>
            <p:spPr bwMode="auto">
              <a:xfrm>
                <a:off x="5186363" y="4287838"/>
                <a:ext cx="687387" cy="958850"/>
              </a:xfrm>
              <a:custGeom>
                <a:avLst/>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8" name="Freeform 177"/>
              <p:cNvSpPr>
                <a:spLocks/>
              </p:cNvSpPr>
              <p:nvPr/>
            </p:nvSpPr>
            <p:spPr bwMode="auto">
              <a:xfrm>
                <a:off x="3816350" y="5532438"/>
                <a:ext cx="715962" cy="938213"/>
              </a:xfrm>
              <a:custGeom>
                <a:avLst/>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9" name="Freeform 179"/>
              <p:cNvSpPr>
                <a:spLocks/>
              </p:cNvSpPr>
              <p:nvPr/>
            </p:nvSpPr>
            <p:spPr bwMode="auto">
              <a:xfrm>
                <a:off x="43068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0" name="Freeform 180"/>
              <p:cNvSpPr>
                <a:spLocks/>
              </p:cNvSpPr>
              <p:nvPr/>
            </p:nvSpPr>
            <p:spPr bwMode="auto">
              <a:xfrm>
                <a:off x="3387725" y="4008438"/>
                <a:ext cx="577850" cy="925513"/>
              </a:xfrm>
              <a:custGeom>
                <a:avLst/>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1"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2" name="Freeform 184"/>
              <p:cNvSpPr>
                <a:spLocks/>
              </p:cNvSpPr>
              <p:nvPr/>
            </p:nvSpPr>
            <p:spPr bwMode="auto">
              <a:xfrm>
                <a:off x="8483600" y="4287838"/>
                <a:ext cx="538162" cy="658813"/>
              </a:xfrm>
              <a:custGeom>
                <a:avLst/>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3" name="Freeform 185"/>
              <p:cNvSpPr>
                <a:spLocks/>
              </p:cNvSpPr>
              <p:nvPr/>
            </p:nvSpPr>
            <p:spPr bwMode="auto">
              <a:xfrm>
                <a:off x="8763000" y="5526088"/>
                <a:ext cx="177800" cy="161925"/>
              </a:xfrm>
              <a:custGeom>
                <a:avLst/>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4" name="Freeform 189"/>
              <p:cNvSpPr>
                <a:spLocks/>
              </p:cNvSpPr>
              <p:nvPr/>
            </p:nvSpPr>
            <p:spPr bwMode="auto">
              <a:xfrm>
                <a:off x="7134225" y="5178426"/>
                <a:ext cx="660400" cy="985838"/>
              </a:xfrm>
              <a:custGeom>
                <a:avLst/>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5" name="Freeform 191"/>
              <p:cNvSpPr>
                <a:spLocks/>
              </p:cNvSpPr>
              <p:nvPr/>
            </p:nvSpPr>
            <p:spPr bwMode="auto">
              <a:xfrm>
                <a:off x="8599488" y="5526088"/>
                <a:ext cx="122237" cy="161925"/>
              </a:xfrm>
              <a:custGeom>
                <a:avLst/>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6" name="Freeform 192"/>
              <p:cNvSpPr>
                <a:spLocks noEditPoints="1"/>
              </p:cNvSpPr>
              <p:nvPr/>
            </p:nvSpPr>
            <p:spPr bwMode="auto">
              <a:xfrm>
                <a:off x="7196138" y="4287838"/>
                <a:ext cx="708025" cy="658813"/>
              </a:xfrm>
              <a:custGeom>
                <a:avLst/>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7" name="Freeform 193"/>
              <p:cNvSpPr>
                <a:spLocks noEditPoints="1"/>
              </p:cNvSpPr>
              <p:nvPr/>
            </p:nvSpPr>
            <p:spPr bwMode="auto">
              <a:xfrm>
                <a:off x="7829550" y="5511801"/>
                <a:ext cx="647700" cy="666750"/>
              </a:xfrm>
              <a:custGeom>
                <a:avLst/>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8" name="Freeform 194"/>
              <p:cNvSpPr>
                <a:spLocks/>
              </p:cNvSpPr>
              <p:nvPr/>
            </p:nvSpPr>
            <p:spPr bwMode="auto">
              <a:xfrm>
                <a:off x="8007350" y="4287838"/>
                <a:ext cx="442912" cy="646113"/>
              </a:xfrm>
              <a:custGeom>
                <a:avLst/>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9"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0" name="Freeform 197"/>
              <p:cNvSpPr>
                <a:spLocks noEditPoints="1"/>
              </p:cNvSpPr>
              <p:nvPr/>
            </p:nvSpPr>
            <p:spPr bwMode="auto">
              <a:xfrm>
                <a:off x="5983288" y="4287838"/>
                <a:ext cx="612775" cy="658813"/>
              </a:xfrm>
              <a:custGeom>
                <a:avLst/>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1" name="Rectangle 199"/>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2"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3" name="Freeform 203"/>
              <p:cNvSpPr>
                <a:spLocks/>
              </p:cNvSpPr>
              <p:nvPr/>
            </p:nvSpPr>
            <p:spPr bwMode="auto">
              <a:xfrm>
                <a:off x="5376863" y="5532438"/>
                <a:ext cx="606425" cy="646113"/>
              </a:xfrm>
              <a:custGeom>
                <a:avLst/>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4"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6" name="Health"/>
            <p:cNvGrpSpPr/>
            <p:nvPr/>
          </p:nvGrpSpPr>
          <p:grpSpPr>
            <a:xfrm>
              <a:off x="1417638" y="3689351"/>
              <a:ext cx="1554162" cy="4264025"/>
              <a:chOff x="1417638" y="3689351"/>
              <a:chExt cx="1554162" cy="4264025"/>
            </a:xfrm>
            <a:grpFill/>
          </p:grpSpPr>
          <p:sp>
            <p:nvSpPr>
              <p:cNvPr id="267" name="Freeform 212"/>
              <p:cNvSpPr>
                <a:spLocks/>
              </p:cNvSpPr>
              <p:nvPr/>
            </p:nvSpPr>
            <p:spPr bwMode="auto">
              <a:xfrm>
                <a:off x="1438275" y="5124451"/>
                <a:ext cx="647700" cy="441325"/>
              </a:xfrm>
              <a:custGeom>
                <a:avLst/>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220"/>
              <p:cNvSpPr>
                <a:spLocks/>
              </p:cNvSpPr>
              <p:nvPr/>
            </p:nvSpPr>
            <p:spPr bwMode="auto">
              <a:xfrm>
                <a:off x="1479550" y="3689351"/>
                <a:ext cx="749300" cy="685800"/>
              </a:xfrm>
              <a:custGeom>
                <a:avLst/>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9" name="Freeform 221"/>
              <p:cNvSpPr>
                <a:spLocks/>
              </p:cNvSpPr>
              <p:nvPr/>
            </p:nvSpPr>
            <p:spPr bwMode="auto">
              <a:xfrm>
                <a:off x="1765300" y="6505576"/>
                <a:ext cx="763587" cy="673100"/>
              </a:xfrm>
              <a:custGeom>
                <a:avLst/>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4">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0" name="Freeform 222"/>
              <p:cNvSpPr>
                <a:spLocks/>
              </p:cNvSpPr>
              <p:nvPr/>
            </p:nvSpPr>
            <p:spPr bwMode="auto">
              <a:xfrm>
                <a:off x="2127250" y="7137401"/>
                <a:ext cx="844550" cy="815975"/>
              </a:xfrm>
              <a:custGeom>
                <a:avLst/>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1" name="Freeform 223"/>
              <p:cNvSpPr>
                <a:spLocks/>
              </p:cNvSpPr>
              <p:nvPr/>
            </p:nvSpPr>
            <p:spPr bwMode="auto">
              <a:xfrm>
                <a:off x="1417638" y="4525963"/>
                <a:ext cx="654050" cy="509588"/>
              </a:xfrm>
              <a:custGeom>
                <a:avLst/>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2" name="Freeform 226"/>
              <p:cNvSpPr>
                <a:spLocks noEditPoints="1"/>
              </p:cNvSpPr>
              <p:nvPr/>
            </p:nvSpPr>
            <p:spPr bwMode="auto">
              <a:xfrm>
                <a:off x="1560513" y="5708651"/>
                <a:ext cx="709612" cy="646113"/>
              </a:xfrm>
              <a:custGeom>
                <a:avLst/>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3" name="Critical in a Crisis Tagline" hidden="1"/>
          <p:cNvGrpSpPr>
            <a:grpSpLocks noChangeAspect="1"/>
          </p:cNvGrpSpPr>
          <p:nvPr/>
        </p:nvGrpSpPr>
        <p:grpSpPr>
          <a:xfrm>
            <a:off x="10139288" y="685799"/>
            <a:ext cx="1377949" cy="1372017"/>
            <a:chOff x="1760538" y="814388"/>
            <a:chExt cx="7743824" cy="7710488"/>
          </a:xfrm>
          <a:solidFill>
            <a:schemeClr val="tx1"/>
          </a:solidFill>
        </p:grpSpPr>
        <p:grpSp>
          <p:nvGrpSpPr>
            <p:cNvPr id="24" name="Critical in a Crisis"/>
            <p:cNvGrpSpPr/>
            <p:nvPr/>
          </p:nvGrpSpPr>
          <p:grpSpPr>
            <a:xfrm>
              <a:off x="3222625" y="2690813"/>
              <a:ext cx="4852988" cy="3875088"/>
              <a:chOff x="3222625" y="2690813"/>
              <a:chExt cx="4852988" cy="3875088"/>
            </a:xfrm>
            <a:grpFill/>
          </p:grpSpPr>
          <p:sp>
            <p:nvSpPr>
              <p:cNvPr id="64"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28"/>
              <p:cNvSpPr>
                <a:spLocks/>
              </p:cNvSpPr>
              <p:nvPr/>
            </p:nvSpPr>
            <p:spPr bwMode="auto">
              <a:xfrm>
                <a:off x="4033838" y="6003925"/>
                <a:ext cx="515937" cy="549275"/>
              </a:xfrm>
              <a:custGeom>
                <a:avLst/>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7"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30"/>
              <p:cNvSpPr>
                <a:spLocks/>
              </p:cNvSpPr>
              <p:nvPr/>
            </p:nvSpPr>
            <p:spPr bwMode="auto">
              <a:xfrm>
                <a:off x="4960938" y="6003925"/>
                <a:ext cx="488950" cy="561975"/>
              </a:xfrm>
              <a:custGeom>
                <a:avLst/>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31"/>
              <p:cNvSpPr>
                <a:spLocks/>
              </p:cNvSpPr>
              <p:nvPr/>
            </p:nvSpPr>
            <p:spPr bwMode="auto">
              <a:xfrm>
                <a:off x="6788150" y="6003925"/>
                <a:ext cx="382587" cy="549275"/>
              </a:xfrm>
              <a:custGeom>
                <a:avLst/>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Freeform 32"/>
              <p:cNvSpPr>
                <a:spLocks/>
              </p:cNvSpPr>
              <p:nvPr/>
            </p:nvSpPr>
            <p:spPr bwMode="auto">
              <a:xfrm>
                <a:off x="7177088" y="5857875"/>
                <a:ext cx="420687" cy="708025"/>
              </a:xfrm>
              <a:custGeom>
                <a:avLst/>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6">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33"/>
              <p:cNvSpPr>
                <a:spLocks noEditPoints="1"/>
              </p:cNvSpPr>
              <p:nvPr/>
            </p:nvSpPr>
            <p:spPr bwMode="auto">
              <a:xfrm>
                <a:off x="5478463" y="6003925"/>
                <a:ext cx="601662" cy="561975"/>
              </a:xfrm>
              <a:custGeom>
                <a:avLst/>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34"/>
              <p:cNvSpPr>
                <a:spLocks/>
              </p:cNvSpPr>
              <p:nvPr/>
            </p:nvSpPr>
            <p:spPr bwMode="auto">
              <a:xfrm>
                <a:off x="6164263" y="6015038"/>
                <a:ext cx="517525" cy="550863"/>
              </a:xfrm>
              <a:custGeom>
                <a:avLst/>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35"/>
              <p:cNvSpPr>
                <a:spLocks/>
              </p:cNvSpPr>
              <p:nvPr/>
            </p:nvSpPr>
            <p:spPr bwMode="auto">
              <a:xfrm>
                <a:off x="4184650" y="4992688"/>
                <a:ext cx="376237" cy="550863"/>
              </a:xfrm>
              <a:custGeom>
                <a:avLst/>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4" name="Freeform 36"/>
              <p:cNvSpPr>
                <a:spLocks/>
              </p:cNvSpPr>
              <p:nvPr/>
            </p:nvSpPr>
            <p:spPr bwMode="auto">
              <a:xfrm>
                <a:off x="3644900" y="4992688"/>
                <a:ext cx="488950" cy="566738"/>
              </a:xfrm>
              <a:custGeom>
                <a:avLst/>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37"/>
              <p:cNvSpPr>
                <a:spLocks noEditPoints="1"/>
              </p:cNvSpPr>
              <p:nvPr/>
            </p:nvSpPr>
            <p:spPr bwMode="auto">
              <a:xfrm>
                <a:off x="4589463" y="4992688"/>
                <a:ext cx="550862" cy="566738"/>
              </a:xfrm>
              <a:custGeom>
                <a:avLst/>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38"/>
              <p:cNvSpPr>
                <a:spLocks/>
              </p:cNvSpPr>
              <p:nvPr/>
            </p:nvSpPr>
            <p:spPr bwMode="auto">
              <a:xfrm>
                <a:off x="6473825" y="5003800"/>
                <a:ext cx="612775" cy="539750"/>
              </a:xfrm>
              <a:custGeom>
                <a:avLst/>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40"/>
              <p:cNvSpPr>
                <a:spLocks noEditPoints="1"/>
              </p:cNvSpPr>
              <p:nvPr/>
            </p:nvSpPr>
            <p:spPr bwMode="auto">
              <a:xfrm>
                <a:off x="5202238" y="4992688"/>
                <a:ext cx="517525" cy="566738"/>
              </a:xfrm>
              <a:custGeom>
                <a:avLst/>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41"/>
              <p:cNvSpPr>
                <a:spLocks noEditPoints="1"/>
              </p:cNvSpPr>
              <p:nvPr/>
            </p:nvSpPr>
            <p:spPr bwMode="auto">
              <a:xfrm>
                <a:off x="7119938" y="4992688"/>
                <a:ext cx="550862" cy="566738"/>
              </a:xfrm>
              <a:custGeom>
                <a:avLst/>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0" name="Freeform 42"/>
              <p:cNvSpPr>
                <a:spLocks/>
              </p:cNvSpPr>
              <p:nvPr/>
            </p:nvSpPr>
            <p:spPr bwMode="auto">
              <a:xfrm>
                <a:off x="5765800" y="4846638"/>
                <a:ext cx="415925" cy="712788"/>
              </a:xfrm>
              <a:custGeom>
                <a:avLst/>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Freeform 44"/>
              <p:cNvSpPr>
                <a:spLocks/>
              </p:cNvSpPr>
              <p:nvPr/>
            </p:nvSpPr>
            <p:spPr bwMode="auto">
              <a:xfrm>
                <a:off x="5876925" y="3981450"/>
                <a:ext cx="377825" cy="557213"/>
              </a:xfrm>
              <a:custGeom>
                <a:avLst/>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45"/>
              <p:cNvSpPr>
                <a:spLocks/>
              </p:cNvSpPr>
              <p:nvPr/>
            </p:nvSpPr>
            <p:spPr bwMode="auto">
              <a:xfrm>
                <a:off x="5337175" y="3981450"/>
                <a:ext cx="490537" cy="568325"/>
              </a:xfrm>
              <a:custGeom>
                <a:avLst/>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Freeform 47"/>
              <p:cNvSpPr>
                <a:spLocks/>
              </p:cNvSpPr>
              <p:nvPr/>
            </p:nvSpPr>
            <p:spPr bwMode="auto">
              <a:xfrm>
                <a:off x="6564313" y="3981450"/>
                <a:ext cx="460375" cy="568325"/>
              </a:xfrm>
              <a:custGeom>
                <a:avLst/>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Freeform 50"/>
              <p:cNvSpPr>
                <a:spLocks/>
              </p:cNvSpPr>
              <p:nvPr/>
            </p:nvSpPr>
            <p:spPr bwMode="auto">
              <a:xfrm>
                <a:off x="3509963" y="3981450"/>
                <a:ext cx="517525" cy="557213"/>
              </a:xfrm>
              <a:custGeom>
                <a:avLst/>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52"/>
              <p:cNvSpPr>
                <a:spLocks/>
              </p:cNvSpPr>
              <p:nvPr/>
            </p:nvSpPr>
            <p:spPr bwMode="auto">
              <a:xfrm>
                <a:off x="7834313" y="4357688"/>
                <a:ext cx="241300" cy="309563"/>
              </a:xfrm>
              <a:custGeom>
                <a:avLst/>
                <a:gdLst>
                  <a:gd name="T0" fmla="*/ 53 w 152"/>
                  <a:gd name="T1" fmla="*/ 0 h 195"/>
                  <a:gd name="T2" fmla="*/ 0 w 152"/>
                  <a:gd name="T3" fmla="*/ 195 h 195"/>
                  <a:gd name="T4" fmla="*/ 92 w 152"/>
                  <a:gd name="T5" fmla="*/ 195 h 195"/>
                  <a:gd name="T6" fmla="*/ 152 w 152"/>
                  <a:gd name="T7" fmla="*/ 0 h 195"/>
                  <a:gd name="T8" fmla="*/ 53 w 152"/>
                  <a:gd name="T9" fmla="*/ 0 h 195"/>
                </a:gdLst>
                <a:ah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55"/>
              <p:cNvSpPr>
                <a:spLocks/>
              </p:cNvSpPr>
              <p:nvPr/>
            </p:nvSpPr>
            <p:spPr bwMode="auto">
              <a:xfrm>
                <a:off x="7339013" y="3981450"/>
                <a:ext cx="461962" cy="568325"/>
              </a:xfrm>
              <a:custGeom>
                <a:avLst/>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56"/>
              <p:cNvSpPr>
                <a:spLocks noEditPoints="1"/>
              </p:cNvSpPr>
              <p:nvPr/>
            </p:nvSpPr>
            <p:spPr bwMode="auto">
              <a:xfrm>
                <a:off x="4425950" y="3981450"/>
                <a:ext cx="517525" cy="568325"/>
              </a:xfrm>
              <a:custGeom>
                <a:avLst/>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61"/>
              <p:cNvSpPr>
                <a:spLocks/>
              </p:cNvSpPr>
              <p:nvPr/>
            </p:nvSpPr>
            <p:spPr bwMode="auto">
              <a:xfrm>
                <a:off x="3910013" y="2724150"/>
                <a:ext cx="701675" cy="820738"/>
              </a:xfrm>
              <a:custGeom>
                <a:avLst/>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62"/>
              <p:cNvSpPr>
                <a:spLocks/>
              </p:cNvSpPr>
              <p:nvPr/>
            </p:nvSpPr>
            <p:spPr bwMode="auto">
              <a:xfrm>
                <a:off x="4679950" y="2976563"/>
                <a:ext cx="376237" cy="550863"/>
              </a:xfrm>
              <a:custGeom>
                <a:avLst/>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1"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2" name="Freeform 64"/>
              <p:cNvSpPr>
                <a:spLocks/>
              </p:cNvSpPr>
              <p:nvPr/>
            </p:nvSpPr>
            <p:spPr bwMode="auto">
              <a:xfrm>
                <a:off x="5343525" y="2830513"/>
                <a:ext cx="415925" cy="708025"/>
              </a:xfrm>
              <a:custGeom>
                <a:avLst/>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6">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3" name="Freeform 65"/>
              <p:cNvSpPr>
                <a:spLocks/>
              </p:cNvSpPr>
              <p:nvPr/>
            </p:nvSpPr>
            <p:spPr bwMode="auto">
              <a:xfrm>
                <a:off x="6097588" y="2976563"/>
                <a:ext cx="488950" cy="561975"/>
              </a:xfrm>
              <a:custGeom>
                <a:avLst/>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4" name="Freeform 66"/>
              <p:cNvSpPr>
                <a:spLocks noEditPoints="1"/>
              </p:cNvSpPr>
              <p:nvPr/>
            </p:nvSpPr>
            <p:spPr bwMode="auto">
              <a:xfrm>
                <a:off x="6608763" y="2976563"/>
                <a:ext cx="517525" cy="561975"/>
              </a:xfrm>
              <a:custGeom>
                <a:avLst/>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5" name="Freeform 67"/>
              <p:cNvSpPr>
                <a:spLocks noEditPoints="1"/>
              </p:cNvSpPr>
              <p:nvPr/>
            </p:nvSpPr>
            <p:spPr bwMode="auto">
              <a:xfrm>
                <a:off x="7710488" y="5857875"/>
                <a:ext cx="276225" cy="274638"/>
              </a:xfrm>
              <a:custGeom>
                <a:avLst/>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6" name="Freeform 68"/>
              <p:cNvSpPr>
                <a:spLocks noEditPoints="1"/>
              </p:cNvSpPr>
              <p:nvPr/>
            </p:nvSpPr>
            <p:spPr bwMode="auto">
              <a:xfrm>
                <a:off x="7794625" y="5924550"/>
                <a:ext cx="112712" cy="141288"/>
              </a:xfrm>
              <a:custGeom>
                <a:avLst/>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5" name="SHB.com"/>
            <p:cNvGrpSpPr/>
            <p:nvPr/>
          </p:nvGrpSpPr>
          <p:grpSpPr>
            <a:xfrm>
              <a:off x="3567113" y="7464425"/>
              <a:ext cx="4176712" cy="1060451"/>
              <a:chOff x="3567113" y="7464425"/>
              <a:chExt cx="4176712" cy="1060451"/>
            </a:xfrm>
            <a:grpFill/>
          </p:grpSpPr>
          <p:sp>
            <p:nvSpPr>
              <p:cNvPr id="57" name="Freeform 69"/>
              <p:cNvSpPr>
                <a:spLocks/>
              </p:cNvSpPr>
              <p:nvPr/>
            </p:nvSpPr>
            <p:spPr bwMode="auto">
              <a:xfrm>
                <a:off x="5741988" y="7958138"/>
                <a:ext cx="501650" cy="566738"/>
              </a:xfrm>
              <a:custGeom>
                <a:avLst/>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8" name="Freeform 70"/>
              <p:cNvSpPr>
                <a:spLocks/>
              </p:cNvSpPr>
              <p:nvPr/>
            </p:nvSpPr>
            <p:spPr bwMode="auto">
              <a:xfrm>
                <a:off x="3567113" y="7486650"/>
                <a:ext cx="533400" cy="560388"/>
              </a:xfrm>
              <a:custGeom>
                <a:avLst/>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9" name="Freeform 71"/>
              <p:cNvSpPr>
                <a:spLocks noEditPoints="1"/>
              </p:cNvSpPr>
              <p:nvPr/>
            </p:nvSpPr>
            <p:spPr bwMode="auto">
              <a:xfrm>
                <a:off x="6332538" y="7812088"/>
                <a:ext cx="636587" cy="617538"/>
              </a:xfrm>
              <a:custGeom>
                <a:avLst/>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0" name="Freeform 72"/>
              <p:cNvSpPr>
                <a:spLocks/>
              </p:cNvSpPr>
              <p:nvPr/>
            </p:nvSpPr>
            <p:spPr bwMode="auto">
              <a:xfrm>
                <a:off x="5416550" y="8378825"/>
                <a:ext cx="134937" cy="141288"/>
              </a:xfrm>
              <a:custGeom>
                <a:avLst/>
                <a:gdLst>
                  <a:gd name="T0" fmla="*/ 12 w 24"/>
                  <a:gd name="T1" fmla="*/ 0 h 25"/>
                  <a:gd name="T2" fmla="*/ 0 w 24"/>
                  <a:gd name="T3" fmla="*/ 12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1" name="Freeform 73"/>
              <p:cNvSpPr>
                <a:spLocks noEditPoints="1"/>
              </p:cNvSpPr>
              <p:nvPr/>
            </p:nvSpPr>
            <p:spPr bwMode="auto">
              <a:xfrm>
                <a:off x="4786313" y="7913688"/>
                <a:ext cx="455612" cy="560388"/>
              </a:xfrm>
              <a:custGeom>
                <a:avLst/>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2" name="Freeform 74"/>
              <p:cNvSpPr>
                <a:spLocks/>
              </p:cNvSpPr>
              <p:nvPr/>
            </p:nvSpPr>
            <p:spPr bwMode="auto">
              <a:xfrm>
                <a:off x="4095750" y="7710488"/>
                <a:ext cx="595312" cy="635000"/>
              </a:xfrm>
              <a:custGeom>
                <a:avLst/>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3" name="Freeform 75"/>
              <p:cNvSpPr>
                <a:spLocks/>
              </p:cNvSpPr>
              <p:nvPr/>
            </p:nvSpPr>
            <p:spPr bwMode="auto">
              <a:xfrm>
                <a:off x="6980238" y="7464425"/>
                <a:ext cx="763587" cy="735013"/>
              </a:xfrm>
              <a:custGeom>
                <a:avLst/>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3">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 name="Dividers"/>
            <p:cNvGrpSpPr/>
            <p:nvPr/>
          </p:nvGrpSpPr>
          <p:grpSpPr>
            <a:xfrm>
              <a:off x="2116138" y="960438"/>
              <a:ext cx="6089649" cy="6705600"/>
              <a:chOff x="2116138" y="960438"/>
              <a:chExt cx="6089649" cy="6705600"/>
            </a:xfrm>
            <a:grpFill/>
          </p:grpSpPr>
          <p:sp>
            <p:nvSpPr>
              <p:cNvPr id="53" name="Freeform 78"/>
              <p:cNvSpPr>
                <a:spLocks/>
              </p:cNvSpPr>
              <p:nvPr/>
            </p:nvSpPr>
            <p:spPr bwMode="auto">
              <a:xfrm>
                <a:off x="6540500" y="960438"/>
                <a:ext cx="331787" cy="730250"/>
              </a:xfrm>
              <a:custGeom>
                <a:avLst/>
                <a:gdLst>
                  <a:gd name="T0" fmla="*/ 209 w 209"/>
                  <a:gd name="T1" fmla="*/ 22 h 460"/>
                  <a:gd name="T2" fmla="*/ 153 w 209"/>
                  <a:gd name="T3" fmla="*/ 0 h 460"/>
                  <a:gd name="T4" fmla="*/ 0 w 209"/>
                  <a:gd name="T5" fmla="*/ 443 h 460"/>
                  <a:gd name="T6" fmla="*/ 57 w 209"/>
                  <a:gd name="T7" fmla="*/ 460 h 460"/>
                  <a:gd name="T8" fmla="*/ 209 w 209"/>
                  <a:gd name="T9" fmla="*/ 22 h 460"/>
                </a:gdLst>
                <a:ah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4" name="Freeform 85"/>
              <p:cNvSpPr>
                <a:spLocks/>
              </p:cNvSpPr>
              <p:nvPr/>
            </p:nvSpPr>
            <p:spPr bwMode="auto">
              <a:xfrm>
                <a:off x="7654925" y="7048500"/>
                <a:ext cx="550862" cy="617538"/>
              </a:xfrm>
              <a:custGeom>
                <a:avLst/>
                <a:gdLst>
                  <a:gd name="T0" fmla="*/ 0 w 347"/>
                  <a:gd name="T1" fmla="*/ 35 h 389"/>
                  <a:gd name="T2" fmla="*/ 301 w 347"/>
                  <a:gd name="T3" fmla="*/ 389 h 389"/>
                  <a:gd name="T4" fmla="*/ 347 w 347"/>
                  <a:gd name="T5" fmla="*/ 353 h 389"/>
                  <a:gd name="T6" fmla="*/ 46 w 347"/>
                  <a:gd name="T7" fmla="*/ 0 h 389"/>
                  <a:gd name="T8" fmla="*/ 0 w 347"/>
                  <a:gd name="T9" fmla="*/ 35 h 389"/>
                </a:gdLst>
                <a:ah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5" name="Freeform 89"/>
              <p:cNvSpPr>
                <a:spLocks/>
              </p:cNvSpPr>
              <p:nvPr/>
            </p:nvSpPr>
            <p:spPr bwMode="auto">
              <a:xfrm>
                <a:off x="2116138" y="2914650"/>
                <a:ext cx="701675" cy="427038"/>
              </a:xfrm>
              <a:custGeom>
                <a:avLst/>
                <a:gdLst>
                  <a:gd name="T0" fmla="*/ 442 w 442"/>
                  <a:gd name="T1" fmla="*/ 216 h 269"/>
                  <a:gd name="T2" fmla="*/ 28 w 442"/>
                  <a:gd name="T3" fmla="*/ 0 h 269"/>
                  <a:gd name="T4" fmla="*/ 0 w 442"/>
                  <a:gd name="T5" fmla="*/ 53 h 269"/>
                  <a:gd name="T6" fmla="*/ 414 w 442"/>
                  <a:gd name="T7" fmla="*/ 269 h 269"/>
                  <a:gd name="T8" fmla="*/ 442 w 442"/>
                  <a:gd name="T9" fmla="*/ 216 h 269"/>
                </a:gdLst>
                <a:ah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6" name="Freeform 96"/>
              <p:cNvSpPr>
                <a:spLocks/>
              </p:cNvSpPr>
              <p:nvPr/>
            </p:nvSpPr>
            <p:spPr bwMode="auto">
              <a:xfrm>
                <a:off x="3009900" y="7019925"/>
                <a:ext cx="573087" cy="606425"/>
              </a:xfrm>
              <a:custGeom>
                <a:avLst/>
                <a:gdLst>
                  <a:gd name="T0" fmla="*/ 315 w 361"/>
                  <a:gd name="T1" fmla="*/ 0 h 382"/>
                  <a:gd name="T2" fmla="*/ 0 w 361"/>
                  <a:gd name="T3" fmla="*/ 343 h 382"/>
                  <a:gd name="T4" fmla="*/ 42 w 361"/>
                  <a:gd name="T5" fmla="*/ 382 h 382"/>
                  <a:gd name="T6" fmla="*/ 361 w 361"/>
                  <a:gd name="T7" fmla="*/ 39 h 382"/>
                  <a:gd name="T8" fmla="*/ 315 w 361"/>
                  <a:gd name="T9" fmla="*/ 0 h 382"/>
                </a:gdLst>
                <a:ah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 name="Technology"/>
            <p:cNvGrpSpPr/>
            <p:nvPr/>
          </p:nvGrpSpPr>
          <p:grpSpPr>
            <a:xfrm>
              <a:off x="7243763" y="1230313"/>
              <a:ext cx="2260599" cy="5969000"/>
              <a:chOff x="7243763" y="1230313"/>
              <a:chExt cx="2260599" cy="5969000"/>
            </a:xfrm>
            <a:grpFill/>
          </p:grpSpPr>
          <p:sp>
            <p:nvSpPr>
              <p:cNvPr id="43" name="Freeform 76"/>
              <p:cNvSpPr>
                <a:spLocks/>
              </p:cNvSpPr>
              <p:nvPr/>
            </p:nvSpPr>
            <p:spPr bwMode="auto">
              <a:xfrm>
                <a:off x="8723313" y="3224213"/>
                <a:ext cx="652462" cy="635000"/>
              </a:xfrm>
              <a:custGeom>
                <a:avLst/>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4" name="Freeform 77"/>
              <p:cNvSpPr>
                <a:spLocks noEditPoints="1"/>
              </p:cNvSpPr>
              <p:nvPr/>
            </p:nvSpPr>
            <p:spPr bwMode="auto">
              <a:xfrm>
                <a:off x="8924925" y="3987800"/>
                <a:ext cx="579437" cy="595313"/>
              </a:xfrm>
              <a:custGeom>
                <a:avLst/>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5" name="Freeform 79"/>
              <p:cNvSpPr>
                <a:spLocks/>
              </p:cNvSpPr>
              <p:nvPr/>
            </p:nvSpPr>
            <p:spPr bwMode="auto">
              <a:xfrm>
                <a:off x="8953500" y="4768850"/>
                <a:ext cx="546100" cy="336550"/>
              </a:xfrm>
              <a:custGeom>
                <a:avLst/>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44" h="212">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6" name="Freeform 80"/>
              <p:cNvSpPr>
                <a:spLocks noEditPoints="1"/>
              </p:cNvSpPr>
              <p:nvPr/>
            </p:nvSpPr>
            <p:spPr bwMode="auto">
              <a:xfrm>
                <a:off x="8818563" y="5256213"/>
                <a:ext cx="612775" cy="630238"/>
              </a:xfrm>
              <a:custGeom>
                <a:avLst/>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7" name="Freeform 81"/>
              <p:cNvSpPr>
                <a:spLocks/>
              </p:cNvSpPr>
              <p:nvPr/>
            </p:nvSpPr>
            <p:spPr bwMode="auto">
              <a:xfrm>
                <a:off x="8413750" y="2551113"/>
                <a:ext cx="674687" cy="655638"/>
              </a:xfrm>
              <a:custGeom>
                <a:avLst/>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3">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8" name="Freeform 82"/>
              <p:cNvSpPr>
                <a:spLocks/>
              </p:cNvSpPr>
              <p:nvPr/>
            </p:nvSpPr>
            <p:spPr bwMode="auto">
              <a:xfrm>
                <a:off x="8272463" y="6638925"/>
                <a:ext cx="608012" cy="560388"/>
              </a:xfrm>
              <a:custGeom>
                <a:avLst/>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9" name="Freeform 83"/>
              <p:cNvSpPr>
                <a:spLocks/>
              </p:cNvSpPr>
              <p:nvPr/>
            </p:nvSpPr>
            <p:spPr bwMode="auto">
              <a:xfrm>
                <a:off x="8075613" y="2044700"/>
                <a:ext cx="596900" cy="595313"/>
              </a:xfrm>
              <a:custGeom>
                <a:avLst/>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0" name="Freeform 84"/>
              <p:cNvSpPr>
                <a:spLocks/>
              </p:cNvSpPr>
              <p:nvPr/>
            </p:nvSpPr>
            <p:spPr bwMode="auto">
              <a:xfrm>
                <a:off x="8559800" y="5964238"/>
                <a:ext cx="619125" cy="606425"/>
              </a:xfrm>
              <a:custGeom>
                <a:avLst/>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1" name="Freeform 86"/>
              <p:cNvSpPr>
                <a:spLocks/>
              </p:cNvSpPr>
              <p:nvPr/>
            </p:nvSpPr>
            <p:spPr bwMode="auto">
              <a:xfrm>
                <a:off x="7604125" y="1579563"/>
                <a:ext cx="606425" cy="633413"/>
              </a:xfrm>
              <a:custGeom>
                <a:avLst/>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2" name="Freeform 97"/>
              <p:cNvSpPr>
                <a:spLocks/>
              </p:cNvSpPr>
              <p:nvPr/>
            </p:nvSpPr>
            <p:spPr bwMode="auto">
              <a:xfrm>
                <a:off x="7243763" y="1230313"/>
                <a:ext cx="488950" cy="584200"/>
              </a:xfrm>
              <a:custGeom>
                <a:avLst/>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8" name="Science"/>
            <p:cNvGrpSpPr/>
            <p:nvPr/>
          </p:nvGrpSpPr>
          <p:grpSpPr>
            <a:xfrm>
              <a:off x="2520950" y="814388"/>
              <a:ext cx="3649662" cy="1927225"/>
              <a:chOff x="2520950" y="814388"/>
              <a:chExt cx="3649662" cy="1927225"/>
            </a:xfrm>
            <a:grpFill/>
          </p:grpSpPr>
          <p:sp>
            <p:nvSpPr>
              <p:cNvPr id="36" name="Freeform 88"/>
              <p:cNvSpPr>
                <a:spLocks/>
              </p:cNvSpPr>
              <p:nvPr/>
            </p:nvSpPr>
            <p:spPr bwMode="auto">
              <a:xfrm>
                <a:off x="2520950" y="2179638"/>
                <a:ext cx="566737" cy="561975"/>
              </a:xfrm>
              <a:custGeom>
                <a:avLst/>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7" name="Freeform 91"/>
              <p:cNvSpPr>
                <a:spLocks/>
              </p:cNvSpPr>
              <p:nvPr/>
            </p:nvSpPr>
            <p:spPr bwMode="auto">
              <a:xfrm>
                <a:off x="2930525" y="1701800"/>
                <a:ext cx="596900" cy="590550"/>
              </a:xfrm>
              <a:custGeom>
                <a:avLst/>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8" name="Freeform 92"/>
              <p:cNvSpPr>
                <a:spLocks/>
              </p:cNvSpPr>
              <p:nvPr/>
            </p:nvSpPr>
            <p:spPr bwMode="auto">
              <a:xfrm>
                <a:off x="3414713" y="1455738"/>
                <a:ext cx="382587" cy="500063"/>
              </a:xfrm>
              <a:custGeom>
                <a:avLst/>
                <a:gdLst>
                  <a:gd name="T0" fmla="*/ 241 w 241"/>
                  <a:gd name="T1" fmla="*/ 276 h 315"/>
                  <a:gd name="T2" fmla="*/ 60 w 241"/>
                  <a:gd name="T3" fmla="*/ 0 h 315"/>
                  <a:gd name="T4" fmla="*/ 0 w 241"/>
                  <a:gd name="T5" fmla="*/ 42 h 315"/>
                  <a:gd name="T6" fmla="*/ 181 w 241"/>
                  <a:gd name="T7" fmla="*/ 315 h 315"/>
                  <a:gd name="T8" fmla="*/ 241 w 241"/>
                  <a:gd name="T9" fmla="*/ 276 h 315"/>
                </a:gdLst>
                <a:ah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9" name="Freeform 93"/>
              <p:cNvSpPr>
                <a:spLocks/>
              </p:cNvSpPr>
              <p:nvPr/>
            </p:nvSpPr>
            <p:spPr bwMode="auto">
              <a:xfrm>
                <a:off x="5095875" y="814388"/>
                <a:ext cx="495300" cy="561975"/>
              </a:xfrm>
              <a:custGeom>
                <a:avLst/>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0" name="Freeform 94"/>
              <p:cNvSpPr>
                <a:spLocks/>
              </p:cNvSpPr>
              <p:nvPr/>
            </p:nvSpPr>
            <p:spPr bwMode="auto">
              <a:xfrm>
                <a:off x="5759450" y="820738"/>
                <a:ext cx="411162" cy="561975"/>
              </a:xfrm>
              <a:custGeom>
                <a:avLst/>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1" name="Freeform 95"/>
              <p:cNvSpPr>
                <a:spLocks/>
              </p:cNvSpPr>
              <p:nvPr/>
            </p:nvSpPr>
            <p:spPr bwMode="auto">
              <a:xfrm>
                <a:off x="3746500" y="1152525"/>
                <a:ext cx="557212" cy="622300"/>
              </a:xfrm>
              <a:custGeom>
                <a:avLst/>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2" name="Freeform 99"/>
              <p:cNvSpPr>
                <a:spLocks/>
              </p:cNvSpPr>
              <p:nvPr/>
            </p:nvSpPr>
            <p:spPr bwMode="auto">
              <a:xfrm>
                <a:off x="4337050" y="904875"/>
                <a:ext cx="617537" cy="635000"/>
              </a:xfrm>
              <a:custGeom>
                <a:avLst/>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9" name="Health"/>
            <p:cNvGrpSpPr/>
            <p:nvPr/>
          </p:nvGrpSpPr>
          <p:grpSpPr>
            <a:xfrm>
              <a:off x="1760538" y="3600450"/>
              <a:ext cx="1277937" cy="3498851"/>
              <a:chOff x="1760538" y="3600450"/>
              <a:chExt cx="1277937" cy="3498851"/>
            </a:xfrm>
            <a:grpFill/>
          </p:grpSpPr>
          <p:sp>
            <p:nvSpPr>
              <p:cNvPr id="30" name="Freeform 87"/>
              <p:cNvSpPr>
                <a:spLocks noEditPoints="1"/>
              </p:cNvSpPr>
              <p:nvPr/>
            </p:nvSpPr>
            <p:spPr bwMode="auto">
              <a:xfrm>
                <a:off x="1879600" y="5256213"/>
                <a:ext cx="584200" cy="533400"/>
              </a:xfrm>
              <a:custGeom>
                <a:avLst/>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 name="Freeform 90"/>
              <p:cNvSpPr>
                <a:spLocks/>
              </p:cNvSpPr>
              <p:nvPr/>
            </p:nvSpPr>
            <p:spPr bwMode="auto">
              <a:xfrm>
                <a:off x="1811338" y="3600450"/>
                <a:ext cx="612775" cy="561975"/>
              </a:xfrm>
              <a:custGeom>
                <a:avLst/>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 name="Freeform 98"/>
              <p:cNvSpPr>
                <a:spLocks/>
              </p:cNvSpPr>
              <p:nvPr/>
            </p:nvSpPr>
            <p:spPr bwMode="auto">
              <a:xfrm>
                <a:off x="2346325" y="6430963"/>
                <a:ext cx="692150" cy="668338"/>
              </a:xfrm>
              <a:custGeom>
                <a:avLst/>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 name="Freeform 100"/>
              <p:cNvSpPr>
                <a:spLocks/>
              </p:cNvSpPr>
              <p:nvPr/>
            </p:nvSpPr>
            <p:spPr bwMode="auto">
              <a:xfrm>
                <a:off x="1778000" y="4773613"/>
                <a:ext cx="534987" cy="365125"/>
              </a:xfrm>
              <a:custGeom>
                <a:avLst/>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 name="Freeform 101"/>
              <p:cNvSpPr>
                <a:spLocks/>
              </p:cNvSpPr>
              <p:nvPr/>
            </p:nvSpPr>
            <p:spPr bwMode="auto">
              <a:xfrm>
                <a:off x="1760538" y="4284663"/>
                <a:ext cx="534987" cy="422275"/>
              </a:xfrm>
              <a:custGeom>
                <a:avLst/>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 name="Freeform 102"/>
              <p:cNvSpPr>
                <a:spLocks/>
              </p:cNvSpPr>
              <p:nvPr/>
            </p:nvSpPr>
            <p:spPr bwMode="auto">
              <a:xfrm>
                <a:off x="2047875" y="5913438"/>
                <a:ext cx="623887" cy="544513"/>
              </a:xfrm>
              <a:custGeom>
                <a:avLst/>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323" name="HST Tagline" hidden="1"/>
          <p:cNvGrpSpPr>
            <a:grpSpLocks noChangeAspect="1"/>
          </p:cNvGrpSpPr>
          <p:nvPr/>
        </p:nvGrpSpPr>
        <p:grpSpPr>
          <a:xfrm>
            <a:off x="10138828" y="686008"/>
            <a:ext cx="1378868" cy="1371600"/>
            <a:chOff x="1052513" y="306388"/>
            <a:chExt cx="9336087" cy="9286875"/>
          </a:xfrm>
          <a:solidFill>
            <a:schemeClr val="tx1"/>
          </a:solidFill>
        </p:grpSpPr>
        <p:grpSp>
          <p:nvGrpSpPr>
            <p:cNvPr id="324" name="Technology"/>
            <p:cNvGrpSpPr/>
            <p:nvPr/>
          </p:nvGrpSpPr>
          <p:grpSpPr>
            <a:xfrm>
              <a:off x="7664450" y="803276"/>
              <a:ext cx="2724150" cy="7192963"/>
              <a:chOff x="7664450" y="803276"/>
              <a:chExt cx="2724150" cy="7192963"/>
            </a:xfrm>
            <a:grpFill/>
          </p:grpSpPr>
          <p:sp>
            <p:nvSpPr>
              <p:cNvPr id="353" name="Freeform 233"/>
              <p:cNvSpPr>
                <a:spLocks/>
              </p:cNvSpPr>
              <p:nvPr/>
            </p:nvSpPr>
            <p:spPr bwMode="auto">
              <a:xfrm>
                <a:off x="8101013" y="1223963"/>
                <a:ext cx="728662" cy="768350"/>
              </a:xfrm>
              <a:custGeom>
                <a:avLst/>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4">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4" name="Freeform 234"/>
              <p:cNvSpPr>
                <a:spLocks noEditPoints="1"/>
              </p:cNvSpPr>
              <p:nvPr/>
            </p:nvSpPr>
            <p:spPr bwMode="auto">
              <a:xfrm>
                <a:off x="9686925" y="4127501"/>
                <a:ext cx="701675" cy="712788"/>
              </a:xfrm>
              <a:custGeom>
                <a:avLst/>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5" name="Freeform 235"/>
              <p:cNvSpPr>
                <a:spLocks/>
              </p:cNvSpPr>
              <p:nvPr/>
            </p:nvSpPr>
            <p:spPr bwMode="auto">
              <a:xfrm>
                <a:off x="9448800" y="3201988"/>
                <a:ext cx="782637" cy="768350"/>
              </a:xfrm>
              <a:custGeom>
                <a:avLst/>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484">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6" name="Freeform 236"/>
              <p:cNvSpPr>
                <a:spLocks/>
              </p:cNvSpPr>
              <p:nvPr/>
            </p:nvSpPr>
            <p:spPr bwMode="auto">
              <a:xfrm>
                <a:off x="8666163" y="1781176"/>
                <a:ext cx="714375" cy="720725"/>
              </a:xfrm>
              <a:custGeom>
                <a:avLst/>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6">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7" name="Freeform 237"/>
              <p:cNvSpPr>
                <a:spLocks/>
              </p:cNvSpPr>
              <p:nvPr/>
            </p:nvSpPr>
            <p:spPr bwMode="auto">
              <a:xfrm>
                <a:off x="9067800" y="2393951"/>
                <a:ext cx="823912" cy="788988"/>
              </a:xfrm>
              <a:custGeom>
                <a:avLst/>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8" name="Freeform 238"/>
              <p:cNvSpPr>
                <a:spLocks/>
              </p:cNvSpPr>
              <p:nvPr/>
            </p:nvSpPr>
            <p:spPr bwMode="auto">
              <a:xfrm>
                <a:off x="7664450" y="803276"/>
                <a:ext cx="592137" cy="706438"/>
              </a:xfrm>
              <a:custGeom>
                <a:avLst/>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9" name="Freeform 247"/>
              <p:cNvSpPr>
                <a:spLocks/>
              </p:cNvSpPr>
              <p:nvPr/>
            </p:nvSpPr>
            <p:spPr bwMode="auto">
              <a:xfrm>
                <a:off x="9244013" y="6507163"/>
                <a:ext cx="749300" cy="733425"/>
              </a:xfrm>
              <a:custGeom>
                <a:avLst/>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0" name="Freeform 248"/>
              <p:cNvSpPr>
                <a:spLocks/>
              </p:cNvSpPr>
              <p:nvPr/>
            </p:nvSpPr>
            <p:spPr bwMode="auto">
              <a:xfrm>
                <a:off x="9720263" y="5072063"/>
                <a:ext cx="661987" cy="401638"/>
              </a:xfrm>
              <a:custGeom>
                <a:avLst/>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ah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1" name="Freeform 249"/>
              <p:cNvSpPr>
                <a:spLocks/>
              </p:cNvSpPr>
              <p:nvPr/>
            </p:nvSpPr>
            <p:spPr bwMode="auto">
              <a:xfrm>
                <a:off x="8904288" y="7315201"/>
                <a:ext cx="728662" cy="681038"/>
              </a:xfrm>
              <a:custGeom>
                <a:avLst/>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2" name="Freeform 250"/>
              <p:cNvSpPr>
                <a:spLocks noEditPoints="1"/>
              </p:cNvSpPr>
              <p:nvPr/>
            </p:nvSpPr>
            <p:spPr bwMode="auto">
              <a:xfrm>
                <a:off x="9556750" y="5656263"/>
                <a:ext cx="742950" cy="755650"/>
              </a:xfrm>
              <a:custGeom>
                <a:avLst/>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1">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5" name="SHB.com"/>
            <p:cNvGrpSpPr/>
            <p:nvPr/>
          </p:nvGrpSpPr>
          <p:grpSpPr>
            <a:xfrm>
              <a:off x="3232150" y="8308976"/>
              <a:ext cx="5032375" cy="1284287"/>
              <a:chOff x="3232150" y="8308976"/>
              <a:chExt cx="5032375" cy="1284287"/>
            </a:xfrm>
            <a:grpFill/>
          </p:grpSpPr>
          <p:sp>
            <p:nvSpPr>
              <p:cNvPr id="346" name="Freeform 239"/>
              <p:cNvSpPr>
                <a:spLocks noEditPoints="1"/>
              </p:cNvSpPr>
              <p:nvPr/>
            </p:nvSpPr>
            <p:spPr bwMode="auto">
              <a:xfrm>
                <a:off x="4702175" y="8851901"/>
                <a:ext cx="552450" cy="681038"/>
              </a:xfrm>
              <a:custGeom>
                <a:avLst/>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7" name="Freeform 240"/>
              <p:cNvSpPr>
                <a:spLocks/>
              </p:cNvSpPr>
              <p:nvPr/>
            </p:nvSpPr>
            <p:spPr bwMode="auto">
              <a:xfrm>
                <a:off x="5457825" y="9417051"/>
                <a:ext cx="163512" cy="163513"/>
              </a:xfrm>
              <a:custGeom>
                <a:avLst/>
                <a:gdLst>
                  <a:gd name="T0" fmla="*/ 13 w 24"/>
                  <a:gd name="T1" fmla="*/ 0 h 24"/>
                  <a:gd name="T2" fmla="*/ 0 w 24"/>
                  <a:gd name="T3" fmla="*/ 12 h 24"/>
                  <a:gd name="T4" fmla="*/ 12 w 24"/>
                  <a:gd name="T5" fmla="*/ 24 h 24"/>
                  <a:gd name="T6" fmla="*/ 24 w 24"/>
                  <a:gd name="T7" fmla="*/ 13 h 24"/>
                  <a:gd name="T8" fmla="*/ 13 w 24"/>
                  <a:gd name="T9" fmla="*/ 0 h 24"/>
                </a:gdLst>
                <a:ah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8" name="Freeform 241"/>
              <p:cNvSpPr>
                <a:spLocks/>
              </p:cNvSpPr>
              <p:nvPr/>
            </p:nvSpPr>
            <p:spPr bwMode="auto">
              <a:xfrm>
                <a:off x="3871913" y="8607426"/>
                <a:ext cx="714375" cy="768350"/>
              </a:xfrm>
              <a:custGeom>
                <a:avLst/>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4">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9" name="Freeform 243"/>
              <p:cNvSpPr>
                <a:spLocks/>
              </p:cNvSpPr>
              <p:nvPr/>
            </p:nvSpPr>
            <p:spPr bwMode="auto">
              <a:xfrm>
                <a:off x="3232150" y="8342313"/>
                <a:ext cx="639762" cy="673100"/>
              </a:xfrm>
              <a:custGeom>
                <a:avLst/>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0" name="Freeform 251"/>
              <p:cNvSpPr>
                <a:spLocks noEditPoints="1"/>
              </p:cNvSpPr>
              <p:nvPr/>
            </p:nvSpPr>
            <p:spPr bwMode="auto">
              <a:xfrm>
                <a:off x="6561138" y="8729663"/>
                <a:ext cx="769937" cy="741363"/>
              </a:xfrm>
              <a:custGeom>
                <a:avLst/>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1" name="Freeform 253"/>
              <p:cNvSpPr>
                <a:spLocks/>
              </p:cNvSpPr>
              <p:nvPr/>
            </p:nvSpPr>
            <p:spPr bwMode="auto">
              <a:xfrm>
                <a:off x="7343775" y="8308976"/>
                <a:ext cx="920750" cy="890588"/>
              </a:xfrm>
              <a:custGeom>
                <a:avLst/>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2" name="Freeform 254"/>
              <p:cNvSpPr>
                <a:spLocks/>
              </p:cNvSpPr>
              <p:nvPr/>
            </p:nvSpPr>
            <p:spPr bwMode="auto">
              <a:xfrm>
                <a:off x="5853113" y="8907463"/>
                <a:ext cx="606425" cy="685800"/>
              </a:xfrm>
              <a:custGeom>
                <a:avLst/>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6" name="Dividers"/>
            <p:cNvGrpSpPr/>
            <p:nvPr/>
          </p:nvGrpSpPr>
          <p:grpSpPr>
            <a:xfrm>
              <a:off x="1489075" y="482601"/>
              <a:ext cx="7332663" cy="8077200"/>
              <a:chOff x="1489075" y="482601"/>
              <a:chExt cx="7332663" cy="8077200"/>
            </a:xfrm>
            <a:grpFill/>
          </p:grpSpPr>
          <p:sp>
            <p:nvSpPr>
              <p:cNvPr id="342" name="Freeform 232"/>
              <p:cNvSpPr>
                <a:spLocks/>
              </p:cNvSpPr>
              <p:nvPr/>
            </p:nvSpPr>
            <p:spPr bwMode="auto">
              <a:xfrm>
                <a:off x="6819900" y="482601"/>
                <a:ext cx="395287" cy="877888"/>
              </a:xfrm>
              <a:custGeom>
                <a:avLst/>
                <a:gdLst>
                  <a:gd name="T0" fmla="*/ 249 w 249"/>
                  <a:gd name="T1" fmla="*/ 22 h 553"/>
                  <a:gd name="T2" fmla="*/ 185 w 249"/>
                  <a:gd name="T3" fmla="*/ 0 h 553"/>
                  <a:gd name="T4" fmla="*/ 0 w 249"/>
                  <a:gd name="T5" fmla="*/ 531 h 553"/>
                  <a:gd name="T6" fmla="*/ 65 w 249"/>
                  <a:gd name="T7" fmla="*/ 553 h 553"/>
                  <a:gd name="T8" fmla="*/ 249 w 249"/>
                  <a:gd name="T9" fmla="*/ 22 h 553"/>
                </a:gdLst>
                <a:ah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3" name="Freeform 245"/>
              <p:cNvSpPr>
                <a:spLocks/>
              </p:cNvSpPr>
              <p:nvPr/>
            </p:nvSpPr>
            <p:spPr bwMode="auto">
              <a:xfrm>
                <a:off x="2563813" y="7778751"/>
                <a:ext cx="688975" cy="733425"/>
              </a:xfrm>
              <a:custGeom>
                <a:avLst/>
                <a:gdLst>
                  <a:gd name="T0" fmla="*/ 382 w 434"/>
                  <a:gd name="T1" fmla="*/ 0 h 462"/>
                  <a:gd name="T2" fmla="*/ 0 w 434"/>
                  <a:gd name="T3" fmla="*/ 415 h 462"/>
                  <a:gd name="T4" fmla="*/ 52 w 434"/>
                  <a:gd name="T5" fmla="*/ 462 h 462"/>
                  <a:gd name="T6" fmla="*/ 434 w 434"/>
                  <a:gd name="T7" fmla="*/ 51 h 462"/>
                  <a:gd name="T8" fmla="*/ 382 w 434"/>
                  <a:gd name="T9" fmla="*/ 0 h 462"/>
                </a:gdLst>
                <a:ahLst/>
                <a:cxnLst>
                  <a:cxn ang="0">
                    <a:pos x="T0" y="T1"/>
                  </a:cxn>
                  <a:cxn ang="0">
                    <a:pos x="T2" y="T3"/>
                  </a:cxn>
                  <a:cxn ang="0">
                    <a:pos x="T4" y="T5"/>
                  </a:cxn>
                  <a:cxn ang="0">
                    <a:pos x="T6" y="T7"/>
                  </a:cxn>
                  <a:cxn ang="0">
                    <a:pos x="T8" y="T9"/>
                  </a:cxn>
                </a:cxnLst>
                <a:rect l="0" t="0" r="r" b="b"/>
                <a:pathLst>
                  <a:path w="434"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4" name="Freeform 252"/>
              <p:cNvSpPr>
                <a:spLocks/>
              </p:cNvSpPr>
              <p:nvPr/>
            </p:nvSpPr>
            <p:spPr bwMode="auto">
              <a:xfrm>
                <a:off x="8154988" y="7812088"/>
                <a:ext cx="666750" cy="747713"/>
              </a:xfrm>
              <a:custGeom>
                <a:avLst/>
                <a:gdLst>
                  <a:gd name="T0" fmla="*/ 0 w 420"/>
                  <a:gd name="T1" fmla="*/ 43 h 471"/>
                  <a:gd name="T2" fmla="*/ 364 w 420"/>
                  <a:gd name="T3" fmla="*/ 471 h 471"/>
                  <a:gd name="T4" fmla="*/ 420 w 420"/>
                  <a:gd name="T5" fmla="*/ 424 h 471"/>
                  <a:gd name="T6" fmla="*/ 56 w 420"/>
                  <a:gd name="T7" fmla="*/ 0 h 471"/>
                  <a:gd name="T8" fmla="*/ 0 w 420"/>
                  <a:gd name="T9" fmla="*/ 43 h 471"/>
                </a:gdLst>
                <a:ah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5" name="Freeform 258"/>
              <p:cNvSpPr>
                <a:spLocks/>
              </p:cNvSpPr>
              <p:nvPr/>
            </p:nvSpPr>
            <p:spPr bwMode="auto">
              <a:xfrm>
                <a:off x="1489075" y="2835276"/>
                <a:ext cx="836612" cy="509588"/>
              </a:xfrm>
              <a:custGeom>
                <a:avLst/>
                <a:gdLst>
                  <a:gd name="T0" fmla="*/ 527 w 527"/>
                  <a:gd name="T1" fmla="*/ 261 h 321"/>
                  <a:gd name="T2" fmla="*/ 30 w 527"/>
                  <a:gd name="T3" fmla="*/ 0 h 321"/>
                  <a:gd name="T4" fmla="*/ 0 w 527"/>
                  <a:gd name="T5" fmla="*/ 64 h 321"/>
                  <a:gd name="T6" fmla="*/ 497 w 527"/>
                  <a:gd name="T7" fmla="*/ 321 h 321"/>
                  <a:gd name="T8" fmla="*/ 527 w 527"/>
                  <a:gd name="T9" fmla="*/ 261 h 321"/>
                </a:gdLst>
                <a:ah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7" name="Health"/>
            <p:cNvGrpSpPr/>
            <p:nvPr/>
          </p:nvGrpSpPr>
          <p:grpSpPr>
            <a:xfrm>
              <a:off x="1052513" y="3657601"/>
              <a:ext cx="1539875" cy="4216400"/>
              <a:chOff x="1052513" y="3657601"/>
              <a:chExt cx="1539875" cy="4216400"/>
            </a:xfrm>
            <a:grpFill/>
          </p:grpSpPr>
          <p:sp>
            <p:nvSpPr>
              <p:cNvPr id="336" name="Freeform 242"/>
              <p:cNvSpPr>
                <a:spLocks/>
              </p:cNvSpPr>
              <p:nvPr/>
            </p:nvSpPr>
            <p:spPr bwMode="auto">
              <a:xfrm>
                <a:off x="1760538" y="7064376"/>
                <a:ext cx="831850" cy="809625"/>
              </a:xfrm>
              <a:custGeom>
                <a:avLst/>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7" name="Freeform 244"/>
              <p:cNvSpPr>
                <a:spLocks/>
              </p:cNvSpPr>
              <p:nvPr/>
            </p:nvSpPr>
            <p:spPr bwMode="auto">
              <a:xfrm>
                <a:off x="1400175" y="6445251"/>
                <a:ext cx="755650" cy="660400"/>
              </a:xfrm>
              <a:custGeom>
                <a:avLst/>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8" name="Freeform 246"/>
              <p:cNvSpPr>
                <a:spLocks noEditPoints="1"/>
              </p:cNvSpPr>
              <p:nvPr/>
            </p:nvSpPr>
            <p:spPr bwMode="auto">
              <a:xfrm>
                <a:off x="1195388" y="5656263"/>
                <a:ext cx="708025" cy="639763"/>
              </a:xfrm>
              <a:custGeom>
                <a:avLst/>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3">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9" name="Freeform 256"/>
              <p:cNvSpPr>
                <a:spLocks/>
              </p:cNvSpPr>
              <p:nvPr/>
            </p:nvSpPr>
            <p:spPr bwMode="auto">
              <a:xfrm>
                <a:off x="1052513" y="4487863"/>
                <a:ext cx="654050" cy="503238"/>
              </a:xfrm>
              <a:custGeom>
                <a:avLst/>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0" name="Freeform 257"/>
              <p:cNvSpPr>
                <a:spLocks/>
              </p:cNvSpPr>
              <p:nvPr/>
            </p:nvSpPr>
            <p:spPr bwMode="auto">
              <a:xfrm>
                <a:off x="1120775" y="3657601"/>
                <a:ext cx="735012" cy="681038"/>
              </a:xfrm>
              <a:custGeom>
                <a:avLst/>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1" name="Freeform 260"/>
              <p:cNvSpPr>
                <a:spLocks/>
              </p:cNvSpPr>
              <p:nvPr/>
            </p:nvSpPr>
            <p:spPr bwMode="auto">
              <a:xfrm>
                <a:off x="1079500" y="5072063"/>
                <a:ext cx="641350" cy="441325"/>
              </a:xfrm>
              <a:custGeom>
                <a:avLst/>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4"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8" name="Science"/>
            <p:cNvGrpSpPr/>
            <p:nvPr/>
          </p:nvGrpSpPr>
          <p:grpSpPr>
            <a:xfrm>
              <a:off x="1971675" y="306388"/>
              <a:ext cx="4398962" cy="2317750"/>
              <a:chOff x="1971675" y="306388"/>
              <a:chExt cx="4398962" cy="2317750"/>
            </a:xfrm>
            <a:grpFill/>
          </p:grpSpPr>
          <p:sp>
            <p:nvSpPr>
              <p:cNvPr id="329" name="Freeform 230"/>
              <p:cNvSpPr>
                <a:spLocks/>
              </p:cNvSpPr>
              <p:nvPr/>
            </p:nvSpPr>
            <p:spPr bwMode="auto">
              <a:xfrm>
                <a:off x="5880100" y="312738"/>
                <a:ext cx="490537" cy="673100"/>
              </a:xfrm>
              <a:custGeom>
                <a:avLst/>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4">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0" name="Freeform 231"/>
              <p:cNvSpPr>
                <a:spLocks/>
              </p:cNvSpPr>
              <p:nvPr/>
            </p:nvSpPr>
            <p:spPr bwMode="auto">
              <a:xfrm>
                <a:off x="5076825" y="306388"/>
                <a:ext cx="592137" cy="679450"/>
              </a:xfrm>
              <a:custGeom>
                <a:avLst/>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1" name="Freeform 255"/>
              <p:cNvSpPr>
                <a:spLocks/>
              </p:cNvSpPr>
              <p:nvPr/>
            </p:nvSpPr>
            <p:spPr bwMode="auto">
              <a:xfrm>
                <a:off x="4157663" y="407988"/>
                <a:ext cx="749300" cy="768350"/>
              </a:xfrm>
              <a:custGeom>
                <a:avLst/>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4">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2" name="Freeform 259"/>
              <p:cNvSpPr>
                <a:spLocks/>
              </p:cNvSpPr>
              <p:nvPr/>
            </p:nvSpPr>
            <p:spPr bwMode="auto">
              <a:xfrm>
                <a:off x="1971675" y="1944688"/>
                <a:ext cx="681037" cy="679450"/>
              </a:xfrm>
              <a:custGeom>
                <a:avLst/>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3" name="Freeform 261"/>
              <p:cNvSpPr>
                <a:spLocks/>
              </p:cNvSpPr>
              <p:nvPr/>
            </p:nvSpPr>
            <p:spPr bwMode="auto">
              <a:xfrm>
                <a:off x="3449638" y="708026"/>
                <a:ext cx="666750" cy="754063"/>
              </a:xfrm>
              <a:custGeom>
                <a:avLst/>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4" name="Freeform 262"/>
              <p:cNvSpPr>
                <a:spLocks/>
              </p:cNvSpPr>
              <p:nvPr/>
            </p:nvSpPr>
            <p:spPr bwMode="auto">
              <a:xfrm>
                <a:off x="3048000" y="1081088"/>
                <a:ext cx="463550" cy="598488"/>
              </a:xfrm>
              <a:custGeom>
                <a:avLst/>
                <a:gdLst>
                  <a:gd name="T0" fmla="*/ 292 w 292"/>
                  <a:gd name="T1" fmla="*/ 330 h 377"/>
                  <a:gd name="T2" fmla="*/ 73 w 292"/>
                  <a:gd name="T3" fmla="*/ 0 h 377"/>
                  <a:gd name="T4" fmla="*/ 0 w 292"/>
                  <a:gd name="T5" fmla="*/ 47 h 377"/>
                  <a:gd name="T6" fmla="*/ 219 w 292"/>
                  <a:gd name="T7" fmla="*/ 377 h 377"/>
                  <a:gd name="T8" fmla="*/ 292 w 292"/>
                  <a:gd name="T9" fmla="*/ 330 h 377"/>
                </a:gdLst>
                <a:ah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5" name="Freeform 263"/>
              <p:cNvSpPr>
                <a:spLocks/>
              </p:cNvSpPr>
              <p:nvPr/>
            </p:nvSpPr>
            <p:spPr bwMode="auto">
              <a:xfrm>
                <a:off x="2468563" y="1373188"/>
                <a:ext cx="715962" cy="708025"/>
              </a:xfrm>
              <a:custGeom>
                <a:avLst/>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sp>
        <p:nvSpPr>
          <p:cNvPr id="20" name="Right Placeholder (Industry/Practice)" hidden="1"/>
          <p:cNvSpPr txBox="1">
            <a:spLocks/>
          </p:cNvSpPr>
          <p:nvPr/>
        </p:nvSpPr>
        <p:spPr>
          <a:xfrm rot="5400000">
            <a:off x="8945561" y="3246437"/>
            <a:ext cx="6127750" cy="365125"/>
          </a:xfrm>
          <a:prstGeom prst="rect">
            <a:avLst/>
          </a:prstGeom>
        </p:spPr>
        <p:txBody>
          <a:bodyPr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baseline="0" dirty="0"/>
              <a:t>INDUSTRY OR PRACTICE</a:t>
            </a:r>
          </a:p>
        </p:txBody>
      </p:sp>
      <p:sp>
        <p:nvSpPr>
          <p:cNvPr id="21" name="Left Placeholder (Event/Location)" hidden="1"/>
          <p:cNvSpPr txBox="1">
            <a:spLocks/>
          </p:cNvSpPr>
          <p:nvPr/>
        </p:nvSpPr>
        <p:spPr>
          <a:xfrm rot="16200000">
            <a:off x="-2881312" y="3246438"/>
            <a:ext cx="6127750" cy="365125"/>
          </a:xfrm>
          <a:prstGeom prst="rect">
            <a:avLst/>
          </a:prstGeom>
        </p:spPr>
        <p:txBody>
          <a:bodyPr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baseline="0" dirty="0"/>
              <a:t>EVENT OR LOCATION</a:t>
            </a:r>
          </a:p>
        </p:txBody>
      </p:sp>
      <p:sp>
        <p:nvSpPr>
          <p:cNvPr id="19" name="Footer Placeholder (Confidential)"/>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privileged and confidential</a:t>
            </a:r>
            <a:endParaRPr lang="en-US" dirty="0"/>
          </a:p>
        </p:txBody>
      </p:sp>
      <p:sp>
        <p:nvSpPr>
          <p:cNvPr id="8" name="Header Placeholder (Client + Shook)"/>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pic>
        <p:nvPicPr>
          <p:cNvPr id="4" name="Graphic 3">
            <a:extLst>
              <a:ext uri="{FF2B5EF4-FFF2-40B4-BE49-F238E27FC236}">
                <a16:creationId xmlns:a16="http://schemas.microsoft.com/office/drawing/2014/main" id="{7D45DDF3-C574-0562-34C1-2249B7D05A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0651" y="701740"/>
            <a:ext cx="975549" cy="1098776"/>
          </a:xfrm>
          <a:prstGeom prst="rect">
            <a:avLst/>
          </a:prstGeom>
        </p:spPr>
      </p:pic>
      <p:pic>
        <p:nvPicPr>
          <p:cNvPr id="14" name="Graphic 13">
            <a:extLst>
              <a:ext uri="{FF2B5EF4-FFF2-40B4-BE49-F238E27FC236}">
                <a16:creationId xmlns:a16="http://schemas.microsoft.com/office/drawing/2014/main" id="{6FE93D0C-A214-31CB-CC6C-70DB33EA91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94550" y="5722736"/>
            <a:ext cx="2274574" cy="197360"/>
          </a:xfrm>
          <a:prstGeom prst="rect">
            <a:avLst/>
          </a:prstGeom>
        </p:spPr>
      </p:pic>
    </p:spTree>
    <p:extLst>
      <p:ext uri="{BB962C8B-B14F-4D97-AF65-F5344CB8AC3E}">
        <p14:creationId xmlns:p14="http://schemas.microsoft.com/office/powerpoint/2010/main" val="32793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75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fade">
                                      <p:cBhvr>
                                        <p:cTn id="16" dur="750"/>
                                        <p:tgtEl>
                                          <p:spTgt spid="191"/>
                                        </p:tgtEl>
                                      </p:cBhvr>
                                    </p:animEffect>
                                  </p:childTnLst>
                                </p:cTn>
                              </p:par>
                              <p:par>
                                <p:cTn id="17" presetID="10" presetClass="entr" presetSubtype="0" fill="hold" nodeType="withEffect">
                                  <p:stCondLst>
                                    <p:cond delay="0"/>
                                  </p:stCondLst>
                                  <p:childTnLst>
                                    <p:set>
                                      <p:cBhvr>
                                        <p:cTn id="18" dur="1" fill="hold">
                                          <p:stCondLst>
                                            <p:cond delay="0"/>
                                          </p:stCondLst>
                                        </p:cTn>
                                        <p:tgtEl>
                                          <p:spTgt spid="260"/>
                                        </p:tgtEl>
                                        <p:attrNameLst>
                                          <p:attrName>style.visibility</p:attrName>
                                        </p:attrNameLst>
                                      </p:cBhvr>
                                      <p:to>
                                        <p:strVal val="visible"/>
                                      </p:to>
                                    </p:set>
                                    <p:animEffect transition="in" filter="fade">
                                      <p:cBhvr>
                                        <p:cTn id="19" dur="750"/>
                                        <p:tgtEl>
                                          <p:spTgt spid="260"/>
                                        </p:tgtEl>
                                      </p:cBhvr>
                                    </p:animEffect>
                                  </p:childTnLst>
                                </p:cTn>
                              </p:par>
                              <p:par>
                                <p:cTn id="20" presetID="10" presetClass="entr" presetSubtype="0" fill="hold" nodeType="withEffect">
                                  <p:stCondLst>
                                    <p:cond delay="0"/>
                                  </p:stCondLst>
                                  <p:childTnLst>
                                    <p:set>
                                      <p:cBhvr>
                                        <p:cTn id="21" dur="1" fill="hold">
                                          <p:stCondLst>
                                            <p:cond delay="0"/>
                                          </p:stCondLst>
                                        </p:cTn>
                                        <p:tgtEl>
                                          <p:spTgt spid="323"/>
                                        </p:tgtEl>
                                        <p:attrNameLst>
                                          <p:attrName>style.visibility</p:attrName>
                                        </p:attrNameLst>
                                      </p:cBhvr>
                                      <p:to>
                                        <p:strVal val="visible"/>
                                      </p:to>
                                    </p:set>
                                    <p:animEffect transition="in" filter="fade">
                                      <p:cBhvr>
                                        <p:cTn id="22" dur="750"/>
                                        <p:tgtEl>
                                          <p:spTgt spid="323"/>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75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750"/>
                                        <p:tgtEl>
                                          <p:spTgt spid="2"/>
                                        </p:tgtEl>
                                      </p:cBhvr>
                                    </p:animEffect>
                                    <p:anim calcmode="lin" valueType="num">
                                      <p:cBhvr>
                                        <p:cTn id="38" dur="750" fill="hold"/>
                                        <p:tgtEl>
                                          <p:spTgt spid="2"/>
                                        </p:tgtEl>
                                        <p:attrNameLst>
                                          <p:attrName>ppt_x</p:attrName>
                                        </p:attrNameLst>
                                      </p:cBhvr>
                                      <p:tavLst>
                                        <p:tav tm="0">
                                          <p:val>
                                            <p:strVal val="#ppt_x"/>
                                          </p:val>
                                        </p:tav>
                                        <p:tav tm="100000">
                                          <p:val>
                                            <p:strVal val="#ppt_x"/>
                                          </p:val>
                                        </p:tav>
                                      </p:tavLst>
                                    </p:anim>
                                    <p:anim calcmode="lin" valueType="num">
                                      <p:cBhvr>
                                        <p:cTn id="39" dur="75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750"/>
                                        <p:tgtEl>
                                          <p:spTgt spid="3">
                                            <p:txEl>
                                              <p:pRg st="0" end="0"/>
                                            </p:txEl>
                                          </p:spTgt>
                                        </p:tgtEl>
                                      </p:cBhvr>
                                    </p:animEffect>
                                    <p:anim calcmode="lin" valueType="num">
                                      <p:cBhvr>
                                        <p:cTn id="4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750" fill="hold"/>
                                        <p:tgtEl>
                                          <p:spTgt spid="3">
                                            <p:txEl>
                                              <p:pRg st="0" end="0"/>
                                            </p:txEl>
                                          </p:spTgt>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750"/>
                                        <p:tgtEl>
                                          <p:spTgt spid="4"/>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P spid="5" grpId="0"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22" grpId="0"/>
      <p:bldP spid="6" grpId="0"/>
      <p:bldP spid="20" grpId="0"/>
      <p:bldP spid="21" grpId="0"/>
    </p:bldLst>
  </p:timing>
  <p:extLst>
    <p:ext uri="{DCECCB84-F9BA-43D5-87BE-67443E8EF086}">
      <p15:sldGuideLst xmlns:p15="http://schemas.microsoft.com/office/powerpoint/2012/main"/>
    </p:ext>
  </p:extLst>
</p:sldLayout>
</file>

<file path=ppt/slideLayouts/slideLayout20.xml><?xml version="1.0" encoding="utf-8"?>
<p:sldLayout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name="Quote (A)">
    <p:spTree>
      <p:nvGrpSpPr>
        <p:cNvPr id="1" name=""/>
        <p:cNvGrpSpPr/>
        <p:nvPr/>
      </p:nvGrpSpPr>
      <p:grpSpPr>
        <a:xfrm>
          <a:off x="0" y="0"/>
          <a:ext cx="0" cy="0"/>
          <a:chOff x="0" y="0"/>
          <a:chExt cx="0" cy="0"/>
        </a:xfrm>
      </p:grpSpPr>
      <p:sp>
        <p:nvSpPr>
          <p:cNvPr id="7" name="Quote Attribution"/>
          <p:cNvSpPr>
            <a:spLocks noGrp="1"/>
          </p:cNvSpPr>
          <p:nvPr>
            <p:ph type="body" sz="quarter" idx="14" hasCustomPrompt="1"/>
          </p:nvPr>
        </p:nvSpPr>
        <p:spPr>
          <a:xfrm>
            <a:off x="1382713" y="5577840"/>
            <a:ext cx="9437687" cy="594360"/>
          </a:xfrm>
        </p:spPr>
        <p:txBody>
          <a:bodyPr anchor="ctr">
            <a:noAutofit/>
          </a:bodyPr>
          <a:lstStyle>
            <a:lvl1pPr marL="0" indent="0" algn="ctr">
              <a:buNone/>
              <a:defRPr sz="1400" b="0" i="0" cap="none" spc="0" baseline="0">
                <a:solidFill>
                  <a:schemeClr val="tx1"/>
                </a:solidFill>
                <a:latin typeface="+mn-lt"/>
                <a:cs typeface="Arial" panose="020B0604020202020204" pitchFamily="34" charset="0"/>
              </a:defRPr>
            </a:lvl1pPr>
          </a:lstStyle>
          <a:p>
            <a:pPr lvl="0"/>
            <a:r>
              <a:rPr lang="en-US" dirty="0"/>
              <a:t>Quote Attribution</a:t>
            </a:r>
          </a:p>
        </p:txBody>
      </p:sp>
      <p:sp>
        <p:nvSpPr>
          <p:cNvPr id="3" name="Quote Placeholder"/>
          <p:cNvSpPr>
            <a:spLocks noGrp="1"/>
          </p:cNvSpPr>
          <p:nvPr>
            <p:ph type="body" sz="quarter" idx="13" hasCustomPrompt="1"/>
          </p:nvPr>
        </p:nvSpPr>
        <p:spPr>
          <a:xfrm>
            <a:off x="1382713" y="1849066"/>
            <a:ext cx="9426576" cy="3545895"/>
          </a:xfrm>
        </p:spPr>
        <p:txBody>
          <a:bodyPr anchor="ctr">
            <a:noAutofit/>
          </a:bodyPr>
          <a:lstStyle>
            <a:lvl1pPr marL="0" indent="0" algn="ctr">
              <a:lnSpc>
                <a:spcPts val="6000"/>
              </a:lnSpc>
              <a:spcBef>
                <a:spcPts val="0"/>
              </a:spcBef>
              <a:buNone/>
              <a:defRPr sz="6000" b="1" spc="-150" baseline="0">
                <a:solidFill>
                  <a:schemeClr val="tx1"/>
                </a:solidFill>
                <a:latin typeface="Arial" panose="020B0604020202020204" pitchFamily="34" charset="0"/>
                <a:cs typeface="Arial" panose="020B0604020202020204" pitchFamily="34" charset="0"/>
              </a:defRPr>
            </a:lvl1pPr>
          </a:lstStyle>
          <a:p>
            <a:pPr lvl="0"/>
            <a:r>
              <a:rPr lang="en-US" dirty="0"/>
              <a:t>Important Quote Slide</a:t>
            </a:r>
          </a:p>
        </p:txBody>
      </p:sp>
      <p:sp>
        <p:nvSpPr>
          <p:cNvPr id="8" name="Quotation Mark"/>
          <p:cNvSpPr>
            <a:spLocks noChangeAspect="1" noEditPoints="1"/>
          </p:cNvSpPr>
          <p:nvPr/>
        </p:nvSpPr>
        <p:spPr bwMode="auto">
          <a:xfrm>
            <a:off x="5471531" y="685800"/>
            <a:ext cx="1248938" cy="980387"/>
          </a:xfrm>
          <a:custGeom>
            <a:avLst/>
            <a:gdLst>
              <a:gd name="T0" fmla="*/ 102 w 660"/>
              <a:gd name="T1" fmla="*/ 276 h 518"/>
              <a:gd name="T2" fmla="*/ 143 w 660"/>
              <a:gd name="T3" fmla="*/ 276 h 518"/>
              <a:gd name="T4" fmla="*/ 296 w 660"/>
              <a:gd name="T5" fmla="*/ 400 h 518"/>
              <a:gd name="T6" fmla="*/ 167 w 660"/>
              <a:gd name="T7" fmla="*/ 518 h 518"/>
              <a:gd name="T8" fmla="*/ 0 w 660"/>
              <a:gd name="T9" fmla="*/ 314 h 518"/>
              <a:gd name="T10" fmla="*/ 255 w 660"/>
              <a:gd name="T11" fmla="*/ 0 h 518"/>
              <a:gd name="T12" fmla="*/ 288 w 660"/>
              <a:gd name="T13" fmla="*/ 53 h 518"/>
              <a:gd name="T14" fmla="*/ 102 w 660"/>
              <a:gd name="T15" fmla="*/ 276 h 518"/>
              <a:gd name="T16" fmla="*/ 466 w 660"/>
              <a:gd name="T17" fmla="*/ 276 h 518"/>
              <a:gd name="T18" fmla="*/ 507 w 660"/>
              <a:gd name="T19" fmla="*/ 276 h 518"/>
              <a:gd name="T20" fmla="*/ 660 w 660"/>
              <a:gd name="T21" fmla="*/ 400 h 518"/>
              <a:gd name="T22" fmla="*/ 531 w 660"/>
              <a:gd name="T23" fmla="*/ 518 h 518"/>
              <a:gd name="T24" fmla="*/ 364 w 660"/>
              <a:gd name="T25" fmla="*/ 314 h 518"/>
              <a:gd name="T26" fmla="*/ 619 w 660"/>
              <a:gd name="T27" fmla="*/ 0 h 518"/>
              <a:gd name="T28" fmla="*/ 651 w 660"/>
              <a:gd name="T29" fmla="*/ 53 h 518"/>
              <a:gd name="T30" fmla="*/ 466 w 660"/>
              <a:gd name="T31" fmla="*/ 276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0" h="518">
                <a:moveTo>
                  <a:pt x="102" y="276"/>
                </a:moveTo>
                <a:cubicBezTo>
                  <a:pt x="143" y="276"/>
                  <a:pt x="143" y="276"/>
                  <a:pt x="143" y="276"/>
                </a:cubicBezTo>
                <a:cubicBezTo>
                  <a:pt x="264" y="276"/>
                  <a:pt x="296" y="340"/>
                  <a:pt x="296" y="400"/>
                </a:cubicBezTo>
                <a:cubicBezTo>
                  <a:pt x="296" y="456"/>
                  <a:pt x="246" y="518"/>
                  <a:pt x="167" y="518"/>
                </a:cubicBezTo>
                <a:cubicBezTo>
                  <a:pt x="51" y="518"/>
                  <a:pt x="0" y="432"/>
                  <a:pt x="0" y="314"/>
                </a:cubicBezTo>
                <a:cubicBezTo>
                  <a:pt x="0" y="195"/>
                  <a:pt x="111" y="63"/>
                  <a:pt x="255" y="0"/>
                </a:cubicBezTo>
                <a:cubicBezTo>
                  <a:pt x="288" y="53"/>
                  <a:pt x="288" y="53"/>
                  <a:pt x="288" y="53"/>
                </a:cubicBezTo>
                <a:cubicBezTo>
                  <a:pt x="190" y="100"/>
                  <a:pt x="113" y="166"/>
                  <a:pt x="102" y="276"/>
                </a:cubicBezTo>
                <a:close/>
                <a:moveTo>
                  <a:pt x="466" y="276"/>
                </a:moveTo>
                <a:cubicBezTo>
                  <a:pt x="507" y="276"/>
                  <a:pt x="507" y="276"/>
                  <a:pt x="507" y="276"/>
                </a:cubicBezTo>
                <a:cubicBezTo>
                  <a:pt x="628" y="276"/>
                  <a:pt x="660" y="340"/>
                  <a:pt x="660" y="400"/>
                </a:cubicBezTo>
                <a:cubicBezTo>
                  <a:pt x="660" y="456"/>
                  <a:pt x="608" y="518"/>
                  <a:pt x="531" y="518"/>
                </a:cubicBezTo>
                <a:cubicBezTo>
                  <a:pt x="415" y="518"/>
                  <a:pt x="364" y="432"/>
                  <a:pt x="364" y="314"/>
                </a:cubicBezTo>
                <a:cubicBezTo>
                  <a:pt x="364" y="195"/>
                  <a:pt x="476" y="63"/>
                  <a:pt x="619" y="0"/>
                </a:cubicBezTo>
                <a:cubicBezTo>
                  <a:pt x="651" y="53"/>
                  <a:pt x="651" y="53"/>
                  <a:pt x="651" y="53"/>
                </a:cubicBezTo>
                <a:cubicBezTo>
                  <a:pt x="554" y="100"/>
                  <a:pt x="477" y="166"/>
                  <a:pt x="466" y="276"/>
                </a:cubicBezTo>
                <a:close/>
              </a:path>
            </a:pathLst>
          </a:custGeom>
          <a:solidFill>
            <a:srgbClr val="003D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692B9F27-9C58-47DF-8F32-58029719FAB0}" type="slidenum">
              <a:rPr lang="en-US" smtClean="0"/>
              <a:pPr/>
              <a:t>‹#›</a:t>
            </a:fld>
            <a:endParaRPr lang="en-US" dirty="0"/>
          </a:p>
        </p:txBody>
      </p:sp>
      <p:sp>
        <p:nvSpPr>
          <p:cNvPr id="10"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298743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extLst>
    <p:ext uri="{DCECCB84-F9BA-43D5-87BE-67443E8EF086}">
      <p15:sldGuideLst xmlns:p15="http://schemas.microsoft.com/office/powerpoint/2012/main">
        <p15:guide id="9" pos="864" userDrawn="1">
          <p15:clr>
            <a:srgbClr val="A4A3A4"/>
          </p15:clr>
        </p15:guide>
        <p15:guide id="10" orient="horz" pos="864" userDrawn="1">
          <p15:clr>
            <a:srgbClr val="A4A3A4"/>
          </p15:clr>
        </p15:guide>
        <p15:guide id="11" pos="6816" userDrawn="1">
          <p15:clr>
            <a:srgbClr val="A4A3A4"/>
          </p15:clr>
        </p15:guide>
        <p15:guide id="12" orient="horz" pos="3456" userDrawn="1">
          <p15:clr>
            <a:srgbClr val="A4A3A4"/>
          </p15:clr>
        </p15:guide>
      </p15:sldGuideLst>
    </p:ext>
  </p:extLst>
</p:sldLayout>
</file>

<file path=ppt/slideLayouts/slideLayout21.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Quote (B)">
    <p:bg>
      <p:bgPr>
        <a:solidFill>
          <a:schemeClr val="bg1"/>
        </a:solidFill>
        <a:effectLst/>
      </p:bgPr>
    </p:bg>
    <p:spTree>
      <p:nvGrpSpPr>
        <p:cNvPr id="1" name=""/>
        <p:cNvGrpSpPr/>
        <p:nvPr/>
      </p:nvGrpSpPr>
      <p:grpSpPr>
        <a:xfrm>
          <a:off x="0" y="0"/>
          <a:ext cx="0" cy="0"/>
          <a:chOff x="0" y="0"/>
          <a:chExt cx="0" cy="0"/>
        </a:xfrm>
      </p:grpSpPr>
      <p:sp>
        <p:nvSpPr>
          <p:cNvPr id="16" name="Quote Attribution"/>
          <p:cNvSpPr>
            <a:spLocks noGrp="1"/>
          </p:cNvSpPr>
          <p:nvPr>
            <p:ph type="body" sz="quarter" idx="14" hasCustomPrompt="1"/>
          </p:nvPr>
        </p:nvSpPr>
        <p:spPr>
          <a:xfrm>
            <a:off x="1382713" y="5577840"/>
            <a:ext cx="9437687" cy="594360"/>
          </a:xfrm>
        </p:spPr>
        <p:txBody>
          <a:bodyPr anchor="ctr">
            <a:noAutofit/>
          </a:bodyPr>
          <a:lstStyle>
            <a:lvl1pPr marL="0" indent="0" algn="ctr">
              <a:buNone/>
              <a:defRPr sz="1400" b="0" i="0" cap="none" spc="0" baseline="0">
                <a:solidFill>
                  <a:schemeClr val="tx1"/>
                </a:solidFill>
                <a:latin typeface="+mn-lt"/>
                <a:cs typeface="Arial" panose="020B0604020202020204" pitchFamily="34" charset="0"/>
              </a:defRPr>
            </a:lvl1pPr>
          </a:lstStyle>
          <a:p>
            <a:pPr lvl="0"/>
            <a:r>
              <a:rPr lang="en-US" dirty="0"/>
              <a:t>Quote Attribution</a:t>
            </a:r>
          </a:p>
        </p:txBody>
      </p:sp>
      <p:sp>
        <p:nvSpPr>
          <p:cNvPr id="14" name="Quote Placeholder"/>
          <p:cNvSpPr>
            <a:spLocks noGrp="1"/>
          </p:cNvSpPr>
          <p:nvPr>
            <p:ph type="body" sz="quarter" idx="13" hasCustomPrompt="1"/>
          </p:nvPr>
        </p:nvSpPr>
        <p:spPr>
          <a:xfrm>
            <a:off x="1382713" y="1849066"/>
            <a:ext cx="9426576" cy="3545895"/>
          </a:xfrm>
        </p:spPr>
        <p:txBody>
          <a:bodyPr anchor="ctr">
            <a:noAutofit/>
          </a:bodyPr>
          <a:lstStyle>
            <a:lvl1pPr marL="0" indent="0" algn="ctr">
              <a:lnSpc>
                <a:spcPts val="6000"/>
              </a:lnSpc>
              <a:spcBef>
                <a:spcPts val="0"/>
              </a:spcBef>
              <a:buNone/>
              <a:defRPr sz="6000" b="1" spc="-150" baseline="0">
                <a:solidFill>
                  <a:srgbClr val="000000"/>
                </a:solidFill>
                <a:latin typeface="Arial" panose="020B0604020202020204" pitchFamily="34" charset="0"/>
                <a:cs typeface="Arial" panose="020B0604020202020204" pitchFamily="34" charset="0"/>
              </a:defRPr>
            </a:lvl1pPr>
          </a:lstStyle>
          <a:p>
            <a:pPr lvl="0"/>
            <a:r>
              <a:rPr lang="en-US" dirty="0"/>
              <a:t>Important Quote Slide</a:t>
            </a:r>
          </a:p>
        </p:txBody>
      </p:sp>
      <p:sp>
        <p:nvSpPr>
          <p:cNvPr id="15" name="Quotation Mark"/>
          <p:cNvSpPr>
            <a:spLocks noChangeAspect="1" noEditPoints="1"/>
          </p:cNvSpPr>
          <p:nvPr/>
        </p:nvSpPr>
        <p:spPr bwMode="auto">
          <a:xfrm>
            <a:off x="5471531" y="685800"/>
            <a:ext cx="1248938" cy="980387"/>
          </a:xfrm>
          <a:custGeom>
            <a:avLst/>
            <a:gdLst>
              <a:gd name="T0" fmla="*/ 102 w 660"/>
              <a:gd name="T1" fmla="*/ 276 h 518"/>
              <a:gd name="T2" fmla="*/ 143 w 660"/>
              <a:gd name="T3" fmla="*/ 276 h 518"/>
              <a:gd name="T4" fmla="*/ 296 w 660"/>
              <a:gd name="T5" fmla="*/ 400 h 518"/>
              <a:gd name="T6" fmla="*/ 167 w 660"/>
              <a:gd name="T7" fmla="*/ 518 h 518"/>
              <a:gd name="T8" fmla="*/ 0 w 660"/>
              <a:gd name="T9" fmla="*/ 314 h 518"/>
              <a:gd name="T10" fmla="*/ 255 w 660"/>
              <a:gd name="T11" fmla="*/ 0 h 518"/>
              <a:gd name="T12" fmla="*/ 288 w 660"/>
              <a:gd name="T13" fmla="*/ 53 h 518"/>
              <a:gd name="T14" fmla="*/ 102 w 660"/>
              <a:gd name="T15" fmla="*/ 276 h 518"/>
              <a:gd name="T16" fmla="*/ 466 w 660"/>
              <a:gd name="T17" fmla="*/ 276 h 518"/>
              <a:gd name="T18" fmla="*/ 507 w 660"/>
              <a:gd name="T19" fmla="*/ 276 h 518"/>
              <a:gd name="T20" fmla="*/ 660 w 660"/>
              <a:gd name="T21" fmla="*/ 400 h 518"/>
              <a:gd name="T22" fmla="*/ 531 w 660"/>
              <a:gd name="T23" fmla="*/ 518 h 518"/>
              <a:gd name="T24" fmla="*/ 364 w 660"/>
              <a:gd name="T25" fmla="*/ 314 h 518"/>
              <a:gd name="T26" fmla="*/ 619 w 660"/>
              <a:gd name="T27" fmla="*/ 0 h 518"/>
              <a:gd name="T28" fmla="*/ 651 w 660"/>
              <a:gd name="T29" fmla="*/ 53 h 518"/>
              <a:gd name="T30" fmla="*/ 466 w 660"/>
              <a:gd name="T31" fmla="*/ 276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0" h="518">
                <a:moveTo>
                  <a:pt x="102" y="276"/>
                </a:moveTo>
                <a:cubicBezTo>
                  <a:pt x="143" y="276"/>
                  <a:pt x="143" y="276"/>
                  <a:pt x="143" y="276"/>
                </a:cubicBezTo>
                <a:cubicBezTo>
                  <a:pt x="264" y="276"/>
                  <a:pt x="296" y="340"/>
                  <a:pt x="296" y="400"/>
                </a:cubicBezTo>
                <a:cubicBezTo>
                  <a:pt x="296" y="456"/>
                  <a:pt x="246" y="518"/>
                  <a:pt x="167" y="518"/>
                </a:cubicBezTo>
                <a:cubicBezTo>
                  <a:pt x="51" y="518"/>
                  <a:pt x="0" y="432"/>
                  <a:pt x="0" y="314"/>
                </a:cubicBezTo>
                <a:cubicBezTo>
                  <a:pt x="0" y="195"/>
                  <a:pt x="111" y="63"/>
                  <a:pt x="255" y="0"/>
                </a:cubicBezTo>
                <a:cubicBezTo>
                  <a:pt x="288" y="53"/>
                  <a:pt x="288" y="53"/>
                  <a:pt x="288" y="53"/>
                </a:cubicBezTo>
                <a:cubicBezTo>
                  <a:pt x="190" y="100"/>
                  <a:pt x="113" y="166"/>
                  <a:pt x="102" y="276"/>
                </a:cubicBezTo>
                <a:close/>
                <a:moveTo>
                  <a:pt x="466" y="276"/>
                </a:moveTo>
                <a:cubicBezTo>
                  <a:pt x="507" y="276"/>
                  <a:pt x="507" y="276"/>
                  <a:pt x="507" y="276"/>
                </a:cubicBezTo>
                <a:cubicBezTo>
                  <a:pt x="628" y="276"/>
                  <a:pt x="660" y="340"/>
                  <a:pt x="660" y="400"/>
                </a:cubicBezTo>
                <a:cubicBezTo>
                  <a:pt x="660" y="456"/>
                  <a:pt x="608" y="518"/>
                  <a:pt x="531" y="518"/>
                </a:cubicBezTo>
                <a:cubicBezTo>
                  <a:pt x="415" y="518"/>
                  <a:pt x="364" y="432"/>
                  <a:pt x="364" y="314"/>
                </a:cubicBezTo>
                <a:cubicBezTo>
                  <a:pt x="364" y="195"/>
                  <a:pt x="476" y="63"/>
                  <a:pt x="619" y="0"/>
                </a:cubicBezTo>
                <a:cubicBezTo>
                  <a:pt x="651" y="53"/>
                  <a:pt x="651" y="53"/>
                  <a:pt x="651" y="53"/>
                </a:cubicBezTo>
                <a:cubicBezTo>
                  <a:pt x="554" y="100"/>
                  <a:pt x="477" y="166"/>
                  <a:pt x="466" y="276"/>
                </a:cubicBezTo>
                <a:close/>
              </a:path>
            </a:pathLst>
          </a:custGeom>
          <a:solidFill>
            <a:srgbClr val="B2BB1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6F41ED93-BF45-4EBB-8571-5D6C73F14880}" type="slidenum">
              <a:rPr lang="en-US" smtClean="0"/>
              <a:pPr/>
              <a:t>‹#›</a:t>
            </a:fld>
            <a:endParaRPr lang="en-US" dirty="0"/>
          </a:p>
        </p:txBody>
      </p:sp>
      <p:sp>
        <p:nvSpPr>
          <p:cNvPr id="10"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1258765724"/>
      </p:ext>
    </p:extLst>
  </p:cSld>
  <p:clrMapOvr>
    <a:masterClrMapping/>
  </p:clrMapOvr>
  <p:extLst>
    <p:ext uri="{DCECCB84-F9BA-43D5-87BE-67443E8EF086}">
      <p15:sldGuideLst xmlns:p15="http://schemas.microsoft.com/office/powerpoint/2012/main">
        <p15:guide id="9" orient="horz" pos="864" userDrawn="1">
          <p15:clr>
            <a:srgbClr val="A4A3A4"/>
          </p15:clr>
        </p15:guide>
        <p15:guide id="10" orient="horz" pos="3456" userDrawn="1">
          <p15:clr>
            <a:srgbClr val="A4A3A4"/>
          </p15:clr>
        </p15:guide>
        <p15:guide id="11" pos="864" userDrawn="1">
          <p15:clr>
            <a:srgbClr val="A4A3A4"/>
          </p15:clr>
        </p15:guide>
        <p15:guide id="12" pos="6816" userDrawn="1">
          <p15:clr>
            <a:srgbClr val="A4A3A4"/>
          </p15:clr>
        </p15:guide>
      </p15:sldGuideLst>
    </p:ext>
  </p:extLst>
</p:sldLayout>
</file>

<file path=ppt/slideLayouts/slideLayout22.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Quote (C)">
    <p:bg>
      <p:bgPr>
        <a:solidFill>
          <a:schemeClr val="bg1"/>
        </a:solidFill>
        <a:effectLst/>
      </p:bgPr>
    </p:bg>
    <p:spTree>
      <p:nvGrpSpPr>
        <p:cNvPr id="1" name=""/>
        <p:cNvGrpSpPr/>
        <p:nvPr/>
      </p:nvGrpSpPr>
      <p:grpSpPr>
        <a:xfrm>
          <a:off x="0" y="0"/>
          <a:ext cx="0" cy="0"/>
          <a:chOff x="0" y="0"/>
          <a:chExt cx="0" cy="0"/>
        </a:xfrm>
      </p:grpSpPr>
      <p:sp>
        <p:nvSpPr>
          <p:cNvPr id="15" name="Quote Attribution"/>
          <p:cNvSpPr>
            <a:spLocks noGrp="1"/>
          </p:cNvSpPr>
          <p:nvPr>
            <p:ph type="body" sz="quarter" idx="14" hasCustomPrompt="1"/>
          </p:nvPr>
        </p:nvSpPr>
        <p:spPr>
          <a:xfrm>
            <a:off x="1371601" y="5577840"/>
            <a:ext cx="8381999" cy="594360"/>
          </a:xfrm>
        </p:spPr>
        <p:txBody>
          <a:bodyPr anchor="ctr">
            <a:noAutofit/>
          </a:bodyPr>
          <a:lstStyle>
            <a:lvl1pPr marL="0" indent="0" algn="l">
              <a:buNone/>
              <a:defRPr sz="1400" b="0" i="0" cap="none" spc="0" baseline="0">
                <a:solidFill>
                  <a:schemeClr val="tx1"/>
                </a:solidFill>
                <a:latin typeface="+mn-lt"/>
                <a:cs typeface="Arial" panose="020B0604020202020204" pitchFamily="34" charset="0"/>
              </a:defRPr>
            </a:lvl1pPr>
          </a:lstStyle>
          <a:p>
            <a:pPr lvl="0"/>
            <a:r>
              <a:rPr lang="en-US" dirty="0"/>
              <a:t>Quote Attribution</a:t>
            </a:r>
          </a:p>
        </p:txBody>
      </p:sp>
      <p:sp>
        <p:nvSpPr>
          <p:cNvPr id="9" name="Quote Placeholder"/>
          <p:cNvSpPr>
            <a:spLocks noGrp="1"/>
          </p:cNvSpPr>
          <p:nvPr>
            <p:ph type="body" sz="quarter" idx="13" hasCustomPrompt="1"/>
          </p:nvPr>
        </p:nvSpPr>
        <p:spPr>
          <a:xfrm>
            <a:off x="1371600" y="1727430"/>
            <a:ext cx="8382000" cy="3668052"/>
          </a:xfrm>
        </p:spPr>
        <p:txBody>
          <a:bodyPr tIns="0" rIns="0" bIns="0">
            <a:noAutofit/>
          </a:bodyPr>
          <a:lstStyle>
            <a:lvl1pPr marL="0" indent="0" algn="l">
              <a:lnSpc>
                <a:spcPts val="7500"/>
              </a:lnSpc>
              <a:spcBef>
                <a:spcPts val="0"/>
              </a:spcBef>
              <a:buNone/>
              <a:defRPr sz="7200" b="1" spc="-300" baseline="0">
                <a:latin typeface="Arial" panose="020B0604020202020204" pitchFamily="34" charset="0"/>
                <a:cs typeface="Arial" panose="020B0604020202020204" pitchFamily="34" charset="0"/>
              </a:defRPr>
            </a:lvl1pPr>
          </a:lstStyle>
          <a:p>
            <a:pPr lvl="0"/>
            <a:r>
              <a:rPr lang="en-US" dirty="0"/>
              <a:t>Single important point or quote in this space. Three to four lines available.</a:t>
            </a:r>
          </a:p>
        </p:txBody>
      </p:sp>
      <p:cxnSp>
        <p:nvCxnSpPr>
          <p:cNvPr id="11" name="Straight Line"/>
          <p:cNvCxnSpPr/>
          <p:nvPr/>
        </p:nvCxnSpPr>
        <p:spPr bwMode="auto">
          <a:xfrm>
            <a:off x="1371600" y="1322392"/>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grpSp>
        <p:nvGrpSpPr>
          <p:cNvPr id="100" name="Legal Sense of Science Tagline" hidden="1"/>
          <p:cNvGrpSpPr>
            <a:grpSpLocks noChangeAspect="1"/>
          </p:cNvGrpSpPr>
          <p:nvPr/>
        </p:nvGrpSpPr>
        <p:grpSpPr>
          <a:xfrm>
            <a:off x="10461999" y="685038"/>
            <a:ext cx="1055901" cy="1051560"/>
            <a:chOff x="1835150" y="587375"/>
            <a:chExt cx="8108950" cy="8075613"/>
          </a:xfrm>
          <a:solidFill>
            <a:schemeClr val="bg1">
              <a:lumMod val="85000"/>
            </a:schemeClr>
          </a:solidFill>
        </p:grpSpPr>
        <p:grpSp>
          <p:nvGrpSpPr>
            <p:cNvPr id="101" name="Technology"/>
            <p:cNvGrpSpPr/>
            <p:nvPr/>
          </p:nvGrpSpPr>
          <p:grpSpPr>
            <a:xfrm>
              <a:off x="7573963" y="1020763"/>
              <a:ext cx="2370137" cy="6256337"/>
              <a:chOff x="7573963" y="1020763"/>
              <a:chExt cx="2370137" cy="6256337"/>
            </a:xfrm>
            <a:grpFill/>
          </p:grpSpPr>
          <p:sp>
            <p:nvSpPr>
              <p:cNvPr id="159" name="Freeform 108"/>
              <p:cNvSpPr>
                <a:spLocks/>
              </p:cNvSpPr>
              <p:nvPr/>
            </p:nvSpPr>
            <p:spPr bwMode="auto">
              <a:xfrm>
                <a:off x="8655050" y="6683375"/>
                <a:ext cx="636588" cy="593725"/>
              </a:xfrm>
              <a:custGeom>
                <a:avLst/>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0" name="Freeform 113"/>
              <p:cNvSpPr>
                <a:spLocks/>
              </p:cNvSpPr>
              <p:nvPr/>
            </p:nvSpPr>
            <p:spPr bwMode="auto">
              <a:xfrm>
                <a:off x="8956675" y="5978525"/>
                <a:ext cx="646113" cy="641350"/>
              </a:xfrm>
              <a:custGeom>
                <a:avLst/>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1">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1" name="Freeform 121"/>
              <p:cNvSpPr>
                <a:spLocks/>
              </p:cNvSpPr>
              <p:nvPr/>
            </p:nvSpPr>
            <p:spPr bwMode="auto">
              <a:xfrm>
                <a:off x="9129713" y="3109913"/>
                <a:ext cx="682625" cy="663575"/>
              </a:xfrm>
              <a:custGeom>
                <a:avLst/>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2" name="Freeform 123"/>
              <p:cNvSpPr>
                <a:spLocks/>
              </p:cNvSpPr>
              <p:nvPr/>
            </p:nvSpPr>
            <p:spPr bwMode="auto">
              <a:xfrm>
                <a:off x="9366250" y="4732338"/>
                <a:ext cx="577850" cy="350838"/>
              </a:xfrm>
              <a:custGeom>
                <a:avLst/>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ah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3" name="Freeform 126"/>
              <p:cNvSpPr>
                <a:spLocks noEditPoints="1"/>
              </p:cNvSpPr>
              <p:nvPr/>
            </p:nvSpPr>
            <p:spPr bwMode="auto">
              <a:xfrm>
                <a:off x="9337675" y="3911600"/>
                <a:ext cx="606425" cy="623888"/>
              </a:xfrm>
              <a:custGeom>
                <a:avLst/>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4" name="Freeform 127"/>
              <p:cNvSpPr>
                <a:spLocks/>
              </p:cNvSpPr>
              <p:nvPr/>
            </p:nvSpPr>
            <p:spPr bwMode="auto">
              <a:xfrm>
                <a:off x="8447088" y="1874838"/>
                <a:ext cx="623888" cy="623888"/>
              </a:xfrm>
              <a:custGeom>
                <a:avLst/>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5" name="Freeform 128"/>
              <p:cNvSpPr>
                <a:spLocks/>
              </p:cNvSpPr>
              <p:nvPr/>
            </p:nvSpPr>
            <p:spPr bwMode="auto">
              <a:xfrm>
                <a:off x="8799513" y="2406650"/>
                <a:ext cx="711200" cy="685800"/>
              </a:xfrm>
              <a:custGeom>
                <a:avLst/>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6" name="Freeform 129"/>
              <p:cNvSpPr>
                <a:spLocks noEditPoints="1"/>
              </p:cNvSpPr>
              <p:nvPr/>
            </p:nvSpPr>
            <p:spPr bwMode="auto">
              <a:xfrm>
                <a:off x="9228138" y="5240338"/>
                <a:ext cx="641350" cy="657225"/>
              </a:xfrm>
              <a:custGeom>
                <a:avLst/>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7" name="Freeform 132"/>
              <p:cNvSpPr>
                <a:spLocks/>
              </p:cNvSpPr>
              <p:nvPr/>
            </p:nvSpPr>
            <p:spPr bwMode="auto">
              <a:xfrm>
                <a:off x="7573963" y="1020763"/>
                <a:ext cx="520700" cy="611188"/>
              </a:xfrm>
              <a:custGeom>
                <a:avLst/>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8" name="Freeform 133"/>
              <p:cNvSpPr>
                <a:spLocks/>
              </p:cNvSpPr>
              <p:nvPr/>
            </p:nvSpPr>
            <p:spPr bwMode="auto">
              <a:xfrm>
                <a:off x="7956550" y="1384300"/>
                <a:ext cx="635000" cy="669925"/>
              </a:xfrm>
              <a:custGeom>
                <a:avLst/>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2" name="SHB.com"/>
            <p:cNvGrpSpPr/>
            <p:nvPr/>
          </p:nvGrpSpPr>
          <p:grpSpPr>
            <a:xfrm>
              <a:off x="3725863" y="7548563"/>
              <a:ext cx="4375150" cy="1114425"/>
              <a:chOff x="3725863" y="7548563"/>
              <a:chExt cx="4375150" cy="1114425"/>
            </a:xfrm>
            <a:grpFill/>
          </p:grpSpPr>
          <p:sp>
            <p:nvSpPr>
              <p:cNvPr id="152" name="Freeform 137"/>
              <p:cNvSpPr>
                <a:spLocks/>
              </p:cNvSpPr>
              <p:nvPr/>
            </p:nvSpPr>
            <p:spPr bwMode="auto">
              <a:xfrm>
                <a:off x="3725863" y="7570788"/>
                <a:ext cx="560388" cy="588963"/>
              </a:xfrm>
              <a:custGeom>
                <a:avLst/>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3" name="Freeform 139"/>
              <p:cNvSpPr>
                <a:spLocks/>
              </p:cNvSpPr>
              <p:nvPr/>
            </p:nvSpPr>
            <p:spPr bwMode="auto">
              <a:xfrm>
                <a:off x="4279900" y="7808913"/>
                <a:ext cx="623888" cy="668338"/>
              </a:xfrm>
              <a:custGeom>
                <a:avLst/>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4" name="Freeform 141"/>
              <p:cNvSpPr>
                <a:spLocks noEditPoints="1"/>
              </p:cNvSpPr>
              <p:nvPr/>
            </p:nvSpPr>
            <p:spPr bwMode="auto">
              <a:xfrm>
                <a:off x="6621463" y="7912100"/>
                <a:ext cx="663575" cy="646113"/>
              </a:xfrm>
              <a:custGeom>
                <a:avLst/>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5" name="Freeform 149"/>
              <p:cNvSpPr>
                <a:spLocks noEditPoints="1"/>
              </p:cNvSpPr>
              <p:nvPr/>
            </p:nvSpPr>
            <p:spPr bwMode="auto">
              <a:xfrm>
                <a:off x="5002213" y="8021638"/>
                <a:ext cx="479425" cy="588963"/>
              </a:xfrm>
              <a:custGeom>
                <a:avLst/>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6" name="Freeform 150"/>
              <p:cNvSpPr>
                <a:spLocks/>
              </p:cNvSpPr>
              <p:nvPr/>
            </p:nvSpPr>
            <p:spPr bwMode="auto">
              <a:xfrm>
                <a:off x="5661025" y="8512175"/>
                <a:ext cx="144463" cy="144463"/>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7" name="Freeform 151"/>
              <p:cNvSpPr>
                <a:spLocks/>
              </p:cNvSpPr>
              <p:nvPr/>
            </p:nvSpPr>
            <p:spPr bwMode="auto">
              <a:xfrm>
                <a:off x="6002338" y="8067675"/>
                <a:ext cx="531813" cy="595313"/>
              </a:xfrm>
              <a:custGeom>
                <a:avLst/>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8" name="Freeform 158"/>
              <p:cNvSpPr>
                <a:spLocks/>
              </p:cNvSpPr>
              <p:nvPr/>
            </p:nvSpPr>
            <p:spPr bwMode="auto">
              <a:xfrm>
                <a:off x="7302500" y="7548563"/>
                <a:ext cx="798513" cy="773113"/>
              </a:xfrm>
              <a:custGeom>
                <a:avLst/>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3"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3" name="We make legal sense of science."/>
            <p:cNvGrpSpPr/>
            <p:nvPr/>
          </p:nvGrpSpPr>
          <p:grpSpPr>
            <a:xfrm>
              <a:off x="3117850" y="3006725"/>
              <a:ext cx="5618163" cy="2971800"/>
              <a:chOff x="3117850" y="3006725"/>
              <a:chExt cx="5618163" cy="2971800"/>
            </a:xfrm>
            <a:grpFill/>
          </p:grpSpPr>
          <p:sp>
            <p:nvSpPr>
              <p:cNvPr id="124" name="Freeform 106"/>
              <p:cNvSpPr>
                <a:spLocks noEditPoints="1"/>
              </p:cNvSpPr>
              <p:nvPr/>
            </p:nvSpPr>
            <p:spPr bwMode="auto">
              <a:xfrm>
                <a:off x="6407150" y="4356100"/>
                <a:ext cx="554038" cy="566738"/>
              </a:xfrm>
              <a:custGeom>
                <a:avLst/>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5" name="Freeform 109"/>
              <p:cNvSpPr>
                <a:spLocks/>
              </p:cNvSpPr>
              <p:nvPr/>
            </p:nvSpPr>
            <p:spPr bwMode="auto">
              <a:xfrm>
                <a:off x="7054850" y="4356100"/>
                <a:ext cx="525463" cy="554038"/>
              </a:xfrm>
              <a:custGeom>
                <a:avLst/>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6" name="Freeform 111"/>
              <p:cNvSpPr>
                <a:spLocks noEditPoints="1"/>
              </p:cNvSpPr>
              <p:nvPr/>
            </p:nvSpPr>
            <p:spPr bwMode="auto">
              <a:xfrm>
                <a:off x="6510338" y="3294063"/>
                <a:ext cx="520700" cy="571500"/>
              </a:xfrm>
              <a:custGeom>
                <a:avLst/>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7" name="Freeform 112"/>
              <p:cNvSpPr>
                <a:spLocks/>
              </p:cNvSpPr>
              <p:nvPr/>
            </p:nvSpPr>
            <p:spPr bwMode="auto">
              <a:xfrm>
                <a:off x="5575300" y="3294063"/>
                <a:ext cx="855663" cy="560388"/>
              </a:xfrm>
              <a:custGeom>
                <a:avLst/>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8" name="Freeform 114"/>
              <p:cNvSpPr>
                <a:spLocks noEditPoints="1"/>
              </p:cNvSpPr>
              <p:nvPr/>
            </p:nvSpPr>
            <p:spPr bwMode="auto">
              <a:xfrm>
                <a:off x="3222625" y="5413375"/>
                <a:ext cx="606425" cy="565150"/>
              </a:xfrm>
              <a:custGeom>
                <a:avLst/>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9"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0"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1" name="Freeform 117"/>
              <p:cNvSpPr>
                <a:spLocks/>
              </p:cNvSpPr>
              <p:nvPr/>
            </p:nvSpPr>
            <p:spPr bwMode="auto">
              <a:xfrm>
                <a:off x="8453438" y="5494338"/>
                <a:ext cx="155575" cy="138113"/>
              </a:xfrm>
              <a:custGeom>
                <a:avLst/>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2"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3" name="Freeform 119"/>
              <p:cNvSpPr>
                <a:spLocks noEditPoints="1"/>
              </p:cNvSpPr>
              <p:nvPr/>
            </p:nvSpPr>
            <p:spPr bwMode="auto">
              <a:xfrm>
                <a:off x="3863975" y="4356100"/>
                <a:ext cx="739775" cy="1611313"/>
              </a:xfrm>
              <a:custGeom>
                <a:avLst/>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4" name="Freeform 122"/>
              <p:cNvSpPr>
                <a:spLocks noEditPoints="1"/>
              </p:cNvSpPr>
              <p:nvPr/>
            </p:nvSpPr>
            <p:spPr bwMode="auto">
              <a:xfrm>
                <a:off x="8175625" y="4356100"/>
                <a:ext cx="560388" cy="566738"/>
              </a:xfrm>
              <a:custGeom>
                <a:avLst/>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5" name="Freeform 124"/>
              <p:cNvSpPr>
                <a:spLocks/>
              </p:cNvSpPr>
              <p:nvPr/>
            </p:nvSpPr>
            <p:spPr bwMode="auto">
              <a:xfrm>
                <a:off x="7129463" y="3006725"/>
                <a:ext cx="560388" cy="847725"/>
              </a:xfrm>
              <a:custGeom>
                <a:avLst/>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6" name="Freeform 125"/>
              <p:cNvSpPr>
                <a:spLocks/>
              </p:cNvSpPr>
              <p:nvPr/>
            </p:nvSpPr>
            <p:spPr bwMode="auto">
              <a:xfrm>
                <a:off x="8313738" y="5494338"/>
                <a:ext cx="104775" cy="138113"/>
              </a:xfrm>
              <a:custGeom>
                <a:avLst/>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7" name="Freeform 130"/>
              <p:cNvSpPr>
                <a:spLocks noEditPoints="1"/>
              </p:cNvSpPr>
              <p:nvPr/>
            </p:nvSpPr>
            <p:spPr bwMode="auto">
              <a:xfrm>
                <a:off x="7731125" y="5413375"/>
                <a:ext cx="560388" cy="565150"/>
              </a:xfrm>
              <a:custGeom>
                <a:avLst/>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8" name="Freeform 131"/>
              <p:cNvSpPr>
                <a:spLocks noEditPoints="1"/>
              </p:cNvSpPr>
              <p:nvPr/>
            </p:nvSpPr>
            <p:spPr bwMode="auto">
              <a:xfrm>
                <a:off x="7718425" y="3294063"/>
                <a:ext cx="561975" cy="571500"/>
              </a:xfrm>
              <a:custGeom>
                <a:avLst/>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9" name="Freeform 134"/>
              <p:cNvSpPr>
                <a:spLocks/>
              </p:cNvSpPr>
              <p:nvPr/>
            </p:nvSpPr>
            <p:spPr bwMode="auto">
              <a:xfrm>
                <a:off x="7654925" y="4356100"/>
                <a:ext cx="463550" cy="566738"/>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0" name="Freeform 136"/>
              <p:cNvSpPr>
                <a:spLocks noEditPoints="1"/>
              </p:cNvSpPr>
              <p:nvPr/>
            </p:nvSpPr>
            <p:spPr bwMode="auto">
              <a:xfrm>
                <a:off x="4603750" y="3294063"/>
                <a:ext cx="560388" cy="571500"/>
              </a:xfrm>
              <a:custGeom>
                <a:avLst/>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1" name="Freeform 144"/>
              <p:cNvSpPr>
                <a:spLocks/>
              </p:cNvSpPr>
              <p:nvPr/>
            </p:nvSpPr>
            <p:spPr bwMode="auto">
              <a:xfrm>
                <a:off x="6586538" y="5413375"/>
                <a:ext cx="525463" cy="554038"/>
              </a:xfrm>
              <a:custGeom>
                <a:avLst/>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2"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3"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4" name="Freeform 147"/>
              <p:cNvSpPr>
                <a:spLocks/>
              </p:cNvSpPr>
              <p:nvPr/>
            </p:nvSpPr>
            <p:spPr bwMode="auto">
              <a:xfrm>
                <a:off x="5881688" y="4356100"/>
                <a:ext cx="468313" cy="566738"/>
              </a:xfrm>
              <a:custGeom>
                <a:avLst/>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5" name="Freeform 148"/>
              <p:cNvSpPr>
                <a:spLocks/>
              </p:cNvSpPr>
              <p:nvPr/>
            </p:nvSpPr>
            <p:spPr bwMode="auto">
              <a:xfrm>
                <a:off x="5129213" y="5413375"/>
                <a:ext cx="496888" cy="565150"/>
              </a:xfrm>
              <a:custGeom>
                <a:avLst/>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6" name="Freeform 152"/>
              <p:cNvSpPr>
                <a:spLocks/>
              </p:cNvSpPr>
              <p:nvPr/>
            </p:nvSpPr>
            <p:spPr bwMode="auto">
              <a:xfrm>
                <a:off x="3511550" y="3063875"/>
                <a:ext cx="1127125" cy="790575"/>
              </a:xfrm>
              <a:custGeom>
                <a:avLst/>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7" name="Freeform 154"/>
              <p:cNvSpPr>
                <a:spLocks/>
              </p:cNvSpPr>
              <p:nvPr/>
            </p:nvSpPr>
            <p:spPr bwMode="auto">
              <a:xfrm>
                <a:off x="4610100" y="5413375"/>
                <a:ext cx="461963" cy="565150"/>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8" name="Freeform 155"/>
              <p:cNvSpPr>
                <a:spLocks noEditPoints="1"/>
              </p:cNvSpPr>
              <p:nvPr/>
            </p:nvSpPr>
            <p:spPr bwMode="auto">
              <a:xfrm>
                <a:off x="4695825" y="4356100"/>
                <a:ext cx="527050" cy="566738"/>
              </a:xfrm>
              <a:custGeom>
                <a:avLst/>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9" name="Freeform 157"/>
              <p:cNvSpPr>
                <a:spLocks noEditPoints="1"/>
              </p:cNvSpPr>
              <p:nvPr/>
            </p:nvSpPr>
            <p:spPr bwMode="auto">
              <a:xfrm>
                <a:off x="3384550" y="4356100"/>
                <a:ext cx="554038" cy="566738"/>
              </a:xfrm>
              <a:custGeom>
                <a:avLst/>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0" name="Freeform 159"/>
              <p:cNvSpPr>
                <a:spLocks noEditPoints="1"/>
              </p:cNvSpPr>
              <p:nvPr/>
            </p:nvSpPr>
            <p:spPr bwMode="auto">
              <a:xfrm>
                <a:off x="5938838" y="5413375"/>
                <a:ext cx="560388" cy="565150"/>
              </a:xfrm>
              <a:custGeom>
                <a:avLst/>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1" name="Freeform 160"/>
              <p:cNvSpPr>
                <a:spLocks/>
              </p:cNvSpPr>
              <p:nvPr/>
            </p:nvSpPr>
            <p:spPr bwMode="auto">
              <a:xfrm>
                <a:off x="7204075" y="5413375"/>
                <a:ext cx="492125" cy="565150"/>
              </a:xfrm>
              <a:custGeom>
                <a:avLst/>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4" name="Health"/>
            <p:cNvGrpSpPr/>
            <p:nvPr/>
          </p:nvGrpSpPr>
          <p:grpSpPr>
            <a:xfrm>
              <a:off x="1835150" y="3502025"/>
              <a:ext cx="1335088" cy="3671888"/>
              <a:chOff x="1835150" y="3502025"/>
              <a:chExt cx="1335088" cy="3671888"/>
            </a:xfrm>
            <a:grpFill/>
          </p:grpSpPr>
          <p:sp>
            <p:nvSpPr>
              <p:cNvPr id="118" name="Freeform 140"/>
              <p:cNvSpPr>
                <a:spLocks noEditPoints="1"/>
              </p:cNvSpPr>
              <p:nvPr/>
            </p:nvSpPr>
            <p:spPr bwMode="auto">
              <a:xfrm>
                <a:off x="1955800" y="5240338"/>
                <a:ext cx="612775" cy="554038"/>
              </a:xfrm>
              <a:custGeom>
                <a:avLst/>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9" name="Freeform 142"/>
              <p:cNvSpPr>
                <a:spLocks/>
              </p:cNvSpPr>
              <p:nvPr/>
            </p:nvSpPr>
            <p:spPr bwMode="auto">
              <a:xfrm>
                <a:off x="2135188" y="5926138"/>
                <a:ext cx="654050" cy="571500"/>
              </a:xfrm>
              <a:custGeom>
                <a:avLst/>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0" name="Freeform 143"/>
              <p:cNvSpPr>
                <a:spLocks/>
              </p:cNvSpPr>
              <p:nvPr/>
            </p:nvSpPr>
            <p:spPr bwMode="auto">
              <a:xfrm>
                <a:off x="2447925" y="6469063"/>
                <a:ext cx="722313" cy="704850"/>
              </a:xfrm>
              <a:custGeom>
                <a:avLst/>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4">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1" name="Freeform 153"/>
              <p:cNvSpPr>
                <a:spLocks/>
              </p:cNvSpPr>
              <p:nvPr/>
            </p:nvSpPr>
            <p:spPr bwMode="auto">
              <a:xfrm>
                <a:off x="1858963" y="4737100"/>
                <a:ext cx="554038" cy="381000"/>
              </a:xfrm>
              <a:custGeom>
                <a:avLst/>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2" name="Freeform 161"/>
              <p:cNvSpPr>
                <a:spLocks/>
              </p:cNvSpPr>
              <p:nvPr/>
            </p:nvSpPr>
            <p:spPr bwMode="auto">
              <a:xfrm>
                <a:off x="1887538" y="3502025"/>
                <a:ext cx="647700" cy="588963"/>
              </a:xfrm>
              <a:custGeom>
                <a:avLst/>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3" name="Freeform 162"/>
              <p:cNvSpPr>
                <a:spLocks/>
              </p:cNvSpPr>
              <p:nvPr/>
            </p:nvSpPr>
            <p:spPr bwMode="auto">
              <a:xfrm>
                <a:off x="1835150" y="4224338"/>
                <a:ext cx="560388" cy="438150"/>
              </a:xfrm>
              <a:custGeom>
                <a:avLst/>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5" name="Dividers"/>
            <p:cNvGrpSpPr/>
            <p:nvPr/>
          </p:nvGrpSpPr>
          <p:grpSpPr>
            <a:xfrm>
              <a:off x="2205038" y="742950"/>
              <a:ext cx="6381750" cy="7024688"/>
              <a:chOff x="2205038" y="742950"/>
              <a:chExt cx="6381750" cy="7024688"/>
            </a:xfrm>
            <a:grpFill/>
          </p:grpSpPr>
          <p:sp>
            <p:nvSpPr>
              <p:cNvPr id="114" name="Freeform 110"/>
              <p:cNvSpPr>
                <a:spLocks/>
              </p:cNvSpPr>
              <p:nvPr/>
            </p:nvSpPr>
            <p:spPr bwMode="auto">
              <a:xfrm>
                <a:off x="6846888" y="742950"/>
                <a:ext cx="339725" cy="762000"/>
              </a:xfrm>
              <a:custGeom>
                <a:avLst/>
                <a:gdLst>
                  <a:gd name="T0" fmla="*/ 214 w 214"/>
                  <a:gd name="T1" fmla="*/ 19 h 480"/>
                  <a:gd name="T2" fmla="*/ 156 w 214"/>
                  <a:gd name="T3" fmla="*/ 0 h 480"/>
                  <a:gd name="T4" fmla="*/ 0 w 214"/>
                  <a:gd name="T5" fmla="*/ 462 h 480"/>
                  <a:gd name="T6" fmla="*/ 54 w 214"/>
                  <a:gd name="T7" fmla="*/ 480 h 480"/>
                  <a:gd name="T8" fmla="*/ 214 w 214"/>
                  <a:gd name="T9" fmla="*/ 19 h 480"/>
                </a:gdLst>
                <a:ah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5" name="Freeform 135"/>
              <p:cNvSpPr>
                <a:spLocks/>
              </p:cNvSpPr>
              <p:nvPr/>
            </p:nvSpPr>
            <p:spPr bwMode="auto">
              <a:xfrm>
                <a:off x="8008938" y="7115175"/>
                <a:ext cx="577850" cy="652463"/>
              </a:xfrm>
              <a:custGeom>
                <a:avLst/>
                <a:gdLst>
                  <a:gd name="T0" fmla="*/ 0 w 364"/>
                  <a:gd name="T1" fmla="*/ 40 h 411"/>
                  <a:gd name="T2" fmla="*/ 316 w 364"/>
                  <a:gd name="T3" fmla="*/ 411 h 411"/>
                  <a:gd name="T4" fmla="*/ 364 w 364"/>
                  <a:gd name="T5" fmla="*/ 371 h 411"/>
                  <a:gd name="T6" fmla="*/ 47 w 364"/>
                  <a:gd name="T7" fmla="*/ 0 h 411"/>
                  <a:gd name="T8" fmla="*/ 0 w 364"/>
                  <a:gd name="T9" fmla="*/ 40 h 411"/>
                </a:gdLst>
                <a:ah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6" name="Freeform 138"/>
              <p:cNvSpPr>
                <a:spLocks/>
              </p:cNvSpPr>
              <p:nvPr/>
            </p:nvSpPr>
            <p:spPr bwMode="auto">
              <a:xfrm>
                <a:off x="3146425" y="7086600"/>
                <a:ext cx="595313" cy="635000"/>
              </a:xfrm>
              <a:custGeom>
                <a:avLst/>
                <a:gdLst>
                  <a:gd name="T0" fmla="*/ 328 w 375"/>
                  <a:gd name="T1" fmla="*/ 0 h 400"/>
                  <a:gd name="T2" fmla="*/ 0 w 375"/>
                  <a:gd name="T3" fmla="*/ 360 h 400"/>
                  <a:gd name="T4" fmla="*/ 44 w 375"/>
                  <a:gd name="T5" fmla="*/ 400 h 400"/>
                  <a:gd name="T6" fmla="*/ 375 w 375"/>
                  <a:gd name="T7" fmla="*/ 44 h 400"/>
                  <a:gd name="T8" fmla="*/ 328 w 375"/>
                  <a:gd name="T9" fmla="*/ 0 h 400"/>
                </a:gdLst>
                <a:ah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7" name="Freeform 164"/>
              <p:cNvSpPr>
                <a:spLocks/>
              </p:cNvSpPr>
              <p:nvPr/>
            </p:nvSpPr>
            <p:spPr bwMode="auto">
              <a:xfrm>
                <a:off x="2205038" y="2786063"/>
                <a:ext cx="733425" cy="444500"/>
              </a:xfrm>
              <a:custGeom>
                <a:avLst/>
                <a:gdLst>
                  <a:gd name="T0" fmla="*/ 462 w 462"/>
                  <a:gd name="T1" fmla="*/ 226 h 280"/>
                  <a:gd name="T2" fmla="*/ 29 w 462"/>
                  <a:gd name="T3" fmla="*/ 0 h 280"/>
                  <a:gd name="T4" fmla="*/ 0 w 462"/>
                  <a:gd name="T5" fmla="*/ 55 h 280"/>
                  <a:gd name="T6" fmla="*/ 433 w 462"/>
                  <a:gd name="T7" fmla="*/ 280 h 280"/>
                  <a:gd name="T8" fmla="*/ 462 w 462"/>
                  <a:gd name="T9" fmla="*/ 226 h 280"/>
                </a:gdLst>
                <a:ah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6" name="Science"/>
            <p:cNvGrpSpPr/>
            <p:nvPr/>
          </p:nvGrpSpPr>
          <p:grpSpPr>
            <a:xfrm>
              <a:off x="2627313" y="587375"/>
              <a:ext cx="3825875" cy="2014538"/>
              <a:chOff x="2627313" y="587375"/>
              <a:chExt cx="3825875" cy="2014538"/>
            </a:xfrm>
            <a:grpFill/>
          </p:grpSpPr>
          <p:sp>
            <p:nvSpPr>
              <p:cNvPr id="107" name="Freeform 107"/>
              <p:cNvSpPr>
                <a:spLocks/>
              </p:cNvSpPr>
              <p:nvPr/>
            </p:nvSpPr>
            <p:spPr bwMode="auto">
              <a:xfrm>
                <a:off x="6026150" y="593725"/>
                <a:ext cx="427038" cy="588963"/>
              </a:xfrm>
              <a:custGeom>
                <a:avLst/>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8" name="Freeform 120"/>
              <p:cNvSpPr>
                <a:spLocks/>
              </p:cNvSpPr>
              <p:nvPr/>
            </p:nvSpPr>
            <p:spPr bwMode="auto">
              <a:xfrm>
                <a:off x="5326063" y="587375"/>
                <a:ext cx="520700" cy="588963"/>
              </a:xfrm>
              <a:custGeom>
                <a:avLst/>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9" name="Freeform 156"/>
              <p:cNvSpPr>
                <a:spLocks/>
              </p:cNvSpPr>
              <p:nvPr/>
            </p:nvSpPr>
            <p:spPr bwMode="auto">
              <a:xfrm>
                <a:off x="4529138" y="679450"/>
                <a:ext cx="652463" cy="669925"/>
              </a:xfrm>
              <a:custGeom>
                <a:avLst/>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0" name="Freeform 163"/>
              <p:cNvSpPr>
                <a:spLocks/>
              </p:cNvSpPr>
              <p:nvPr/>
            </p:nvSpPr>
            <p:spPr bwMode="auto">
              <a:xfrm>
                <a:off x="3916363" y="939800"/>
                <a:ext cx="582613" cy="658813"/>
              </a:xfrm>
              <a:custGeom>
                <a:avLst/>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1" name="Freeform 165"/>
              <p:cNvSpPr>
                <a:spLocks/>
              </p:cNvSpPr>
              <p:nvPr/>
            </p:nvSpPr>
            <p:spPr bwMode="auto">
              <a:xfrm>
                <a:off x="3563938" y="1263650"/>
                <a:ext cx="403225" cy="519113"/>
              </a:xfrm>
              <a:custGeom>
                <a:avLst/>
                <a:gdLst>
                  <a:gd name="T0" fmla="*/ 254 w 254"/>
                  <a:gd name="T1" fmla="*/ 287 h 327"/>
                  <a:gd name="T2" fmla="*/ 65 w 254"/>
                  <a:gd name="T3" fmla="*/ 0 h 327"/>
                  <a:gd name="T4" fmla="*/ 0 w 254"/>
                  <a:gd name="T5" fmla="*/ 40 h 327"/>
                  <a:gd name="T6" fmla="*/ 193 w 254"/>
                  <a:gd name="T7" fmla="*/ 327 h 327"/>
                  <a:gd name="T8" fmla="*/ 254 w 254"/>
                  <a:gd name="T9" fmla="*/ 287 h 327"/>
                </a:gdLst>
                <a:ah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2" name="Freeform 166"/>
              <p:cNvSpPr>
                <a:spLocks/>
              </p:cNvSpPr>
              <p:nvPr/>
            </p:nvSpPr>
            <p:spPr bwMode="auto">
              <a:xfrm>
                <a:off x="3060700" y="1517650"/>
                <a:ext cx="623888" cy="617538"/>
              </a:xfrm>
              <a:custGeom>
                <a:avLst/>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3" name="Freeform 167"/>
              <p:cNvSpPr>
                <a:spLocks/>
              </p:cNvSpPr>
              <p:nvPr/>
            </p:nvSpPr>
            <p:spPr bwMode="auto">
              <a:xfrm>
                <a:off x="2627313" y="2012950"/>
                <a:ext cx="595313" cy="588963"/>
              </a:xfrm>
              <a:custGeom>
                <a:avLst/>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69" name="Litigators You Like Tagline" hidden="1"/>
          <p:cNvGrpSpPr>
            <a:grpSpLocks noChangeAspect="1"/>
          </p:cNvGrpSpPr>
          <p:nvPr/>
        </p:nvGrpSpPr>
        <p:grpSpPr>
          <a:xfrm>
            <a:off x="10461771" y="685038"/>
            <a:ext cx="1056358" cy="1051560"/>
            <a:chOff x="1417638" y="293688"/>
            <a:chExt cx="9437687" cy="9394826"/>
          </a:xfrm>
          <a:solidFill>
            <a:schemeClr val="bg1">
              <a:lumMod val="85000"/>
            </a:schemeClr>
          </a:solidFill>
        </p:grpSpPr>
        <p:grpSp>
          <p:nvGrpSpPr>
            <p:cNvPr id="170" name="Technology"/>
            <p:cNvGrpSpPr/>
            <p:nvPr/>
          </p:nvGrpSpPr>
          <p:grpSpPr>
            <a:xfrm>
              <a:off x="8102600" y="796926"/>
              <a:ext cx="2752725" cy="7278687"/>
              <a:chOff x="8102600" y="796926"/>
              <a:chExt cx="2752725" cy="7278687"/>
            </a:xfrm>
            <a:grpFill/>
          </p:grpSpPr>
          <p:sp>
            <p:nvSpPr>
              <p:cNvPr id="222" name="Freeform 182"/>
              <p:cNvSpPr>
                <a:spLocks/>
              </p:cNvSpPr>
              <p:nvPr/>
            </p:nvSpPr>
            <p:spPr bwMode="auto">
              <a:xfrm>
                <a:off x="8537575" y="1225551"/>
                <a:ext cx="742950" cy="776288"/>
              </a:xfrm>
              <a:custGeom>
                <a:avLst/>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Freeform 183"/>
              <p:cNvSpPr>
                <a:spLocks/>
              </p:cNvSpPr>
              <p:nvPr/>
            </p:nvSpPr>
            <p:spPr bwMode="auto">
              <a:xfrm>
                <a:off x="9117013" y="1790701"/>
                <a:ext cx="722312" cy="728663"/>
              </a:xfrm>
              <a:custGeom>
                <a:avLst/>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186"/>
              <p:cNvSpPr>
                <a:spLocks noEditPoints="1"/>
              </p:cNvSpPr>
              <p:nvPr/>
            </p:nvSpPr>
            <p:spPr bwMode="auto">
              <a:xfrm>
                <a:off x="10153650" y="4164013"/>
                <a:ext cx="701675" cy="722313"/>
              </a:xfrm>
              <a:custGeom>
                <a:avLst/>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187"/>
              <p:cNvSpPr>
                <a:spLocks/>
              </p:cNvSpPr>
              <p:nvPr/>
            </p:nvSpPr>
            <p:spPr bwMode="auto">
              <a:xfrm>
                <a:off x="9526588" y="2409826"/>
                <a:ext cx="823912" cy="795338"/>
              </a:xfrm>
              <a:custGeom>
                <a:avLst/>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188"/>
              <p:cNvSpPr>
                <a:spLocks/>
              </p:cNvSpPr>
              <p:nvPr/>
            </p:nvSpPr>
            <p:spPr bwMode="auto">
              <a:xfrm>
                <a:off x="9907588" y="3232151"/>
                <a:ext cx="796925" cy="769938"/>
              </a:xfrm>
              <a:custGeom>
                <a:avLst/>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195"/>
              <p:cNvSpPr>
                <a:spLocks/>
              </p:cNvSpPr>
              <p:nvPr/>
            </p:nvSpPr>
            <p:spPr bwMode="auto">
              <a:xfrm>
                <a:off x="8102600" y="796926"/>
                <a:ext cx="598487" cy="714375"/>
              </a:xfrm>
              <a:custGeom>
                <a:avLst/>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205"/>
              <p:cNvSpPr>
                <a:spLocks noEditPoints="1"/>
              </p:cNvSpPr>
              <p:nvPr/>
            </p:nvSpPr>
            <p:spPr bwMode="auto">
              <a:xfrm>
                <a:off x="10023475" y="5708651"/>
                <a:ext cx="749300" cy="768350"/>
              </a:xfrm>
              <a:custGeom>
                <a:avLst/>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Freeform 207"/>
              <p:cNvSpPr>
                <a:spLocks/>
              </p:cNvSpPr>
              <p:nvPr/>
            </p:nvSpPr>
            <p:spPr bwMode="auto">
              <a:xfrm>
                <a:off x="10186988" y="5116513"/>
                <a:ext cx="668337" cy="409575"/>
              </a:xfrm>
              <a:custGeom>
                <a:avLst/>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ah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208"/>
              <p:cNvSpPr>
                <a:spLocks/>
              </p:cNvSpPr>
              <p:nvPr/>
            </p:nvSpPr>
            <p:spPr bwMode="auto">
              <a:xfrm>
                <a:off x="9702800" y="6572251"/>
                <a:ext cx="757237" cy="742950"/>
              </a:xfrm>
              <a:custGeom>
                <a:avLst/>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209"/>
              <p:cNvSpPr>
                <a:spLocks/>
              </p:cNvSpPr>
              <p:nvPr/>
            </p:nvSpPr>
            <p:spPr bwMode="auto">
              <a:xfrm>
                <a:off x="9355138" y="7389813"/>
                <a:ext cx="742950" cy="685800"/>
              </a:xfrm>
              <a:custGeom>
                <a:avLst/>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1" name="SHB.com"/>
            <p:cNvGrpSpPr/>
            <p:nvPr/>
          </p:nvGrpSpPr>
          <p:grpSpPr>
            <a:xfrm>
              <a:off x="3619500" y="8396288"/>
              <a:ext cx="5089525" cy="1292226"/>
              <a:chOff x="3619500" y="8396288"/>
              <a:chExt cx="5089525" cy="1292226"/>
            </a:xfrm>
            <a:grpFill/>
          </p:grpSpPr>
          <p:sp>
            <p:nvSpPr>
              <p:cNvPr id="215" name="Freeform 198"/>
              <p:cNvSpPr>
                <a:spLocks/>
              </p:cNvSpPr>
              <p:nvPr/>
            </p:nvSpPr>
            <p:spPr bwMode="auto">
              <a:xfrm>
                <a:off x="4259263" y="8702676"/>
                <a:ext cx="728662" cy="774700"/>
              </a:xfrm>
              <a:custGeom>
                <a:avLst/>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200"/>
              <p:cNvSpPr>
                <a:spLocks noEditPoints="1"/>
              </p:cNvSpPr>
              <p:nvPr/>
            </p:nvSpPr>
            <p:spPr bwMode="auto">
              <a:xfrm>
                <a:off x="5103813" y="8947151"/>
                <a:ext cx="558800" cy="681038"/>
              </a:xfrm>
              <a:custGeom>
                <a:avLst/>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Freeform 204"/>
              <p:cNvSpPr>
                <a:spLocks/>
              </p:cNvSpPr>
              <p:nvPr/>
            </p:nvSpPr>
            <p:spPr bwMode="auto">
              <a:xfrm>
                <a:off x="6269038" y="9001126"/>
                <a:ext cx="612775" cy="687388"/>
              </a:xfrm>
              <a:custGeom>
                <a:avLst/>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1">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206"/>
              <p:cNvSpPr>
                <a:spLocks noEditPoints="1"/>
              </p:cNvSpPr>
              <p:nvPr/>
            </p:nvSpPr>
            <p:spPr bwMode="auto">
              <a:xfrm>
                <a:off x="6991350" y="8818563"/>
                <a:ext cx="769937" cy="754063"/>
              </a:xfrm>
              <a:custGeom>
                <a:avLst/>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1">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Freeform 210"/>
              <p:cNvSpPr>
                <a:spLocks/>
              </p:cNvSpPr>
              <p:nvPr/>
            </p:nvSpPr>
            <p:spPr bwMode="auto">
              <a:xfrm>
                <a:off x="7781925" y="8396288"/>
                <a:ext cx="927100" cy="898525"/>
              </a:xfrm>
              <a:custGeom>
                <a:avLst/>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Freeform 215"/>
              <p:cNvSpPr>
                <a:spLocks/>
              </p:cNvSpPr>
              <p:nvPr/>
            </p:nvSpPr>
            <p:spPr bwMode="auto">
              <a:xfrm>
                <a:off x="3619500" y="8423276"/>
                <a:ext cx="646112" cy="687388"/>
              </a:xfrm>
              <a:custGeom>
                <a:avLst/>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1">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2" name="Science"/>
            <p:cNvGrpSpPr/>
            <p:nvPr/>
          </p:nvGrpSpPr>
          <p:grpSpPr>
            <a:xfrm>
              <a:off x="2344738" y="293688"/>
              <a:ext cx="4449762" cy="2347913"/>
              <a:chOff x="2344738" y="293688"/>
              <a:chExt cx="4449762" cy="2347913"/>
            </a:xfrm>
            <a:grpFill/>
          </p:grpSpPr>
          <p:sp>
            <p:nvSpPr>
              <p:cNvPr id="208" name="Freeform 171"/>
              <p:cNvSpPr>
                <a:spLocks/>
              </p:cNvSpPr>
              <p:nvPr/>
            </p:nvSpPr>
            <p:spPr bwMode="auto">
              <a:xfrm>
                <a:off x="6296025" y="301626"/>
                <a:ext cx="498475" cy="679450"/>
              </a:xfrm>
              <a:custGeom>
                <a:avLst/>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9" name="Freeform 178"/>
              <p:cNvSpPr>
                <a:spLocks/>
              </p:cNvSpPr>
              <p:nvPr/>
            </p:nvSpPr>
            <p:spPr bwMode="auto">
              <a:xfrm>
                <a:off x="5484813" y="293688"/>
                <a:ext cx="600075" cy="687388"/>
              </a:xfrm>
              <a:custGeom>
                <a:avLst/>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1">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213"/>
              <p:cNvSpPr>
                <a:spLocks/>
              </p:cNvSpPr>
              <p:nvPr/>
            </p:nvSpPr>
            <p:spPr bwMode="auto">
              <a:xfrm>
                <a:off x="2344738" y="1954213"/>
                <a:ext cx="687387" cy="687388"/>
              </a:xfrm>
              <a:custGeom>
                <a:avLst/>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1">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216"/>
              <p:cNvSpPr>
                <a:spLocks/>
              </p:cNvSpPr>
              <p:nvPr/>
            </p:nvSpPr>
            <p:spPr bwMode="auto">
              <a:xfrm>
                <a:off x="2849563" y="1376363"/>
                <a:ext cx="720725" cy="720725"/>
              </a:xfrm>
              <a:custGeom>
                <a:avLst/>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217"/>
              <p:cNvSpPr>
                <a:spLocks/>
              </p:cNvSpPr>
              <p:nvPr/>
            </p:nvSpPr>
            <p:spPr bwMode="auto">
              <a:xfrm>
                <a:off x="4552950" y="403226"/>
                <a:ext cx="755650" cy="774700"/>
              </a:xfrm>
              <a:custGeom>
                <a:avLst/>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218"/>
              <p:cNvSpPr>
                <a:spLocks/>
              </p:cNvSpPr>
              <p:nvPr/>
            </p:nvSpPr>
            <p:spPr bwMode="auto">
              <a:xfrm>
                <a:off x="3427413" y="1076326"/>
                <a:ext cx="471487" cy="612775"/>
              </a:xfrm>
              <a:custGeom>
                <a:avLst/>
                <a:gdLst>
                  <a:gd name="T0" fmla="*/ 297 w 297"/>
                  <a:gd name="T1" fmla="*/ 334 h 386"/>
                  <a:gd name="T2" fmla="*/ 73 w 297"/>
                  <a:gd name="T3" fmla="*/ 0 h 386"/>
                  <a:gd name="T4" fmla="*/ 0 w 297"/>
                  <a:gd name="T5" fmla="*/ 51 h 386"/>
                  <a:gd name="T6" fmla="*/ 224 w 297"/>
                  <a:gd name="T7" fmla="*/ 386 h 386"/>
                  <a:gd name="T8" fmla="*/ 297 w 297"/>
                  <a:gd name="T9" fmla="*/ 334 h 386"/>
                </a:gdLst>
                <a:ah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219"/>
              <p:cNvSpPr>
                <a:spLocks/>
              </p:cNvSpPr>
              <p:nvPr/>
            </p:nvSpPr>
            <p:spPr bwMode="auto">
              <a:xfrm>
                <a:off x="3836988" y="701676"/>
                <a:ext cx="681037" cy="762000"/>
              </a:xfrm>
              <a:custGeom>
                <a:avLst/>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3" name="Dividers"/>
            <p:cNvGrpSpPr/>
            <p:nvPr/>
          </p:nvGrpSpPr>
          <p:grpSpPr>
            <a:xfrm>
              <a:off x="1847850" y="477838"/>
              <a:ext cx="7426325" cy="8169275"/>
              <a:chOff x="1847850" y="477838"/>
              <a:chExt cx="7426325" cy="8169275"/>
            </a:xfrm>
            <a:grpFill/>
          </p:grpSpPr>
          <p:sp>
            <p:nvSpPr>
              <p:cNvPr id="204" name="Freeform 190"/>
              <p:cNvSpPr>
                <a:spLocks/>
              </p:cNvSpPr>
              <p:nvPr/>
            </p:nvSpPr>
            <p:spPr bwMode="auto">
              <a:xfrm>
                <a:off x="7243763" y="477838"/>
                <a:ext cx="401637" cy="884238"/>
              </a:xfrm>
              <a:custGeom>
                <a:avLst/>
                <a:gdLst>
                  <a:gd name="T0" fmla="*/ 253 w 253"/>
                  <a:gd name="T1" fmla="*/ 21 h 557"/>
                  <a:gd name="T2" fmla="*/ 189 w 253"/>
                  <a:gd name="T3" fmla="*/ 0 h 557"/>
                  <a:gd name="T4" fmla="*/ 0 w 253"/>
                  <a:gd name="T5" fmla="*/ 536 h 557"/>
                  <a:gd name="T6" fmla="*/ 69 w 253"/>
                  <a:gd name="T7" fmla="*/ 557 h 557"/>
                  <a:gd name="T8" fmla="*/ 253 w 253"/>
                  <a:gd name="T9" fmla="*/ 21 h 557"/>
                </a:gdLst>
                <a:ah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5" name="Freeform 211"/>
              <p:cNvSpPr>
                <a:spLocks/>
              </p:cNvSpPr>
              <p:nvPr/>
            </p:nvSpPr>
            <p:spPr bwMode="auto">
              <a:xfrm>
                <a:off x="8599488" y="7885113"/>
                <a:ext cx="674687" cy="762000"/>
              </a:xfrm>
              <a:custGeom>
                <a:avLst/>
                <a:gdLst>
                  <a:gd name="T0" fmla="*/ 0 w 425"/>
                  <a:gd name="T1" fmla="*/ 48 h 480"/>
                  <a:gd name="T2" fmla="*/ 369 w 425"/>
                  <a:gd name="T3" fmla="*/ 480 h 480"/>
                  <a:gd name="T4" fmla="*/ 425 w 425"/>
                  <a:gd name="T5" fmla="*/ 433 h 480"/>
                  <a:gd name="T6" fmla="*/ 56 w 425"/>
                  <a:gd name="T7" fmla="*/ 0 h 480"/>
                  <a:gd name="T8" fmla="*/ 0 w 425"/>
                  <a:gd name="T9" fmla="*/ 48 h 480"/>
                </a:gdLst>
                <a:ah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214"/>
              <p:cNvSpPr>
                <a:spLocks/>
              </p:cNvSpPr>
              <p:nvPr/>
            </p:nvSpPr>
            <p:spPr bwMode="auto">
              <a:xfrm>
                <a:off x="1847850" y="2859088"/>
                <a:ext cx="857250" cy="515938"/>
              </a:xfrm>
              <a:custGeom>
                <a:avLst/>
                <a:gdLst>
                  <a:gd name="T0" fmla="*/ 540 w 540"/>
                  <a:gd name="T1" fmla="*/ 261 h 325"/>
                  <a:gd name="T2" fmla="*/ 34 w 540"/>
                  <a:gd name="T3" fmla="*/ 0 h 325"/>
                  <a:gd name="T4" fmla="*/ 0 w 540"/>
                  <a:gd name="T5" fmla="*/ 60 h 325"/>
                  <a:gd name="T6" fmla="*/ 506 w 540"/>
                  <a:gd name="T7" fmla="*/ 325 h 325"/>
                  <a:gd name="T8" fmla="*/ 540 w 540"/>
                  <a:gd name="T9" fmla="*/ 261 h 325"/>
                </a:gdLst>
                <a:ah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224"/>
              <p:cNvSpPr>
                <a:spLocks/>
              </p:cNvSpPr>
              <p:nvPr/>
            </p:nvSpPr>
            <p:spPr bwMode="auto">
              <a:xfrm>
                <a:off x="2936875" y="7858126"/>
                <a:ext cx="701675" cy="741363"/>
              </a:xfrm>
              <a:custGeom>
                <a:avLst/>
                <a:gdLst>
                  <a:gd name="T0" fmla="*/ 387 w 442"/>
                  <a:gd name="T1" fmla="*/ 0 h 467"/>
                  <a:gd name="T2" fmla="*/ 0 w 442"/>
                  <a:gd name="T3" fmla="*/ 416 h 467"/>
                  <a:gd name="T4" fmla="*/ 56 w 442"/>
                  <a:gd name="T5" fmla="*/ 467 h 467"/>
                  <a:gd name="T6" fmla="*/ 442 w 442"/>
                  <a:gd name="T7" fmla="*/ 47 h 467"/>
                  <a:gd name="T8" fmla="*/ 387 w 442"/>
                  <a:gd name="T9" fmla="*/ 0 h 467"/>
                </a:gdLst>
                <a:ah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4" name="Litigators you like."/>
            <p:cNvGrpSpPr/>
            <p:nvPr/>
          </p:nvGrpSpPr>
          <p:grpSpPr>
            <a:xfrm>
              <a:off x="3387725" y="3987801"/>
              <a:ext cx="5634037" cy="2482850"/>
              <a:chOff x="3387725" y="3987801"/>
              <a:chExt cx="5634037" cy="2482850"/>
            </a:xfrm>
            <a:grpFill/>
          </p:grpSpPr>
          <p:sp>
            <p:nvSpPr>
              <p:cNvPr id="182" name="Freeform 172"/>
              <p:cNvSpPr>
                <a:spLocks/>
              </p:cNvSpPr>
              <p:nvPr/>
            </p:nvSpPr>
            <p:spPr bwMode="auto">
              <a:xfrm>
                <a:off x="66436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3" name="Freeform 173"/>
              <p:cNvSpPr>
                <a:spLocks noEditPoints="1"/>
              </p:cNvSpPr>
              <p:nvPr/>
            </p:nvSpPr>
            <p:spPr bwMode="auto">
              <a:xfrm>
                <a:off x="4572000" y="5511801"/>
                <a:ext cx="701675" cy="666750"/>
              </a:xfrm>
              <a:custGeom>
                <a:avLst/>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4"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5"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6" name="Freeform 176"/>
              <p:cNvSpPr>
                <a:spLocks noEditPoints="1"/>
              </p:cNvSpPr>
              <p:nvPr/>
            </p:nvSpPr>
            <p:spPr bwMode="auto">
              <a:xfrm>
                <a:off x="5186363" y="4287838"/>
                <a:ext cx="687387" cy="958850"/>
              </a:xfrm>
              <a:custGeom>
                <a:avLst/>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7" name="Freeform 177"/>
              <p:cNvSpPr>
                <a:spLocks/>
              </p:cNvSpPr>
              <p:nvPr/>
            </p:nvSpPr>
            <p:spPr bwMode="auto">
              <a:xfrm>
                <a:off x="3816350" y="5532438"/>
                <a:ext cx="715962" cy="938213"/>
              </a:xfrm>
              <a:custGeom>
                <a:avLst/>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8" name="Freeform 179"/>
              <p:cNvSpPr>
                <a:spLocks/>
              </p:cNvSpPr>
              <p:nvPr/>
            </p:nvSpPr>
            <p:spPr bwMode="auto">
              <a:xfrm>
                <a:off x="43068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9" name="Freeform 180"/>
              <p:cNvSpPr>
                <a:spLocks/>
              </p:cNvSpPr>
              <p:nvPr/>
            </p:nvSpPr>
            <p:spPr bwMode="auto">
              <a:xfrm>
                <a:off x="3387725" y="4008438"/>
                <a:ext cx="577850" cy="925513"/>
              </a:xfrm>
              <a:custGeom>
                <a:avLst/>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0"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1" name="Freeform 184"/>
              <p:cNvSpPr>
                <a:spLocks/>
              </p:cNvSpPr>
              <p:nvPr/>
            </p:nvSpPr>
            <p:spPr bwMode="auto">
              <a:xfrm>
                <a:off x="8483600" y="4287838"/>
                <a:ext cx="538162" cy="658813"/>
              </a:xfrm>
              <a:custGeom>
                <a:avLst/>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2" name="Freeform 185"/>
              <p:cNvSpPr>
                <a:spLocks/>
              </p:cNvSpPr>
              <p:nvPr/>
            </p:nvSpPr>
            <p:spPr bwMode="auto">
              <a:xfrm>
                <a:off x="8763000" y="5526088"/>
                <a:ext cx="177800" cy="161925"/>
              </a:xfrm>
              <a:custGeom>
                <a:avLst/>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3" name="Freeform 189"/>
              <p:cNvSpPr>
                <a:spLocks/>
              </p:cNvSpPr>
              <p:nvPr/>
            </p:nvSpPr>
            <p:spPr bwMode="auto">
              <a:xfrm>
                <a:off x="7134225" y="5178426"/>
                <a:ext cx="660400" cy="985838"/>
              </a:xfrm>
              <a:custGeom>
                <a:avLst/>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4" name="Freeform 191"/>
              <p:cNvSpPr>
                <a:spLocks/>
              </p:cNvSpPr>
              <p:nvPr/>
            </p:nvSpPr>
            <p:spPr bwMode="auto">
              <a:xfrm>
                <a:off x="8599488" y="5526088"/>
                <a:ext cx="122237" cy="161925"/>
              </a:xfrm>
              <a:custGeom>
                <a:avLst/>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5" name="Freeform 192"/>
              <p:cNvSpPr>
                <a:spLocks noEditPoints="1"/>
              </p:cNvSpPr>
              <p:nvPr/>
            </p:nvSpPr>
            <p:spPr bwMode="auto">
              <a:xfrm>
                <a:off x="7196138" y="4287838"/>
                <a:ext cx="708025" cy="658813"/>
              </a:xfrm>
              <a:custGeom>
                <a:avLst/>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6" name="Freeform 193"/>
              <p:cNvSpPr>
                <a:spLocks noEditPoints="1"/>
              </p:cNvSpPr>
              <p:nvPr/>
            </p:nvSpPr>
            <p:spPr bwMode="auto">
              <a:xfrm>
                <a:off x="7829550" y="5511801"/>
                <a:ext cx="647700" cy="666750"/>
              </a:xfrm>
              <a:custGeom>
                <a:avLst/>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7" name="Freeform 194"/>
              <p:cNvSpPr>
                <a:spLocks/>
              </p:cNvSpPr>
              <p:nvPr/>
            </p:nvSpPr>
            <p:spPr bwMode="auto">
              <a:xfrm>
                <a:off x="8007350" y="4287838"/>
                <a:ext cx="442912" cy="646113"/>
              </a:xfrm>
              <a:custGeom>
                <a:avLst/>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8"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197"/>
              <p:cNvSpPr>
                <a:spLocks noEditPoints="1"/>
              </p:cNvSpPr>
              <p:nvPr/>
            </p:nvSpPr>
            <p:spPr bwMode="auto">
              <a:xfrm>
                <a:off x="5983288" y="4287838"/>
                <a:ext cx="612775" cy="658813"/>
              </a:xfrm>
              <a:custGeom>
                <a:avLst/>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Rectangle 199"/>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203"/>
              <p:cNvSpPr>
                <a:spLocks/>
              </p:cNvSpPr>
              <p:nvPr/>
            </p:nvSpPr>
            <p:spPr bwMode="auto">
              <a:xfrm>
                <a:off x="5376863" y="5532438"/>
                <a:ext cx="606425" cy="646113"/>
              </a:xfrm>
              <a:custGeom>
                <a:avLst/>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5" name="Health"/>
            <p:cNvGrpSpPr/>
            <p:nvPr/>
          </p:nvGrpSpPr>
          <p:grpSpPr>
            <a:xfrm>
              <a:off x="1417638" y="3689351"/>
              <a:ext cx="1554162" cy="4264025"/>
              <a:chOff x="1417638" y="3689351"/>
              <a:chExt cx="1554162" cy="4264025"/>
            </a:xfrm>
            <a:grpFill/>
          </p:grpSpPr>
          <p:sp>
            <p:nvSpPr>
              <p:cNvPr id="176" name="Freeform 212"/>
              <p:cNvSpPr>
                <a:spLocks/>
              </p:cNvSpPr>
              <p:nvPr/>
            </p:nvSpPr>
            <p:spPr bwMode="auto">
              <a:xfrm>
                <a:off x="1438275" y="5124451"/>
                <a:ext cx="647700" cy="441325"/>
              </a:xfrm>
              <a:custGeom>
                <a:avLst/>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7" name="Freeform 220"/>
              <p:cNvSpPr>
                <a:spLocks/>
              </p:cNvSpPr>
              <p:nvPr/>
            </p:nvSpPr>
            <p:spPr bwMode="auto">
              <a:xfrm>
                <a:off x="1479550" y="3689351"/>
                <a:ext cx="749300" cy="685800"/>
              </a:xfrm>
              <a:custGeom>
                <a:avLst/>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8" name="Freeform 221"/>
              <p:cNvSpPr>
                <a:spLocks/>
              </p:cNvSpPr>
              <p:nvPr/>
            </p:nvSpPr>
            <p:spPr bwMode="auto">
              <a:xfrm>
                <a:off x="1765300" y="6505576"/>
                <a:ext cx="763587" cy="673100"/>
              </a:xfrm>
              <a:custGeom>
                <a:avLst/>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4">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9" name="Freeform 222"/>
              <p:cNvSpPr>
                <a:spLocks/>
              </p:cNvSpPr>
              <p:nvPr/>
            </p:nvSpPr>
            <p:spPr bwMode="auto">
              <a:xfrm>
                <a:off x="2127250" y="7137401"/>
                <a:ext cx="844550" cy="815975"/>
              </a:xfrm>
              <a:custGeom>
                <a:avLst/>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0" name="Freeform 223"/>
              <p:cNvSpPr>
                <a:spLocks/>
              </p:cNvSpPr>
              <p:nvPr/>
            </p:nvSpPr>
            <p:spPr bwMode="auto">
              <a:xfrm>
                <a:off x="1417638" y="4525963"/>
                <a:ext cx="654050" cy="509588"/>
              </a:xfrm>
              <a:custGeom>
                <a:avLst/>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1" name="Freeform 226"/>
              <p:cNvSpPr>
                <a:spLocks noEditPoints="1"/>
              </p:cNvSpPr>
              <p:nvPr/>
            </p:nvSpPr>
            <p:spPr bwMode="auto">
              <a:xfrm>
                <a:off x="1560513" y="5708651"/>
                <a:ext cx="709612" cy="646113"/>
              </a:xfrm>
              <a:custGeom>
                <a:avLst/>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6" name="Critical in a Crisis Tagline" hidden="1"/>
          <p:cNvGrpSpPr>
            <a:grpSpLocks noChangeAspect="1"/>
          </p:cNvGrpSpPr>
          <p:nvPr/>
        </p:nvGrpSpPr>
        <p:grpSpPr>
          <a:xfrm>
            <a:off x="10462661" y="685800"/>
            <a:ext cx="1054576" cy="1050036"/>
            <a:chOff x="1760538" y="814388"/>
            <a:chExt cx="7743824" cy="7710488"/>
          </a:xfrm>
          <a:solidFill>
            <a:schemeClr val="bg1">
              <a:lumMod val="85000"/>
            </a:schemeClr>
          </a:solidFill>
        </p:grpSpPr>
        <p:grpSp>
          <p:nvGrpSpPr>
            <p:cNvPr id="17" name="Critical in a Crisis"/>
            <p:cNvGrpSpPr/>
            <p:nvPr/>
          </p:nvGrpSpPr>
          <p:grpSpPr>
            <a:xfrm>
              <a:off x="3222625" y="2690813"/>
              <a:ext cx="4852988" cy="3875088"/>
              <a:chOff x="3222625" y="2690813"/>
              <a:chExt cx="4852988" cy="3875088"/>
            </a:xfrm>
            <a:grpFill/>
          </p:grpSpPr>
          <p:sp>
            <p:nvSpPr>
              <p:cNvPr id="57"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8"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9" name="Freeform 28"/>
              <p:cNvSpPr>
                <a:spLocks/>
              </p:cNvSpPr>
              <p:nvPr/>
            </p:nvSpPr>
            <p:spPr bwMode="auto">
              <a:xfrm>
                <a:off x="4033838" y="6003925"/>
                <a:ext cx="515937" cy="549275"/>
              </a:xfrm>
              <a:custGeom>
                <a:avLst/>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0"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1" name="Freeform 30"/>
              <p:cNvSpPr>
                <a:spLocks/>
              </p:cNvSpPr>
              <p:nvPr/>
            </p:nvSpPr>
            <p:spPr bwMode="auto">
              <a:xfrm>
                <a:off x="4960938" y="6003925"/>
                <a:ext cx="488950" cy="561975"/>
              </a:xfrm>
              <a:custGeom>
                <a:avLst/>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2" name="Freeform 31"/>
              <p:cNvSpPr>
                <a:spLocks/>
              </p:cNvSpPr>
              <p:nvPr/>
            </p:nvSpPr>
            <p:spPr bwMode="auto">
              <a:xfrm>
                <a:off x="6788150" y="6003925"/>
                <a:ext cx="382587" cy="549275"/>
              </a:xfrm>
              <a:custGeom>
                <a:avLst/>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3" name="Freeform 32"/>
              <p:cNvSpPr>
                <a:spLocks/>
              </p:cNvSpPr>
              <p:nvPr/>
            </p:nvSpPr>
            <p:spPr bwMode="auto">
              <a:xfrm>
                <a:off x="7177088" y="5857875"/>
                <a:ext cx="420687" cy="708025"/>
              </a:xfrm>
              <a:custGeom>
                <a:avLst/>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6">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4" name="Freeform 33"/>
              <p:cNvSpPr>
                <a:spLocks noEditPoints="1"/>
              </p:cNvSpPr>
              <p:nvPr/>
            </p:nvSpPr>
            <p:spPr bwMode="auto">
              <a:xfrm>
                <a:off x="5478463" y="6003925"/>
                <a:ext cx="601662" cy="561975"/>
              </a:xfrm>
              <a:custGeom>
                <a:avLst/>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Freeform 34"/>
              <p:cNvSpPr>
                <a:spLocks/>
              </p:cNvSpPr>
              <p:nvPr/>
            </p:nvSpPr>
            <p:spPr bwMode="auto">
              <a:xfrm>
                <a:off x="6164263" y="6015038"/>
                <a:ext cx="517525" cy="550863"/>
              </a:xfrm>
              <a:custGeom>
                <a:avLst/>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35"/>
              <p:cNvSpPr>
                <a:spLocks/>
              </p:cNvSpPr>
              <p:nvPr/>
            </p:nvSpPr>
            <p:spPr bwMode="auto">
              <a:xfrm>
                <a:off x="4184650" y="4992688"/>
                <a:ext cx="376237" cy="550863"/>
              </a:xfrm>
              <a:custGeom>
                <a:avLst/>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7" name="Freeform 36"/>
              <p:cNvSpPr>
                <a:spLocks/>
              </p:cNvSpPr>
              <p:nvPr/>
            </p:nvSpPr>
            <p:spPr bwMode="auto">
              <a:xfrm>
                <a:off x="3644900" y="4992688"/>
                <a:ext cx="488950" cy="566738"/>
              </a:xfrm>
              <a:custGeom>
                <a:avLst/>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37"/>
              <p:cNvSpPr>
                <a:spLocks noEditPoints="1"/>
              </p:cNvSpPr>
              <p:nvPr/>
            </p:nvSpPr>
            <p:spPr bwMode="auto">
              <a:xfrm>
                <a:off x="4589463" y="4992688"/>
                <a:ext cx="550862" cy="566738"/>
              </a:xfrm>
              <a:custGeom>
                <a:avLst/>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38"/>
              <p:cNvSpPr>
                <a:spLocks/>
              </p:cNvSpPr>
              <p:nvPr/>
            </p:nvSpPr>
            <p:spPr bwMode="auto">
              <a:xfrm>
                <a:off x="6473825" y="5003800"/>
                <a:ext cx="612775" cy="539750"/>
              </a:xfrm>
              <a:custGeom>
                <a:avLst/>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40"/>
              <p:cNvSpPr>
                <a:spLocks noEditPoints="1"/>
              </p:cNvSpPr>
              <p:nvPr/>
            </p:nvSpPr>
            <p:spPr bwMode="auto">
              <a:xfrm>
                <a:off x="5202238" y="4992688"/>
                <a:ext cx="517525" cy="566738"/>
              </a:xfrm>
              <a:custGeom>
                <a:avLst/>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41"/>
              <p:cNvSpPr>
                <a:spLocks noEditPoints="1"/>
              </p:cNvSpPr>
              <p:nvPr/>
            </p:nvSpPr>
            <p:spPr bwMode="auto">
              <a:xfrm>
                <a:off x="7119938" y="4992688"/>
                <a:ext cx="550862" cy="566738"/>
              </a:xfrm>
              <a:custGeom>
                <a:avLst/>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42"/>
              <p:cNvSpPr>
                <a:spLocks/>
              </p:cNvSpPr>
              <p:nvPr/>
            </p:nvSpPr>
            <p:spPr bwMode="auto">
              <a:xfrm>
                <a:off x="5765800" y="4846638"/>
                <a:ext cx="415925" cy="712788"/>
              </a:xfrm>
              <a:custGeom>
                <a:avLst/>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4"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44"/>
              <p:cNvSpPr>
                <a:spLocks/>
              </p:cNvSpPr>
              <p:nvPr/>
            </p:nvSpPr>
            <p:spPr bwMode="auto">
              <a:xfrm>
                <a:off x="5876925" y="3981450"/>
                <a:ext cx="377825" cy="557213"/>
              </a:xfrm>
              <a:custGeom>
                <a:avLst/>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45"/>
              <p:cNvSpPr>
                <a:spLocks/>
              </p:cNvSpPr>
              <p:nvPr/>
            </p:nvSpPr>
            <p:spPr bwMode="auto">
              <a:xfrm>
                <a:off x="5337175" y="3981450"/>
                <a:ext cx="490537" cy="568325"/>
              </a:xfrm>
              <a:custGeom>
                <a:avLst/>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47"/>
              <p:cNvSpPr>
                <a:spLocks/>
              </p:cNvSpPr>
              <p:nvPr/>
            </p:nvSpPr>
            <p:spPr bwMode="auto">
              <a:xfrm>
                <a:off x="6564313" y="3981450"/>
                <a:ext cx="460375" cy="568325"/>
              </a:xfrm>
              <a:custGeom>
                <a:avLst/>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0"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Freeform 50"/>
              <p:cNvSpPr>
                <a:spLocks/>
              </p:cNvSpPr>
              <p:nvPr/>
            </p:nvSpPr>
            <p:spPr bwMode="auto">
              <a:xfrm>
                <a:off x="3509963" y="3981450"/>
                <a:ext cx="517525" cy="557213"/>
              </a:xfrm>
              <a:custGeom>
                <a:avLst/>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52"/>
              <p:cNvSpPr>
                <a:spLocks/>
              </p:cNvSpPr>
              <p:nvPr/>
            </p:nvSpPr>
            <p:spPr bwMode="auto">
              <a:xfrm>
                <a:off x="7834313" y="4357688"/>
                <a:ext cx="241300" cy="309563"/>
              </a:xfrm>
              <a:custGeom>
                <a:avLst/>
                <a:gdLst>
                  <a:gd name="T0" fmla="*/ 53 w 152"/>
                  <a:gd name="T1" fmla="*/ 0 h 195"/>
                  <a:gd name="T2" fmla="*/ 0 w 152"/>
                  <a:gd name="T3" fmla="*/ 195 h 195"/>
                  <a:gd name="T4" fmla="*/ 92 w 152"/>
                  <a:gd name="T5" fmla="*/ 195 h 195"/>
                  <a:gd name="T6" fmla="*/ 152 w 152"/>
                  <a:gd name="T7" fmla="*/ 0 h 195"/>
                  <a:gd name="T8" fmla="*/ 53 w 152"/>
                  <a:gd name="T9" fmla="*/ 0 h 195"/>
                </a:gdLst>
                <a:ah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Freeform 55"/>
              <p:cNvSpPr>
                <a:spLocks/>
              </p:cNvSpPr>
              <p:nvPr/>
            </p:nvSpPr>
            <p:spPr bwMode="auto">
              <a:xfrm>
                <a:off x="7339013" y="3981450"/>
                <a:ext cx="461962" cy="568325"/>
              </a:xfrm>
              <a:custGeom>
                <a:avLst/>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Freeform 56"/>
              <p:cNvSpPr>
                <a:spLocks noEditPoints="1"/>
              </p:cNvSpPr>
              <p:nvPr/>
            </p:nvSpPr>
            <p:spPr bwMode="auto">
              <a:xfrm>
                <a:off x="4425950" y="3981450"/>
                <a:ext cx="517525" cy="568325"/>
              </a:xfrm>
              <a:custGeom>
                <a:avLst/>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Freeform 61"/>
              <p:cNvSpPr>
                <a:spLocks/>
              </p:cNvSpPr>
              <p:nvPr/>
            </p:nvSpPr>
            <p:spPr bwMode="auto">
              <a:xfrm>
                <a:off x="3910013" y="2724150"/>
                <a:ext cx="701675" cy="820738"/>
              </a:xfrm>
              <a:custGeom>
                <a:avLst/>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62"/>
              <p:cNvSpPr>
                <a:spLocks/>
              </p:cNvSpPr>
              <p:nvPr/>
            </p:nvSpPr>
            <p:spPr bwMode="auto">
              <a:xfrm>
                <a:off x="4679950" y="2976563"/>
                <a:ext cx="376237" cy="550863"/>
              </a:xfrm>
              <a:custGeom>
                <a:avLst/>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Freeform 64"/>
              <p:cNvSpPr>
                <a:spLocks/>
              </p:cNvSpPr>
              <p:nvPr/>
            </p:nvSpPr>
            <p:spPr bwMode="auto">
              <a:xfrm>
                <a:off x="5343525" y="2830513"/>
                <a:ext cx="415925" cy="708025"/>
              </a:xfrm>
              <a:custGeom>
                <a:avLst/>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6">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Freeform 65"/>
              <p:cNvSpPr>
                <a:spLocks/>
              </p:cNvSpPr>
              <p:nvPr/>
            </p:nvSpPr>
            <p:spPr bwMode="auto">
              <a:xfrm>
                <a:off x="6097588" y="2976563"/>
                <a:ext cx="488950" cy="561975"/>
              </a:xfrm>
              <a:custGeom>
                <a:avLst/>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Freeform 66"/>
              <p:cNvSpPr>
                <a:spLocks noEditPoints="1"/>
              </p:cNvSpPr>
              <p:nvPr/>
            </p:nvSpPr>
            <p:spPr bwMode="auto">
              <a:xfrm>
                <a:off x="6608763" y="2976563"/>
                <a:ext cx="517525" cy="561975"/>
              </a:xfrm>
              <a:custGeom>
                <a:avLst/>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Freeform 67"/>
              <p:cNvSpPr>
                <a:spLocks noEditPoints="1"/>
              </p:cNvSpPr>
              <p:nvPr/>
            </p:nvSpPr>
            <p:spPr bwMode="auto">
              <a:xfrm>
                <a:off x="7710488" y="5857875"/>
                <a:ext cx="276225" cy="274638"/>
              </a:xfrm>
              <a:custGeom>
                <a:avLst/>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68"/>
              <p:cNvSpPr>
                <a:spLocks noEditPoints="1"/>
              </p:cNvSpPr>
              <p:nvPr/>
            </p:nvSpPr>
            <p:spPr bwMode="auto">
              <a:xfrm>
                <a:off x="7794625" y="5924550"/>
                <a:ext cx="112712" cy="141288"/>
              </a:xfrm>
              <a:custGeom>
                <a:avLst/>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8" name="SHB.com"/>
            <p:cNvGrpSpPr/>
            <p:nvPr/>
          </p:nvGrpSpPr>
          <p:grpSpPr>
            <a:xfrm>
              <a:off x="3567113" y="7464425"/>
              <a:ext cx="4176712" cy="1060451"/>
              <a:chOff x="3567113" y="7464425"/>
              <a:chExt cx="4176712" cy="1060451"/>
            </a:xfrm>
            <a:grpFill/>
          </p:grpSpPr>
          <p:sp>
            <p:nvSpPr>
              <p:cNvPr id="50" name="Freeform 69"/>
              <p:cNvSpPr>
                <a:spLocks/>
              </p:cNvSpPr>
              <p:nvPr/>
            </p:nvSpPr>
            <p:spPr bwMode="auto">
              <a:xfrm>
                <a:off x="5741988" y="7958138"/>
                <a:ext cx="501650" cy="566738"/>
              </a:xfrm>
              <a:custGeom>
                <a:avLst/>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1" name="Freeform 70"/>
              <p:cNvSpPr>
                <a:spLocks/>
              </p:cNvSpPr>
              <p:nvPr/>
            </p:nvSpPr>
            <p:spPr bwMode="auto">
              <a:xfrm>
                <a:off x="3567113" y="7486650"/>
                <a:ext cx="533400" cy="560388"/>
              </a:xfrm>
              <a:custGeom>
                <a:avLst/>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2" name="Freeform 71"/>
              <p:cNvSpPr>
                <a:spLocks noEditPoints="1"/>
              </p:cNvSpPr>
              <p:nvPr/>
            </p:nvSpPr>
            <p:spPr bwMode="auto">
              <a:xfrm>
                <a:off x="6332538" y="7812088"/>
                <a:ext cx="636587" cy="617538"/>
              </a:xfrm>
              <a:custGeom>
                <a:avLst/>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3" name="Freeform 72"/>
              <p:cNvSpPr>
                <a:spLocks/>
              </p:cNvSpPr>
              <p:nvPr/>
            </p:nvSpPr>
            <p:spPr bwMode="auto">
              <a:xfrm>
                <a:off x="5416550" y="8378825"/>
                <a:ext cx="134937" cy="141288"/>
              </a:xfrm>
              <a:custGeom>
                <a:avLst/>
                <a:gdLst>
                  <a:gd name="T0" fmla="*/ 12 w 24"/>
                  <a:gd name="T1" fmla="*/ 0 h 25"/>
                  <a:gd name="T2" fmla="*/ 0 w 24"/>
                  <a:gd name="T3" fmla="*/ 12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4" name="Freeform 73"/>
              <p:cNvSpPr>
                <a:spLocks noEditPoints="1"/>
              </p:cNvSpPr>
              <p:nvPr/>
            </p:nvSpPr>
            <p:spPr bwMode="auto">
              <a:xfrm>
                <a:off x="4786313" y="7913688"/>
                <a:ext cx="455612" cy="560388"/>
              </a:xfrm>
              <a:custGeom>
                <a:avLst/>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5" name="Freeform 74"/>
              <p:cNvSpPr>
                <a:spLocks/>
              </p:cNvSpPr>
              <p:nvPr/>
            </p:nvSpPr>
            <p:spPr bwMode="auto">
              <a:xfrm>
                <a:off x="4095750" y="7710488"/>
                <a:ext cx="595312" cy="635000"/>
              </a:xfrm>
              <a:custGeom>
                <a:avLst/>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6" name="Freeform 75"/>
              <p:cNvSpPr>
                <a:spLocks/>
              </p:cNvSpPr>
              <p:nvPr/>
            </p:nvSpPr>
            <p:spPr bwMode="auto">
              <a:xfrm>
                <a:off x="6980238" y="7464425"/>
                <a:ext cx="763587" cy="735013"/>
              </a:xfrm>
              <a:custGeom>
                <a:avLst/>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3">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 name="Dividers"/>
            <p:cNvGrpSpPr/>
            <p:nvPr/>
          </p:nvGrpSpPr>
          <p:grpSpPr>
            <a:xfrm>
              <a:off x="2116138" y="960438"/>
              <a:ext cx="6089649" cy="6705600"/>
              <a:chOff x="2116138" y="960438"/>
              <a:chExt cx="6089649" cy="6705600"/>
            </a:xfrm>
            <a:grpFill/>
          </p:grpSpPr>
          <p:sp>
            <p:nvSpPr>
              <p:cNvPr id="46" name="Freeform 78"/>
              <p:cNvSpPr>
                <a:spLocks/>
              </p:cNvSpPr>
              <p:nvPr/>
            </p:nvSpPr>
            <p:spPr bwMode="auto">
              <a:xfrm>
                <a:off x="6540500" y="960438"/>
                <a:ext cx="331787" cy="730250"/>
              </a:xfrm>
              <a:custGeom>
                <a:avLst/>
                <a:gdLst>
                  <a:gd name="T0" fmla="*/ 209 w 209"/>
                  <a:gd name="T1" fmla="*/ 22 h 460"/>
                  <a:gd name="T2" fmla="*/ 153 w 209"/>
                  <a:gd name="T3" fmla="*/ 0 h 460"/>
                  <a:gd name="T4" fmla="*/ 0 w 209"/>
                  <a:gd name="T5" fmla="*/ 443 h 460"/>
                  <a:gd name="T6" fmla="*/ 57 w 209"/>
                  <a:gd name="T7" fmla="*/ 460 h 460"/>
                  <a:gd name="T8" fmla="*/ 209 w 209"/>
                  <a:gd name="T9" fmla="*/ 22 h 460"/>
                </a:gdLst>
                <a:ah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7" name="Freeform 85"/>
              <p:cNvSpPr>
                <a:spLocks/>
              </p:cNvSpPr>
              <p:nvPr/>
            </p:nvSpPr>
            <p:spPr bwMode="auto">
              <a:xfrm>
                <a:off x="7654925" y="7048500"/>
                <a:ext cx="550862" cy="617538"/>
              </a:xfrm>
              <a:custGeom>
                <a:avLst/>
                <a:gdLst>
                  <a:gd name="T0" fmla="*/ 0 w 347"/>
                  <a:gd name="T1" fmla="*/ 35 h 389"/>
                  <a:gd name="T2" fmla="*/ 301 w 347"/>
                  <a:gd name="T3" fmla="*/ 389 h 389"/>
                  <a:gd name="T4" fmla="*/ 347 w 347"/>
                  <a:gd name="T5" fmla="*/ 353 h 389"/>
                  <a:gd name="T6" fmla="*/ 46 w 347"/>
                  <a:gd name="T7" fmla="*/ 0 h 389"/>
                  <a:gd name="T8" fmla="*/ 0 w 347"/>
                  <a:gd name="T9" fmla="*/ 35 h 389"/>
                </a:gdLst>
                <a:ah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8" name="Freeform 89"/>
              <p:cNvSpPr>
                <a:spLocks/>
              </p:cNvSpPr>
              <p:nvPr/>
            </p:nvSpPr>
            <p:spPr bwMode="auto">
              <a:xfrm>
                <a:off x="2116138" y="2914650"/>
                <a:ext cx="701675" cy="427038"/>
              </a:xfrm>
              <a:custGeom>
                <a:avLst/>
                <a:gdLst>
                  <a:gd name="T0" fmla="*/ 442 w 442"/>
                  <a:gd name="T1" fmla="*/ 216 h 269"/>
                  <a:gd name="T2" fmla="*/ 28 w 442"/>
                  <a:gd name="T3" fmla="*/ 0 h 269"/>
                  <a:gd name="T4" fmla="*/ 0 w 442"/>
                  <a:gd name="T5" fmla="*/ 53 h 269"/>
                  <a:gd name="T6" fmla="*/ 414 w 442"/>
                  <a:gd name="T7" fmla="*/ 269 h 269"/>
                  <a:gd name="T8" fmla="*/ 442 w 442"/>
                  <a:gd name="T9" fmla="*/ 216 h 269"/>
                </a:gdLst>
                <a:ah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9" name="Freeform 96"/>
              <p:cNvSpPr>
                <a:spLocks/>
              </p:cNvSpPr>
              <p:nvPr/>
            </p:nvSpPr>
            <p:spPr bwMode="auto">
              <a:xfrm>
                <a:off x="3009900" y="7019925"/>
                <a:ext cx="573087" cy="606425"/>
              </a:xfrm>
              <a:custGeom>
                <a:avLst/>
                <a:gdLst>
                  <a:gd name="T0" fmla="*/ 315 w 361"/>
                  <a:gd name="T1" fmla="*/ 0 h 382"/>
                  <a:gd name="T2" fmla="*/ 0 w 361"/>
                  <a:gd name="T3" fmla="*/ 343 h 382"/>
                  <a:gd name="T4" fmla="*/ 42 w 361"/>
                  <a:gd name="T5" fmla="*/ 382 h 382"/>
                  <a:gd name="T6" fmla="*/ 361 w 361"/>
                  <a:gd name="T7" fmla="*/ 39 h 382"/>
                  <a:gd name="T8" fmla="*/ 315 w 361"/>
                  <a:gd name="T9" fmla="*/ 0 h 382"/>
                </a:gdLst>
                <a:ah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0" name="Technology"/>
            <p:cNvGrpSpPr/>
            <p:nvPr/>
          </p:nvGrpSpPr>
          <p:grpSpPr>
            <a:xfrm>
              <a:off x="7243763" y="1230313"/>
              <a:ext cx="2260599" cy="5969000"/>
              <a:chOff x="7243763" y="1230313"/>
              <a:chExt cx="2260599" cy="5969000"/>
            </a:xfrm>
            <a:grpFill/>
          </p:grpSpPr>
          <p:sp>
            <p:nvSpPr>
              <p:cNvPr id="36" name="Freeform 76"/>
              <p:cNvSpPr>
                <a:spLocks/>
              </p:cNvSpPr>
              <p:nvPr/>
            </p:nvSpPr>
            <p:spPr bwMode="auto">
              <a:xfrm>
                <a:off x="8723313" y="3224213"/>
                <a:ext cx="652462" cy="635000"/>
              </a:xfrm>
              <a:custGeom>
                <a:avLst/>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7" name="Freeform 77"/>
              <p:cNvSpPr>
                <a:spLocks noEditPoints="1"/>
              </p:cNvSpPr>
              <p:nvPr/>
            </p:nvSpPr>
            <p:spPr bwMode="auto">
              <a:xfrm>
                <a:off x="8924925" y="3987800"/>
                <a:ext cx="579437" cy="595313"/>
              </a:xfrm>
              <a:custGeom>
                <a:avLst/>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8" name="Freeform 79"/>
              <p:cNvSpPr>
                <a:spLocks/>
              </p:cNvSpPr>
              <p:nvPr/>
            </p:nvSpPr>
            <p:spPr bwMode="auto">
              <a:xfrm>
                <a:off x="8953500" y="4768850"/>
                <a:ext cx="546100" cy="336550"/>
              </a:xfrm>
              <a:custGeom>
                <a:avLst/>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44" h="212">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9" name="Freeform 80"/>
              <p:cNvSpPr>
                <a:spLocks noEditPoints="1"/>
              </p:cNvSpPr>
              <p:nvPr/>
            </p:nvSpPr>
            <p:spPr bwMode="auto">
              <a:xfrm>
                <a:off x="8818563" y="5256213"/>
                <a:ext cx="612775" cy="630238"/>
              </a:xfrm>
              <a:custGeom>
                <a:avLst/>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0" name="Freeform 81"/>
              <p:cNvSpPr>
                <a:spLocks/>
              </p:cNvSpPr>
              <p:nvPr/>
            </p:nvSpPr>
            <p:spPr bwMode="auto">
              <a:xfrm>
                <a:off x="8413750" y="2551113"/>
                <a:ext cx="674687" cy="655638"/>
              </a:xfrm>
              <a:custGeom>
                <a:avLst/>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3">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1" name="Freeform 82"/>
              <p:cNvSpPr>
                <a:spLocks/>
              </p:cNvSpPr>
              <p:nvPr/>
            </p:nvSpPr>
            <p:spPr bwMode="auto">
              <a:xfrm>
                <a:off x="8272463" y="6638925"/>
                <a:ext cx="608012" cy="560388"/>
              </a:xfrm>
              <a:custGeom>
                <a:avLst/>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2" name="Freeform 83"/>
              <p:cNvSpPr>
                <a:spLocks/>
              </p:cNvSpPr>
              <p:nvPr/>
            </p:nvSpPr>
            <p:spPr bwMode="auto">
              <a:xfrm>
                <a:off x="8075613" y="2044700"/>
                <a:ext cx="596900" cy="595313"/>
              </a:xfrm>
              <a:custGeom>
                <a:avLst/>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3" name="Freeform 84"/>
              <p:cNvSpPr>
                <a:spLocks/>
              </p:cNvSpPr>
              <p:nvPr/>
            </p:nvSpPr>
            <p:spPr bwMode="auto">
              <a:xfrm>
                <a:off x="8559800" y="5964238"/>
                <a:ext cx="619125" cy="606425"/>
              </a:xfrm>
              <a:custGeom>
                <a:avLst/>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4" name="Freeform 86"/>
              <p:cNvSpPr>
                <a:spLocks/>
              </p:cNvSpPr>
              <p:nvPr/>
            </p:nvSpPr>
            <p:spPr bwMode="auto">
              <a:xfrm>
                <a:off x="7604125" y="1579563"/>
                <a:ext cx="606425" cy="633413"/>
              </a:xfrm>
              <a:custGeom>
                <a:avLst/>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5" name="Freeform 97"/>
              <p:cNvSpPr>
                <a:spLocks/>
              </p:cNvSpPr>
              <p:nvPr/>
            </p:nvSpPr>
            <p:spPr bwMode="auto">
              <a:xfrm>
                <a:off x="7243763" y="1230313"/>
                <a:ext cx="488950" cy="584200"/>
              </a:xfrm>
              <a:custGeom>
                <a:avLst/>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1" name="Science"/>
            <p:cNvGrpSpPr/>
            <p:nvPr/>
          </p:nvGrpSpPr>
          <p:grpSpPr>
            <a:xfrm>
              <a:off x="2520950" y="814388"/>
              <a:ext cx="3649662" cy="1927225"/>
              <a:chOff x="2520950" y="814388"/>
              <a:chExt cx="3649662" cy="1927225"/>
            </a:xfrm>
            <a:grpFill/>
          </p:grpSpPr>
          <p:sp>
            <p:nvSpPr>
              <p:cNvPr id="29" name="Freeform 88"/>
              <p:cNvSpPr>
                <a:spLocks/>
              </p:cNvSpPr>
              <p:nvPr/>
            </p:nvSpPr>
            <p:spPr bwMode="auto">
              <a:xfrm>
                <a:off x="2520950" y="2179638"/>
                <a:ext cx="566737" cy="561975"/>
              </a:xfrm>
              <a:custGeom>
                <a:avLst/>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 name="Freeform 91"/>
              <p:cNvSpPr>
                <a:spLocks/>
              </p:cNvSpPr>
              <p:nvPr/>
            </p:nvSpPr>
            <p:spPr bwMode="auto">
              <a:xfrm>
                <a:off x="2930525" y="1701800"/>
                <a:ext cx="596900" cy="590550"/>
              </a:xfrm>
              <a:custGeom>
                <a:avLst/>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 name="Freeform 92"/>
              <p:cNvSpPr>
                <a:spLocks/>
              </p:cNvSpPr>
              <p:nvPr/>
            </p:nvSpPr>
            <p:spPr bwMode="auto">
              <a:xfrm>
                <a:off x="3414713" y="1455738"/>
                <a:ext cx="382587" cy="500063"/>
              </a:xfrm>
              <a:custGeom>
                <a:avLst/>
                <a:gdLst>
                  <a:gd name="T0" fmla="*/ 241 w 241"/>
                  <a:gd name="T1" fmla="*/ 276 h 315"/>
                  <a:gd name="T2" fmla="*/ 60 w 241"/>
                  <a:gd name="T3" fmla="*/ 0 h 315"/>
                  <a:gd name="T4" fmla="*/ 0 w 241"/>
                  <a:gd name="T5" fmla="*/ 42 h 315"/>
                  <a:gd name="T6" fmla="*/ 181 w 241"/>
                  <a:gd name="T7" fmla="*/ 315 h 315"/>
                  <a:gd name="T8" fmla="*/ 241 w 241"/>
                  <a:gd name="T9" fmla="*/ 276 h 315"/>
                </a:gdLst>
                <a:ah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 name="Freeform 93"/>
              <p:cNvSpPr>
                <a:spLocks/>
              </p:cNvSpPr>
              <p:nvPr/>
            </p:nvSpPr>
            <p:spPr bwMode="auto">
              <a:xfrm>
                <a:off x="5095875" y="814388"/>
                <a:ext cx="495300" cy="561975"/>
              </a:xfrm>
              <a:custGeom>
                <a:avLst/>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 name="Freeform 94"/>
              <p:cNvSpPr>
                <a:spLocks/>
              </p:cNvSpPr>
              <p:nvPr/>
            </p:nvSpPr>
            <p:spPr bwMode="auto">
              <a:xfrm>
                <a:off x="5759450" y="820738"/>
                <a:ext cx="411162" cy="561975"/>
              </a:xfrm>
              <a:custGeom>
                <a:avLst/>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 name="Freeform 95"/>
              <p:cNvSpPr>
                <a:spLocks/>
              </p:cNvSpPr>
              <p:nvPr/>
            </p:nvSpPr>
            <p:spPr bwMode="auto">
              <a:xfrm>
                <a:off x="3746500" y="1152525"/>
                <a:ext cx="557212" cy="622300"/>
              </a:xfrm>
              <a:custGeom>
                <a:avLst/>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 name="Freeform 99"/>
              <p:cNvSpPr>
                <a:spLocks/>
              </p:cNvSpPr>
              <p:nvPr/>
            </p:nvSpPr>
            <p:spPr bwMode="auto">
              <a:xfrm>
                <a:off x="4337050" y="904875"/>
                <a:ext cx="617537" cy="635000"/>
              </a:xfrm>
              <a:custGeom>
                <a:avLst/>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2" name="Health"/>
            <p:cNvGrpSpPr/>
            <p:nvPr/>
          </p:nvGrpSpPr>
          <p:grpSpPr>
            <a:xfrm>
              <a:off x="1760538" y="3600450"/>
              <a:ext cx="1277937" cy="3498851"/>
              <a:chOff x="1760538" y="3600450"/>
              <a:chExt cx="1277937" cy="3498851"/>
            </a:xfrm>
            <a:grpFill/>
          </p:grpSpPr>
          <p:sp>
            <p:nvSpPr>
              <p:cNvPr id="23" name="Freeform 87"/>
              <p:cNvSpPr>
                <a:spLocks noEditPoints="1"/>
              </p:cNvSpPr>
              <p:nvPr/>
            </p:nvSpPr>
            <p:spPr bwMode="auto">
              <a:xfrm>
                <a:off x="1879600" y="5256213"/>
                <a:ext cx="584200" cy="533400"/>
              </a:xfrm>
              <a:custGeom>
                <a:avLst/>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 name="Freeform 90"/>
              <p:cNvSpPr>
                <a:spLocks/>
              </p:cNvSpPr>
              <p:nvPr/>
            </p:nvSpPr>
            <p:spPr bwMode="auto">
              <a:xfrm>
                <a:off x="1811338" y="3600450"/>
                <a:ext cx="612775" cy="561975"/>
              </a:xfrm>
              <a:custGeom>
                <a:avLst/>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 name="Freeform 98"/>
              <p:cNvSpPr>
                <a:spLocks/>
              </p:cNvSpPr>
              <p:nvPr/>
            </p:nvSpPr>
            <p:spPr bwMode="auto">
              <a:xfrm>
                <a:off x="2346325" y="6430963"/>
                <a:ext cx="692150" cy="668338"/>
              </a:xfrm>
              <a:custGeom>
                <a:avLst/>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 name="Freeform 100"/>
              <p:cNvSpPr>
                <a:spLocks/>
              </p:cNvSpPr>
              <p:nvPr/>
            </p:nvSpPr>
            <p:spPr bwMode="auto">
              <a:xfrm>
                <a:off x="1778000" y="4773613"/>
                <a:ext cx="534987" cy="365125"/>
              </a:xfrm>
              <a:custGeom>
                <a:avLst/>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 name="Freeform 101"/>
              <p:cNvSpPr>
                <a:spLocks/>
              </p:cNvSpPr>
              <p:nvPr/>
            </p:nvSpPr>
            <p:spPr bwMode="auto">
              <a:xfrm>
                <a:off x="1760538" y="4284663"/>
                <a:ext cx="534987" cy="422275"/>
              </a:xfrm>
              <a:custGeom>
                <a:avLst/>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 name="Freeform 102"/>
              <p:cNvSpPr>
                <a:spLocks/>
              </p:cNvSpPr>
              <p:nvPr/>
            </p:nvSpPr>
            <p:spPr bwMode="auto">
              <a:xfrm>
                <a:off x="2047875" y="5913438"/>
                <a:ext cx="623887" cy="544513"/>
              </a:xfrm>
              <a:custGeom>
                <a:avLst/>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316" name="HST Tagline" hidden="1"/>
          <p:cNvGrpSpPr>
            <a:grpSpLocks noChangeAspect="1"/>
          </p:cNvGrpSpPr>
          <p:nvPr/>
        </p:nvGrpSpPr>
        <p:grpSpPr>
          <a:xfrm>
            <a:off x="10461383" y="685038"/>
            <a:ext cx="1057132" cy="1051560"/>
            <a:chOff x="1052513" y="306388"/>
            <a:chExt cx="9336087" cy="9286875"/>
          </a:xfrm>
          <a:solidFill>
            <a:schemeClr val="bg1">
              <a:lumMod val="85000"/>
            </a:schemeClr>
          </a:solidFill>
        </p:grpSpPr>
        <p:grpSp>
          <p:nvGrpSpPr>
            <p:cNvPr id="317" name="Technology"/>
            <p:cNvGrpSpPr/>
            <p:nvPr/>
          </p:nvGrpSpPr>
          <p:grpSpPr>
            <a:xfrm>
              <a:off x="7664450" y="803276"/>
              <a:ext cx="2724150" cy="7192963"/>
              <a:chOff x="7664450" y="803276"/>
              <a:chExt cx="2724150" cy="7192963"/>
            </a:xfrm>
            <a:grpFill/>
          </p:grpSpPr>
          <p:sp>
            <p:nvSpPr>
              <p:cNvPr id="346" name="Freeform 233"/>
              <p:cNvSpPr>
                <a:spLocks/>
              </p:cNvSpPr>
              <p:nvPr/>
            </p:nvSpPr>
            <p:spPr bwMode="auto">
              <a:xfrm>
                <a:off x="8101013" y="1223963"/>
                <a:ext cx="728662" cy="768350"/>
              </a:xfrm>
              <a:custGeom>
                <a:avLst/>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4">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7" name="Freeform 234"/>
              <p:cNvSpPr>
                <a:spLocks noEditPoints="1"/>
              </p:cNvSpPr>
              <p:nvPr/>
            </p:nvSpPr>
            <p:spPr bwMode="auto">
              <a:xfrm>
                <a:off x="9686925" y="4127501"/>
                <a:ext cx="701675" cy="712788"/>
              </a:xfrm>
              <a:custGeom>
                <a:avLst/>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8" name="Freeform 235"/>
              <p:cNvSpPr>
                <a:spLocks/>
              </p:cNvSpPr>
              <p:nvPr/>
            </p:nvSpPr>
            <p:spPr bwMode="auto">
              <a:xfrm>
                <a:off x="9448800" y="3201988"/>
                <a:ext cx="782637" cy="768350"/>
              </a:xfrm>
              <a:custGeom>
                <a:avLst/>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484">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9" name="Freeform 236"/>
              <p:cNvSpPr>
                <a:spLocks/>
              </p:cNvSpPr>
              <p:nvPr/>
            </p:nvSpPr>
            <p:spPr bwMode="auto">
              <a:xfrm>
                <a:off x="8666163" y="1781176"/>
                <a:ext cx="714375" cy="720725"/>
              </a:xfrm>
              <a:custGeom>
                <a:avLst/>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6">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0" name="Freeform 237"/>
              <p:cNvSpPr>
                <a:spLocks/>
              </p:cNvSpPr>
              <p:nvPr/>
            </p:nvSpPr>
            <p:spPr bwMode="auto">
              <a:xfrm>
                <a:off x="9067800" y="2393951"/>
                <a:ext cx="823912" cy="788988"/>
              </a:xfrm>
              <a:custGeom>
                <a:avLst/>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1" name="Freeform 238"/>
              <p:cNvSpPr>
                <a:spLocks/>
              </p:cNvSpPr>
              <p:nvPr/>
            </p:nvSpPr>
            <p:spPr bwMode="auto">
              <a:xfrm>
                <a:off x="7664450" y="803276"/>
                <a:ext cx="592137" cy="706438"/>
              </a:xfrm>
              <a:custGeom>
                <a:avLst/>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2" name="Freeform 247"/>
              <p:cNvSpPr>
                <a:spLocks/>
              </p:cNvSpPr>
              <p:nvPr/>
            </p:nvSpPr>
            <p:spPr bwMode="auto">
              <a:xfrm>
                <a:off x="9244013" y="6507163"/>
                <a:ext cx="749300" cy="733425"/>
              </a:xfrm>
              <a:custGeom>
                <a:avLst/>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3" name="Freeform 248"/>
              <p:cNvSpPr>
                <a:spLocks/>
              </p:cNvSpPr>
              <p:nvPr/>
            </p:nvSpPr>
            <p:spPr bwMode="auto">
              <a:xfrm>
                <a:off x="9720263" y="5072063"/>
                <a:ext cx="661987" cy="401638"/>
              </a:xfrm>
              <a:custGeom>
                <a:avLst/>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ah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4" name="Freeform 249"/>
              <p:cNvSpPr>
                <a:spLocks/>
              </p:cNvSpPr>
              <p:nvPr/>
            </p:nvSpPr>
            <p:spPr bwMode="auto">
              <a:xfrm>
                <a:off x="8904288" y="7315201"/>
                <a:ext cx="728662" cy="681038"/>
              </a:xfrm>
              <a:custGeom>
                <a:avLst/>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5" name="Freeform 250"/>
              <p:cNvSpPr>
                <a:spLocks noEditPoints="1"/>
              </p:cNvSpPr>
              <p:nvPr/>
            </p:nvSpPr>
            <p:spPr bwMode="auto">
              <a:xfrm>
                <a:off x="9556750" y="5656263"/>
                <a:ext cx="742950" cy="755650"/>
              </a:xfrm>
              <a:custGeom>
                <a:avLst/>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1">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18" name="SHB.com"/>
            <p:cNvGrpSpPr/>
            <p:nvPr/>
          </p:nvGrpSpPr>
          <p:grpSpPr>
            <a:xfrm>
              <a:off x="3232150" y="8308976"/>
              <a:ext cx="5032375" cy="1284287"/>
              <a:chOff x="3232150" y="8308976"/>
              <a:chExt cx="5032375" cy="1284287"/>
            </a:xfrm>
            <a:grpFill/>
          </p:grpSpPr>
          <p:sp>
            <p:nvSpPr>
              <p:cNvPr id="339" name="Freeform 239"/>
              <p:cNvSpPr>
                <a:spLocks noEditPoints="1"/>
              </p:cNvSpPr>
              <p:nvPr/>
            </p:nvSpPr>
            <p:spPr bwMode="auto">
              <a:xfrm>
                <a:off x="4702175" y="8851901"/>
                <a:ext cx="552450" cy="681038"/>
              </a:xfrm>
              <a:custGeom>
                <a:avLst/>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0" name="Freeform 240"/>
              <p:cNvSpPr>
                <a:spLocks/>
              </p:cNvSpPr>
              <p:nvPr/>
            </p:nvSpPr>
            <p:spPr bwMode="auto">
              <a:xfrm>
                <a:off x="5457825" y="9417051"/>
                <a:ext cx="163512" cy="163513"/>
              </a:xfrm>
              <a:custGeom>
                <a:avLst/>
                <a:gdLst>
                  <a:gd name="T0" fmla="*/ 13 w 24"/>
                  <a:gd name="T1" fmla="*/ 0 h 24"/>
                  <a:gd name="T2" fmla="*/ 0 w 24"/>
                  <a:gd name="T3" fmla="*/ 12 h 24"/>
                  <a:gd name="T4" fmla="*/ 12 w 24"/>
                  <a:gd name="T5" fmla="*/ 24 h 24"/>
                  <a:gd name="T6" fmla="*/ 24 w 24"/>
                  <a:gd name="T7" fmla="*/ 13 h 24"/>
                  <a:gd name="T8" fmla="*/ 13 w 24"/>
                  <a:gd name="T9" fmla="*/ 0 h 24"/>
                </a:gdLst>
                <a:ah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1" name="Freeform 241"/>
              <p:cNvSpPr>
                <a:spLocks/>
              </p:cNvSpPr>
              <p:nvPr/>
            </p:nvSpPr>
            <p:spPr bwMode="auto">
              <a:xfrm>
                <a:off x="3871913" y="8607426"/>
                <a:ext cx="714375" cy="768350"/>
              </a:xfrm>
              <a:custGeom>
                <a:avLst/>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4">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2" name="Freeform 243"/>
              <p:cNvSpPr>
                <a:spLocks/>
              </p:cNvSpPr>
              <p:nvPr/>
            </p:nvSpPr>
            <p:spPr bwMode="auto">
              <a:xfrm>
                <a:off x="3232150" y="8342313"/>
                <a:ext cx="639762" cy="673100"/>
              </a:xfrm>
              <a:custGeom>
                <a:avLst/>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3" name="Freeform 251"/>
              <p:cNvSpPr>
                <a:spLocks noEditPoints="1"/>
              </p:cNvSpPr>
              <p:nvPr/>
            </p:nvSpPr>
            <p:spPr bwMode="auto">
              <a:xfrm>
                <a:off x="6561138" y="8729663"/>
                <a:ext cx="769937" cy="741363"/>
              </a:xfrm>
              <a:custGeom>
                <a:avLst/>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4" name="Freeform 253"/>
              <p:cNvSpPr>
                <a:spLocks/>
              </p:cNvSpPr>
              <p:nvPr/>
            </p:nvSpPr>
            <p:spPr bwMode="auto">
              <a:xfrm>
                <a:off x="7343775" y="8308976"/>
                <a:ext cx="920750" cy="890588"/>
              </a:xfrm>
              <a:custGeom>
                <a:avLst/>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5" name="Freeform 254"/>
              <p:cNvSpPr>
                <a:spLocks/>
              </p:cNvSpPr>
              <p:nvPr/>
            </p:nvSpPr>
            <p:spPr bwMode="auto">
              <a:xfrm>
                <a:off x="5853113" y="8907463"/>
                <a:ext cx="606425" cy="685800"/>
              </a:xfrm>
              <a:custGeom>
                <a:avLst/>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19" name="Dividers"/>
            <p:cNvGrpSpPr/>
            <p:nvPr/>
          </p:nvGrpSpPr>
          <p:grpSpPr>
            <a:xfrm>
              <a:off x="1489075" y="482601"/>
              <a:ext cx="7332663" cy="8077200"/>
              <a:chOff x="1489075" y="482601"/>
              <a:chExt cx="7332663" cy="8077200"/>
            </a:xfrm>
            <a:grpFill/>
          </p:grpSpPr>
          <p:sp>
            <p:nvSpPr>
              <p:cNvPr id="335" name="Freeform 232"/>
              <p:cNvSpPr>
                <a:spLocks/>
              </p:cNvSpPr>
              <p:nvPr/>
            </p:nvSpPr>
            <p:spPr bwMode="auto">
              <a:xfrm>
                <a:off x="6819900" y="482601"/>
                <a:ext cx="395287" cy="877888"/>
              </a:xfrm>
              <a:custGeom>
                <a:avLst/>
                <a:gdLst>
                  <a:gd name="T0" fmla="*/ 249 w 249"/>
                  <a:gd name="T1" fmla="*/ 22 h 553"/>
                  <a:gd name="T2" fmla="*/ 185 w 249"/>
                  <a:gd name="T3" fmla="*/ 0 h 553"/>
                  <a:gd name="T4" fmla="*/ 0 w 249"/>
                  <a:gd name="T5" fmla="*/ 531 h 553"/>
                  <a:gd name="T6" fmla="*/ 65 w 249"/>
                  <a:gd name="T7" fmla="*/ 553 h 553"/>
                  <a:gd name="T8" fmla="*/ 249 w 249"/>
                  <a:gd name="T9" fmla="*/ 22 h 553"/>
                </a:gdLst>
                <a:ah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6" name="Freeform 245"/>
              <p:cNvSpPr>
                <a:spLocks/>
              </p:cNvSpPr>
              <p:nvPr/>
            </p:nvSpPr>
            <p:spPr bwMode="auto">
              <a:xfrm>
                <a:off x="2563813" y="7778751"/>
                <a:ext cx="688975" cy="733425"/>
              </a:xfrm>
              <a:custGeom>
                <a:avLst/>
                <a:gdLst>
                  <a:gd name="T0" fmla="*/ 382 w 434"/>
                  <a:gd name="T1" fmla="*/ 0 h 462"/>
                  <a:gd name="T2" fmla="*/ 0 w 434"/>
                  <a:gd name="T3" fmla="*/ 415 h 462"/>
                  <a:gd name="T4" fmla="*/ 52 w 434"/>
                  <a:gd name="T5" fmla="*/ 462 h 462"/>
                  <a:gd name="T6" fmla="*/ 434 w 434"/>
                  <a:gd name="T7" fmla="*/ 51 h 462"/>
                  <a:gd name="T8" fmla="*/ 382 w 434"/>
                  <a:gd name="T9" fmla="*/ 0 h 462"/>
                </a:gdLst>
                <a:ahLst/>
                <a:cxnLst>
                  <a:cxn ang="0">
                    <a:pos x="T0" y="T1"/>
                  </a:cxn>
                  <a:cxn ang="0">
                    <a:pos x="T2" y="T3"/>
                  </a:cxn>
                  <a:cxn ang="0">
                    <a:pos x="T4" y="T5"/>
                  </a:cxn>
                  <a:cxn ang="0">
                    <a:pos x="T6" y="T7"/>
                  </a:cxn>
                  <a:cxn ang="0">
                    <a:pos x="T8" y="T9"/>
                  </a:cxn>
                </a:cxnLst>
                <a:rect l="0" t="0" r="r" b="b"/>
                <a:pathLst>
                  <a:path w="434"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7" name="Freeform 252"/>
              <p:cNvSpPr>
                <a:spLocks/>
              </p:cNvSpPr>
              <p:nvPr/>
            </p:nvSpPr>
            <p:spPr bwMode="auto">
              <a:xfrm>
                <a:off x="8154988" y="7812088"/>
                <a:ext cx="666750" cy="747713"/>
              </a:xfrm>
              <a:custGeom>
                <a:avLst/>
                <a:gdLst>
                  <a:gd name="T0" fmla="*/ 0 w 420"/>
                  <a:gd name="T1" fmla="*/ 43 h 471"/>
                  <a:gd name="T2" fmla="*/ 364 w 420"/>
                  <a:gd name="T3" fmla="*/ 471 h 471"/>
                  <a:gd name="T4" fmla="*/ 420 w 420"/>
                  <a:gd name="T5" fmla="*/ 424 h 471"/>
                  <a:gd name="T6" fmla="*/ 56 w 420"/>
                  <a:gd name="T7" fmla="*/ 0 h 471"/>
                  <a:gd name="T8" fmla="*/ 0 w 420"/>
                  <a:gd name="T9" fmla="*/ 43 h 471"/>
                </a:gdLst>
                <a:ah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8" name="Freeform 258"/>
              <p:cNvSpPr>
                <a:spLocks/>
              </p:cNvSpPr>
              <p:nvPr/>
            </p:nvSpPr>
            <p:spPr bwMode="auto">
              <a:xfrm>
                <a:off x="1489075" y="2835276"/>
                <a:ext cx="836612" cy="509588"/>
              </a:xfrm>
              <a:custGeom>
                <a:avLst/>
                <a:gdLst>
                  <a:gd name="T0" fmla="*/ 527 w 527"/>
                  <a:gd name="T1" fmla="*/ 261 h 321"/>
                  <a:gd name="T2" fmla="*/ 30 w 527"/>
                  <a:gd name="T3" fmla="*/ 0 h 321"/>
                  <a:gd name="T4" fmla="*/ 0 w 527"/>
                  <a:gd name="T5" fmla="*/ 64 h 321"/>
                  <a:gd name="T6" fmla="*/ 497 w 527"/>
                  <a:gd name="T7" fmla="*/ 321 h 321"/>
                  <a:gd name="T8" fmla="*/ 527 w 527"/>
                  <a:gd name="T9" fmla="*/ 261 h 321"/>
                </a:gdLst>
                <a:ah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0" name="Health"/>
            <p:cNvGrpSpPr/>
            <p:nvPr/>
          </p:nvGrpSpPr>
          <p:grpSpPr>
            <a:xfrm>
              <a:off x="1052513" y="3657601"/>
              <a:ext cx="1539875" cy="4216400"/>
              <a:chOff x="1052513" y="3657601"/>
              <a:chExt cx="1539875" cy="4216400"/>
            </a:xfrm>
            <a:grpFill/>
          </p:grpSpPr>
          <p:sp>
            <p:nvSpPr>
              <p:cNvPr id="329" name="Freeform 242"/>
              <p:cNvSpPr>
                <a:spLocks/>
              </p:cNvSpPr>
              <p:nvPr/>
            </p:nvSpPr>
            <p:spPr bwMode="auto">
              <a:xfrm>
                <a:off x="1760538" y="7064376"/>
                <a:ext cx="831850" cy="809625"/>
              </a:xfrm>
              <a:custGeom>
                <a:avLst/>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0" name="Freeform 244"/>
              <p:cNvSpPr>
                <a:spLocks/>
              </p:cNvSpPr>
              <p:nvPr/>
            </p:nvSpPr>
            <p:spPr bwMode="auto">
              <a:xfrm>
                <a:off x="1400175" y="6445251"/>
                <a:ext cx="755650" cy="660400"/>
              </a:xfrm>
              <a:custGeom>
                <a:avLst/>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1" name="Freeform 246"/>
              <p:cNvSpPr>
                <a:spLocks noEditPoints="1"/>
              </p:cNvSpPr>
              <p:nvPr/>
            </p:nvSpPr>
            <p:spPr bwMode="auto">
              <a:xfrm>
                <a:off x="1195388" y="5656263"/>
                <a:ext cx="708025" cy="639763"/>
              </a:xfrm>
              <a:custGeom>
                <a:avLst/>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3">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2" name="Freeform 256"/>
              <p:cNvSpPr>
                <a:spLocks/>
              </p:cNvSpPr>
              <p:nvPr/>
            </p:nvSpPr>
            <p:spPr bwMode="auto">
              <a:xfrm>
                <a:off x="1052513" y="4487863"/>
                <a:ext cx="654050" cy="503238"/>
              </a:xfrm>
              <a:custGeom>
                <a:avLst/>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3" name="Freeform 257"/>
              <p:cNvSpPr>
                <a:spLocks/>
              </p:cNvSpPr>
              <p:nvPr/>
            </p:nvSpPr>
            <p:spPr bwMode="auto">
              <a:xfrm>
                <a:off x="1120775" y="3657601"/>
                <a:ext cx="735012" cy="681038"/>
              </a:xfrm>
              <a:custGeom>
                <a:avLst/>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4" name="Freeform 260"/>
              <p:cNvSpPr>
                <a:spLocks/>
              </p:cNvSpPr>
              <p:nvPr/>
            </p:nvSpPr>
            <p:spPr bwMode="auto">
              <a:xfrm>
                <a:off x="1079500" y="5072063"/>
                <a:ext cx="641350" cy="441325"/>
              </a:xfrm>
              <a:custGeom>
                <a:avLst/>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4"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1" name="Science"/>
            <p:cNvGrpSpPr/>
            <p:nvPr/>
          </p:nvGrpSpPr>
          <p:grpSpPr>
            <a:xfrm>
              <a:off x="1971675" y="306388"/>
              <a:ext cx="4398962" cy="2317750"/>
              <a:chOff x="1971675" y="306388"/>
              <a:chExt cx="4398962" cy="2317750"/>
            </a:xfrm>
            <a:grpFill/>
          </p:grpSpPr>
          <p:sp>
            <p:nvSpPr>
              <p:cNvPr id="322" name="Freeform 230"/>
              <p:cNvSpPr>
                <a:spLocks/>
              </p:cNvSpPr>
              <p:nvPr/>
            </p:nvSpPr>
            <p:spPr bwMode="auto">
              <a:xfrm>
                <a:off x="5880100" y="312738"/>
                <a:ext cx="490537" cy="673100"/>
              </a:xfrm>
              <a:custGeom>
                <a:avLst/>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4">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3" name="Freeform 231"/>
              <p:cNvSpPr>
                <a:spLocks/>
              </p:cNvSpPr>
              <p:nvPr/>
            </p:nvSpPr>
            <p:spPr bwMode="auto">
              <a:xfrm>
                <a:off x="5076825" y="306388"/>
                <a:ext cx="592137" cy="679450"/>
              </a:xfrm>
              <a:custGeom>
                <a:avLst/>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4" name="Freeform 255"/>
              <p:cNvSpPr>
                <a:spLocks/>
              </p:cNvSpPr>
              <p:nvPr/>
            </p:nvSpPr>
            <p:spPr bwMode="auto">
              <a:xfrm>
                <a:off x="4157663" y="407988"/>
                <a:ext cx="749300" cy="768350"/>
              </a:xfrm>
              <a:custGeom>
                <a:avLst/>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4">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5" name="Freeform 259"/>
              <p:cNvSpPr>
                <a:spLocks/>
              </p:cNvSpPr>
              <p:nvPr/>
            </p:nvSpPr>
            <p:spPr bwMode="auto">
              <a:xfrm>
                <a:off x="1971675" y="1944688"/>
                <a:ext cx="681037" cy="679450"/>
              </a:xfrm>
              <a:custGeom>
                <a:avLst/>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6" name="Freeform 261"/>
              <p:cNvSpPr>
                <a:spLocks/>
              </p:cNvSpPr>
              <p:nvPr/>
            </p:nvSpPr>
            <p:spPr bwMode="auto">
              <a:xfrm>
                <a:off x="3449638" y="708026"/>
                <a:ext cx="666750" cy="754063"/>
              </a:xfrm>
              <a:custGeom>
                <a:avLst/>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7" name="Freeform 262"/>
              <p:cNvSpPr>
                <a:spLocks/>
              </p:cNvSpPr>
              <p:nvPr/>
            </p:nvSpPr>
            <p:spPr bwMode="auto">
              <a:xfrm>
                <a:off x="3048000" y="1081088"/>
                <a:ext cx="463550" cy="598488"/>
              </a:xfrm>
              <a:custGeom>
                <a:avLst/>
                <a:gdLst>
                  <a:gd name="T0" fmla="*/ 292 w 292"/>
                  <a:gd name="T1" fmla="*/ 330 h 377"/>
                  <a:gd name="T2" fmla="*/ 73 w 292"/>
                  <a:gd name="T3" fmla="*/ 0 h 377"/>
                  <a:gd name="T4" fmla="*/ 0 w 292"/>
                  <a:gd name="T5" fmla="*/ 47 h 377"/>
                  <a:gd name="T6" fmla="*/ 219 w 292"/>
                  <a:gd name="T7" fmla="*/ 377 h 377"/>
                  <a:gd name="T8" fmla="*/ 292 w 292"/>
                  <a:gd name="T9" fmla="*/ 330 h 377"/>
                </a:gdLst>
                <a:ah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8" name="Freeform 263"/>
              <p:cNvSpPr>
                <a:spLocks/>
              </p:cNvSpPr>
              <p:nvPr/>
            </p:nvSpPr>
            <p:spPr bwMode="auto">
              <a:xfrm>
                <a:off x="2468563" y="1373188"/>
                <a:ext cx="715962" cy="708025"/>
              </a:xfrm>
              <a:custGeom>
                <a:avLst/>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sp>
        <p:nvSpPr>
          <p:cNvPr id="7"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DDA6EE7-4121-44A5-90A9-F7E1005CD538}" type="slidenum">
              <a:rPr lang="en-US" smtClean="0"/>
              <a:pPr/>
              <a:t>‹#›</a:t>
            </a:fld>
            <a:endParaRPr lang="en-US" dirty="0"/>
          </a:p>
        </p:txBody>
      </p:sp>
      <p:sp>
        <p:nvSpPr>
          <p:cNvPr id="8"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19894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1000"/>
                                        <p:tgtEl>
                                          <p:spTgt spid="100"/>
                                        </p:tgtEl>
                                      </p:cBhvr>
                                    </p:animEffect>
                                  </p:childTnLst>
                                </p:cTn>
                              </p:par>
                              <p:par>
                                <p:cTn id="14" presetID="10" presetClass="entr" presetSubtype="0" fill="hold" nodeType="withEffect">
                                  <p:stCondLst>
                                    <p:cond delay="0"/>
                                  </p:stCondLst>
                                  <p:childTnLst>
                                    <p:set>
                                      <p:cBhvr>
                                        <p:cTn id="15" dur="1" fill="hold">
                                          <p:stCondLst>
                                            <p:cond delay="0"/>
                                          </p:stCondLst>
                                        </p:cTn>
                                        <p:tgtEl>
                                          <p:spTgt spid="169"/>
                                        </p:tgtEl>
                                        <p:attrNameLst>
                                          <p:attrName>style.visibility</p:attrName>
                                        </p:attrNameLst>
                                      </p:cBhvr>
                                      <p:to>
                                        <p:strVal val="visible"/>
                                      </p:to>
                                    </p:set>
                                    <p:animEffect transition="in" filter="fade">
                                      <p:cBhvr>
                                        <p:cTn id="16"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5" pos="6144" userDrawn="1">
          <p15:clr>
            <a:srgbClr val="A4A3A4"/>
          </p15:clr>
        </p15:guide>
        <p15:guide id="6" pos="864" userDrawn="1">
          <p15:clr>
            <a:srgbClr val="A4A3A4"/>
          </p15:clr>
        </p15:guide>
      </p15:sldGuideLst>
    </p:ext>
  </p:extLst>
</p:sldLayout>
</file>

<file path=ppt/slideLayouts/slideLayout23.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Vertical Title and Content">
    <p:bg>
      <p:bgPr>
        <a:solidFill>
          <a:schemeClr val="bg1"/>
        </a:solidFill>
        <a:effectLst/>
      </p:bgPr>
    </p:bg>
    <p:spTree>
      <p:nvGrpSpPr>
        <p:cNvPr id="1" name=""/>
        <p:cNvGrpSpPr/>
        <p:nvPr/>
      </p:nvGrpSpPr>
      <p:grpSpPr>
        <a:xfrm>
          <a:off x="0" y="0"/>
          <a:ext cx="0" cy="0"/>
          <a:chOff x="0" y="0"/>
          <a:chExt cx="0" cy="0"/>
        </a:xfrm>
      </p:grpSpPr>
      <p:sp>
        <p:nvSpPr>
          <p:cNvPr id="4" name="Content Placeholder"/>
          <p:cNvSpPr>
            <a:spLocks noGrp="1"/>
          </p:cNvSpPr>
          <p:nvPr>
            <p:ph type="body" sz="quarter" idx="13"/>
          </p:nvPr>
        </p:nvSpPr>
        <p:spPr>
          <a:xfrm>
            <a:off x="2057400" y="685800"/>
            <a:ext cx="9448800" cy="5486400"/>
          </a:xfrm>
        </p:spPr>
        <p:txBody>
          <a:bodyPr tIns="0" rIns="0" bIns="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a:t>Slide Title Here</a:t>
            </a:r>
          </a:p>
        </p:txBody>
      </p:sp>
      <p:sp>
        <p:nvSpPr>
          <p:cNvPr id="6"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C1CE574B-10A0-4ABF-83D9-0F3355C58BB0}" type="slidenum">
              <a:rPr lang="en-US" smtClean="0"/>
              <a:pPr/>
              <a:t>‹#›</a:t>
            </a:fld>
            <a:endParaRPr lang="en-US" dirty="0"/>
          </a:p>
        </p:txBody>
      </p:sp>
      <p:sp>
        <p:nvSpPr>
          <p:cNvPr id="9"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1559875029"/>
      </p:ext>
    </p:extLst>
  </p:cSld>
  <p:clrMapOvr>
    <a:masterClrMapping/>
  </p:clrMapOvr>
  <p:extLst>
    <p:ext uri="{DCECCB84-F9BA-43D5-87BE-67443E8EF086}">
      <p15:sldGuideLst xmlns:p15="http://schemas.microsoft.com/office/powerpoint/2012/main">
        <p15:guide id="8" pos="1296" userDrawn="1">
          <p15:clr>
            <a:srgbClr val="A4A3A4"/>
          </p15:clr>
        </p15:guide>
        <p15:guide id="9" orient="horz" pos="432" userDrawn="1">
          <p15:clr>
            <a:srgbClr val="A4A3A4"/>
          </p15:clr>
        </p15:guide>
        <p15:guide id="10" orient="horz" pos="3888" userDrawn="1">
          <p15:clr>
            <a:srgbClr val="A4A3A4"/>
          </p15:clr>
        </p15:guide>
      </p15:sldGuideLst>
    </p:ext>
  </p:extLst>
</p:sldLayout>
</file>

<file path=ppt/slideLayouts/slideLayout24.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Vertical Title">
    <p:bg>
      <p:bgPr>
        <a:solidFill>
          <a:schemeClr val="bg1"/>
        </a:solidFill>
        <a:effectLst/>
      </p:bgPr>
    </p:bg>
    <p:spTree>
      <p:nvGrpSpPr>
        <p:cNvPr id="1" name=""/>
        <p:cNvGrpSpPr/>
        <p:nvPr/>
      </p:nvGrpSpPr>
      <p:grpSpPr>
        <a:xfrm>
          <a:off x="0" y="0"/>
          <a:ext cx="0" cy="0"/>
          <a:chOff x="0" y="0"/>
          <a:chExt cx="0" cy="0"/>
        </a:xfrm>
      </p:grpSpPr>
      <p:sp>
        <p:nvSpPr>
          <p:cNvPr id="8"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a:t>Slide Title Here</a:t>
            </a:r>
          </a:p>
        </p:txBody>
      </p:sp>
      <p:sp>
        <p:nvSpPr>
          <p:cNvPr id="5"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08CDB5FD-D844-4B57-950D-B5D40EB2BA2B}" type="slidenum">
              <a:rPr lang="en-US" smtClean="0"/>
              <a:pPr/>
              <a:t>‹#›</a:t>
            </a:fld>
            <a:endParaRPr lang="en-US" dirty="0"/>
          </a:p>
        </p:txBody>
      </p:sp>
      <p:sp>
        <p:nvSpPr>
          <p:cNvPr id="9"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1816951358"/>
      </p:ext>
    </p:extLst>
  </p:cSld>
  <p:clrMapOvr>
    <a:masterClrMapping/>
  </p:clrMapOvr>
  <p:extLst>
    <p:ext uri="{DCECCB84-F9BA-43D5-87BE-67443E8EF086}">
      <p15:sldGuideLst xmlns:p15="http://schemas.microsoft.com/office/powerpoint/2012/main">
        <p15:guide id="2" pos="1296">
          <p15:clr>
            <a:srgbClr val="A4A3A4"/>
          </p15:clr>
        </p15:guide>
      </p15:sldGuideLst>
    </p:ext>
  </p:extLst>
</p:sldLayout>
</file>

<file path=ppt/slideLayouts/slideLayout25.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7"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DDA6EE7-4121-44A5-90A9-F7E1005CD538}" type="slidenum">
              <a:rPr lang="en-US" smtClean="0"/>
              <a:pPr/>
              <a:t>‹#›</a:t>
            </a:fld>
            <a:endParaRPr lang="en-US" dirty="0"/>
          </a:p>
        </p:txBody>
      </p:sp>
      <p:sp>
        <p:nvSpPr>
          <p:cNvPr id="8"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
        <p:nvSpPr>
          <p:cNvPr id="3" name="Media Placeholder 2"/>
          <p:cNvSpPr>
            <a:spLocks noGrp="1"/>
          </p:cNvSpPr>
          <p:nvPr>
            <p:ph type="media" sz="quarter" idx="15" hasCustomPrompt="1"/>
          </p:nvPr>
        </p:nvSpPr>
        <p:spPr>
          <a:xfrm>
            <a:off x="685800" y="685800"/>
            <a:ext cx="10820399" cy="5144193"/>
          </a:xfrm>
        </p:spPr>
        <p:txBody>
          <a:bodyPr anchor="ctr"/>
          <a:lstStyle>
            <a:lvl1pPr marL="0" indent="0" algn="ctr">
              <a:buNone/>
              <a:defRPr sz="1600" i="1">
                <a:solidFill>
                  <a:schemeClr val="bg1">
                    <a:lumMod val="65000"/>
                  </a:schemeClr>
                </a:solidFill>
              </a:defRPr>
            </a:lvl1pPr>
          </a:lstStyle>
          <a:p>
            <a:r>
              <a:rPr lang="en-US" dirty="0"/>
              <a:t>Insert a video link or file</a:t>
            </a:r>
          </a:p>
        </p:txBody>
      </p:sp>
      <p:sp>
        <p:nvSpPr>
          <p:cNvPr id="6" name="TextBox 5"/>
          <p:cNvSpPr txBox="1"/>
          <p:nvPr userDrawn="1"/>
        </p:nvSpPr>
        <p:spPr>
          <a:xfrm>
            <a:off x="685800" y="6014599"/>
            <a:ext cx="10813925" cy="492482"/>
          </a:xfrm>
          <a:prstGeom prst="rect">
            <a:avLst/>
          </a:prstGeom>
          <a:noFill/>
        </p:spPr>
        <p:txBody>
          <a:bodyPr wrap="square" rtlCol="0" anchor="ctr">
            <a:noAutofit/>
          </a:bodyPr>
          <a:lstStyle/>
          <a:p>
            <a:pPr lvl="0" algn="ctr"/>
            <a:r>
              <a:rPr lang="en-US" sz="900" i="1" dirty="0">
                <a:solidFill>
                  <a:schemeClr val="tx1">
                    <a:lumMod val="50000"/>
                    <a:lumOff val="50000"/>
                  </a:schemeClr>
                </a:solidFill>
              </a:rPr>
              <a:t>This video may contain certain copyrighted works that were not specifically authorized to be used by the copyright holder(s), but which we believe in good faith are protected by federal law and the fair use doctrine for purposes such as criticism, comment, news reporting, teaching (including multiple copies for classroom use), scholarship, or research, is not an infringement of copyright.</a:t>
            </a:r>
          </a:p>
        </p:txBody>
      </p:sp>
    </p:spTree>
    <p:extLst>
      <p:ext uri="{BB962C8B-B14F-4D97-AF65-F5344CB8AC3E}">
        <p14:creationId xmlns:p14="http://schemas.microsoft.com/office/powerpoint/2010/main" val="3315612113"/>
      </p:ext>
    </p:extLst>
  </p:cSld>
  <p:clrMapOvr>
    <a:masterClrMapping/>
  </p:clrMapOvr>
  <p:extLst>
    <p:ext uri="{DCECCB84-F9BA-43D5-87BE-67443E8EF086}">
      <p15:sldGuideLst xmlns:p15="http://schemas.microsoft.com/office/powerpoint/2012/main">
        <p15:guide id="1" pos="6144">
          <p15:clr>
            <a:srgbClr val="A4A3A4"/>
          </p15:clr>
        </p15:guide>
        <p15:guide id="2" pos="864">
          <p15:clr>
            <a:srgbClr val="A4A3A4"/>
          </p15:clr>
        </p15:guide>
      </p15:sldGuideLst>
    </p:ext>
  </p:extLst>
</p:sldLayout>
</file>

<file path=ppt/slideLayouts/slideLayout26.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Contacts (1)">
    <p:spTree>
      <p:nvGrpSpPr>
        <p:cNvPr id="1" name=""/>
        <p:cNvGrpSpPr/>
        <p:nvPr/>
      </p:nvGrpSpPr>
      <p:grpSpPr>
        <a:xfrm>
          <a:off x="0" y="0"/>
          <a:ext cx="0" cy="0"/>
          <a:chOff x="0" y="0"/>
          <a:chExt cx="0" cy="0"/>
        </a:xfrm>
      </p:grpSpPr>
      <p:sp>
        <p:nvSpPr>
          <p:cNvPr id="54" name="White Background"/>
          <p:cNvSpPr/>
          <p:nvPr/>
        </p:nvSpPr>
        <p:spPr>
          <a:xfrm>
            <a:off x="2743200" y="0"/>
            <a:ext cx="94488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nfo Placeholder"/>
          <p:cNvSpPr>
            <a:spLocks noGrp="1"/>
          </p:cNvSpPr>
          <p:nvPr>
            <p:ph type="body" sz="quarter" idx="17" hasCustomPrompt="1"/>
          </p:nvPr>
        </p:nvSpPr>
        <p:spPr>
          <a:xfrm>
            <a:off x="4179275" y="3338960"/>
            <a:ext cx="3703637" cy="1196410"/>
          </a:xfrm>
        </p:spPr>
        <p:txBody>
          <a:bodyPr tIns="0" rIns="0" bIns="0" anchor="t"/>
          <a:lstStyle>
            <a:lvl1pPr marL="0" indent="0" algn="l">
              <a:lnSpc>
                <a:spcPct val="100000"/>
              </a:lnSpc>
              <a:spcBef>
                <a:spcPts val="0"/>
              </a:spcBef>
              <a:buNone/>
              <a:defRPr sz="2400" b="0" baseline="0">
                <a:latin typeface="Georgia" panose="02040502050405020303" pitchFamily="18" charset="0"/>
                <a:cs typeface="Arial" panose="020B0604020202020204" pitchFamily="34" charset="0"/>
              </a:defRPr>
            </a:lvl1pPr>
          </a:lstStyle>
          <a:p>
            <a:pPr lvl="0"/>
            <a:r>
              <a:rPr lang="en-US" dirty="0"/>
              <a:t>Title</a:t>
            </a:r>
          </a:p>
          <a:p>
            <a:pPr lvl="0"/>
            <a:r>
              <a:rPr lang="en-US" dirty="0"/>
              <a:t>Location</a:t>
            </a:r>
          </a:p>
          <a:p>
            <a:pPr lvl="0"/>
            <a:r>
              <a:rPr lang="en-US" dirty="0"/>
              <a:t>email@shb.com</a:t>
            </a:r>
          </a:p>
        </p:txBody>
      </p:sp>
      <p:sp>
        <p:nvSpPr>
          <p:cNvPr id="52" name="Name Placeholder"/>
          <p:cNvSpPr>
            <a:spLocks noGrp="1"/>
          </p:cNvSpPr>
          <p:nvPr>
            <p:ph type="body" sz="quarter" idx="16" hasCustomPrompt="1"/>
          </p:nvPr>
        </p:nvSpPr>
        <p:spPr>
          <a:xfrm>
            <a:off x="4179275" y="2402439"/>
            <a:ext cx="3703637" cy="835834"/>
          </a:xfrm>
        </p:spPr>
        <p:txBody>
          <a:bodyPr tIns="0" rIns="0" bIns="0" anchor="b"/>
          <a:lstStyle>
            <a:lvl1pPr marL="0" indent="0" algn="l">
              <a:spcBef>
                <a:spcPts val="0"/>
              </a:spcBef>
              <a:buNone/>
              <a:defRPr sz="3000" b="1" spc="-50" baseline="0">
                <a:latin typeface="Arial" panose="020B0604020202020204" pitchFamily="34" charset="0"/>
                <a:cs typeface="Arial" panose="020B0604020202020204" pitchFamily="34" charset="0"/>
              </a:defRPr>
            </a:lvl1pPr>
          </a:lstStyle>
          <a:p>
            <a:pPr lvl="0"/>
            <a:r>
              <a:rPr lang="en-US" dirty="0"/>
              <a:t>Name</a:t>
            </a:r>
          </a:p>
        </p:txBody>
      </p:sp>
      <p:sp>
        <p:nvSpPr>
          <p:cNvPr id="51" name="Contact Picture"/>
          <p:cNvSpPr>
            <a:spLocks noGrp="1" noChangeAspect="1"/>
          </p:cNvSpPr>
          <p:nvPr>
            <p:ph type="pic" sz="quarter" idx="15"/>
          </p:nvPr>
        </p:nvSpPr>
        <p:spPr>
          <a:xfrm>
            <a:off x="1628098" y="2333410"/>
            <a:ext cx="2203704" cy="2201960"/>
          </a:xfrm>
          <a:prstGeom prst="ellipse">
            <a:avLst/>
          </a:prstGeom>
          <a:ln w="57150">
            <a:solidFill>
              <a:schemeClr val="bg1">
                <a:lumMod val="95000"/>
              </a:schemeClr>
            </a:solidFill>
          </a:ln>
        </p:spPr>
        <p:txBody>
          <a:bodyPr anchor="ctr"/>
          <a:lstStyle>
            <a:lvl1pPr marL="0" indent="0" algn="ctr">
              <a:buNone/>
              <a:defRPr sz="1600" i="1">
                <a:solidFill>
                  <a:schemeClr val="bg1">
                    <a:lumMod val="50000"/>
                  </a:schemeClr>
                </a:solidFill>
              </a:defRPr>
            </a:lvl1pPr>
          </a:lstStyle>
          <a:p>
            <a:r>
              <a:rPr lang="en-US"/>
              <a:t>Click icon to add picture</a:t>
            </a:r>
            <a:endParaRPr lang="en-US" dirty="0"/>
          </a:p>
        </p:txBody>
      </p:sp>
      <p:grpSp>
        <p:nvGrpSpPr>
          <p:cNvPr id="56" name="Legal Sense of Science Tagline" hidden="1"/>
          <p:cNvGrpSpPr>
            <a:grpSpLocks noChangeAspect="1"/>
          </p:cNvGrpSpPr>
          <p:nvPr/>
        </p:nvGrpSpPr>
        <p:grpSpPr>
          <a:xfrm>
            <a:off x="10131769" y="685800"/>
            <a:ext cx="1377262" cy="1371600"/>
            <a:chOff x="1835150" y="587375"/>
            <a:chExt cx="8108950" cy="8075613"/>
          </a:xfrm>
          <a:solidFill>
            <a:srgbClr val="000000"/>
          </a:solidFill>
        </p:grpSpPr>
        <p:grpSp>
          <p:nvGrpSpPr>
            <p:cNvPr id="57" name="Technology"/>
            <p:cNvGrpSpPr/>
            <p:nvPr/>
          </p:nvGrpSpPr>
          <p:grpSpPr>
            <a:xfrm>
              <a:off x="7573963" y="1020763"/>
              <a:ext cx="2370137" cy="6256337"/>
              <a:chOff x="7573963" y="1020763"/>
              <a:chExt cx="2370137" cy="6256337"/>
            </a:xfrm>
            <a:grpFill/>
          </p:grpSpPr>
          <p:sp>
            <p:nvSpPr>
              <p:cNvPr id="115" name="Freeform 108"/>
              <p:cNvSpPr>
                <a:spLocks/>
              </p:cNvSpPr>
              <p:nvPr/>
            </p:nvSpPr>
            <p:spPr bwMode="auto">
              <a:xfrm>
                <a:off x="8655050" y="6683375"/>
                <a:ext cx="636588" cy="593725"/>
              </a:xfrm>
              <a:custGeom>
                <a:avLst/>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6" name="Freeform 113"/>
              <p:cNvSpPr>
                <a:spLocks/>
              </p:cNvSpPr>
              <p:nvPr/>
            </p:nvSpPr>
            <p:spPr bwMode="auto">
              <a:xfrm>
                <a:off x="8956675" y="5978525"/>
                <a:ext cx="646113" cy="641350"/>
              </a:xfrm>
              <a:custGeom>
                <a:avLst/>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1">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7" name="Freeform 121"/>
              <p:cNvSpPr>
                <a:spLocks/>
              </p:cNvSpPr>
              <p:nvPr/>
            </p:nvSpPr>
            <p:spPr bwMode="auto">
              <a:xfrm>
                <a:off x="9129713" y="3109913"/>
                <a:ext cx="682625" cy="663575"/>
              </a:xfrm>
              <a:custGeom>
                <a:avLst/>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8" name="Freeform 123"/>
              <p:cNvSpPr>
                <a:spLocks/>
              </p:cNvSpPr>
              <p:nvPr/>
            </p:nvSpPr>
            <p:spPr bwMode="auto">
              <a:xfrm>
                <a:off x="9366250" y="4732338"/>
                <a:ext cx="577850" cy="350838"/>
              </a:xfrm>
              <a:custGeom>
                <a:avLst/>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ah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9" name="Freeform 126"/>
              <p:cNvSpPr>
                <a:spLocks noEditPoints="1"/>
              </p:cNvSpPr>
              <p:nvPr/>
            </p:nvSpPr>
            <p:spPr bwMode="auto">
              <a:xfrm>
                <a:off x="9337675" y="3911600"/>
                <a:ext cx="606425" cy="623888"/>
              </a:xfrm>
              <a:custGeom>
                <a:avLst/>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0" name="Freeform 127"/>
              <p:cNvSpPr>
                <a:spLocks/>
              </p:cNvSpPr>
              <p:nvPr/>
            </p:nvSpPr>
            <p:spPr bwMode="auto">
              <a:xfrm>
                <a:off x="8447088" y="1874838"/>
                <a:ext cx="623888" cy="623888"/>
              </a:xfrm>
              <a:custGeom>
                <a:avLst/>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1" name="Freeform 128"/>
              <p:cNvSpPr>
                <a:spLocks/>
              </p:cNvSpPr>
              <p:nvPr/>
            </p:nvSpPr>
            <p:spPr bwMode="auto">
              <a:xfrm>
                <a:off x="8799513" y="2406650"/>
                <a:ext cx="711200" cy="685800"/>
              </a:xfrm>
              <a:custGeom>
                <a:avLst/>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2" name="Freeform 129"/>
              <p:cNvSpPr>
                <a:spLocks noEditPoints="1"/>
              </p:cNvSpPr>
              <p:nvPr/>
            </p:nvSpPr>
            <p:spPr bwMode="auto">
              <a:xfrm>
                <a:off x="9228138" y="5240338"/>
                <a:ext cx="641350" cy="657225"/>
              </a:xfrm>
              <a:custGeom>
                <a:avLst/>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3" name="Freeform 132"/>
              <p:cNvSpPr>
                <a:spLocks/>
              </p:cNvSpPr>
              <p:nvPr/>
            </p:nvSpPr>
            <p:spPr bwMode="auto">
              <a:xfrm>
                <a:off x="7573963" y="1020763"/>
                <a:ext cx="520700" cy="611188"/>
              </a:xfrm>
              <a:custGeom>
                <a:avLst/>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4" name="Freeform 133"/>
              <p:cNvSpPr>
                <a:spLocks/>
              </p:cNvSpPr>
              <p:nvPr/>
            </p:nvSpPr>
            <p:spPr bwMode="auto">
              <a:xfrm>
                <a:off x="7956550" y="1384300"/>
                <a:ext cx="635000" cy="669925"/>
              </a:xfrm>
              <a:custGeom>
                <a:avLst/>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8" name="SHB.com"/>
            <p:cNvGrpSpPr/>
            <p:nvPr/>
          </p:nvGrpSpPr>
          <p:grpSpPr>
            <a:xfrm>
              <a:off x="3725863" y="7548563"/>
              <a:ext cx="4375150" cy="1114425"/>
              <a:chOff x="3725863" y="7548563"/>
              <a:chExt cx="4375150" cy="1114425"/>
            </a:xfrm>
            <a:grpFill/>
          </p:grpSpPr>
          <p:sp>
            <p:nvSpPr>
              <p:cNvPr id="108" name="Freeform 137"/>
              <p:cNvSpPr>
                <a:spLocks/>
              </p:cNvSpPr>
              <p:nvPr/>
            </p:nvSpPr>
            <p:spPr bwMode="auto">
              <a:xfrm>
                <a:off x="3725863" y="7570788"/>
                <a:ext cx="560388" cy="588963"/>
              </a:xfrm>
              <a:custGeom>
                <a:avLst/>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9" name="Freeform 139"/>
              <p:cNvSpPr>
                <a:spLocks/>
              </p:cNvSpPr>
              <p:nvPr/>
            </p:nvSpPr>
            <p:spPr bwMode="auto">
              <a:xfrm>
                <a:off x="4279900" y="7808913"/>
                <a:ext cx="623888" cy="668338"/>
              </a:xfrm>
              <a:custGeom>
                <a:avLst/>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0" name="Freeform 141"/>
              <p:cNvSpPr>
                <a:spLocks noEditPoints="1"/>
              </p:cNvSpPr>
              <p:nvPr/>
            </p:nvSpPr>
            <p:spPr bwMode="auto">
              <a:xfrm>
                <a:off x="6621463" y="7912100"/>
                <a:ext cx="663575" cy="646113"/>
              </a:xfrm>
              <a:custGeom>
                <a:avLst/>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1" name="Freeform 149"/>
              <p:cNvSpPr>
                <a:spLocks noEditPoints="1"/>
              </p:cNvSpPr>
              <p:nvPr/>
            </p:nvSpPr>
            <p:spPr bwMode="auto">
              <a:xfrm>
                <a:off x="5002213" y="8021638"/>
                <a:ext cx="479425" cy="588963"/>
              </a:xfrm>
              <a:custGeom>
                <a:avLst/>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2" name="Freeform 150"/>
              <p:cNvSpPr>
                <a:spLocks/>
              </p:cNvSpPr>
              <p:nvPr/>
            </p:nvSpPr>
            <p:spPr bwMode="auto">
              <a:xfrm>
                <a:off x="5661025" y="8512175"/>
                <a:ext cx="144463" cy="144463"/>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3" name="Freeform 151"/>
              <p:cNvSpPr>
                <a:spLocks/>
              </p:cNvSpPr>
              <p:nvPr/>
            </p:nvSpPr>
            <p:spPr bwMode="auto">
              <a:xfrm>
                <a:off x="6002338" y="8067675"/>
                <a:ext cx="531813" cy="595313"/>
              </a:xfrm>
              <a:custGeom>
                <a:avLst/>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4" name="Freeform 158"/>
              <p:cNvSpPr>
                <a:spLocks/>
              </p:cNvSpPr>
              <p:nvPr/>
            </p:nvSpPr>
            <p:spPr bwMode="auto">
              <a:xfrm>
                <a:off x="7302500" y="7548563"/>
                <a:ext cx="798513" cy="773113"/>
              </a:xfrm>
              <a:custGeom>
                <a:avLst/>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3"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9" name="We make legal sense of science."/>
            <p:cNvGrpSpPr/>
            <p:nvPr/>
          </p:nvGrpSpPr>
          <p:grpSpPr>
            <a:xfrm>
              <a:off x="3117850" y="3006725"/>
              <a:ext cx="5618163" cy="2971800"/>
              <a:chOff x="3117850" y="3006725"/>
              <a:chExt cx="5618163" cy="2971800"/>
            </a:xfrm>
            <a:grpFill/>
          </p:grpSpPr>
          <p:sp>
            <p:nvSpPr>
              <p:cNvPr id="80" name="Freeform 106"/>
              <p:cNvSpPr>
                <a:spLocks noEditPoints="1"/>
              </p:cNvSpPr>
              <p:nvPr/>
            </p:nvSpPr>
            <p:spPr bwMode="auto">
              <a:xfrm>
                <a:off x="6407150" y="4356100"/>
                <a:ext cx="554038" cy="566738"/>
              </a:xfrm>
              <a:custGeom>
                <a:avLst/>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Freeform 109"/>
              <p:cNvSpPr>
                <a:spLocks/>
              </p:cNvSpPr>
              <p:nvPr/>
            </p:nvSpPr>
            <p:spPr bwMode="auto">
              <a:xfrm>
                <a:off x="7054850" y="4356100"/>
                <a:ext cx="525463" cy="554038"/>
              </a:xfrm>
              <a:custGeom>
                <a:avLst/>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Freeform 111"/>
              <p:cNvSpPr>
                <a:spLocks noEditPoints="1"/>
              </p:cNvSpPr>
              <p:nvPr/>
            </p:nvSpPr>
            <p:spPr bwMode="auto">
              <a:xfrm>
                <a:off x="6510338" y="3294063"/>
                <a:ext cx="520700" cy="571500"/>
              </a:xfrm>
              <a:custGeom>
                <a:avLst/>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112"/>
              <p:cNvSpPr>
                <a:spLocks/>
              </p:cNvSpPr>
              <p:nvPr/>
            </p:nvSpPr>
            <p:spPr bwMode="auto">
              <a:xfrm>
                <a:off x="5575300" y="3294063"/>
                <a:ext cx="855663" cy="560388"/>
              </a:xfrm>
              <a:custGeom>
                <a:avLst/>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Freeform 114"/>
              <p:cNvSpPr>
                <a:spLocks noEditPoints="1"/>
              </p:cNvSpPr>
              <p:nvPr/>
            </p:nvSpPr>
            <p:spPr bwMode="auto">
              <a:xfrm>
                <a:off x="3222625" y="5413375"/>
                <a:ext cx="606425" cy="565150"/>
              </a:xfrm>
              <a:custGeom>
                <a:avLst/>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Freeform 117"/>
              <p:cNvSpPr>
                <a:spLocks/>
              </p:cNvSpPr>
              <p:nvPr/>
            </p:nvSpPr>
            <p:spPr bwMode="auto">
              <a:xfrm>
                <a:off x="8453438" y="5494338"/>
                <a:ext cx="155575" cy="138113"/>
              </a:xfrm>
              <a:custGeom>
                <a:avLst/>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Freeform 119"/>
              <p:cNvSpPr>
                <a:spLocks noEditPoints="1"/>
              </p:cNvSpPr>
              <p:nvPr/>
            </p:nvSpPr>
            <p:spPr bwMode="auto">
              <a:xfrm>
                <a:off x="3863975" y="4356100"/>
                <a:ext cx="739775" cy="1611313"/>
              </a:xfrm>
              <a:custGeom>
                <a:avLst/>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122"/>
              <p:cNvSpPr>
                <a:spLocks noEditPoints="1"/>
              </p:cNvSpPr>
              <p:nvPr/>
            </p:nvSpPr>
            <p:spPr bwMode="auto">
              <a:xfrm>
                <a:off x="8175625" y="4356100"/>
                <a:ext cx="560388" cy="566738"/>
              </a:xfrm>
              <a:custGeom>
                <a:avLst/>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Freeform 124"/>
              <p:cNvSpPr>
                <a:spLocks/>
              </p:cNvSpPr>
              <p:nvPr/>
            </p:nvSpPr>
            <p:spPr bwMode="auto">
              <a:xfrm>
                <a:off x="7129463" y="3006725"/>
                <a:ext cx="560388" cy="847725"/>
              </a:xfrm>
              <a:custGeom>
                <a:avLst/>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Freeform 125"/>
              <p:cNvSpPr>
                <a:spLocks/>
              </p:cNvSpPr>
              <p:nvPr/>
            </p:nvSpPr>
            <p:spPr bwMode="auto">
              <a:xfrm>
                <a:off x="8313738" y="5494338"/>
                <a:ext cx="104775" cy="138113"/>
              </a:xfrm>
              <a:custGeom>
                <a:avLst/>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130"/>
              <p:cNvSpPr>
                <a:spLocks noEditPoints="1"/>
              </p:cNvSpPr>
              <p:nvPr/>
            </p:nvSpPr>
            <p:spPr bwMode="auto">
              <a:xfrm>
                <a:off x="7731125" y="5413375"/>
                <a:ext cx="560388" cy="565150"/>
              </a:xfrm>
              <a:custGeom>
                <a:avLst/>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131"/>
              <p:cNvSpPr>
                <a:spLocks noEditPoints="1"/>
              </p:cNvSpPr>
              <p:nvPr/>
            </p:nvSpPr>
            <p:spPr bwMode="auto">
              <a:xfrm>
                <a:off x="7718425" y="3294063"/>
                <a:ext cx="561975" cy="571500"/>
              </a:xfrm>
              <a:custGeom>
                <a:avLst/>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Freeform 134"/>
              <p:cNvSpPr>
                <a:spLocks/>
              </p:cNvSpPr>
              <p:nvPr/>
            </p:nvSpPr>
            <p:spPr bwMode="auto">
              <a:xfrm>
                <a:off x="7654925" y="4356100"/>
                <a:ext cx="463550" cy="566738"/>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Freeform 136"/>
              <p:cNvSpPr>
                <a:spLocks noEditPoints="1"/>
              </p:cNvSpPr>
              <p:nvPr/>
            </p:nvSpPr>
            <p:spPr bwMode="auto">
              <a:xfrm>
                <a:off x="4603750" y="3294063"/>
                <a:ext cx="560388" cy="571500"/>
              </a:xfrm>
              <a:custGeom>
                <a:avLst/>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Freeform 144"/>
              <p:cNvSpPr>
                <a:spLocks/>
              </p:cNvSpPr>
              <p:nvPr/>
            </p:nvSpPr>
            <p:spPr bwMode="auto">
              <a:xfrm>
                <a:off x="6586538" y="5413375"/>
                <a:ext cx="525463" cy="554038"/>
              </a:xfrm>
              <a:custGeom>
                <a:avLst/>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147"/>
              <p:cNvSpPr>
                <a:spLocks/>
              </p:cNvSpPr>
              <p:nvPr/>
            </p:nvSpPr>
            <p:spPr bwMode="auto">
              <a:xfrm>
                <a:off x="5881688" y="4356100"/>
                <a:ext cx="468313" cy="566738"/>
              </a:xfrm>
              <a:custGeom>
                <a:avLst/>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1" name="Freeform 148"/>
              <p:cNvSpPr>
                <a:spLocks/>
              </p:cNvSpPr>
              <p:nvPr/>
            </p:nvSpPr>
            <p:spPr bwMode="auto">
              <a:xfrm>
                <a:off x="5129213" y="5413375"/>
                <a:ext cx="496888" cy="565150"/>
              </a:xfrm>
              <a:custGeom>
                <a:avLst/>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2" name="Freeform 152"/>
              <p:cNvSpPr>
                <a:spLocks/>
              </p:cNvSpPr>
              <p:nvPr/>
            </p:nvSpPr>
            <p:spPr bwMode="auto">
              <a:xfrm>
                <a:off x="3511550" y="3063875"/>
                <a:ext cx="1127125" cy="790575"/>
              </a:xfrm>
              <a:custGeom>
                <a:avLst/>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3" name="Freeform 154"/>
              <p:cNvSpPr>
                <a:spLocks/>
              </p:cNvSpPr>
              <p:nvPr/>
            </p:nvSpPr>
            <p:spPr bwMode="auto">
              <a:xfrm>
                <a:off x="4610100" y="5413375"/>
                <a:ext cx="461963" cy="565150"/>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4" name="Freeform 155"/>
              <p:cNvSpPr>
                <a:spLocks noEditPoints="1"/>
              </p:cNvSpPr>
              <p:nvPr/>
            </p:nvSpPr>
            <p:spPr bwMode="auto">
              <a:xfrm>
                <a:off x="4695825" y="4356100"/>
                <a:ext cx="527050" cy="566738"/>
              </a:xfrm>
              <a:custGeom>
                <a:avLst/>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5" name="Freeform 157"/>
              <p:cNvSpPr>
                <a:spLocks noEditPoints="1"/>
              </p:cNvSpPr>
              <p:nvPr/>
            </p:nvSpPr>
            <p:spPr bwMode="auto">
              <a:xfrm>
                <a:off x="3384550" y="4356100"/>
                <a:ext cx="554038" cy="566738"/>
              </a:xfrm>
              <a:custGeom>
                <a:avLst/>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6" name="Freeform 159"/>
              <p:cNvSpPr>
                <a:spLocks noEditPoints="1"/>
              </p:cNvSpPr>
              <p:nvPr/>
            </p:nvSpPr>
            <p:spPr bwMode="auto">
              <a:xfrm>
                <a:off x="5938838" y="5413375"/>
                <a:ext cx="560388" cy="565150"/>
              </a:xfrm>
              <a:custGeom>
                <a:avLst/>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7" name="Freeform 160"/>
              <p:cNvSpPr>
                <a:spLocks/>
              </p:cNvSpPr>
              <p:nvPr/>
            </p:nvSpPr>
            <p:spPr bwMode="auto">
              <a:xfrm>
                <a:off x="7204075" y="5413375"/>
                <a:ext cx="492125" cy="565150"/>
              </a:xfrm>
              <a:custGeom>
                <a:avLst/>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0" name="Health"/>
            <p:cNvGrpSpPr/>
            <p:nvPr/>
          </p:nvGrpSpPr>
          <p:grpSpPr>
            <a:xfrm>
              <a:off x="1835150" y="3502025"/>
              <a:ext cx="1335088" cy="3671888"/>
              <a:chOff x="1835150" y="3502025"/>
              <a:chExt cx="1335088" cy="3671888"/>
            </a:xfrm>
            <a:grpFill/>
          </p:grpSpPr>
          <p:sp>
            <p:nvSpPr>
              <p:cNvPr id="74" name="Freeform 140"/>
              <p:cNvSpPr>
                <a:spLocks noEditPoints="1"/>
              </p:cNvSpPr>
              <p:nvPr/>
            </p:nvSpPr>
            <p:spPr bwMode="auto">
              <a:xfrm>
                <a:off x="1955800" y="5240338"/>
                <a:ext cx="612775" cy="554038"/>
              </a:xfrm>
              <a:custGeom>
                <a:avLst/>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142"/>
              <p:cNvSpPr>
                <a:spLocks/>
              </p:cNvSpPr>
              <p:nvPr/>
            </p:nvSpPr>
            <p:spPr bwMode="auto">
              <a:xfrm>
                <a:off x="2135188" y="5926138"/>
                <a:ext cx="654050" cy="571500"/>
              </a:xfrm>
              <a:custGeom>
                <a:avLst/>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143"/>
              <p:cNvSpPr>
                <a:spLocks/>
              </p:cNvSpPr>
              <p:nvPr/>
            </p:nvSpPr>
            <p:spPr bwMode="auto">
              <a:xfrm>
                <a:off x="2447925" y="6469063"/>
                <a:ext cx="722313" cy="704850"/>
              </a:xfrm>
              <a:custGeom>
                <a:avLst/>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4">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Freeform 153"/>
              <p:cNvSpPr>
                <a:spLocks/>
              </p:cNvSpPr>
              <p:nvPr/>
            </p:nvSpPr>
            <p:spPr bwMode="auto">
              <a:xfrm>
                <a:off x="1858963" y="4737100"/>
                <a:ext cx="554038" cy="381000"/>
              </a:xfrm>
              <a:custGeom>
                <a:avLst/>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161"/>
              <p:cNvSpPr>
                <a:spLocks/>
              </p:cNvSpPr>
              <p:nvPr/>
            </p:nvSpPr>
            <p:spPr bwMode="auto">
              <a:xfrm>
                <a:off x="1887538" y="3502025"/>
                <a:ext cx="647700" cy="588963"/>
              </a:xfrm>
              <a:custGeom>
                <a:avLst/>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162"/>
              <p:cNvSpPr>
                <a:spLocks/>
              </p:cNvSpPr>
              <p:nvPr/>
            </p:nvSpPr>
            <p:spPr bwMode="auto">
              <a:xfrm>
                <a:off x="1835150" y="4224338"/>
                <a:ext cx="560388" cy="438150"/>
              </a:xfrm>
              <a:custGeom>
                <a:avLst/>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1" name="Dividers"/>
            <p:cNvGrpSpPr/>
            <p:nvPr/>
          </p:nvGrpSpPr>
          <p:grpSpPr>
            <a:xfrm>
              <a:off x="2205038" y="742950"/>
              <a:ext cx="6381750" cy="7024688"/>
              <a:chOff x="2205038" y="742950"/>
              <a:chExt cx="6381750" cy="7024688"/>
            </a:xfrm>
            <a:grpFill/>
          </p:grpSpPr>
          <p:sp>
            <p:nvSpPr>
              <p:cNvPr id="70" name="Freeform 110"/>
              <p:cNvSpPr>
                <a:spLocks/>
              </p:cNvSpPr>
              <p:nvPr/>
            </p:nvSpPr>
            <p:spPr bwMode="auto">
              <a:xfrm>
                <a:off x="6846888" y="742950"/>
                <a:ext cx="339725" cy="762000"/>
              </a:xfrm>
              <a:custGeom>
                <a:avLst/>
                <a:gdLst>
                  <a:gd name="T0" fmla="*/ 214 w 214"/>
                  <a:gd name="T1" fmla="*/ 19 h 480"/>
                  <a:gd name="T2" fmla="*/ 156 w 214"/>
                  <a:gd name="T3" fmla="*/ 0 h 480"/>
                  <a:gd name="T4" fmla="*/ 0 w 214"/>
                  <a:gd name="T5" fmla="*/ 462 h 480"/>
                  <a:gd name="T6" fmla="*/ 54 w 214"/>
                  <a:gd name="T7" fmla="*/ 480 h 480"/>
                  <a:gd name="T8" fmla="*/ 214 w 214"/>
                  <a:gd name="T9" fmla="*/ 19 h 480"/>
                </a:gdLst>
                <a:ah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135"/>
              <p:cNvSpPr>
                <a:spLocks/>
              </p:cNvSpPr>
              <p:nvPr/>
            </p:nvSpPr>
            <p:spPr bwMode="auto">
              <a:xfrm>
                <a:off x="8008938" y="7115175"/>
                <a:ext cx="577850" cy="652463"/>
              </a:xfrm>
              <a:custGeom>
                <a:avLst/>
                <a:gdLst>
                  <a:gd name="T0" fmla="*/ 0 w 364"/>
                  <a:gd name="T1" fmla="*/ 40 h 411"/>
                  <a:gd name="T2" fmla="*/ 316 w 364"/>
                  <a:gd name="T3" fmla="*/ 411 h 411"/>
                  <a:gd name="T4" fmla="*/ 364 w 364"/>
                  <a:gd name="T5" fmla="*/ 371 h 411"/>
                  <a:gd name="T6" fmla="*/ 47 w 364"/>
                  <a:gd name="T7" fmla="*/ 0 h 411"/>
                  <a:gd name="T8" fmla="*/ 0 w 364"/>
                  <a:gd name="T9" fmla="*/ 40 h 411"/>
                </a:gdLst>
                <a:ah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138"/>
              <p:cNvSpPr>
                <a:spLocks/>
              </p:cNvSpPr>
              <p:nvPr/>
            </p:nvSpPr>
            <p:spPr bwMode="auto">
              <a:xfrm>
                <a:off x="3146425" y="7086600"/>
                <a:ext cx="595313" cy="635000"/>
              </a:xfrm>
              <a:custGeom>
                <a:avLst/>
                <a:gdLst>
                  <a:gd name="T0" fmla="*/ 328 w 375"/>
                  <a:gd name="T1" fmla="*/ 0 h 400"/>
                  <a:gd name="T2" fmla="*/ 0 w 375"/>
                  <a:gd name="T3" fmla="*/ 360 h 400"/>
                  <a:gd name="T4" fmla="*/ 44 w 375"/>
                  <a:gd name="T5" fmla="*/ 400 h 400"/>
                  <a:gd name="T6" fmla="*/ 375 w 375"/>
                  <a:gd name="T7" fmla="*/ 44 h 400"/>
                  <a:gd name="T8" fmla="*/ 328 w 375"/>
                  <a:gd name="T9" fmla="*/ 0 h 400"/>
                </a:gdLst>
                <a:ah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164"/>
              <p:cNvSpPr>
                <a:spLocks/>
              </p:cNvSpPr>
              <p:nvPr/>
            </p:nvSpPr>
            <p:spPr bwMode="auto">
              <a:xfrm>
                <a:off x="2205038" y="2786063"/>
                <a:ext cx="733425" cy="444500"/>
              </a:xfrm>
              <a:custGeom>
                <a:avLst/>
                <a:gdLst>
                  <a:gd name="T0" fmla="*/ 462 w 462"/>
                  <a:gd name="T1" fmla="*/ 226 h 280"/>
                  <a:gd name="T2" fmla="*/ 29 w 462"/>
                  <a:gd name="T3" fmla="*/ 0 h 280"/>
                  <a:gd name="T4" fmla="*/ 0 w 462"/>
                  <a:gd name="T5" fmla="*/ 55 h 280"/>
                  <a:gd name="T6" fmla="*/ 433 w 462"/>
                  <a:gd name="T7" fmla="*/ 280 h 280"/>
                  <a:gd name="T8" fmla="*/ 462 w 462"/>
                  <a:gd name="T9" fmla="*/ 226 h 280"/>
                </a:gdLst>
                <a:ah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2" name="Science"/>
            <p:cNvGrpSpPr/>
            <p:nvPr/>
          </p:nvGrpSpPr>
          <p:grpSpPr>
            <a:xfrm>
              <a:off x="2627313" y="587375"/>
              <a:ext cx="3825875" cy="2014538"/>
              <a:chOff x="2627313" y="587375"/>
              <a:chExt cx="3825875" cy="2014538"/>
            </a:xfrm>
            <a:grpFill/>
          </p:grpSpPr>
          <p:sp>
            <p:nvSpPr>
              <p:cNvPr id="63" name="Freeform 107"/>
              <p:cNvSpPr>
                <a:spLocks/>
              </p:cNvSpPr>
              <p:nvPr/>
            </p:nvSpPr>
            <p:spPr bwMode="auto">
              <a:xfrm>
                <a:off x="6026150" y="593725"/>
                <a:ext cx="427038" cy="588963"/>
              </a:xfrm>
              <a:custGeom>
                <a:avLst/>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4" name="Freeform 120"/>
              <p:cNvSpPr>
                <a:spLocks/>
              </p:cNvSpPr>
              <p:nvPr/>
            </p:nvSpPr>
            <p:spPr bwMode="auto">
              <a:xfrm>
                <a:off x="5326063" y="587375"/>
                <a:ext cx="520700" cy="588963"/>
              </a:xfrm>
              <a:custGeom>
                <a:avLst/>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Freeform 156"/>
              <p:cNvSpPr>
                <a:spLocks/>
              </p:cNvSpPr>
              <p:nvPr/>
            </p:nvSpPr>
            <p:spPr bwMode="auto">
              <a:xfrm>
                <a:off x="4529138" y="679450"/>
                <a:ext cx="652463" cy="669925"/>
              </a:xfrm>
              <a:custGeom>
                <a:avLst/>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163"/>
              <p:cNvSpPr>
                <a:spLocks/>
              </p:cNvSpPr>
              <p:nvPr/>
            </p:nvSpPr>
            <p:spPr bwMode="auto">
              <a:xfrm>
                <a:off x="3916363" y="939800"/>
                <a:ext cx="582613" cy="658813"/>
              </a:xfrm>
              <a:custGeom>
                <a:avLst/>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7" name="Freeform 165"/>
              <p:cNvSpPr>
                <a:spLocks/>
              </p:cNvSpPr>
              <p:nvPr/>
            </p:nvSpPr>
            <p:spPr bwMode="auto">
              <a:xfrm>
                <a:off x="3563938" y="1263650"/>
                <a:ext cx="403225" cy="519113"/>
              </a:xfrm>
              <a:custGeom>
                <a:avLst/>
                <a:gdLst>
                  <a:gd name="T0" fmla="*/ 254 w 254"/>
                  <a:gd name="T1" fmla="*/ 287 h 327"/>
                  <a:gd name="T2" fmla="*/ 65 w 254"/>
                  <a:gd name="T3" fmla="*/ 0 h 327"/>
                  <a:gd name="T4" fmla="*/ 0 w 254"/>
                  <a:gd name="T5" fmla="*/ 40 h 327"/>
                  <a:gd name="T6" fmla="*/ 193 w 254"/>
                  <a:gd name="T7" fmla="*/ 327 h 327"/>
                  <a:gd name="T8" fmla="*/ 254 w 254"/>
                  <a:gd name="T9" fmla="*/ 287 h 327"/>
                </a:gdLst>
                <a:ah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166"/>
              <p:cNvSpPr>
                <a:spLocks/>
              </p:cNvSpPr>
              <p:nvPr/>
            </p:nvSpPr>
            <p:spPr bwMode="auto">
              <a:xfrm>
                <a:off x="3060700" y="1517650"/>
                <a:ext cx="623888" cy="617538"/>
              </a:xfrm>
              <a:custGeom>
                <a:avLst/>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167"/>
              <p:cNvSpPr>
                <a:spLocks/>
              </p:cNvSpPr>
              <p:nvPr/>
            </p:nvSpPr>
            <p:spPr bwMode="auto">
              <a:xfrm>
                <a:off x="2627313" y="2012950"/>
                <a:ext cx="595313" cy="588963"/>
              </a:xfrm>
              <a:custGeom>
                <a:avLst/>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25" name="Litigators You Like Tagline" hidden="1"/>
          <p:cNvGrpSpPr>
            <a:grpSpLocks noChangeAspect="1"/>
          </p:cNvGrpSpPr>
          <p:nvPr/>
        </p:nvGrpSpPr>
        <p:grpSpPr>
          <a:xfrm>
            <a:off x="10131471" y="685800"/>
            <a:ext cx="1377858" cy="1371600"/>
            <a:chOff x="1417638" y="293688"/>
            <a:chExt cx="9437687" cy="9394826"/>
          </a:xfrm>
          <a:solidFill>
            <a:srgbClr val="000000"/>
          </a:solidFill>
        </p:grpSpPr>
        <p:grpSp>
          <p:nvGrpSpPr>
            <p:cNvPr id="126" name="Technology"/>
            <p:cNvGrpSpPr/>
            <p:nvPr/>
          </p:nvGrpSpPr>
          <p:grpSpPr>
            <a:xfrm>
              <a:off x="8102600" y="796926"/>
              <a:ext cx="2752725" cy="7278687"/>
              <a:chOff x="8102600" y="796926"/>
              <a:chExt cx="2752725" cy="7278687"/>
            </a:xfrm>
            <a:grpFill/>
          </p:grpSpPr>
          <p:sp>
            <p:nvSpPr>
              <p:cNvPr id="178" name="Freeform 182"/>
              <p:cNvSpPr>
                <a:spLocks/>
              </p:cNvSpPr>
              <p:nvPr/>
            </p:nvSpPr>
            <p:spPr bwMode="auto">
              <a:xfrm>
                <a:off x="8537575" y="1225551"/>
                <a:ext cx="742950" cy="776288"/>
              </a:xfrm>
              <a:custGeom>
                <a:avLst/>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9" name="Freeform 183"/>
              <p:cNvSpPr>
                <a:spLocks/>
              </p:cNvSpPr>
              <p:nvPr/>
            </p:nvSpPr>
            <p:spPr bwMode="auto">
              <a:xfrm>
                <a:off x="9117013" y="1790701"/>
                <a:ext cx="722312" cy="728663"/>
              </a:xfrm>
              <a:custGeom>
                <a:avLst/>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0" name="Freeform 186"/>
              <p:cNvSpPr>
                <a:spLocks noEditPoints="1"/>
              </p:cNvSpPr>
              <p:nvPr/>
            </p:nvSpPr>
            <p:spPr bwMode="auto">
              <a:xfrm>
                <a:off x="10153650" y="4164013"/>
                <a:ext cx="701675" cy="722313"/>
              </a:xfrm>
              <a:custGeom>
                <a:avLst/>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1" name="Freeform 187"/>
              <p:cNvSpPr>
                <a:spLocks/>
              </p:cNvSpPr>
              <p:nvPr/>
            </p:nvSpPr>
            <p:spPr bwMode="auto">
              <a:xfrm>
                <a:off x="9526588" y="2409826"/>
                <a:ext cx="823912" cy="795338"/>
              </a:xfrm>
              <a:custGeom>
                <a:avLst/>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2" name="Freeform 188"/>
              <p:cNvSpPr>
                <a:spLocks/>
              </p:cNvSpPr>
              <p:nvPr/>
            </p:nvSpPr>
            <p:spPr bwMode="auto">
              <a:xfrm>
                <a:off x="9907588" y="3232151"/>
                <a:ext cx="796925" cy="769938"/>
              </a:xfrm>
              <a:custGeom>
                <a:avLst/>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3" name="Freeform 195"/>
              <p:cNvSpPr>
                <a:spLocks/>
              </p:cNvSpPr>
              <p:nvPr/>
            </p:nvSpPr>
            <p:spPr bwMode="auto">
              <a:xfrm>
                <a:off x="8102600" y="796926"/>
                <a:ext cx="598487" cy="714375"/>
              </a:xfrm>
              <a:custGeom>
                <a:avLst/>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4" name="Freeform 205"/>
              <p:cNvSpPr>
                <a:spLocks noEditPoints="1"/>
              </p:cNvSpPr>
              <p:nvPr/>
            </p:nvSpPr>
            <p:spPr bwMode="auto">
              <a:xfrm>
                <a:off x="10023475" y="5708651"/>
                <a:ext cx="749300" cy="768350"/>
              </a:xfrm>
              <a:custGeom>
                <a:avLst/>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5" name="Freeform 207"/>
              <p:cNvSpPr>
                <a:spLocks/>
              </p:cNvSpPr>
              <p:nvPr/>
            </p:nvSpPr>
            <p:spPr bwMode="auto">
              <a:xfrm>
                <a:off x="10186988" y="5116513"/>
                <a:ext cx="668337" cy="409575"/>
              </a:xfrm>
              <a:custGeom>
                <a:avLst/>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ah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6" name="Freeform 208"/>
              <p:cNvSpPr>
                <a:spLocks/>
              </p:cNvSpPr>
              <p:nvPr/>
            </p:nvSpPr>
            <p:spPr bwMode="auto">
              <a:xfrm>
                <a:off x="9702800" y="6572251"/>
                <a:ext cx="757237" cy="742950"/>
              </a:xfrm>
              <a:custGeom>
                <a:avLst/>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7" name="Freeform 209"/>
              <p:cNvSpPr>
                <a:spLocks/>
              </p:cNvSpPr>
              <p:nvPr/>
            </p:nvSpPr>
            <p:spPr bwMode="auto">
              <a:xfrm>
                <a:off x="9355138" y="7389813"/>
                <a:ext cx="742950" cy="685800"/>
              </a:xfrm>
              <a:custGeom>
                <a:avLst/>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7" name="SHB.com"/>
            <p:cNvGrpSpPr/>
            <p:nvPr/>
          </p:nvGrpSpPr>
          <p:grpSpPr>
            <a:xfrm>
              <a:off x="3619500" y="8396288"/>
              <a:ext cx="5089525" cy="1292226"/>
              <a:chOff x="3619500" y="8396288"/>
              <a:chExt cx="5089525" cy="1292226"/>
            </a:xfrm>
            <a:grpFill/>
          </p:grpSpPr>
          <p:sp>
            <p:nvSpPr>
              <p:cNvPr id="171" name="Freeform 198"/>
              <p:cNvSpPr>
                <a:spLocks/>
              </p:cNvSpPr>
              <p:nvPr/>
            </p:nvSpPr>
            <p:spPr bwMode="auto">
              <a:xfrm>
                <a:off x="4259263" y="8702676"/>
                <a:ext cx="728662" cy="774700"/>
              </a:xfrm>
              <a:custGeom>
                <a:avLst/>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2" name="Freeform 200"/>
              <p:cNvSpPr>
                <a:spLocks noEditPoints="1"/>
              </p:cNvSpPr>
              <p:nvPr/>
            </p:nvSpPr>
            <p:spPr bwMode="auto">
              <a:xfrm>
                <a:off x="5103813" y="8947151"/>
                <a:ext cx="558800" cy="681038"/>
              </a:xfrm>
              <a:custGeom>
                <a:avLst/>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3"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4" name="Freeform 204"/>
              <p:cNvSpPr>
                <a:spLocks/>
              </p:cNvSpPr>
              <p:nvPr/>
            </p:nvSpPr>
            <p:spPr bwMode="auto">
              <a:xfrm>
                <a:off x="6269038" y="9001126"/>
                <a:ext cx="612775" cy="687388"/>
              </a:xfrm>
              <a:custGeom>
                <a:avLst/>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1">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5" name="Freeform 206"/>
              <p:cNvSpPr>
                <a:spLocks noEditPoints="1"/>
              </p:cNvSpPr>
              <p:nvPr/>
            </p:nvSpPr>
            <p:spPr bwMode="auto">
              <a:xfrm>
                <a:off x="6991350" y="8818563"/>
                <a:ext cx="769937" cy="754063"/>
              </a:xfrm>
              <a:custGeom>
                <a:avLst/>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1">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6" name="Freeform 210"/>
              <p:cNvSpPr>
                <a:spLocks/>
              </p:cNvSpPr>
              <p:nvPr/>
            </p:nvSpPr>
            <p:spPr bwMode="auto">
              <a:xfrm>
                <a:off x="7781925" y="8396288"/>
                <a:ext cx="927100" cy="898525"/>
              </a:xfrm>
              <a:custGeom>
                <a:avLst/>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7" name="Freeform 215"/>
              <p:cNvSpPr>
                <a:spLocks/>
              </p:cNvSpPr>
              <p:nvPr/>
            </p:nvSpPr>
            <p:spPr bwMode="auto">
              <a:xfrm>
                <a:off x="3619500" y="8423276"/>
                <a:ext cx="646112" cy="687388"/>
              </a:xfrm>
              <a:custGeom>
                <a:avLst/>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1">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8" name="Science"/>
            <p:cNvGrpSpPr/>
            <p:nvPr/>
          </p:nvGrpSpPr>
          <p:grpSpPr>
            <a:xfrm>
              <a:off x="2344738" y="293688"/>
              <a:ext cx="4449762" cy="2347913"/>
              <a:chOff x="2344738" y="293688"/>
              <a:chExt cx="4449762" cy="2347913"/>
            </a:xfrm>
            <a:grpFill/>
          </p:grpSpPr>
          <p:sp>
            <p:nvSpPr>
              <p:cNvPr id="164" name="Freeform 171"/>
              <p:cNvSpPr>
                <a:spLocks/>
              </p:cNvSpPr>
              <p:nvPr/>
            </p:nvSpPr>
            <p:spPr bwMode="auto">
              <a:xfrm>
                <a:off x="6296025" y="301626"/>
                <a:ext cx="498475" cy="679450"/>
              </a:xfrm>
              <a:custGeom>
                <a:avLst/>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5" name="Freeform 178"/>
              <p:cNvSpPr>
                <a:spLocks/>
              </p:cNvSpPr>
              <p:nvPr/>
            </p:nvSpPr>
            <p:spPr bwMode="auto">
              <a:xfrm>
                <a:off x="5484813" y="293688"/>
                <a:ext cx="600075" cy="687388"/>
              </a:xfrm>
              <a:custGeom>
                <a:avLst/>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1">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6" name="Freeform 213"/>
              <p:cNvSpPr>
                <a:spLocks/>
              </p:cNvSpPr>
              <p:nvPr/>
            </p:nvSpPr>
            <p:spPr bwMode="auto">
              <a:xfrm>
                <a:off x="2344738" y="1954213"/>
                <a:ext cx="687387" cy="687388"/>
              </a:xfrm>
              <a:custGeom>
                <a:avLst/>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1">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7" name="Freeform 216"/>
              <p:cNvSpPr>
                <a:spLocks/>
              </p:cNvSpPr>
              <p:nvPr/>
            </p:nvSpPr>
            <p:spPr bwMode="auto">
              <a:xfrm>
                <a:off x="2849563" y="1376363"/>
                <a:ext cx="720725" cy="720725"/>
              </a:xfrm>
              <a:custGeom>
                <a:avLst/>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8" name="Freeform 217"/>
              <p:cNvSpPr>
                <a:spLocks/>
              </p:cNvSpPr>
              <p:nvPr/>
            </p:nvSpPr>
            <p:spPr bwMode="auto">
              <a:xfrm>
                <a:off x="4552950" y="403226"/>
                <a:ext cx="755650" cy="774700"/>
              </a:xfrm>
              <a:custGeom>
                <a:avLst/>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9" name="Freeform 218"/>
              <p:cNvSpPr>
                <a:spLocks/>
              </p:cNvSpPr>
              <p:nvPr/>
            </p:nvSpPr>
            <p:spPr bwMode="auto">
              <a:xfrm>
                <a:off x="3427413" y="1076326"/>
                <a:ext cx="471487" cy="612775"/>
              </a:xfrm>
              <a:custGeom>
                <a:avLst/>
                <a:gdLst>
                  <a:gd name="T0" fmla="*/ 297 w 297"/>
                  <a:gd name="T1" fmla="*/ 334 h 386"/>
                  <a:gd name="T2" fmla="*/ 73 w 297"/>
                  <a:gd name="T3" fmla="*/ 0 h 386"/>
                  <a:gd name="T4" fmla="*/ 0 w 297"/>
                  <a:gd name="T5" fmla="*/ 51 h 386"/>
                  <a:gd name="T6" fmla="*/ 224 w 297"/>
                  <a:gd name="T7" fmla="*/ 386 h 386"/>
                  <a:gd name="T8" fmla="*/ 297 w 297"/>
                  <a:gd name="T9" fmla="*/ 334 h 386"/>
                </a:gdLst>
                <a:ah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0" name="Freeform 219"/>
              <p:cNvSpPr>
                <a:spLocks/>
              </p:cNvSpPr>
              <p:nvPr/>
            </p:nvSpPr>
            <p:spPr bwMode="auto">
              <a:xfrm>
                <a:off x="3836988" y="701676"/>
                <a:ext cx="681037" cy="762000"/>
              </a:xfrm>
              <a:custGeom>
                <a:avLst/>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9" name="Dividers"/>
            <p:cNvGrpSpPr/>
            <p:nvPr/>
          </p:nvGrpSpPr>
          <p:grpSpPr>
            <a:xfrm>
              <a:off x="1847850" y="477838"/>
              <a:ext cx="7426325" cy="8169275"/>
              <a:chOff x="1847850" y="477838"/>
              <a:chExt cx="7426325" cy="8169275"/>
            </a:xfrm>
            <a:grpFill/>
          </p:grpSpPr>
          <p:sp>
            <p:nvSpPr>
              <p:cNvPr id="160" name="Freeform 190"/>
              <p:cNvSpPr>
                <a:spLocks/>
              </p:cNvSpPr>
              <p:nvPr/>
            </p:nvSpPr>
            <p:spPr bwMode="auto">
              <a:xfrm>
                <a:off x="7243763" y="477838"/>
                <a:ext cx="401637" cy="884238"/>
              </a:xfrm>
              <a:custGeom>
                <a:avLst/>
                <a:gdLst>
                  <a:gd name="T0" fmla="*/ 253 w 253"/>
                  <a:gd name="T1" fmla="*/ 21 h 557"/>
                  <a:gd name="T2" fmla="*/ 189 w 253"/>
                  <a:gd name="T3" fmla="*/ 0 h 557"/>
                  <a:gd name="T4" fmla="*/ 0 w 253"/>
                  <a:gd name="T5" fmla="*/ 536 h 557"/>
                  <a:gd name="T6" fmla="*/ 69 w 253"/>
                  <a:gd name="T7" fmla="*/ 557 h 557"/>
                  <a:gd name="T8" fmla="*/ 253 w 253"/>
                  <a:gd name="T9" fmla="*/ 21 h 557"/>
                </a:gdLst>
                <a:ah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1" name="Freeform 211"/>
              <p:cNvSpPr>
                <a:spLocks/>
              </p:cNvSpPr>
              <p:nvPr/>
            </p:nvSpPr>
            <p:spPr bwMode="auto">
              <a:xfrm>
                <a:off x="8599488" y="7885113"/>
                <a:ext cx="674687" cy="762000"/>
              </a:xfrm>
              <a:custGeom>
                <a:avLst/>
                <a:gdLst>
                  <a:gd name="T0" fmla="*/ 0 w 425"/>
                  <a:gd name="T1" fmla="*/ 48 h 480"/>
                  <a:gd name="T2" fmla="*/ 369 w 425"/>
                  <a:gd name="T3" fmla="*/ 480 h 480"/>
                  <a:gd name="T4" fmla="*/ 425 w 425"/>
                  <a:gd name="T5" fmla="*/ 433 h 480"/>
                  <a:gd name="T6" fmla="*/ 56 w 425"/>
                  <a:gd name="T7" fmla="*/ 0 h 480"/>
                  <a:gd name="T8" fmla="*/ 0 w 425"/>
                  <a:gd name="T9" fmla="*/ 48 h 480"/>
                </a:gdLst>
                <a:ah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2" name="Freeform 214"/>
              <p:cNvSpPr>
                <a:spLocks/>
              </p:cNvSpPr>
              <p:nvPr/>
            </p:nvSpPr>
            <p:spPr bwMode="auto">
              <a:xfrm>
                <a:off x="1847850" y="2859088"/>
                <a:ext cx="857250" cy="515938"/>
              </a:xfrm>
              <a:custGeom>
                <a:avLst/>
                <a:gdLst>
                  <a:gd name="T0" fmla="*/ 540 w 540"/>
                  <a:gd name="T1" fmla="*/ 261 h 325"/>
                  <a:gd name="T2" fmla="*/ 34 w 540"/>
                  <a:gd name="T3" fmla="*/ 0 h 325"/>
                  <a:gd name="T4" fmla="*/ 0 w 540"/>
                  <a:gd name="T5" fmla="*/ 60 h 325"/>
                  <a:gd name="T6" fmla="*/ 506 w 540"/>
                  <a:gd name="T7" fmla="*/ 325 h 325"/>
                  <a:gd name="T8" fmla="*/ 540 w 540"/>
                  <a:gd name="T9" fmla="*/ 261 h 325"/>
                </a:gdLst>
                <a:ah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3" name="Freeform 224"/>
              <p:cNvSpPr>
                <a:spLocks/>
              </p:cNvSpPr>
              <p:nvPr/>
            </p:nvSpPr>
            <p:spPr bwMode="auto">
              <a:xfrm>
                <a:off x="2936875" y="7858126"/>
                <a:ext cx="701675" cy="741363"/>
              </a:xfrm>
              <a:custGeom>
                <a:avLst/>
                <a:gdLst>
                  <a:gd name="T0" fmla="*/ 387 w 442"/>
                  <a:gd name="T1" fmla="*/ 0 h 467"/>
                  <a:gd name="T2" fmla="*/ 0 w 442"/>
                  <a:gd name="T3" fmla="*/ 416 h 467"/>
                  <a:gd name="T4" fmla="*/ 56 w 442"/>
                  <a:gd name="T5" fmla="*/ 467 h 467"/>
                  <a:gd name="T6" fmla="*/ 442 w 442"/>
                  <a:gd name="T7" fmla="*/ 47 h 467"/>
                  <a:gd name="T8" fmla="*/ 387 w 442"/>
                  <a:gd name="T9" fmla="*/ 0 h 467"/>
                </a:gdLst>
                <a:ah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30" name="Litigators you like."/>
            <p:cNvGrpSpPr/>
            <p:nvPr/>
          </p:nvGrpSpPr>
          <p:grpSpPr>
            <a:xfrm>
              <a:off x="3387725" y="3987801"/>
              <a:ext cx="5634037" cy="2482850"/>
              <a:chOff x="3387725" y="3987801"/>
              <a:chExt cx="5634037" cy="2482850"/>
            </a:xfrm>
            <a:grpFill/>
          </p:grpSpPr>
          <p:sp>
            <p:nvSpPr>
              <p:cNvPr id="138" name="Freeform 172"/>
              <p:cNvSpPr>
                <a:spLocks/>
              </p:cNvSpPr>
              <p:nvPr/>
            </p:nvSpPr>
            <p:spPr bwMode="auto">
              <a:xfrm>
                <a:off x="66436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9" name="Freeform 173"/>
              <p:cNvSpPr>
                <a:spLocks noEditPoints="1"/>
              </p:cNvSpPr>
              <p:nvPr/>
            </p:nvSpPr>
            <p:spPr bwMode="auto">
              <a:xfrm>
                <a:off x="4572000" y="5511801"/>
                <a:ext cx="701675" cy="666750"/>
              </a:xfrm>
              <a:custGeom>
                <a:avLst/>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0"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1"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2" name="Freeform 176"/>
              <p:cNvSpPr>
                <a:spLocks noEditPoints="1"/>
              </p:cNvSpPr>
              <p:nvPr/>
            </p:nvSpPr>
            <p:spPr bwMode="auto">
              <a:xfrm>
                <a:off x="5186363" y="4287838"/>
                <a:ext cx="687387" cy="958850"/>
              </a:xfrm>
              <a:custGeom>
                <a:avLst/>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3" name="Freeform 177"/>
              <p:cNvSpPr>
                <a:spLocks/>
              </p:cNvSpPr>
              <p:nvPr/>
            </p:nvSpPr>
            <p:spPr bwMode="auto">
              <a:xfrm>
                <a:off x="3816350" y="5532438"/>
                <a:ext cx="715962" cy="938213"/>
              </a:xfrm>
              <a:custGeom>
                <a:avLst/>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4" name="Freeform 179"/>
              <p:cNvSpPr>
                <a:spLocks/>
              </p:cNvSpPr>
              <p:nvPr/>
            </p:nvSpPr>
            <p:spPr bwMode="auto">
              <a:xfrm>
                <a:off x="43068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5" name="Freeform 180"/>
              <p:cNvSpPr>
                <a:spLocks/>
              </p:cNvSpPr>
              <p:nvPr/>
            </p:nvSpPr>
            <p:spPr bwMode="auto">
              <a:xfrm>
                <a:off x="3387725" y="4008438"/>
                <a:ext cx="577850" cy="925513"/>
              </a:xfrm>
              <a:custGeom>
                <a:avLst/>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6"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7" name="Freeform 184"/>
              <p:cNvSpPr>
                <a:spLocks/>
              </p:cNvSpPr>
              <p:nvPr/>
            </p:nvSpPr>
            <p:spPr bwMode="auto">
              <a:xfrm>
                <a:off x="8483600" y="4287838"/>
                <a:ext cx="538162" cy="658813"/>
              </a:xfrm>
              <a:custGeom>
                <a:avLst/>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8" name="Freeform 185"/>
              <p:cNvSpPr>
                <a:spLocks/>
              </p:cNvSpPr>
              <p:nvPr/>
            </p:nvSpPr>
            <p:spPr bwMode="auto">
              <a:xfrm>
                <a:off x="8763000" y="5526088"/>
                <a:ext cx="177800" cy="161925"/>
              </a:xfrm>
              <a:custGeom>
                <a:avLst/>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9" name="Freeform 189"/>
              <p:cNvSpPr>
                <a:spLocks/>
              </p:cNvSpPr>
              <p:nvPr/>
            </p:nvSpPr>
            <p:spPr bwMode="auto">
              <a:xfrm>
                <a:off x="7134225" y="5178426"/>
                <a:ext cx="660400" cy="985838"/>
              </a:xfrm>
              <a:custGeom>
                <a:avLst/>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0" name="Freeform 191"/>
              <p:cNvSpPr>
                <a:spLocks/>
              </p:cNvSpPr>
              <p:nvPr/>
            </p:nvSpPr>
            <p:spPr bwMode="auto">
              <a:xfrm>
                <a:off x="8599488" y="5526088"/>
                <a:ext cx="122237" cy="161925"/>
              </a:xfrm>
              <a:custGeom>
                <a:avLst/>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1" name="Freeform 192"/>
              <p:cNvSpPr>
                <a:spLocks noEditPoints="1"/>
              </p:cNvSpPr>
              <p:nvPr/>
            </p:nvSpPr>
            <p:spPr bwMode="auto">
              <a:xfrm>
                <a:off x="7196138" y="4287838"/>
                <a:ext cx="708025" cy="658813"/>
              </a:xfrm>
              <a:custGeom>
                <a:avLst/>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2" name="Freeform 193"/>
              <p:cNvSpPr>
                <a:spLocks noEditPoints="1"/>
              </p:cNvSpPr>
              <p:nvPr/>
            </p:nvSpPr>
            <p:spPr bwMode="auto">
              <a:xfrm>
                <a:off x="7829550" y="5511801"/>
                <a:ext cx="647700" cy="666750"/>
              </a:xfrm>
              <a:custGeom>
                <a:avLst/>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3" name="Freeform 194"/>
              <p:cNvSpPr>
                <a:spLocks/>
              </p:cNvSpPr>
              <p:nvPr/>
            </p:nvSpPr>
            <p:spPr bwMode="auto">
              <a:xfrm>
                <a:off x="8007350" y="4287838"/>
                <a:ext cx="442912" cy="646113"/>
              </a:xfrm>
              <a:custGeom>
                <a:avLst/>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4"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5" name="Freeform 197"/>
              <p:cNvSpPr>
                <a:spLocks noEditPoints="1"/>
              </p:cNvSpPr>
              <p:nvPr/>
            </p:nvSpPr>
            <p:spPr bwMode="auto">
              <a:xfrm>
                <a:off x="5983288" y="4287838"/>
                <a:ext cx="612775" cy="658813"/>
              </a:xfrm>
              <a:custGeom>
                <a:avLst/>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6" name="Rectangle 155"/>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7"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8" name="Freeform 203"/>
              <p:cNvSpPr>
                <a:spLocks/>
              </p:cNvSpPr>
              <p:nvPr/>
            </p:nvSpPr>
            <p:spPr bwMode="auto">
              <a:xfrm>
                <a:off x="5376863" y="5532438"/>
                <a:ext cx="606425" cy="646113"/>
              </a:xfrm>
              <a:custGeom>
                <a:avLst/>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9"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31" name="Health"/>
            <p:cNvGrpSpPr/>
            <p:nvPr/>
          </p:nvGrpSpPr>
          <p:grpSpPr>
            <a:xfrm>
              <a:off x="1417638" y="3689351"/>
              <a:ext cx="1554162" cy="4264025"/>
              <a:chOff x="1417638" y="3689351"/>
              <a:chExt cx="1554162" cy="4264025"/>
            </a:xfrm>
            <a:grpFill/>
          </p:grpSpPr>
          <p:sp>
            <p:nvSpPr>
              <p:cNvPr id="132" name="Freeform 212"/>
              <p:cNvSpPr>
                <a:spLocks/>
              </p:cNvSpPr>
              <p:nvPr/>
            </p:nvSpPr>
            <p:spPr bwMode="auto">
              <a:xfrm>
                <a:off x="1438275" y="5124451"/>
                <a:ext cx="647700" cy="441325"/>
              </a:xfrm>
              <a:custGeom>
                <a:avLst/>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3" name="Freeform 220"/>
              <p:cNvSpPr>
                <a:spLocks/>
              </p:cNvSpPr>
              <p:nvPr/>
            </p:nvSpPr>
            <p:spPr bwMode="auto">
              <a:xfrm>
                <a:off x="1479550" y="3689351"/>
                <a:ext cx="749300" cy="685800"/>
              </a:xfrm>
              <a:custGeom>
                <a:avLst/>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4" name="Freeform 221"/>
              <p:cNvSpPr>
                <a:spLocks/>
              </p:cNvSpPr>
              <p:nvPr/>
            </p:nvSpPr>
            <p:spPr bwMode="auto">
              <a:xfrm>
                <a:off x="1765300" y="6505576"/>
                <a:ext cx="763587" cy="673100"/>
              </a:xfrm>
              <a:custGeom>
                <a:avLst/>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4">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5" name="Freeform 222"/>
              <p:cNvSpPr>
                <a:spLocks/>
              </p:cNvSpPr>
              <p:nvPr/>
            </p:nvSpPr>
            <p:spPr bwMode="auto">
              <a:xfrm>
                <a:off x="2127250" y="7137401"/>
                <a:ext cx="844550" cy="815975"/>
              </a:xfrm>
              <a:custGeom>
                <a:avLst/>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6" name="Freeform 223"/>
              <p:cNvSpPr>
                <a:spLocks/>
              </p:cNvSpPr>
              <p:nvPr/>
            </p:nvSpPr>
            <p:spPr bwMode="auto">
              <a:xfrm>
                <a:off x="1417638" y="4525963"/>
                <a:ext cx="654050" cy="509588"/>
              </a:xfrm>
              <a:custGeom>
                <a:avLst/>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7" name="Freeform 226"/>
              <p:cNvSpPr>
                <a:spLocks noEditPoints="1"/>
              </p:cNvSpPr>
              <p:nvPr/>
            </p:nvSpPr>
            <p:spPr bwMode="auto">
              <a:xfrm>
                <a:off x="1560513" y="5708651"/>
                <a:ext cx="709612" cy="646113"/>
              </a:xfrm>
              <a:custGeom>
                <a:avLst/>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88" name="Critical in a Crisis Tagline" hidden="1"/>
          <p:cNvGrpSpPr>
            <a:grpSpLocks noChangeAspect="1"/>
          </p:cNvGrpSpPr>
          <p:nvPr/>
        </p:nvGrpSpPr>
        <p:grpSpPr>
          <a:xfrm>
            <a:off x="10131426" y="685591"/>
            <a:ext cx="1377949" cy="1372017"/>
            <a:chOff x="1760538" y="814388"/>
            <a:chExt cx="7743824" cy="7710488"/>
          </a:xfrm>
          <a:solidFill>
            <a:srgbClr val="000000"/>
          </a:solidFill>
        </p:grpSpPr>
        <p:grpSp>
          <p:nvGrpSpPr>
            <p:cNvPr id="189" name="Critical in a Crisis"/>
            <p:cNvGrpSpPr/>
            <p:nvPr/>
          </p:nvGrpSpPr>
          <p:grpSpPr>
            <a:xfrm>
              <a:off x="3222625" y="2690813"/>
              <a:ext cx="4852988" cy="3875088"/>
              <a:chOff x="3222625" y="2690813"/>
              <a:chExt cx="4852988" cy="3875088"/>
            </a:xfrm>
            <a:grpFill/>
          </p:grpSpPr>
          <p:sp>
            <p:nvSpPr>
              <p:cNvPr id="229"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28"/>
              <p:cNvSpPr>
                <a:spLocks/>
              </p:cNvSpPr>
              <p:nvPr/>
            </p:nvSpPr>
            <p:spPr bwMode="auto">
              <a:xfrm>
                <a:off x="4033838" y="6003925"/>
                <a:ext cx="515937" cy="549275"/>
              </a:xfrm>
              <a:custGeom>
                <a:avLst/>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3" name="Freeform 30"/>
              <p:cNvSpPr>
                <a:spLocks/>
              </p:cNvSpPr>
              <p:nvPr/>
            </p:nvSpPr>
            <p:spPr bwMode="auto">
              <a:xfrm>
                <a:off x="4960938" y="6003925"/>
                <a:ext cx="488950" cy="561975"/>
              </a:xfrm>
              <a:custGeom>
                <a:avLst/>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4" name="Freeform 31"/>
              <p:cNvSpPr>
                <a:spLocks/>
              </p:cNvSpPr>
              <p:nvPr/>
            </p:nvSpPr>
            <p:spPr bwMode="auto">
              <a:xfrm>
                <a:off x="6788150" y="6003925"/>
                <a:ext cx="382587" cy="549275"/>
              </a:xfrm>
              <a:custGeom>
                <a:avLst/>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5" name="Freeform 32"/>
              <p:cNvSpPr>
                <a:spLocks/>
              </p:cNvSpPr>
              <p:nvPr/>
            </p:nvSpPr>
            <p:spPr bwMode="auto">
              <a:xfrm>
                <a:off x="7177088" y="5857875"/>
                <a:ext cx="420687" cy="708025"/>
              </a:xfrm>
              <a:custGeom>
                <a:avLst/>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6">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6" name="Freeform 33"/>
              <p:cNvSpPr>
                <a:spLocks noEditPoints="1"/>
              </p:cNvSpPr>
              <p:nvPr/>
            </p:nvSpPr>
            <p:spPr bwMode="auto">
              <a:xfrm>
                <a:off x="5478463" y="6003925"/>
                <a:ext cx="601662" cy="561975"/>
              </a:xfrm>
              <a:custGeom>
                <a:avLst/>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7" name="Freeform 34"/>
              <p:cNvSpPr>
                <a:spLocks/>
              </p:cNvSpPr>
              <p:nvPr/>
            </p:nvSpPr>
            <p:spPr bwMode="auto">
              <a:xfrm>
                <a:off x="6164263" y="6015038"/>
                <a:ext cx="517525" cy="550863"/>
              </a:xfrm>
              <a:custGeom>
                <a:avLst/>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8" name="Freeform 35"/>
              <p:cNvSpPr>
                <a:spLocks/>
              </p:cNvSpPr>
              <p:nvPr/>
            </p:nvSpPr>
            <p:spPr bwMode="auto">
              <a:xfrm>
                <a:off x="4184650" y="4992688"/>
                <a:ext cx="376237" cy="550863"/>
              </a:xfrm>
              <a:custGeom>
                <a:avLst/>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9" name="Freeform 36"/>
              <p:cNvSpPr>
                <a:spLocks/>
              </p:cNvSpPr>
              <p:nvPr/>
            </p:nvSpPr>
            <p:spPr bwMode="auto">
              <a:xfrm>
                <a:off x="3644900" y="4992688"/>
                <a:ext cx="488950" cy="566738"/>
              </a:xfrm>
              <a:custGeom>
                <a:avLst/>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0" name="Freeform 37"/>
              <p:cNvSpPr>
                <a:spLocks noEditPoints="1"/>
              </p:cNvSpPr>
              <p:nvPr/>
            </p:nvSpPr>
            <p:spPr bwMode="auto">
              <a:xfrm>
                <a:off x="4589463" y="4992688"/>
                <a:ext cx="550862" cy="566738"/>
              </a:xfrm>
              <a:custGeom>
                <a:avLst/>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38"/>
              <p:cNvSpPr>
                <a:spLocks/>
              </p:cNvSpPr>
              <p:nvPr/>
            </p:nvSpPr>
            <p:spPr bwMode="auto">
              <a:xfrm>
                <a:off x="6473825" y="5003800"/>
                <a:ext cx="612775" cy="539750"/>
              </a:xfrm>
              <a:custGeom>
                <a:avLst/>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3" name="Freeform 40"/>
              <p:cNvSpPr>
                <a:spLocks noEditPoints="1"/>
              </p:cNvSpPr>
              <p:nvPr/>
            </p:nvSpPr>
            <p:spPr bwMode="auto">
              <a:xfrm>
                <a:off x="5202238" y="4992688"/>
                <a:ext cx="517525" cy="566738"/>
              </a:xfrm>
              <a:custGeom>
                <a:avLst/>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41"/>
              <p:cNvSpPr>
                <a:spLocks noEditPoints="1"/>
              </p:cNvSpPr>
              <p:nvPr/>
            </p:nvSpPr>
            <p:spPr bwMode="auto">
              <a:xfrm>
                <a:off x="7119938" y="4992688"/>
                <a:ext cx="550862" cy="566738"/>
              </a:xfrm>
              <a:custGeom>
                <a:avLst/>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42"/>
              <p:cNvSpPr>
                <a:spLocks/>
              </p:cNvSpPr>
              <p:nvPr/>
            </p:nvSpPr>
            <p:spPr bwMode="auto">
              <a:xfrm>
                <a:off x="5765800" y="4846638"/>
                <a:ext cx="415925" cy="712788"/>
              </a:xfrm>
              <a:custGeom>
                <a:avLst/>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6"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44"/>
              <p:cNvSpPr>
                <a:spLocks/>
              </p:cNvSpPr>
              <p:nvPr/>
            </p:nvSpPr>
            <p:spPr bwMode="auto">
              <a:xfrm>
                <a:off x="5876925" y="3981450"/>
                <a:ext cx="377825" cy="557213"/>
              </a:xfrm>
              <a:custGeom>
                <a:avLst/>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Freeform 45"/>
              <p:cNvSpPr>
                <a:spLocks/>
              </p:cNvSpPr>
              <p:nvPr/>
            </p:nvSpPr>
            <p:spPr bwMode="auto">
              <a:xfrm>
                <a:off x="5337175" y="3981450"/>
                <a:ext cx="490537" cy="568325"/>
              </a:xfrm>
              <a:custGeom>
                <a:avLst/>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0" name="Freeform 47"/>
              <p:cNvSpPr>
                <a:spLocks/>
              </p:cNvSpPr>
              <p:nvPr/>
            </p:nvSpPr>
            <p:spPr bwMode="auto">
              <a:xfrm>
                <a:off x="6564313" y="3981450"/>
                <a:ext cx="460375" cy="568325"/>
              </a:xfrm>
              <a:custGeom>
                <a:avLst/>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3" name="Freeform 50"/>
              <p:cNvSpPr>
                <a:spLocks/>
              </p:cNvSpPr>
              <p:nvPr/>
            </p:nvSpPr>
            <p:spPr bwMode="auto">
              <a:xfrm>
                <a:off x="3509963" y="3981450"/>
                <a:ext cx="517525" cy="557213"/>
              </a:xfrm>
              <a:custGeom>
                <a:avLst/>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52"/>
              <p:cNvSpPr>
                <a:spLocks/>
              </p:cNvSpPr>
              <p:nvPr/>
            </p:nvSpPr>
            <p:spPr bwMode="auto">
              <a:xfrm>
                <a:off x="7834313" y="4357688"/>
                <a:ext cx="241300" cy="309563"/>
              </a:xfrm>
              <a:custGeom>
                <a:avLst/>
                <a:gdLst>
                  <a:gd name="T0" fmla="*/ 53 w 152"/>
                  <a:gd name="T1" fmla="*/ 0 h 195"/>
                  <a:gd name="T2" fmla="*/ 0 w 152"/>
                  <a:gd name="T3" fmla="*/ 195 h 195"/>
                  <a:gd name="T4" fmla="*/ 92 w 152"/>
                  <a:gd name="T5" fmla="*/ 195 h 195"/>
                  <a:gd name="T6" fmla="*/ 152 w 152"/>
                  <a:gd name="T7" fmla="*/ 0 h 195"/>
                  <a:gd name="T8" fmla="*/ 53 w 152"/>
                  <a:gd name="T9" fmla="*/ 0 h 195"/>
                </a:gdLst>
                <a:ah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Freeform 55"/>
              <p:cNvSpPr>
                <a:spLocks/>
              </p:cNvSpPr>
              <p:nvPr/>
            </p:nvSpPr>
            <p:spPr bwMode="auto">
              <a:xfrm>
                <a:off x="7339013" y="3981450"/>
                <a:ext cx="461962" cy="568325"/>
              </a:xfrm>
              <a:custGeom>
                <a:avLst/>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Freeform 56"/>
              <p:cNvSpPr>
                <a:spLocks noEditPoints="1"/>
              </p:cNvSpPr>
              <p:nvPr/>
            </p:nvSpPr>
            <p:spPr bwMode="auto">
              <a:xfrm>
                <a:off x="4425950" y="3981450"/>
                <a:ext cx="517525" cy="568325"/>
              </a:xfrm>
              <a:custGeom>
                <a:avLst/>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0"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1"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2"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3"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4" name="Freeform 61"/>
              <p:cNvSpPr>
                <a:spLocks/>
              </p:cNvSpPr>
              <p:nvPr/>
            </p:nvSpPr>
            <p:spPr bwMode="auto">
              <a:xfrm>
                <a:off x="3910013" y="2724150"/>
                <a:ext cx="701675" cy="820738"/>
              </a:xfrm>
              <a:custGeom>
                <a:avLst/>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5" name="Freeform 62"/>
              <p:cNvSpPr>
                <a:spLocks/>
              </p:cNvSpPr>
              <p:nvPr/>
            </p:nvSpPr>
            <p:spPr bwMode="auto">
              <a:xfrm>
                <a:off x="4679950" y="2976563"/>
                <a:ext cx="376237" cy="550863"/>
              </a:xfrm>
              <a:custGeom>
                <a:avLst/>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6"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7" name="Freeform 64"/>
              <p:cNvSpPr>
                <a:spLocks/>
              </p:cNvSpPr>
              <p:nvPr/>
            </p:nvSpPr>
            <p:spPr bwMode="auto">
              <a:xfrm>
                <a:off x="5343525" y="2830513"/>
                <a:ext cx="415925" cy="708025"/>
              </a:xfrm>
              <a:custGeom>
                <a:avLst/>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6">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65"/>
              <p:cNvSpPr>
                <a:spLocks/>
              </p:cNvSpPr>
              <p:nvPr/>
            </p:nvSpPr>
            <p:spPr bwMode="auto">
              <a:xfrm>
                <a:off x="6097588" y="2976563"/>
                <a:ext cx="488950" cy="561975"/>
              </a:xfrm>
              <a:custGeom>
                <a:avLst/>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9" name="Freeform 66"/>
              <p:cNvSpPr>
                <a:spLocks noEditPoints="1"/>
              </p:cNvSpPr>
              <p:nvPr/>
            </p:nvSpPr>
            <p:spPr bwMode="auto">
              <a:xfrm>
                <a:off x="6608763" y="2976563"/>
                <a:ext cx="517525" cy="561975"/>
              </a:xfrm>
              <a:custGeom>
                <a:avLst/>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0" name="Freeform 67"/>
              <p:cNvSpPr>
                <a:spLocks noEditPoints="1"/>
              </p:cNvSpPr>
              <p:nvPr/>
            </p:nvSpPr>
            <p:spPr bwMode="auto">
              <a:xfrm>
                <a:off x="7710488" y="5857875"/>
                <a:ext cx="276225" cy="274638"/>
              </a:xfrm>
              <a:custGeom>
                <a:avLst/>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1" name="Freeform 68"/>
              <p:cNvSpPr>
                <a:spLocks noEditPoints="1"/>
              </p:cNvSpPr>
              <p:nvPr/>
            </p:nvSpPr>
            <p:spPr bwMode="auto">
              <a:xfrm>
                <a:off x="7794625" y="5924550"/>
                <a:ext cx="112712" cy="141288"/>
              </a:xfrm>
              <a:custGeom>
                <a:avLst/>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0" name="SHB.com"/>
            <p:cNvGrpSpPr/>
            <p:nvPr/>
          </p:nvGrpSpPr>
          <p:grpSpPr>
            <a:xfrm>
              <a:off x="3567113" y="7464425"/>
              <a:ext cx="4176712" cy="1060451"/>
              <a:chOff x="3567113" y="7464425"/>
              <a:chExt cx="4176712" cy="1060451"/>
            </a:xfrm>
            <a:grpFill/>
          </p:grpSpPr>
          <p:sp>
            <p:nvSpPr>
              <p:cNvPr id="222" name="Freeform 69"/>
              <p:cNvSpPr>
                <a:spLocks/>
              </p:cNvSpPr>
              <p:nvPr/>
            </p:nvSpPr>
            <p:spPr bwMode="auto">
              <a:xfrm>
                <a:off x="5741988" y="7958138"/>
                <a:ext cx="501650" cy="566738"/>
              </a:xfrm>
              <a:custGeom>
                <a:avLst/>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Freeform 70"/>
              <p:cNvSpPr>
                <a:spLocks/>
              </p:cNvSpPr>
              <p:nvPr/>
            </p:nvSpPr>
            <p:spPr bwMode="auto">
              <a:xfrm>
                <a:off x="3567113" y="7486650"/>
                <a:ext cx="533400" cy="560388"/>
              </a:xfrm>
              <a:custGeom>
                <a:avLst/>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71"/>
              <p:cNvSpPr>
                <a:spLocks noEditPoints="1"/>
              </p:cNvSpPr>
              <p:nvPr/>
            </p:nvSpPr>
            <p:spPr bwMode="auto">
              <a:xfrm>
                <a:off x="6332538" y="7812088"/>
                <a:ext cx="636587" cy="617538"/>
              </a:xfrm>
              <a:custGeom>
                <a:avLst/>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72"/>
              <p:cNvSpPr>
                <a:spLocks/>
              </p:cNvSpPr>
              <p:nvPr/>
            </p:nvSpPr>
            <p:spPr bwMode="auto">
              <a:xfrm>
                <a:off x="5416550" y="8378825"/>
                <a:ext cx="134937" cy="141288"/>
              </a:xfrm>
              <a:custGeom>
                <a:avLst/>
                <a:gdLst>
                  <a:gd name="T0" fmla="*/ 12 w 24"/>
                  <a:gd name="T1" fmla="*/ 0 h 25"/>
                  <a:gd name="T2" fmla="*/ 0 w 24"/>
                  <a:gd name="T3" fmla="*/ 12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73"/>
              <p:cNvSpPr>
                <a:spLocks noEditPoints="1"/>
              </p:cNvSpPr>
              <p:nvPr/>
            </p:nvSpPr>
            <p:spPr bwMode="auto">
              <a:xfrm>
                <a:off x="4786313" y="7913688"/>
                <a:ext cx="455612" cy="560388"/>
              </a:xfrm>
              <a:custGeom>
                <a:avLst/>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74"/>
              <p:cNvSpPr>
                <a:spLocks/>
              </p:cNvSpPr>
              <p:nvPr/>
            </p:nvSpPr>
            <p:spPr bwMode="auto">
              <a:xfrm>
                <a:off x="4095750" y="7710488"/>
                <a:ext cx="595312" cy="635000"/>
              </a:xfrm>
              <a:custGeom>
                <a:avLst/>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75"/>
              <p:cNvSpPr>
                <a:spLocks/>
              </p:cNvSpPr>
              <p:nvPr/>
            </p:nvSpPr>
            <p:spPr bwMode="auto">
              <a:xfrm>
                <a:off x="6980238" y="7464425"/>
                <a:ext cx="763587" cy="735013"/>
              </a:xfrm>
              <a:custGeom>
                <a:avLst/>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3">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1" name="Dividers"/>
            <p:cNvGrpSpPr/>
            <p:nvPr/>
          </p:nvGrpSpPr>
          <p:grpSpPr>
            <a:xfrm>
              <a:off x="2116138" y="960438"/>
              <a:ext cx="6089649" cy="6705600"/>
              <a:chOff x="2116138" y="960438"/>
              <a:chExt cx="6089649" cy="6705600"/>
            </a:xfrm>
            <a:grpFill/>
          </p:grpSpPr>
          <p:sp>
            <p:nvSpPr>
              <p:cNvPr id="218" name="Freeform 78"/>
              <p:cNvSpPr>
                <a:spLocks/>
              </p:cNvSpPr>
              <p:nvPr/>
            </p:nvSpPr>
            <p:spPr bwMode="auto">
              <a:xfrm>
                <a:off x="6540500" y="960438"/>
                <a:ext cx="331787" cy="730250"/>
              </a:xfrm>
              <a:custGeom>
                <a:avLst/>
                <a:gdLst>
                  <a:gd name="T0" fmla="*/ 209 w 209"/>
                  <a:gd name="T1" fmla="*/ 22 h 460"/>
                  <a:gd name="T2" fmla="*/ 153 w 209"/>
                  <a:gd name="T3" fmla="*/ 0 h 460"/>
                  <a:gd name="T4" fmla="*/ 0 w 209"/>
                  <a:gd name="T5" fmla="*/ 443 h 460"/>
                  <a:gd name="T6" fmla="*/ 57 w 209"/>
                  <a:gd name="T7" fmla="*/ 460 h 460"/>
                  <a:gd name="T8" fmla="*/ 209 w 209"/>
                  <a:gd name="T9" fmla="*/ 22 h 460"/>
                </a:gdLst>
                <a:ah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85"/>
              <p:cNvSpPr>
                <a:spLocks/>
              </p:cNvSpPr>
              <p:nvPr/>
            </p:nvSpPr>
            <p:spPr bwMode="auto">
              <a:xfrm>
                <a:off x="7654925" y="7048500"/>
                <a:ext cx="550862" cy="617538"/>
              </a:xfrm>
              <a:custGeom>
                <a:avLst/>
                <a:gdLst>
                  <a:gd name="T0" fmla="*/ 0 w 347"/>
                  <a:gd name="T1" fmla="*/ 35 h 389"/>
                  <a:gd name="T2" fmla="*/ 301 w 347"/>
                  <a:gd name="T3" fmla="*/ 389 h 389"/>
                  <a:gd name="T4" fmla="*/ 347 w 347"/>
                  <a:gd name="T5" fmla="*/ 353 h 389"/>
                  <a:gd name="T6" fmla="*/ 46 w 347"/>
                  <a:gd name="T7" fmla="*/ 0 h 389"/>
                  <a:gd name="T8" fmla="*/ 0 w 347"/>
                  <a:gd name="T9" fmla="*/ 35 h 389"/>
                </a:gdLst>
                <a:ah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Freeform 89"/>
              <p:cNvSpPr>
                <a:spLocks/>
              </p:cNvSpPr>
              <p:nvPr/>
            </p:nvSpPr>
            <p:spPr bwMode="auto">
              <a:xfrm>
                <a:off x="2116138" y="2914650"/>
                <a:ext cx="701675" cy="427038"/>
              </a:xfrm>
              <a:custGeom>
                <a:avLst/>
                <a:gdLst>
                  <a:gd name="T0" fmla="*/ 442 w 442"/>
                  <a:gd name="T1" fmla="*/ 216 h 269"/>
                  <a:gd name="T2" fmla="*/ 28 w 442"/>
                  <a:gd name="T3" fmla="*/ 0 h 269"/>
                  <a:gd name="T4" fmla="*/ 0 w 442"/>
                  <a:gd name="T5" fmla="*/ 53 h 269"/>
                  <a:gd name="T6" fmla="*/ 414 w 442"/>
                  <a:gd name="T7" fmla="*/ 269 h 269"/>
                  <a:gd name="T8" fmla="*/ 442 w 442"/>
                  <a:gd name="T9" fmla="*/ 216 h 269"/>
                </a:gdLst>
                <a:ah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Freeform 96"/>
              <p:cNvSpPr>
                <a:spLocks/>
              </p:cNvSpPr>
              <p:nvPr/>
            </p:nvSpPr>
            <p:spPr bwMode="auto">
              <a:xfrm>
                <a:off x="3009900" y="7019925"/>
                <a:ext cx="573087" cy="606425"/>
              </a:xfrm>
              <a:custGeom>
                <a:avLst/>
                <a:gdLst>
                  <a:gd name="T0" fmla="*/ 315 w 361"/>
                  <a:gd name="T1" fmla="*/ 0 h 382"/>
                  <a:gd name="T2" fmla="*/ 0 w 361"/>
                  <a:gd name="T3" fmla="*/ 343 h 382"/>
                  <a:gd name="T4" fmla="*/ 42 w 361"/>
                  <a:gd name="T5" fmla="*/ 382 h 382"/>
                  <a:gd name="T6" fmla="*/ 361 w 361"/>
                  <a:gd name="T7" fmla="*/ 39 h 382"/>
                  <a:gd name="T8" fmla="*/ 315 w 361"/>
                  <a:gd name="T9" fmla="*/ 0 h 382"/>
                </a:gdLst>
                <a:ah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2" name="Technology"/>
            <p:cNvGrpSpPr/>
            <p:nvPr/>
          </p:nvGrpSpPr>
          <p:grpSpPr>
            <a:xfrm>
              <a:off x="7243763" y="1230313"/>
              <a:ext cx="2260599" cy="5969000"/>
              <a:chOff x="7243763" y="1230313"/>
              <a:chExt cx="2260599" cy="5969000"/>
            </a:xfrm>
            <a:grpFill/>
          </p:grpSpPr>
          <p:sp>
            <p:nvSpPr>
              <p:cNvPr id="208" name="Freeform 76"/>
              <p:cNvSpPr>
                <a:spLocks/>
              </p:cNvSpPr>
              <p:nvPr/>
            </p:nvSpPr>
            <p:spPr bwMode="auto">
              <a:xfrm>
                <a:off x="8723313" y="3224213"/>
                <a:ext cx="652462" cy="635000"/>
              </a:xfrm>
              <a:custGeom>
                <a:avLst/>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9" name="Freeform 77"/>
              <p:cNvSpPr>
                <a:spLocks noEditPoints="1"/>
              </p:cNvSpPr>
              <p:nvPr/>
            </p:nvSpPr>
            <p:spPr bwMode="auto">
              <a:xfrm>
                <a:off x="8924925" y="3987800"/>
                <a:ext cx="579437" cy="595313"/>
              </a:xfrm>
              <a:custGeom>
                <a:avLst/>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79"/>
              <p:cNvSpPr>
                <a:spLocks/>
              </p:cNvSpPr>
              <p:nvPr/>
            </p:nvSpPr>
            <p:spPr bwMode="auto">
              <a:xfrm>
                <a:off x="8953500" y="4768850"/>
                <a:ext cx="546100" cy="336550"/>
              </a:xfrm>
              <a:custGeom>
                <a:avLst/>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44" h="212">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80"/>
              <p:cNvSpPr>
                <a:spLocks noEditPoints="1"/>
              </p:cNvSpPr>
              <p:nvPr/>
            </p:nvSpPr>
            <p:spPr bwMode="auto">
              <a:xfrm>
                <a:off x="8818563" y="5256213"/>
                <a:ext cx="612775" cy="630238"/>
              </a:xfrm>
              <a:custGeom>
                <a:avLst/>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81"/>
              <p:cNvSpPr>
                <a:spLocks/>
              </p:cNvSpPr>
              <p:nvPr/>
            </p:nvSpPr>
            <p:spPr bwMode="auto">
              <a:xfrm>
                <a:off x="8413750" y="2551113"/>
                <a:ext cx="674687" cy="655638"/>
              </a:xfrm>
              <a:custGeom>
                <a:avLst/>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3">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82"/>
              <p:cNvSpPr>
                <a:spLocks/>
              </p:cNvSpPr>
              <p:nvPr/>
            </p:nvSpPr>
            <p:spPr bwMode="auto">
              <a:xfrm>
                <a:off x="8272463" y="6638925"/>
                <a:ext cx="608012" cy="560388"/>
              </a:xfrm>
              <a:custGeom>
                <a:avLst/>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83"/>
              <p:cNvSpPr>
                <a:spLocks/>
              </p:cNvSpPr>
              <p:nvPr/>
            </p:nvSpPr>
            <p:spPr bwMode="auto">
              <a:xfrm>
                <a:off x="8075613" y="2044700"/>
                <a:ext cx="596900" cy="595313"/>
              </a:xfrm>
              <a:custGeom>
                <a:avLst/>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5" name="Freeform 84"/>
              <p:cNvSpPr>
                <a:spLocks/>
              </p:cNvSpPr>
              <p:nvPr/>
            </p:nvSpPr>
            <p:spPr bwMode="auto">
              <a:xfrm>
                <a:off x="8559800" y="5964238"/>
                <a:ext cx="619125" cy="606425"/>
              </a:xfrm>
              <a:custGeom>
                <a:avLst/>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86"/>
              <p:cNvSpPr>
                <a:spLocks/>
              </p:cNvSpPr>
              <p:nvPr/>
            </p:nvSpPr>
            <p:spPr bwMode="auto">
              <a:xfrm>
                <a:off x="7604125" y="1579563"/>
                <a:ext cx="606425" cy="633413"/>
              </a:xfrm>
              <a:custGeom>
                <a:avLst/>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97"/>
              <p:cNvSpPr>
                <a:spLocks/>
              </p:cNvSpPr>
              <p:nvPr/>
            </p:nvSpPr>
            <p:spPr bwMode="auto">
              <a:xfrm>
                <a:off x="7243763" y="1230313"/>
                <a:ext cx="488950" cy="584200"/>
              </a:xfrm>
              <a:custGeom>
                <a:avLst/>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3" name="Science"/>
            <p:cNvGrpSpPr/>
            <p:nvPr/>
          </p:nvGrpSpPr>
          <p:grpSpPr>
            <a:xfrm>
              <a:off x="2520950" y="814388"/>
              <a:ext cx="3649662" cy="1927225"/>
              <a:chOff x="2520950" y="814388"/>
              <a:chExt cx="3649662" cy="1927225"/>
            </a:xfrm>
            <a:grpFill/>
          </p:grpSpPr>
          <p:sp>
            <p:nvSpPr>
              <p:cNvPr id="201" name="Freeform 88"/>
              <p:cNvSpPr>
                <a:spLocks/>
              </p:cNvSpPr>
              <p:nvPr/>
            </p:nvSpPr>
            <p:spPr bwMode="auto">
              <a:xfrm>
                <a:off x="2520950" y="2179638"/>
                <a:ext cx="566737" cy="561975"/>
              </a:xfrm>
              <a:custGeom>
                <a:avLst/>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91"/>
              <p:cNvSpPr>
                <a:spLocks/>
              </p:cNvSpPr>
              <p:nvPr/>
            </p:nvSpPr>
            <p:spPr bwMode="auto">
              <a:xfrm>
                <a:off x="2930525" y="1701800"/>
                <a:ext cx="596900" cy="590550"/>
              </a:xfrm>
              <a:custGeom>
                <a:avLst/>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92"/>
              <p:cNvSpPr>
                <a:spLocks/>
              </p:cNvSpPr>
              <p:nvPr/>
            </p:nvSpPr>
            <p:spPr bwMode="auto">
              <a:xfrm>
                <a:off x="3414713" y="1455738"/>
                <a:ext cx="382587" cy="500063"/>
              </a:xfrm>
              <a:custGeom>
                <a:avLst/>
                <a:gdLst>
                  <a:gd name="T0" fmla="*/ 241 w 241"/>
                  <a:gd name="T1" fmla="*/ 276 h 315"/>
                  <a:gd name="T2" fmla="*/ 60 w 241"/>
                  <a:gd name="T3" fmla="*/ 0 h 315"/>
                  <a:gd name="T4" fmla="*/ 0 w 241"/>
                  <a:gd name="T5" fmla="*/ 42 h 315"/>
                  <a:gd name="T6" fmla="*/ 181 w 241"/>
                  <a:gd name="T7" fmla="*/ 315 h 315"/>
                  <a:gd name="T8" fmla="*/ 241 w 241"/>
                  <a:gd name="T9" fmla="*/ 276 h 315"/>
                </a:gdLst>
                <a:ah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Freeform 93"/>
              <p:cNvSpPr>
                <a:spLocks/>
              </p:cNvSpPr>
              <p:nvPr/>
            </p:nvSpPr>
            <p:spPr bwMode="auto">
              <a:xfrm>
                <a:off x="5095875" y="814388"/>
                <a:ext cx="495300" cy="561975"/>
              </a:xfrm>
              <a:custGeom>
                <a:avLst/>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5" name="Freeform 94"/>
              <p:cNvSpPr>
                <a:spLocks/>
              </p:cNvSpPr>
              <p:nvPr/>
            </p:nvSpPr>
            <p:spPr bwMode="auto">
              <a:xfrm>
                <a:off x="5759450" y="820738"/>
                <a:ext cx="411162" cy="561975"/>
              </a:xfrm>
              <a:custGeom>
                <a:avLst/>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95"/>
              <p:cNvSpPr>
                <a:spLocks/>
              </p:cNvSpPr>
              <p:nvPr/>
            </p:nvSpPr>
            <p:spPr bwMode="auto">
              <a:xfrm>
                <a:off x="3746500" y="1152525"/>
                <a:ext cx="557212" cy="622300"/>
              </a:xfrm>
              <a:custGeom>
                <a:avLst/>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99"/>
              <p:cNvSpPr>
                <a:spLocks/>
              </p:cNvSpPr>
              <p:nvPr/>
            </p:nvSpPr>
            <p:spPr bwMode="auto">
              <a:xfrm>
                <a:off x="4337050" y="904875"/>
                <a:ext cx="617537" cy="635000"/>
              </a:xfrm>
              <a:custGeom>
                <a:avLst/>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4" name="Health"/>
            <p:cNvGrpSpPr/>
            <p:nvPr/>
          </p:nvGrpSpPr>
          <p:grpSpPr>
            <a:xfrm>
              <a:off x="1760538" y="3600450"/>
              <a:ext cx="1277937" cy="3498851"/>
              <a:chOff x="1760538" y="3600450"/>
              <a:chExt cx="1277937" cy="3498851"/>
            </a:xfrm>
            <a:grpFill/>
          </p:grpSpPr>
          <p:sp>
            <p:nvSpPr>
              <p:cNvPr id="195" name="Freeform 87"/>
              <p:cNvSpPr>
                <a:spLocks noEditPoints="1"/>
              </p:cNvSpPr>
              <p:nvPr/>
            </p:nvSpPr>
            <p:spPr bwMode="auto">
              <a:xfrm>
                <a:off x="1879600" y="5256213"/>
                <a:ext cx="584200" cy="533400"/>
              </a:xfrm>
              <a:custGeom>
                <a:avLst/>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6" name="Freeform 90"/>
              <p:cNvSpPr>
                <a:spLocks/>
              </p:cNvSpPr>
              <p:nvPr/>
            </p:nvSpPr>
            <p:spPr bwMode="auto">
              <a:xfrm>
                <a:off x="1811338" y="3600450"/>
                <a:ext cx="612775" cy="561975"/>
              </a:xfrm>
              <a:custGeom>
                <a:avLst/>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7" name="Freeform 98"/>
              <p:cNvSpPr>
                <a:spLocks/>
              </p:cNvSpPr>
              <p:nvPr/>
            </p:nvSpPr>
            <p:spPr bwMode="auto">
              <a:xfrm>
                <a:off x="2346325" y="6430963"/>
                <a:ext cx="692150" cy="668338"/>
              </a:xfrm>
              <a:custGeom>
                <a:avLst/>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8" name="Freeform 100"/>
              <p:cNvSpPr>
                <a:spLocks/>
              </p:cNvSpPr>
              <p:nvPr/>
            </p:nvSpPr>
            <p:spPr bwMode="auto">
              <a:xfrm>
                <a:off x="1778000" y="4773613"/>
                <a:ext cx="534987" cy="365125"/>
              </a:xfrm>
              <a:custGeom>
                <a:avLst/>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101"/>
              <p:cNvSpPr>
                <a:spLocks/>
              </p:cNvSpPr>
              <p:nvPr/>
            </p:nvSpPr>
            <p:spPr bwMode="auto">
              <a:xfrm>
                <a:off x="1760538" y="4284663"/>
                <a:ext cx="534987" cy="422275"/>
              </a:xfrm>
              <a:custGeom>
                <a:avLst/>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102"/>
              <p:cNvSpPr>
                <a:spLocks/>
              </p:cNvSpPr>
              <p:nvPr/>
            </p:nvSpPr>
            <p:spPr bwMode="auto">
              <a:xfrm>
                <a:off x="2047875" y="5913438"/>
                <a:ext cx="623887" cy="544513"/>
              </a:xfrm>
              <a:custGeom>
                <a:avLst/>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5" name="HST Tagline"/>
          <p:cNvGrpSpPr>
            <a:grpSpLocks noChangeAspect="1"/>
          </p:cNvGrpSpPr>
          <p:nvPr/>
        </p:nvGrpSpPr>
        <p:grpSpPr>
          <a:xfrm>
            <a:off x="10130965" y="685800"/>
            <a:ext cx="1378869" cy="1371600"/>
            <a:chOff x="1052513" y="306388"/>
            <a:chExt cx="9336087" cy="9286875"/>
          </a:xfrm>
          <a:solidFill>
            <a:srgbClr val="000000"/>
          </a:solidFill>
        </p:grpSpPr>
        <p:grpSp>
          <p:nvGrpSpPr>
            <p:cNvPr id="6" name="Technology"/>
            <p:cNvGrpSpPr/>
            <p:nvPr/>
          </p:nvGrpSpPr>
          <p:grpSpPr>
            <a:xfrm>
              <a:off x="7664450" y="803276"/>
              <a:ext cx="2724150" cy="7192963"/>
              <a:chOff x="7664450" y="803276"/>
              <a:chExt cx="2724150" cy="7192963"/>
            </a:xfrm>
            <a:grpFill/>
          </p:grpSpPr>
          <p:sp>
            <p:nvSpPr>
              <p:cNvPr id="36" name="Freeform 233"/>
              <p:cNvSpPr>
                <a:spLocks/>
              </p:cNvSpPr>
              <p:nvPr/>
            </p:nvSpPr>
            <p:spPr bwMode="auto">
              <a:xfrm>
                <a:off x="8101013" y="1223963"/>
                <a:ext cx="728662" cy="768350"/>
              </a:xfrm>
              <a:custGeom>
                <a:avLst/>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4">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7" name="Freeform 234"/>
              <p:cNvSpPr>
                <a:spLocks noEditPoints="1"/>
              </p:cNvSpPr>
              <p:nvPr/>
            </p:nvSpPr>
            <p:spPr bwMode="auto">
              <a:xfrm>
                <a:off x="9686925" y="4127501"/>
                <a:ext cx="701675" cy="712788"/>
              </a:xfrm>
              <a:custGeom>
                <a:avLst/>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8" name="Freeform 235"/>
              <p:cNvSpPr>
                <a:spLocks/>
              </p:cNvSpPr>
              <p:nvPr/>
            </p:nvSpPr>
            <p:spPr bwMode="auto">
              <a:xfrm>
                <a:off x="9448800" y="3201988"/>
                <a:ext cx="782637" cy="768350"/>
              </a:xfrm>
              <a:custGeom>
                <a:avLst/>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484">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9" name="Freeform 236"/>
              <p:cNvSpPr>
                <a:spLocks/>
              </p:cNvSpPr>
              <p:nvPr/>
            </p:nvSpPr>
            <p:spPr bwMode="auto">
              <a:xfrm>
                <a:off x="8666163" y="1781176"/>
                <a:ext cx="714375" cy="720725"/>
              </a:xfrm>
              <a:custGeom>
                <a:avLst/>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6">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0" name="Freeform 237"/>
              <p:cNvSpPr>
                <a:spLocks/>
              </p:cNvSpPr>
              <p:nvPr/>
            </p:nvSpPr>
            <p:spPr bwMode="auto">
              <a:xfrm>
                <a:off x="9067800" y="2393951"/>
                <a:ext cx="823912" cy="788988"/>
              </a:xfrm>
              <a:custGeom>
                <a:avLst/>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1" name="Freeform 238"/>
              <p:cNvSpPr>
                <a:spLocks/>
              </p:cNvSpPr>
              <p:nvPr/>
            </p:nvSpPr>
            <p:spPr bwMode="auto">
              <a:xfrm>
                <a:off x="7664450" y="803276"/>
                <a:ext cx="592137" cy="706438"/>
              </a:xfrm>
              <a:custGeom>
                <a:avLst/>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2" name="Freeform 247"/>
              <p:cNvSpPr>
                <a:spLocks/>
              </p:cNvSpPr>
              <p:nvPr/>
            </p:nvSpPr>
            <p:spPr bwMode="auto">
              <a:xfrm>
                <a:off x="9244013" y="6507163"/>
                <a:ext cx="749300" cy="733425"/>
              </a:xfrm>
              <a:custGeom>
                <a:avLst/>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3" name="Freeform 248"/>
              <p:cNvSpPr>
                <a:spLocks/>
              </p:cNvSpPr>
              <p:nvPr/>
            </p:nvSpPr>
            <p:spPr bwMode="auto">
              <a:xfrm>
                <a:off x="9720263" y="5072063"/>
                <a:ext cx="661987" cy="401638"/>
              </a:xfrm>
              <a:custGeom>
                <a:avLst/>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ah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4" name="Freeform 249"/>
              <p:cNvSpPr>
                <a:spLocks/>
              </p:cNvSpPr>
              <p:nvPr/>
            </p:nvSpPr>
            <p:spPr bwMode="auto">
              <a:xfrm>
                <a:off x="8904288" y="7315201"/>
                <a:ext cx="728662" cy="681038"/>
              </a:xfrm>
              <a:custGeom>
                <a:avLst/>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5" name="Freeform 250"/>
              <p:cNvSpPr>
                <a:spLocks noEditPoints="1"/>
              </p:cNvSpPr>
              <p:nvPr/>
            </p:nvSpPr>
            <p:spPr bwMode="auto">
              <a:xfrm>
                <a:off x="9556750" y="5656263"/>
                <a:ext cx="742950" cy="755650"/>
              </a:xfrm>
              <a:custGeom>
                <a:avLst/>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1">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8" name="SHB.com"/>
            <p:cNvGrpSpPr/>
            <p:nvPr/>
          </p:nvGrpSpPr>
          <p:grpSpPr>
            <a:xfrm>
              <a:off x="3232150" y="8308976"/>
              <a:ext cx="5032375" cy="1284287"/>
              <a:chOff x="3232150" y="8308976"/>
              <a:chExt cx="5032375" cy="1284287"/>
            </a:xfrm>
            <a:grpFill/>
          </p:grpSpPr>
          <p:sp>
            <p:nvSpPr>
              <p:cNvPr id="29" name="Freeform 239"/>
              <p:cNvSpPr>
                <a:spLocks noEditPoints="1"/>
              </p:cNvSpPr>
              <p:nvPr/>
            </p:nvSpPr>
            <p:spPr bwMode="auto">
              <a:xfrm>
                <a:off x="4702175" y="8851901"/>
                <a:ext cx="552450" cy="681038"/>
              </a:xfrm>
              <a:custGeom>
                <a:avLst/>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 name="Freeform 240"/>
              <p:cNvSpPr>
                <a:spLocks/>
              </p:cNvSpPr>
              <p:nvPr/>
            </p:nvSpPr>
            <p:spPr bwMode="auto">
              <a:xfrm>
                <a:off x="5457825" y="9417051"/>
                <a:ext cx="163512" cy="163513"/>
              </a:xfrm>
              <a:custGeom>
                <a:avLst/>
                <a:gdLst>
                  <a:gd name="T0" fmla="*/ 13 w 24"/>
                  <a:gd name="T1" fmla="*/ 0 h 24"/>
                  <a:gd name="T2" fmla="*/ 0 w 24"/>
                  <a:gd name="T3" fmla="*/ 12 h 24"/>
                  <a:gd name="T4" fmla="*/ 12 w 24"/>
                  <a:gd name="T5" fmla="*/ 24 h 24"/>
                  <a:gd name="T6" fmla="*/ 24 w 24"/>
                  <a:gd name="T7" fmla="*/ 13 h 24"/>
                  <a:gd name="T8" fmla="*/ 13 w 24"/>
                  <a:gd name="T9" fmla="*/ 0 h 24"/>
                </a:gdLst>
                <a:ah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 name="Freeform 241"/>
              <p:cNvSpPr>
                <a:spLocks/>
              </p:cNvSpPr>
              <p:nvPr/>
            </p:nvSpPr>
            <p:spPr bwMode="auto">
              <a:xfrm>
                <a:off x="3871913" y="8607426"/>
                <a:ext cx="714375" cy="768350"/>
              </a:xfrm>
              <a:custGeom>
                <a:avLst/>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4">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 name="Freeform 243"/>
              <p:cNvSpPr>
                <a:spLocks/>
              </p:cNvSpPr>
              <p:nvPr/>
            </p:nvSpPr>
            <p:spPr bwMode="auto">
              <a:xfrm>
                <a:off x="3232150" y="8342313"/>
                <a:ext cx="639762" cy="673100"/>
              </a:xfrm>
              <a:custGeom>
                <a:avLst/>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 name="Freeform 251"/>
              <p:cNvSpPr>
                <a:spLocks noEditPoints="1"/>
              </p:cNvSpPr>
              <p:nvPr/>
            </p:nvSpPr>
            <p:spPr bwMode="auto">
              <a:xfrm>
                <a:off x="6561138" y="8729663"/>
                <a:ext cx="769937" cy="741363"/>
              </a:xfrm>
              <a:custGeom>
                <a:avLst/>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 name="Freeform 253"/>
              <p:cNvSpPr>
                <a:spLocks/>
              </p:cNvSpPr>
              <p:nvPr/>
            </p:nvSpPr>
            <p:spPr bwMode="auto">
              <a:xfrm>
                <a:off x="7343775" y="8308976"/>
                <a:ext cx="920750" cy="890588"/>
              </a:xfrm>
              <a:custGeom>
                <a:avLst/>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 name="Freeform 254"/>
              <p:cNvSpPr>
                <a:spLocks/>
              </p:cNvSpPr>
              <p:nvPr/>
            </p:nvSpPr>
            <p:spPr bwMode="auto">
              <a:xfrm>
                <a:off x="5853113" y="8907463"/>
                <a:ext cx="606425" cy="685800"/>
              </a:xfrm>
              <a:custGeom>
                <a:avLst/>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9" name="Dividers"/>
            <p:cNvGrpSpPr/>
            <p:nvPr/>
          </p:nvGrpSpPr>
          <p:grpSpPr>
            <a:xfrm>
              <a:off x="1489075" y="482601"/>
              <a:ext cx="7332663" cy="8077200"/>
              <a:chOff x="1489075" y="482601"/>
              <a:chExt cx="7332663" cy="8077200"/>
            </a:xfrm>
            <a:grpFill/>
          </p:grpSpPr>
          <p:sp>
            <p:nvSpPr>
              <p:cNvPr id="25" name="Freeform 232"/>
              <p:cNvSpPr>
                <a:spLocks/>
              </p:cNvSpPr>
              <p:nvPr/>
            </p:nvSpPr>
            <p:spPr bwMode="auto">
              <a:xfrm>
                <a:off x="6819900" y="482601"/>
                <a:ext cx="395287" cy="877888"/>
              </a:xfrm>
              <a:custGeom>
                <a:avLst/>
                <a:gdLst>
                  <a:gd name="T0" fmla="*/ 249 w 249"/>
                  <a:gd name="T1" fmla="*/ 22 h 553"/>
                  <a:gd name="T2" fmla="*/ 185 w 249"/>
                  <a:gd name="T3" fmla="*/ 0 h 553"/>
                  <a:gd name="T4" fmla="*/ 0 w 249"/>
                  <a:gd name="T5" fmla="*/ 531 h 553"/>
                  <a:gd name="T6" fmla="*/ 65 w 249"/>
                  <a:gd name="T7" fmla="*/ 553 h 553"/>
                  <a:gd name="T8" fmla="*/ 249 w 249"/>
                  <a:gd name="T9" fmla="*/ 22 h 553"/>
                </a:gdLst>
                <a:ah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 name="Freeform 245"/>
              <p:cNvSpPr>
                <a:spLocks/>
              </p:cNvSpPr>
              <p:nvPr/>
            </p:nvSpPr>
            <p:spPr bwMode="auto">
              <a:xfrm>
                <a:off x="2563813" y="7778751"/>
                <a:ext cx="688975" cy="733425"/>
              </a:xfrm>
              <a:custGeom>
                <a:avLst/>
                <a:gdLst>
                  <a:gd name="T0" fmla="*/ 382 w 434"/>
                  <a:gd name="T1" fmla="*/ 0 h 462"/>
                  <a:gd name="T2" fmla="*/ 0 w 434"/>
                  <a:gd name="T3" fmla="*/ 415 h 462"/>
                  <a:gd name="T4" fmla="*/ 52 w 434"/>
                  <a:gd name="T5" fmla="*/ 462 h 462"/>
                  <a:gd name="T6" fmla="*/ 434 w 434"/>
                  <a:gd name="T7" fmla="*/ 51 h 462"/>
                  <a:gd name="T8" fmla="*/ 382 w 434"/>
                  <a:gd name="T9" fmla="*/ 0 h 462"/>
                </a:gdLst>
                <a:ahLst/>
                <a:cxnLst>
                  <a:cxn ang="0">
                    <a:pos x="T0" y="T1"/>
                  </a:cxn>
                  <a:cxn ang="0">
                    <a:pos x="T2" y="T3"/>
                  </a:cxn>
                  <a:cxn ang="0">
                    <a:pos x="T4" y="T5"/>
                  </a:cxn>
                  <a:cxn ang="0">
                    <a:pos x="T6" y="T7"/>
                  </a:cxn>
                  <a:cxn ang="0">
                    <a:pos x="T8" y="T9"/>
                  </a:cxn>
                </a:cxnLst>
                <a:rect l="0" t="0" r="r" b="b"/>
                <a:pathLst>
                  <a:path w="434"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 name="Freeform 252"/>
              <p:cNvSpPr>
                <a:spLocks/>
              </p:cNvSpPr>
              <p:nvPr/>
            </p:nvSpPr>
            <p:spPr bwMode="auto">
              <a:xfrm>
                <a:off x="8154988" y="7812088"/>
                <a:ext cx="666750" cy="747713"/>
              </a:xfrm>
              <a:custGeom>
                <a:avLst/>
                <a:gdLst>
                  <a:gd name="T0" fmla="*/ 0 w 420"/>
                  <a:gd name="T1" fmla="*/ 43 h 471"/>
                  <a:gd name="T2" fmla="*/ 364 w 420"/>
                  <a:gd name="T3" fmla="*/ 471 h 471"/>
                  <a:gd name="T4" fmla="*/ 420 w 420"/>
                  <a:gd name="T5" fmla="*/ 424 h 471"/>
                  <a:gd name="T6" fmla="*/ 56 w 420"/>
                  <a:gd name="T7" fmla="*/ 0 h 471"/>
                  <a:gd name="T8" fmla="*/ 0 w 420"/>
                  <a:gd name="T9" fmla="*/ 43 h 471"/>
                </a:gdLst>
                <a:ah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 name="Freeform 258"/>
              <p:cNvSpPr>
                <a:spLocks/>
              </p:cNvSpPr>
              <p:nvPr/>
            </p:nvSpPr>
            <p:spPr bwMode="auto">
              <a:xfrm>
                <a:off x="1489075" y="2835276"/>
                <a:ext cx="836612" cy="509588"/>
              </a:xfrm>
              <a:custGeom>
                <a:avLst/>
                <a:gdLst>
                  <a:gd name="T0" fmla="*/ 527 w 527"/>
                  <a:gd name="T1" fmla="*/ 261 h 321"/>
                  <a:gd name="T2" fmla="*/ 30 w 527"/>
                  <a:gd name="T3" fmla="*/ 0 h 321"/>
                  <a:gd name="T4" fmla="*/ 0 w 527"/>
                  <a:gd name="T5" fmla="*/ 64 h 321"/>
                  <a:gd name="T6" fmla="*/ 497 w 527"/>
                  <a:gd name="T7" fmla="*/ 321 h 321"/>
                  <a:gd name="T8" fmla="*/ 527 w 527"/>
                  <a:gd name="T9" fmla="*/ 261 h 321"/>
                </a:gdLst>
                <a:ah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 name="Health"/>
            <p:cNvGrpSpPr/>
            <p:nvPr/>
          </p:nvGrpSpPr>
          <p:grpSpPr>
            <a:xfrm>
              <a:off x="1052513" y="3657601"/>
              <a:ext cx="1539875" cy="4216400"/>
              <a:chOff x="1052513" y="3657601"/>
              <a:chExt cx="1539875" cy="4216400"/>
            </a:xfrm>
            <a:grpFill/>
          </p:grpSpPr>
          <p:sp>
            <p:nvSpPr>
              <p:cNvPr id="19" name="Freeform 242"/>
              <p:cNvSpPr>
                <a:spLocks/>
              </p:cNvSpPr>
              <p:nvPr/>
            </p:nvSpPr>
            <p:spPr bwMode="auto">
              <a:xfrm>
                <a:off x="1760538" y="7064376"/>
                <a:ext cx="831850" cy="809625"/>
              </a:xfrm>
              <a:custGeom>
                <a:avLst/>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 name="Freeform 244"/>
              <p:cNvSpPr>
                <a:spLocks/>
              </p:cNvSpPr>
              <p:nvPr/>
            </p:nvSpPr>
            <p:spPr bwMode="auto">
              <a:xfrm>
                <a:off x="1400175" y="6445251"/>
                <a:ext cx="755650" cy="660400"/>
              </a:xfrm>
              <a:custGeom>
                <a:avLst/>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 name="Freeform 246"/>
              <p:cNvSpPr>
                <a:spLocks noEditPoints="1"/>
              </p:cNvSpPr>
              <p:nvPr/>
            </p:nvSpPr>
            <p:spPr bwMode="auto">
              <a:xfrm>
                <a:off x="1195388" y="5656263"/>
                <a:ext cx="708025" cy="639763"/>
              </a:xfrm>
              <a:custGeom>
                <a:avLst/>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3">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 name="Freeform 256"/>
              <p:cNvSpPr>
                <a:spLocks/>
              </p:cNvSpPr>
              <p:nvPr/>
            </p:nvSpPr>
            <p:spPr bwMode="auto">
              <a:xfrm>
                <a:off x="1052513" y="4487863"/>
                <a:ext cx="654050" cy="503238"/>
              </a:xfrm>
              <a:custGeom>
                <a:avLst/>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 name="Freeform 257"/>
              <p:cNvSpPr>
                <a:spLocks/>
              </p:cNvSpPr>
              <p:nvPr/>
            </p:nvSpPr>
            <p:spPr bwMode="auto">
              <a:xfrm>
                <a:off x="1120775" y="3657601"/>
                <a:ext cx="735012" cy="681038"/>
              </a:xfrm>
              <a:custGeom>
                <a:avLst/>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 name="Freeform 260"/>
              <p:cNvSpPr>
                <a:spLocks/>
              </p:cNvSpPr>
              <p:nvPr/>
            </p:nvSpPr>
            <p:spPr bwMode="auto">
              <a:xfrm>
                <a:off x="1079500" y="5072063"/>
                <a:ext cx="641350" cy="441325"/>
              </a:xfrm>
              <a:custGeom>
                <a:avLst/>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4"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1" name="Science"/>
            <p:cNvGrpSpPr/>
            <p:nvPr/>
          </p:nvGrpSpPr>
          <p:grpSpPr>
            <a:xfrm>
              <a:off x="1971675" y="306388"/>
              <a:ext cx="4398962" cy="2317750"/>
              <a:chOff x="1971675" y="306388"/>
              <a:chExt cx="4398962" cy="2317750"/>
            </a:xfrm>
            <a:grpFill/>
          </p:grpSpPr>
          <p:sp>
            <p:nvSpPr>
              <p:cNvPr id="12" name="Freeform 230"/>
              <p:cNvSpPr>
                <a:spLocks/>
              </p:cNvSpPr>
              <p:nvPr/>
            </p:nvSpPr>
            <p:spPr bwMode="auto">
              <a:xfrm>
                <a:off x="5880100" y="312738"/>
                <a:ext cx="490537" cy="673100"/>
              </a:xfrm>
              <a:custGeom>
                <a:avLst/>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4">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 name="Freeform 231"/>
              <p:cNvSpPr>
                <a:spLocks/>
              </p:cNvSpPr>
              <p:nvPr/>
            </p:nvSpPr>
            <p:spPr bwMode="auto">
              <a:xfrm>
                <a:off x="5076825" y="306388"/>
                <a:ext cx="592137" cy="679450"/>
              </a:xfrm>
              <a:custGeom>
                <a:avLst/>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 name="Freeform 255"/>
              <p:cNvSpPr>
                <a:spLocks/>
              </p:cNvSpPr>
              <p:nvPr/>
            </p:nvSpPr>
            <p:spPr bwMode="auto">
              <a:xfrm>
                <a:off x="4157663" y="407988"/>
                <a:ext cx="749300" cy="768350"/>
              </a:xfrm>
              <a:custGeom>
                <a:avLst/>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4">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 name="Freeform 259"/>
              <p:cNvSpPr>
                <a:spLocks/>
              </p:cNvSpPr>
              <p:nvPr/>
            </p:nvSpPr>
            <p:spPr bwMode="auto">
              <a:xfrm>
                <a:off x="1971675" y="1944688"/>
                <a:ext cx="681037" cy="679450"/>
              </a:xfrm>
              <a:custGeom>
                <a:avLst/>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 name="Freeform 261"/>
              <p:cNvSpPr>
                <a:spLocks/>
              </p:cNvSpPr>
              <p:nvPr/>
            </p:nvSpPr>
            <p:spPr bwMode="auto">
              <a:xfrm>
                <a:off x="3449638" y="708026"/>
                <a:ext cx="666750" cy="754063"/>
              </a:xfrm>
              <a:custGeom>
                <a:avLst/>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 name="Freeform 262"/>
              <p:cNvSpPr>
                <a:spLocks/>
              </p:cNvSpPr>
              <p:nvPr/>
            </p:nvSpPr>
            <p:spPr bwMode="auto">
              <a:xfrm>
                <a:off x="3048000" y="1081088"/>
                <a:ext cx="463550" cy="598488"/>
              </a:xfrm>
              <a:custGeom>
                <a:avLst/>
                <a:gdLst>
                  <a:gd name="T0" fmla="*/ 292 w 292"/>
                  <a:gd name="T1" fmla="*/ 330 h 377"/>
                  <a:gd name="T2" fmla="*/ 73 w 292"/>
                  <a:gd name="T3" fmla="*/ 0 h 377"/>
                  <a:gd name="T4" fmla="*/ 0 w 292"/>
                  <a:gd name="T5" fmla="*/ 47 h 377"/>
                  <a:gd name="T6" fmla="*/ 219 w 292"/>
                  <a:gd name="T7" fmla="*/ 377 h 377"/>
                  <a:gd name="T8" fmla="*/ 292 w 292"/>
                  <a:gd name="T9" fmla="*/ 330 h 377"/>
                </a:gdLst>
                <a:ah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 name="Freeform 263"/>
              <p:cNvSpPr>
                <a:spLocks/>
              </p:cNvSpPr>
              <p:nvPr/>
            </p:nvSpPr>
            <p:spPr bwMode="auto">
              <a:xfrm>
                <a:off x="2468563" y="1373188"/>
                <a:ext cx="715962" cy="708025"/>
              </a:xfrm>
              <a:custGeom>
                <a:avLst/>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46" name="Shook Logo"/>
          <p:cNvGrpSpPr>
            <a:grpSpLocks noChangeAspect="1"/>
          </p:cNvGrpSpPr>
          <p:nvPr/>
        </p:nvGrpSpPr>
        <p:grpSpPr>
          <a:xfrm>
            <a:off x="9762810" y="5474667"/>
            <a:ext cx="1743390" cy="706443"/>
            <a:chOff x="122238" y="-4852988"/>
            <a:chExt cx="9990138" cy="4048125"/>
          </a:xfrm>
          <a:solidFill>
            <a:srgbClr val="000000"/>
          </a:solidFill>
        </p:grpSpPr>
        <p:sp>
          <p:nvSpPr>
            <p:cNvPr id="47" name="Freeform 46"/>
            <p:cNvSpPr>
              <a:spLocks noEditPoints="1"/>
            </p:cNvSpPr>
            <p:nvPr/>
          </p:nvSpPr>
          <p:spPr bwMode="auto">
            <a:xfrm>
              <a:off x="1744663" y="-3759201"/>
              <a:ext cx="6684963" cy="1069975"/>
            </a:xfrm>
            <a:custGeom>
              <a:avLst/>
              <a:gdLst>
                <a:gd name="T0" fmla="*/ 33 w 552"/>
                <a:gd name="T1" fmla="*/ 0 h 88"/>
                <a:gd name="T2" fmla="*/ 5 w 552"/>
                <a:gd name="T3" fmla="*/ 14 h 88"/>
                <a:gd name="T4" fmla="*/ 13 w 552"/>
                <a:gd name="T5" fmla="*/ 44 h 88"/>
                <a:gd name="T6" fmla="*/ 39 w 552"/>
                <a:gd name="T7" fmla="*/ 56 h 88"/>
                <a:gd name="T8" fmla="*/ 37 w 552"/>
                <a:gd name="T9" fmla="*/ 72 h 88"/>
                <a:gd name="T10" fmla="*/ 18 w 552"/>
                <a:gd name="T11" fmla="*/ 72 h 88"/>
                <a:gd name="T12" fmla="*/ 12 w 552"/>
                <a:gd name="T13" fmla="*/ 85 h 88"/>
                <a:gd name="T14" fmla="*/ 48 w 552"/>
                <a:gd name="T15" fmla="*/ 81 h 88"/>
                <a:gd name="T16" fmla="*/ 55 w 552"/>
                <a:gd name="T17" fmla="*/ 49 h 88"/>
                <a:gd name="T18" fmla="*/ 28 w 552"/>
                <a:gd name="T19" fmla="*/ 35 h 88"/>
                <a:gd name="T20" fmla="*/ 19 w 552"/>
                <a:gd name="T21" fmla="*/ 20 h 88"/>
                <a:gd name="T22" fmla="*/ 32 w 552"/>
                <a:gd name="T23" fmla="*/ 14 h 88"/>
                <a:gd name="T24" fmla="*/ 57 w 552"/>
                <a:gd name="T25" fmla="*/ 9 h 88"/>
                <a:gd name="T26" fmla="*/ 123 w 552"/>
                <a:gd name="T27" fmla="*/ 49 h 88"/>
                <a:gd name="T28" fmla="*/ 177 w 552"/>
                <a:gd name="T29" fmla="*/ 86 h 88"/>
                <a:gd name="T30" fmla="*/ 162 w 552"/>
                <a:gd name="T31" fmla="*/ 36 h 88"/>
                <a:gd name="T32" fmla="*/ 108 w 552"/>
                <a:gd name="T33" fmla="*/ 2 h 88"/>
                <a:gd name="T34" fmla="*/ 238 w 552"/>
                <a:gd name="T35" fmla="*/ 76 h 88"/>
                <a:gd name="T36" fmla="*/ 288 w 552"/>
                <a:gd name="T37" fmla="*/ 84 h 88"/>
                <a:gd name="T38" fmla="*/ 314 w 552"/>
                <a:gd name="T39" fmla="*/ 44 h 88"/>
                <a:gd name="T40" fmla="*/ 288 w 552"/>
                <a:gd name="T41" fmla="*/ 3 h 88"/>
                <a:gd name="T42" fmla="*/ 238 w 552"/>
                <a:gd name="T43" fmla="*/ 12 h 88"/>
                <a:gd name="T44" fmla="*/ 229 w 552"/>
                <a:gd name="T45" fmla="*/ 62 h 88"/>
                <a:gd name="T46" fmla="*/ 258 w 552"/>
                <a:gd name="T47" fmla="*/ 16 h 88"/>
                <a:gd name="T48" fmla="*/ 291 w 552"/>
                <a:gd name="T49" fmla="*/ 22 h 88"/>
                <a:gd name="T50" fmla="*/ 297 w 552"/>
                <a:gd name="T51" fmla="*/ 56 h 88"/>
                <a:gd name="T52" fmla="*/ 270 w 552"/>
                <a:gd name="T53" fmla="*/ 74 h 88"/>
                <a:gd name="T54" fmla="*/ 244 w 552"/>
                <a:gd name="T55" fmla="*/ 56 h 88"/>
                <a:gd name="T56" fmla="*/ 350 w 552"/>
                <a:gd name="T57" fmla="*/ 62 h 88"/>
                <a:gd name="T58" fmla="*/ 390 w 552"/>
                <a:gd name="T59" fmla="*/ 88 h 88"/>
                <a:gd name="T60" fmla="*/ 431 w 552"/>
                <a:gd name="T61" fmla="*/ 62 h 88"/>
                <a:gd name="T62" fmla="*/ 422 w 552"/>
                <a:gd name="T63" fmla="*/ 12 h 88"/>
                <a:gd name="T64" fmla="*/ 373 w 552"/>
                <a:gd name="T65" fmla="*/ 3 h 88"/>
                <a:gd name="T66" fmla="*/ 346 w 552"/>
                <a:gd name="T67" fmla="*/ 44 h 88"/>
                <a:gd name="T68" fmla="*/ 370 w 552"/>
                <a:gd name="T69" fmla="*/ 22 h 88"/>
                <a:gd name="T70" fmla="*/ 402 w 552"/>
                <a:gd name="T71" fmla="*/ 16 h 88"/>
                <a:gd name="T72" fmla="*/ 419 w 552"/>
                <a:gd name="T73" fmla="*/ 43 h 88"/>
                <a:gd name="T74" fmla="*/ 402 w 552"/>
                <a:gd name="T75" fmla="*/ 72 h 88"/>
                <a:gd name="T76" fmla="*/ 370 w 552"/>
                <a:gd name="T77" fmla="*/ 66 h 88"/>
                <a:gd name="T78" fmla="*/ 364 w 552"/>
                <a:gd name="T79" fmla="*/ 32 h 88"/>
                <a:gd name="T80" fmla="*/ 494 w 552"/>
                <a:gd name="T81" fmla="*/ 45 h 88"/>
                <a:gd name="T82" fmla="*/ 552 w 552"/>
                <a:gd name="T83" fmla="*/ 86 h 88"/>
                <a:gd name="T84" fmla="*/ 529 w 552"/>
                <a:gd name="T85" fmla="*/ 2 h 88"/>
                <a:gd name="T86" fmla="*/ 494 w 552"/>
                <a:gd name="T87"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 h="88">
                  <a:moveTo>
                    <a:pt x="57" y="9"/>
                  </a:moveTo>
                  <a:cubicBezTo>
                    <a:pt x="54" y="6"/>
                    <a:pt x="50" y="4"/>
                    <a:pt x="46" y="2"/>
                  </a:cubicBezTo>
                  <a:cubicBezTo>
                    <a:pt x="42" y="1"/>
                    <a:pt x="38" y="0"/>
                    <a:pt x="33" y="0"/>
                  </a:cubicBezTo>
                  <a:cubicBezTo>
                    <a:pt x="29" y="0"/>
                    <a:pt x="26" y="1"/>
                    <a:pt x="22" y="2"/>
                  </a:cubicBezTo>
                  <a:cubicBezTo>
                    <a:pt x="18" y="3"/>
                    <a:pt x="15" y="4"/>
                    <a:pt x="12" y="7"/>
                  </a:cubicBezTo>
                  <a:cubicBezTo>
                    <a:pt x="9" y="9"/>
                    <a:pt x="7" y="11"/>
                    <a:pt x="5" y="14"/>
                  </a:cubicBezTo>
                  <a:cubicBezTo>
                    <a:pt x="3" y="17"/>
                    <a:pt x="3" y="21"/>
                    <a:pt x="3" y="26"/>
                  </a:cubicBezTo>
                  <a:cubicBezTo>
                    <a:pt x="3" y="30"/>
                    <a:pt x="4" y="34"/>
                    <a:pt x="5" y="37"/>
                  </a:cubicBezTo>
                  <a:cubicBezTo>
                    <a:pt x="7" y="40"/>
                    <a:pt x="10" y="43"/>
                    <a:pt x="13" y="44"/>
                  </a:cubicBezTo>
                  <a:cubicBezTo>
                    <a:pt x="16" y="46"/>
                    <a:pt x="19" y="48"/>
                    <a:pt x="22" y="49"/>
                  </a:cubicBezTo>
                  <a:cubicBezTo>
                    <a:pt x="26" y="50"/>
                    <a:pt x="29" y="51"/>
                    <a:pt x="32" y="52"/>
                  </a:cubicBezTo>
                  <a:cubicBezTo>
                    <a:pt x="35" y="53"/>
                    <a:pt x="37" y="54"/>
                    <a:pt x="39" y="56"/>
                  </a:cubicBezTo>
                  <a:cubicBezTo>
                    <a:pt x="41" y="58"/>
                    <a:pt x="42" y="60"/>
                    <a:pt x="42" y="63"/>
                  </a:cubicBezTo>
                  <a:cubicBezTo>
                    <a:pt x="42" y="65"/>
                    <a:pt x="42" y="67"/>
                    <a:pt x="41" y="68"/>
                  </a:cubicBezTo>
                  <a:cubicBezTo>
                    <a:pt x="40" y="69"/>
                    <a:pt x="39" y="71"/>
                    <a:pt x="37" y="72"/>
                  </a:cubicBezTo>
                  <a:cubicBezTo>
                    <a:pt x="36" y="73"/>
                    <a:pt x="34" y="73"/>
                    <a:pt x="33" y="74"/>
                  </a:cubicBezTo>
                  <a:cubicBezTo>
                    <a:pt x="31" y="74"/>
                    <a:pt x="29" y="74"/>
                    <a:pt x="27" y="74"/>
                  </a:cubicBezTo>
                  <a:cubicBezTo>
                    <a:pt x="24" y="74"/>
                    <a:pt x="21" y="74"/>
                    <a:pt x="18" y="72"/>
                  </a:cubicBezTo>
                  <a:cubicBezTo>
                    <a:pt x="15" y="71"/>
                    <a:pt x="13" y="68"/>
                    <a:pt x="11" y="66"/>
                  </a:cubicBezTo>
                  <a:cubicBezTo>
                    <a:pt x="0" y="77"/>
                    <a:pt x="0" y="77"/>
                    <a:pt x="0" y="77"/>
                  </a:cubicBezTo>
                  <a:cubicBezTo>
                    <a:pt x="3" y="81"/>
                    <a:pt x="7" y="83"/>
                    <a:pt x="12" y="85"/>
                  </a:cubicBezTo>
                  <a:cubicBezTo>
                    <a:pt x="17" y="87"/>
                    <a:pt x="22" y="88"/>
                    <a:pt x="27" y="88"/>
                  </a:cubicBezTo>
                  <a:cubicBezTo>
                    <a:pt x="31" y="88"/>
                    <a:pt x="35" y="87"/>
                    <a:pt x="39" y="86"/>
                  </a:cubicBezTo>
                  <a:cubicBezTo>
                    <a:pt x="42" y="85"/>
                    <a:pt x="46" y="83"/>
                    <a:pt x="48" y="81"/>
                  </a:cubicBezTo>
                  <a:cubicBezTo>
                    <a:pt x="51" y="79"/>
                    <a:pt x="53" y="76"/>
                    <a:pt x="55" y="73"/>
                  </a:cubicBezTo>
                  <a:cubicBezTo>
                    <a:pt x="57" y="70"/>
                    <a:pt x="58" y="66"/>
                    <a:pt x="58" y="61"/>
                  </a:cubicBezTo>
                  <a:cubicBezTo>
                    <a:pt x="58" y="56"/>
                    <a:pt x="57" y="52"/>
                    <a:pt x="55" y="49"/>
                  </a:cubicBezTo>
                  <a:cubicBezTo>
                    <a:pt x="53" y="46"/>
                    <a:pt x="50" y="44"/>
                    <a:pt x="47" y="42"/>
                  </a:cubicBezTo>
                  <a:cubicBezTo>
                    <a:pt x="44" y="40"/>
                    <a:pt x="41" y="39"/>
                    <a:pt x="38" y="38"/>
                  </a:cubicBezTo>
                  <a:cubicBezTo>
                    <a:pt x="34" y="37"/>
                    <a:pt x="31" y="36"/>
                    <a:pt x="28" y="35"/>
                  </a:cubicBezTo>
                  <a:cubicBezTo>
                    <a:pt x="25" y="34"/>
                    <a:pt x="23" y="32"/>
                    <a:pt x="21" y="31"/>
                  </a:cubicBezTo>
                  <a:cubicBezTo>
                    <a:pt x="19" y="29"/>
                    <a:pt x="18" y="27"/>
                    <a:pt x="18" y="24"/>
                  </a:cubicBezTo>
                  <a:cubicBezTo>
                    <a:pt x="18" y="23"/>
                    <a:pt x="18" y="21"/>
                    <a:pt x="19" y="20"/>
                  </a:cubicBezTo>
                  <a:cubicBezTo>
                    <a:pt x="20" y="18"/>
                    <a:pt x="21" y="17"/>
                    <a:pt x="22" y="16"/>
                  </a:cubicBezTo>
                  <a:cubicBezTo>
                    <a:pt x="24" y="15"/>
                    <a:pt x="25" y="15"/>
                    <a:pt x="27" y="14"/>
                  </a:cubicBezTo>
                  <a:cubicBezTo>
                    <a:pt x="28" y="14"/>
                    <a:pt x="30" y="14"/>
                    <a:pt x="32" y="14"/>
                  </a:cubicBezTo>
                  <a:cubicBezTo>
                    <a:pt x="35" y="14"/>
                    <a:pt x="37" y="14"/>
                    <a:pt x="40" y="15"/>
                  </a:cubicBezTo>
                  <a:cubicBezTo>
                    <a:pt x="43" y="16"/>
                    <a:pt x="45" y="18"/>
                    <a:pt x="46" y="20"/>
                  </a:cubicBezTo>
                  <a:lnTo>
                    <a:pt x="57" y="9"/>
                  </a:lnTo>
                  <a:close/>
                  <a:moveTo>
                    <a:pt x="108" y="86"/>
                  </a:moveTo>
                  <a:cubicBezTo>
                    <a:pt x="123" y="86"/>
                    <a:pt x="123" y="86"/>
                    <a:pt x="123" y="86"/>
                  </a:cubicBezTo>
                  <a:cubicBezTo>
                    <a:pt x="123" y="49"/>
                    <a:pt x="123" y="49"/>
                    <a:pt x="123" y="49"/>
                  </a:cubicBezTo>
                  <a:cubicBezTo>
                    <a:pt x="162" y="49"/>
                    <a:pt x="162" y="49"/>
                    <a:pt x="162" y="49"/>
                  </a:cubicBezTo>
                  <a:cubicBezTo>
                    <a:pt x="162" y="86"/>
                    <a:pt x="162" y="86"/>
                    <a:pt x="162" y="86"/>
                  </a:cubicBezTo>
                  <a:cubicBezTo>
                    <a:pt x="177" y="86"/>
                    <a:pt x="177" y="86"/>
                    <a:pt x="177" y="86"/>
                  </a:cubicBezTo>
                  <a:cubicBezTo>
                    <a:pt x="177" y="2"/>
                    <a:pt x="177" y="2"/>
                    <a:pt x="177" y="2"/>
                  </a:cubicBezTo>
                  <a:cubicBezTo>
                    <a:pt x="162" y="2"/>
                    <a:pt x="162" y="2"/>
                    <a:pt x="162" y="2"/>
                  </a:cubicBezTo>
                  <a:cubicBezTo>
                    <a:pt x="162" y="36"/>
                    <a:pt x="162" y="36"/>
                    <a:pt x="162" y="36"/>
                  </a:cubicBezTo>
                  <a:cubicBezTo>
                    <a:pt x="123" y="36"/>
                    <a:pt x="123" y="36"/>
                    <a:pt x="123" y="36"/>
                  </a:cubicBezTo>
                  <a:cubicBezTo>
                    <a:pt x="123" y="2"/>
                    <a:pt x="123" y="2"/>
                    <a:pt x="123" y="2"/>
                  </a:cubicBezTo>
                  <a:cubicBezTo>
                    <a:pt x="108" y="2"/>
                    <a:pt x="108" y="2"/>
                    <a:pt x="108" y="2"/>
                  </a:cubicBezTo>
                  <a:lnTo>
                    <a:pt x="108" y="86"/>
                  </a:lnTo>
                  <a:close/>
                  <a:moveTo>
                    <a:pt x="229" y="62"/>
                  </a:moveTo>
                  <a:cubicBezTo>
                    <a:pt x="232" y="68"/>
                    <a:pt x="235" y="72"/>
                    <a:pt x="238" y="76"/>
                  </a:cubicBezTo>
                  <a:cubicBezTo>
                    <a:pt x="242" y="80"/>
                    <a:pt x="247" y="83"/>
                    <a:pt x="252" y="85"/>
                  </a:cubicBezTo>
                  <a:cubicBezTo>
                    <a:pt x="258" y="87"/>
                    <a:pt x="264" y="88"/>
                    <a:pt x="270" y="88"/>
                  </a:cubicBezTo>
                  <a:cubicBezTo>
                    <a:pt x="276" y="88"/>
                    <a:pt x="282" y="87"/>
                    <a:pt x="288" y="84"/>
                  </a:cubicBezTo>
                  <a:cubicBezTo>
                    <a:pt x="293" y="82"/>
                    <a:pt x="298" y="79"/>
                    <a:pt x="302" y="75"/>
                  </a:cubicBezTo>
                  <a:cubicBezTo>
                    <a:pt x="306" y="72"/>
                    <a:pt x="309" y="67"/>
                    <a:pt x="311" y="62"/>
                  </a:cubicBezTo>
                  <a:cubicBezTo>
                    <a:pt x="313" y="56"/>
                    <a:pt x="314" y="50"/>
                    <a:pt x="314" y="44"/>
                  </a:cubicBezTo>
                  <a:cubicBezTo>
                    <a:pt x="314" y="37"/>
                    <a:pt x="313" y="31"/>
                    <a:pt x="311" y="26"/>
                  </a:cubicBezTo>
                  <a:cubicBezTo>
                    <a:pt x="309" y="20"/>
                    <a:pt x="306" y="16"/>
                    <a:pt x="302" y="12"/>
                  </a:cubicBezTo>
                  <a:cubicBezTo>
                    <a:pt x="298" y="8"/>
                    <a:pt x="293" y="5"/>
                    <a:pt x="288" y="3"/>
                  </a:cubicBezTo>
                  <a:cubicBezTo>
                    <a:pt x="282" y="1"/>
                    <a:pt x="276" y="0"/>
                    <a:pt x="270" y="0"/>
                  </a:cubicBezTo>
                  <a:cubicBezTo>
                    <a:pt x="264" y="0"/>
                    <a:pt x="258" y="1"/>
                    <a:pt x="252" y="3"/>
                  </a:cubicBezTo>
                  <a:cubicBezTo>
                    <a:pt x="247" y="6"/>
                    <a:pt x="242" y="9"/>
                    <a:pt x="238" y="12"/>
                  </a:cubicBezTo>
                  <a:cubicBezTo>
                    <a:pt x="235" y="16"/>
                    <a:pt x="232" y="21"/>
                    <a:pt x="229" y="26"/>
                  </a:cubicBezTo>
                  <a:cubicBezTo>
                    <a:pt x="227" y="32"/>
                    <a:pt x="226" y="38"/>
                    <a:pt x="226" y="44"/>
                  </a:cubicBezTo>
                  <a:cubicBezTo>
                    <a:pt x="226" y="51"/>
                    <a:pt x="227" y="57"/>
                    <a:pt x="229" y="62"/>
                  </a:cubicBezTo>
                  <a:moveTo>
                    <a:pt x="244" y="32"/>
                  </a:moveTo>
                  <a:cubicBezTo>
                    <a:pt x="245" y="28"/>
                    <a:pt x="247" y="25"/>
                    <a:pt x="249" y="22"/>
                  </a:cubicBezTo>
                  <a:cubicBezTo>
                    <a:pt x="252" y="20"/>
                    <a:pt x="255" y="18"/>
                    <a:pt x="258" y="16"/>
                  </a:cubicBezTo>
                  <a:cubicBezTo>
                    <a:pt x="262" y="15"/>
                    <a:pt x="266" y="14"/>
                    <a:pt x="270" y="14"/>
                  </a:cubicBezTo>
                  <a:cubicBezTo>
                    <a:pt x="274" y="14"/>
                    <a:pt x="278" y="15"/>
                    <a:pt x="282" y="16"/>
                  </a:cubicBezTo>
                  <a:cubicBezTo>
                    <a:pt x="285" y="18"/>
                    <a:pt x="288" y="20"/>
                    <a:pt x="291" y="22"/>
                  </a:cubicBezTo>
                  <a:cubicBezTo>
                    <a:pt x="293" y="25"/>
                    <a:pt x="295" y="28"/>
                    <a:pt x="297" y="32"/>
                  </a:cubicBezTo>
                  <a:cubicBezTo>
                    <a:pt x="298" y="35"/>
                    <a:pt x="299" y="39"/>
                    <a:pt x="299" y="43"/>
                  </a:cubicBezTo>
                  <a:cubicBezTo>
                    <a:pt x="299" y="48"/>
                    <a:pt x="298" y="52"/>
                    <a:pt x="297" y="56"/>
                  </a:cubicBezTo>
                  <a:cubicBezTo>
                    <a:pt x="295" y="60"/>
                    <a:pt x="293" y="63"/>
                    <a:pt x="291" y="66"/>
                  </a:cubicBezTo>
                  <a:cubicBezTo>
                    <a:pt x="288" y="68"/>
                    <a:pt x="285" y="70"/>
                    <a:pt x="282" y="72"/>
                  </a:cubicBezTo>
                  <a:cubicBezTo>
                    <a:pt x="278" y="74"/>
                    <a:pt x="274" y="74"/>
                    <a:pt x="270" y="74"/>
                  </a:cubicBezTo>
                  <a:cubicBezTo>
                    <a:pt x="266" y="74"/>
                    <a:pt x="262" y="74"/>
                    <a:pt x="258" y="72"/>
                  </a:cubicBezTo>
                  <a:cubicBezTo>
                    <a:pt x="255" y="70"/>
                    <a:pt x="252" y="68"/>
                    <a:pt x="249" y="66"/>
                  </a:cubicBezTo>
                  <a:cubicBezTo>
                    <a:pt x="247" y="63"/>
                    <a:pt x="245" y="60"/>
                    <a:pt x="244" y="56"/>
                  </a:cubicBezTo>
                  <a:cubicBezTo>
                    <a:pt x="242" y="52"/>
                    <a:pt x="242" y="48"/>
                    <a:pt x="242" y="43"/>
                  </a:cubicBezTo>
                  <a:cubicBezTo>
                    <a:pt x="242" y="39"/>
                    <a:pt x="242" y="35"/>
                    <a:pt x="244" y="32"/>
                  </a:cubicBezTo>
                  <a:moveTo>
                    <a:pt x="350" y="62"/>
                  </a:moveTo>
                  <a:cubicBezTo>
                    <a:pt x="352" y="68"/>
                    <a:pt x="355" y="72"/>
                    <a:pt x="359" y="76"/>
                  </a:cubicBezTo>
                  <a:cubicBezTo>
                    <a:pt x="363" y="80"/>
                    <a:pt x="367" y="83"/>
                    <a:pt x="373" y="85"/>
                  </a:cubicBezTo>
                  <a:cubicBezTo>
                    <a:pt x="378" y="87"/>
                    <a:pt x="384" y="88"/>
                    <a:pt x="390" y="88"/>
                  </a:cubicBezTo>
                  <a:cubicBezTo>
                    <a:pt x="397" y="88"/>
                    <a:pt x="403" y="87"/>
                    <a:pt x="408" y="84"/>
                  </a:cubicBezTo>
                  <a:cubicBezTo>
                    <a:pt x="413" y="82"/>
                    <a:pt x="418" y="79"/>
                    <a:pt x="422" y="75"/>
                  </a:cubicBezTo>
                  <a:cubicBezTo>
                    <a:pt x="426" y="72"/>
                    <a:pt x="429" y="67"/>
                    <a:pt x="431" y="62"/>
                  </a:cubicBezTo>
                  <a:cubicBezTo>
                    <a:pt x="433" y="56"/>
                    <a:pt x="434" y="50"/>
                    <a:pt x="434" y="44"/>
                  </a:cubicBezTo>
                  <a:cubicBezTo>
                    <a:pt x="434" y="37"/>
                    <a:pt x="433" y="31"/>
                    <a:pt x="431" y="26"/>
                  </a:cubicBezTo>
                  <a:cubicBezTo>
                    <a:pt x="429" y="20"/>
                    <a:pt x="426" y="16"/>
                    <a:pt x="422" y="12"/>
                  </a:cubicBezTo>
                  <a:cubicBezTo>
                    <a:pt x="418" y="8"/>
                    <a:pt x="413" y="5"/>
                    <a:pt x="408" y="3"/>
                  </a:cubicBezTo>
                  <a:cubicBezTo>
                    <a:pt x="403" y="1"/>
                    <a:pt x="397" y="0"/>
                    <a:pt x="390" y="0"/>
                  </a:cubicBezTo>
                  <a:cubicBezTo>
                    <a:pt x="384" y="0"/>
                    <a:pt x="378" y="1"/>
                    <a:pt x="373" y="3"/>
                  </a:cubicBezTo>
                  <a:cubicBezTo>
                    <a:pt x="367" y="6"/>
                    <a:pt x="363" y="9"/>
                    <a:pt x="359" y="12"/>
                  </a:cubicBezTo>
                  <a:cubicBezTo>
                    <a:pt x="355" y="16"/>
                    <a:pt x="352" y="21"/>
                    <a:pt x="350" y="26"/>
                  </a:cubicBezTo>
                  <a:cubicBezTo>
                    <a:pt x="347" y="32"/>
                    <a:pt x="346" y="38"/>
                    <a:pt x="346" y="44"/>
                  </a:cubicBezTo>
                  <a:cubicBezTo>
                    <a:pt x="346" y="51"/>
                    <a:pt x="347" y="57"/>
                    <a:pt x="350" y="62"/>
                  </a:cubicBezTo>
                  <a:moveTo>
                    <a:pt x="364" y="32"/>
                  </a:moveTo>
                  <a:cubicBezTo>
                    <a:pt x="365" y="28"/>
                    <a:pt x="367" y="25"/>
                    <a:pt x="370" y="22"/>
                  </a:cubicBezTo>
                  <a:cubicBezTo>
                    <a:pt x="372" y="20"/>
                    <a:pt x="375" y="18"/>
                    <a:pt x="379" y="16"/>
                  </a:cubicBezTo>
                  <a:cubicBezTo>
                    <a:pt x="382" y="15"/>
                    <a:pt x="386" y="14"/>
                    <a:pt x="390" y="14"/>
                  </a:cubicBezTo>
                  <a:cubicBezTo>
                    <a:pt x="395" y="14"/>
                    <a:pt x="399" y="15"/>
                    <a:pt x="402" y="16"/>
                  </a:cubicBezTo>
                  <a:cubicBezTo>
                    <a:pt x="406" y="18"/>
                    <a:pt x="409" y="20"/>
                    <a:pt x="411" y="22"/>
                  </a:cubicBezTo>
                  <a:cubicBezTo>
                    <a:pt x="414" y="25"/>
                    <a:pt x="416" y="28"/>
                    <a:pt x="417" y="32"/>
                  </a:cubicBezTo>
                  <a:cubicBezTo>
                    <a:pt x="418" y="35"/>
                    <a:pt x="419" y="39"/>
                    <a:pt x="419" y="43"/>
                  </a:cubicBezTo>
                  <a:cubicBezTo>
                    <a:pt x="419" y="48"/>
                    <a:pt x="418" y="52"/>
                    <a:pt x="417" y="56"/>
                  </a:cubicBezTo>
                  <a:cubicBezTo>
                    <a:pt x="416" y="60"/>
                    <a:pt x="414" y="63"/>
                    <a:pt x="411" y="66"/>
                  </a:cubicBezTo>
                  <a:cubicBezTo>
                    <a:pt x="409" y="68"/>
                    <a:pt x="406" y="70"/>
                    <a:pt x="402" y="72"/>
                  </a:cubicBezTo>
                  <a:cubicBezTo>
                    <a:pt x="399" y="74"/>
                    <a:pt x="395" y="74"/>
                    <a:pt x="390" y="74"/>
                  </a:cubicBezTo>
                  <a:cubicBezTo>
                    <a:pt x="386" y="74"/>
                    <a:pt x="382" y="74"/>
                    <a:pt x="379" y="72"/>
                  </a:cubicBezTo>
                  <a:cubicBezTo>
                    <a:pt x="375" y="70"/>
                    <a:pt x="372" y="68"/>
                    <a:pt x="370" y="66"/>
                  </a:cubicBezTo>
                  <a:cubicBezTo>
                    <a:pt x="367" y="63"/>
                    <a:pt x="365" y="60"/>
                    <a:pt x="364" y="56"/>
                  </a:cubicBezTo>
                  <a:cubicBezTo>
                    <a:pt x="362" y="52"/>
                    <a:pt x="362" y="48"/>
                    <a:pt x="362" y="43"/>
                  </a:cubicBezTo>
                  <a:cubicBezTo>
                    <a:pt x="362" y="39"/>
                    <a:pt x="362" y="35"/>
                    <a:pt x="364" y="32"/>
                  </a:cubicBezTo>
                  <a:moveTo>
                    <a:pt x="479" y="86"/>
                  </a:moveTo>
                  <a:cubicBezTo>
                    <a:pt x="494" y="86"/>
                    <a:pt x="494" y="86"/>
                    <a:pt x="494" y="86"/>
                  </a:cubicBezTo>
                  <a:cubicBezTo>
                    <a:pt x="494" y="45"/>
                    <a:pt x="494" y="45"/>
                    <a:pt x="494" y="45"/>
                  </a:cubicBezTo>
                  <a:cubicBezTo>
                    <a:pt x="495" y="45"/>
                    <a:pt x="495" y="45"/>
                    <a:pt x="495" y="45"/>
                  </a:cubicBezTo>
                  <a:cubicBezTo>
                    <a:pt x="531" y="86"/>
                    <a:pt x="531" y="86"/>
                    <a:pt x="531" y="86"/>
                  </a:cubicBezTo>
                  <a:cubicBezTo>
                    <a:pt x="552" y="86"/>
                    <a:pt x="552" y="86"/>
                    <a:pt x="552" y="86"/>
                  </a:cubicBezTo>
                  <a:cubicBezTo>
                    <a:pt x="510" y="41"/>
                    <a:pt x="510" y="41"/>
                    <a:pt x="510" y="41"/>
                  </a:cubicBezTo>
                  <a:cubicBezTo>
                    <a:pt x="549" y="2"/>
                    <a:pt x="549" y="2"/>
                    <a:pt x="549" y="2"/>
                  </a:cubicBezTo>
                  <a:cubicBezTo>
                    <a:pt x="529" y="2"/>
                    <a:pt x="529" y="2"/>
                    <a:pt x="529" y="2"/>
                  </a:cubicBezTo>
                  <a:cubicBezTo>
                    <a:pt x="495" y="38"/>
                    <a:pt x="495" y="38"/>
                    <a:pt x="495" y="38"/>
                  </a:cubicBezTo>
                  <a:cubicBezTo>
                    <a:pt x="494" y="38"/>
                    <a:pt x="494" y="38"/>
                    <a:pt x="494" y="38"/>
                  </a:cubicBezTo>
                  <a:cubicBezTo>
                    <a:pt x="494" y="2"/>
                    <a:pt x="494" y="2"/>
                    <a:pt x="494" y="2"/>
                  </a:cubicBezTo>
                  <a:cubicBezTo>
                    <a:pt x="479" y="2"/>
                    <a:pt x="479" y="2"/>
                    <a:pt x="479" y="2"/>
                  </a:cubicBezTo>
                  <a:lnTo>
                    <a:pt x="479"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8" name="Rectangle 47"/>
            <p:cNvSpPr>
              <a:spLocks noChangeArrowheads="1"/>
            </p:cNvSpPr>
            <p:nvPr/>
          </p:nvSpPr>
          <p:spPr bwMode="auto">
            <a:xfrm>
              <a:off x="9894888" y="-4852988"/>
              <a:ext cx="2174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9" name="Rectangle 48"/>
            <p:cNvSpPr>
              <a:spLocks noChangeArrowheads="1"/>
            </p:cNvSpPr>
            <p:nvPr/>
          </p:nvSpPr>
          <p:spPr bwMode="auto">
            <a:xfrm>
              <a:off x="122238" y="-4852988"/>
              <a:ext cx="2301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50" name="Freeform 49"/>
            <p:cNvSpPr>
              <a:spLocks noEditPoints="1"/>
            </p:cNvSpPr>
            <p:nvPr/>
          </p:nvSpPr>
          <p:spPr bwMode="auto">
            <a:xfrm>
              <a:off x="1768475" y="-2287588"/>
              <a:ext cx="6661150" cy="412750"/>
            </a:xfrm>
            <a:custGeom>
              <a:avLst/>
              <a:gdLst>
                <a:gd name="T0" fmla="*/ 21 w 550"/>
                <a:gd name="T1" fmla="*/ 34 h 34"/>
                <a:gd name="T2" fmla="*/ 6 w 550"/>
                <a:gd name="T3" fmla="*/ 14 h 34"/>
                <a:gd name="T4" fmla="*/ 51 w 550"/>
                <a:gd name="T5" fmla="*/ 34 h 34"/>
                <a:gd name="T6" fmla="*/ 64 w 550"/>
                <a:gd name="T7" fmla="*/ 1 h 34"/>
                <a:gd name="T8" fmla="*/ 66 w 550"/>
                <a:gd name="T9" fmla="*/ 21 h 34"/>
                <a:gd name="T10" fmla="*/ 105 w 550"/>
                <a:gd name="T11" fmla="*/ 20 h 34"/>
                <a:gd name="T12" fmla="*/ 119 w 550"/>
                <a:gd name="T13" fmla="*/ 10 h 34"/>
                <a:gd name="T14" fmla="*/ 95 w 550"/>
                <a:gd name="T15" fmla="*/ 1 h 34"/>
                <a:gd name="T16" fmla="*/ 108 w 550"/>
                <a:gd name="T17" fmla="*/ 6 h 34"/>
                <a:gd name="T18" fmla="*/ 110 w 550"/>
                <a:gd name="T19" fmla="*/ 14 h 34"/>
                <a:gd name="T20" fmla="*/ 150 w 550"/>
                <a:gd name="T21" fmla="*/ 34 h 34"/>
                <a:gd name="T22" fmla="*/ 166 w 550"/>
                <a:gd name="T23" fmla="*/ 10 h 34"/>
                <a:gd name="T24" fmla="*/ 138 w 550"/>
                <a:gd name="T25" fmla="*/ 34 h 34"/>
                <a:gd name="T26" fmla="*/ 158 w 550"/>
                <a:gd name="T27" fmla="*/ 9 h 34"/>
                <a:gd name="T28" fmla="*/ 153 w 550"/>
                <a:gd name="T29" fmla="*/ 28 h 34"/>
                <a:gd name="T30" fmla="*/ 201 w 550"/>
                <a:gd name="T31" fmla="*/ 20 h 34"/>
                <a:gd name="T32" fmla="*/ 183 w 550"/>
                <a:gd name="T33" fmla="*/ 1 h 34"/>
                <a:gd name="T34" fmla="*/ 276 w 550"/>
                <a:gd name="T35" fmla="*/ 22 h 34"/>
                <a:gd name="T36" fmla="*/ 278 w 550"/>
                <a:gd name="T37" fmla="*/ 8 h 34"/>
                <a:gd name="T38" fmla="*/ 265 w 550"/>
                <a:gd name="T39" fmla="*/ 1 h 34"/>
                <a:gd name="T40" fmla="*/ 260 w 550"/>
                <a:gd name="T41" fmla="*/ 12 h 34"/>
                <a:gd name="T42" fmla="*/ 257 w 550"/>
                <a:gd name="T43" fmla="*/ 22 h 34"/>
                <a:gd name="T44" fmla="*/ 267 w 550"/>
                <a:gd name="T45" fmla="*/ 34 h 34"/>
                <a:gd name="T46" fmla="*/ 280 w 550"/>
                <a:gd name="T47" fmla="*/ 26 h 34"/>
                <a:gd name="T48" fmla="*/ 271 w 550"/>
                <a:gd name="T49" fmla="*/ 11 h 34"/>
                <a:gd name="T50" fmla="*/ 265 w 550"/>
                <a:gd name="T51" fmla="*/ 10 h 34"/>
                <a:gd name="T52" fmla="*/ 273 w 550"/>
                <a:gd name="T53" fmla="*/ 26 h 34"/>
                <a:gd name="T54" fmla="*/ 262 w 550"/>
                <a:gd name="T55" fmla="*/ 27 h 34"/>
                <a:gd name="T56" fmla="*/ 266 w 550"/>
                <a:gd name="T57" fmla="*/ 19 h 34"/>
                <a:gd name="T58" fmla="*/ 353 w 550"/>
                <a:gd name="T59" fmla="*/ 32 h 34"/>
                <a:gd name="T60" fmla="*/ 353 w 550"/>
                <a:gd name="T61" fmla="*/ 17 h 34"/>
                <a:gd name="T62" fmla="*/ 355 w 550"/>
                <a:gd name="T63" fmla="*/ 6 h 34"/>
                <a:gd name="T64" fmla="*/ 333 w 550"/>
                <a:gd name="T65" fmla="*/ 34 h 34"/>
                <a:gd name="T66" fmla="*/ 348 w 550"/>
                <a:gd name="T67" fmla="*/ 13 h 34"/>
                <a:gd name="T68" fmla="*/ 344 w 550"/>
                <a:gd name="T69" fmla="*/ 19 h 34"/>
                <a:gd name="T70" fmla="*/ 346 w 550"/>
                <a:gd name="T71" fmla="*/ 28 h 34"/>
                <a:gd name="T72" fmla="*/ 380 w 550"/>
                <a:gd name="T73" fmla="*/ 34 h 34"/>
                <a:gd name="T74" fmla="*/ 392 w 550"/>
                <a:gd name="T75" fmla="*/ 1 h 34"/>
                <a:gd name="T76" fmla="*/ 394 w 550"/>
                <a:gd name="T77" fmla="*/ 21 h 34"/>
                <a:gd name="T78" fmla="*/ 432 w 550"/>
                <a:gd name="T79" fmla="*/ 2 h 34"/>
                <a:gd name="T80" fmla="*/ 427 w 550"/>
                <a:gd name="T81" fmla="*/ 30 h 34"/>
                <a:gd name="T82" fmla="*/ 446 w 550"/>
                <a:gd name="T83" fmla="*/ 25 h 34"/>
                <a:gd name="T84" fmla="*/ 429 w 550"/>
                <a:gd name="T85" fmla="*/ 22 h 34"/>
                <a:gd name="T86" fmla="*/ 439 w 550"/>
                <a:gd name="T87" fmla="*/ 6 h 34"/>
                <a:gd name="T88" fmla="*/ 472 w 550"/>
                <a:gd name="T89" fmla="*/ 30 h 34"/>
                <a:gd name="T90" fmla="*/ 500 w 550"/>
                <a:gd name="T91" fmla="*/ 24 h 34"/>
                <a:gd name="T92" fmla="*/ 485 w 550"/>
                <a:gd name="T93" fmla="*/ 0 h 34"/>
                <a:gd name="T94" fmla="*/ 469 w 550"/>
                <a:gd name="T95" fmla="*/ 24 h 34"/>
                <a:gd name="T96" fmla="*/ 489 w 550"/>
                <a:gd name="T97" fmla="*/ 7 h 34"/>
                <a:gd name="T98" fmla="*/ 493 w 550"/>
                <a:gd name="T99" fmla="*/ 26 h 34"/>
                <a:gd name="T100" fmla="*/ 474 w 550"/>
                <a:gd name="T101" fmla="*/ 22 h 34"/>
                <a:gd name="T102" fmla="*/ 527 w 550"/>
                <a:gd name="T103" fmla="*/ 9 h 34"/>
                <a:gd name="T104" fmla="*/ 545 w 550"/>
                <a:gd name="T105" fmla="*/ 1 h 34"/>
                <a:gd name="T106" fmla="*/ 521 w 550"/>
                <a:gd name="T10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34">
                  <a:moveTo>
                    <a:pt x="0" y="34"/>
                  </a:moveTo>
                  <a:cubicBezTo>
                    <a:pt x="6" y="34"/>
                    <a:pt x="6" y="34"/>
                    <a:pt x="6" y="34"/>
                  </a:cubicBezTo>
                  <a:cubicBezTo>
                    <a:pt x="6" y="19"/>
                    <a:pt x="6" y="19"/>
                    <a:pt x="6" y="19"/>
                  </a:cubicBezTo>
                  <a:cubicBezTo>
                    <a:pt x="21" y="19"/>
                    <a:pt x="21" y="19"/>
                    <a:pt x="21" y="19"/>
                  </a:cubicBezTo>
                  <a:cubicBezTo>
                    <a:pt x="21" y="34"/>
                    <a:pt x="21" y="34"/>
                    <a:pt x="21" y="34"/>
                  </a:cubicBezTo>
                  <a:cubicBezTo>
                    <a:pt x="27" y="34"/>
                    <a:pt x="27" y="34"/>
                    <a:pt x="27" y="34"/>
                  </a:cubicBezTo>
                  <a:cubicBezTo>
                    <a:pt x="27" y="1"/>
                    <a:pt x="27" y="1"/>
                    <a:pt x="27" y="1"/>
                  </a:cubicBezTo>
                  <a:cubicBezTo>
                    <a:pt x="21" y="1"/>
                    <a:pt x="21" y="1"/>
                    <a:pt x="21" y="1"/>
                  </a:cubicBezTo>
                  <a:cubicBezTo>
                    <a:pt x="21" y="14"/>
                    <a:pt x="21" y="14"/>
                    <a:pt x="21" y="14"/>
                  </a:cubicBezTo>
                  <a:cubicBezTo>
                    <a:pt x="6" y="14"/>
                    <a:pt x="6" y="14"/>
                    <a:pt x="6" y="14"/>
                  </a:cubicBezTo>
                  <a:cubicBezTo>
                    <a:pt x="6" y="1"/>
                    <a:pt x="6" y="1"/>
                    <a:pt x="6" y="1"/>
                  </a:cubicBezTo>
                  <a:cubicBezTo>
                    <a:pt x="0" y="1"/>
                    <a:pt x="0" y="1"/>
                    <a:pt x="0" y="1"/>
                  </a:cubicBezTo>
                  <a:lnTo>
                    <a:pt x="0" y="34"/>
                  </a:lnTo>
                  <a:close/>
                  <a:moveTo>
                    <a:pt x="45" y="34"/>
                  </a:moveTo>
                  <a:cubicBezTo>
                    <a:pt x="51" y="34"/>
                    <a:pt x="51" y="34"/>
                    <a:pt x="51" y="34"/>
                  </a:cubicBezTo>
                  <a:cubicBezTo>
                    <a:pt x="54" y="26"/>
                    <a:pt x="54" y="26"/>
                    <a:pt x="54" y="26"/>
                  </a:cubicBezTo>
                  <a:cubicBezTo>
                    <a:pt x="68" y="26"/>
                    <a:pt x="68" y="26"/>
                    <a:pt x="68" y="26"/>
                  </a:cubicBezTo>
                  <a:cubicBezTo>
                    <a:pt x="71" y="34"/>
                    <a:pt x="71" y="34"/>
                    <a:pt x="71" y="34"/>
                  </a:cubicBezTo>
                  <a:cubicBezTo>
                    <a:pt x="78" y="34"/>
                    <a:pt x="78" y="34"/>
                    <a:pt x="78" y="34"/>
                  </a:cubicBezTo>
                  <a:cubicBezTo>
                    <a:pt x="64" y="1"/>
                    <a:pt x="64" y="1"/>
                    <a:pt x="64" y="1"/>
                  </a:cubicBezTo>
                  <a:cubicBezTo>
                    <a:pt x="59" y="1"/>
                    <a:pt x="59" y="1"/>
                    <a:pt x="59" y="1"/>
                  </a:cubicBezTo>
                  <a:lnTo>
                    <a:pt x="45" y="34"/>
                  </a:lnTo>
                  <a:close/>
                  <a:moveTo>
                    <a:pt x="56" y="21"/>
                  </a:moveTo>
                  <a:cubicBezTo>
                    <a:pt x="61" y="8"/>
                    <a:pt x="61" y="8"/>
                    <a:pt x="61" y="8"/>
                  </a:cubicBezTo>
                  <a:cubicBezTo>
                    <a:pt x="66" y="21"/>
                    <a:pt x="66" y="21"/>
                    <a:pt x="66" y="21"/>
                  </a:cubicBezTo>
                  <a:lnTo>
                    <a:pt x="56" y="21"/>
                  </a:lnTo>
                  <a:close/>
                  <a:moveTo>
                    <a:pt x="95" y="34"/>
                  </a:moveTo>
                  <a:cubicBezTo>
                    <a:pt x="101" y="34"/>
                    <a:pt x="101" y="34"/>
                    <a:pt x="101" y="34"/>
                  </a:cubicBezTo>
                  <a:cubicBezTo>
                    <a:pt x="101" y="20"/>
                    <a:pt x="101" y="20"/>
                    <a:pt x="101" y="20"/>
                  </a:cubicBezTo>
                  <a:cubicBezTo>
                    <a:pt x="105" y="20"/>
                    <a:pt x="105" y="20"/>
                    <a:pt x="105" y="20"/>
                  </a:cubicBezTo>
                  <a:cubicBezTo>
                    <a:pt x="113" y="34"/>
                    <a:pt x="113" y="34"/>
                    <a:pt x="113" y="34"/>
                  </a:cubicBezTo>
                  <a:cubicBezTo>
                    <a:pt x="120" y="34"/>
                    <a:pt x="120" y="34"/>
                    <a:pt x="120" y="34"/>
                  </a:cubicBezTo>
                  <a:cubicBezTo>
                    <a:pt x="111" y="19"/>
                    <a:pt x="111" y="19"/>
                    <a:pt x="111" y="19"/>
                  </a:cubicBezTo>
                  <a:cubicBezTo>
                    <a:pt x="113" y="19"/>
                    <a:pt x="115" y="18"/>
                    <a:pt x="117" y="16"/>
                  </a:cubicBezTo>
                  <a:cubicBezTo>
                    <a:pt x="118" y="15"/>
                    <a:pt x="119" y="13"/>
                    <a:pt x="119" y="10"/>
                  </a:cubicBezTo>
                  <a:cubicBezTo>
                    <a:pt x="119" y="9"/>
                    <a:pt x="118" y="7"/>
                    <a:pt x="118" y="6"/>
                  </a:cubicBezTo>
                  <a:cubicBezTo>
                    <a:pt x="117" y="5"/>
                    <a:pt x="116" y="4"/>
                    <a:pt x="115" y="3"/>
                  </a:cubicBezTo>
                  <a:cubicBezTo>
                    <a:pt x="114" y="2"/>
                    <a:pt x="112" y="2"/>
                    <a:pt x="111" y="2"/>
                  </a:cubicBezTo>
                  <a:cubicBezTo>
                    <a:pt x="110" y="1"/>
                    <a:pt x="108" y="1"/>
                    <a:pt x="107" y="1"/>
                  </a:cubicBezTo>
                  <a:cubicBezTo>
                    <a:pt x="95" y="1"/>
                    <a:pt x="95" y="1"/>
                    <a:pt x="95" y="1"/>
                  </a:cubicBezTo>
                  <a:lnTo>
                    <a:pt x="95" y="34"/>
                  </a:lnTo>
                  <a:close/>
                  <a:moveTo>
                    <a:pt x="101" y="15"/>
                  </a:moveTo>
                  <a:cubicBezTo>
                    <a:pt x="101" y="6"/>
                    <a:pt x="101" y="6"/>
                    <a:pt x="101" y="6"/>
                  </a:cubicBezTo>
                  <a:cubicBezTo>
                    <a:pt x="106" y="6"/>
                    <a:pt x="106" y="6"/>
                    <a:pt x="106" y="6"/>
                  </a:cubicBezTo>
                  <a:cubicBezTo>
                    <a:pt x="107" y="6"/>
                    <a:pt x="108" y="6"/>
                    <a:pt x="108" y="6"/>
                  </a:cubicBezTo>
                  <a:cubicBezTo>
                    <a:pt x="109" y="6"/>
                    <a:pt x="110" y="7"/>
                    <a:pt x="110" y="7"/>
                  </a:cubicBezTo>
                  <a:cubicBezTo>
                    <a:pt x="111" y="7"/>
                    <a:pt x="112" y="8"/>
                    <a:pt x="112" y="8"/>
                  </a:cubicBezTo>
                  <a:cubicBezTo>
                    <a:pt x="112" y="9"/>
                    <a:pt x="113" y="10"/>
                    <a:pt x="113" y="10"/>
                  </a:cubicBezTo>
                  <a:cubicBezTo>
                    <a:pt x="113" y="12"/>
                    <a:pt x="112" y="12"/>
                    <a:pt x="112" y="13"/>
                  </a:cubicBezTo>
                  <a:cubicBezTo>
                    <a:pt x="111" y="14"/>
                    <a:pt x="111" y="14"/>
                    <a:pt x="110" y="14"/>
                  </a:cubicBezTo>
                  <a:cubicBezTo>
                    <a:pt x="110" y="15"/>
                    <a:pt x="109" y="15"/>
                    <a:pt x="108" y="15"/>
                  </a:cubicBezTo>
                  <a:cubicBezTo>
                    <a:pt x="107" y="15"/>
                    <a:pt x="106" y="15"/>
                    <a:pt x="106" y="15"/>
                  </a:cubicBezTo>
                  <a:lnTo>
                    <a:pt x="101" y="15"/>
                  </a:lnTo>
                  <a:close/>
                  <a:moveTo>
                    <a:pt x="138" y="34"/>
                  </a:moveTo>
                  <a:cubicBezTo>
                    <a:pt x="150" y="34"/>
                    <a:pt x="150" y="34"/>
                    <a:pt x="150" y="34"/>
                  </a:cubicBezTo>
                  <a:cubicBezTo>
                    <a:pt x="152" y="34"/>
                    <a:pt x="154" y="33"/>
                    <a:pt x="156" y="33"/>
                  </a:cubicBezTo>
                  <a:cubicBezTo>
                    <a:pt x="158" y="32"/>
                    <a:pt x="160" y="31"/>
                    <a:pt x="162" y="30"/>
                  </a:cubicBezTo>
                  <a:cubicBezTo>
                    <a:pt x="163" y="28"/>
                    <a:pt x="165" y="27"/>
                    <a:pt x="166" y="25"/>
                  </a:cubicBezTo>
                  <a:cubicBezTo>
                    <a:pt x="167" y="23"/>
                    <a:pt x="167" y="20"/>
                    <a:pt x="167" y="17"/>
                  </a:cubicBezTo>
                  <a:cubicBezTo>
                    <a:pt x="167" y="15"/>
                    <a:pt x="167" y="12"/>
                    <a:pt x="166" y="10"/>
                  </a:cubicBezTo>
                  <a:cubicBezTo>
                    <a:pt x="165" y="8"/>
                    <a:pt x="164" y="7"/>
                    <a:pt x="162" y="5"/>
                  </a:cubicBezTo>
                  <a:cubicBezTo>
                    <a:pt x="161" y="4"/>
                    <a:pt x="159" y="3"/>
                    <a:pt x="157" y="2"/>
                  </a:cubicBezTo>
                  <a:cubicBezTo>
                    <a:pt x="155" y="2"/>
                    <a:pt x="153" y="1"/>
                    <a:pt x="151" y="1"/>
                  </a:cubicBezTo>
                  <a:cubicBezTo>
                    <a:pt x="138" y="1"/>
                    <a:pt x="138" y="1"/>
                    <a:pt x="138" y="1"/>
                  </a:cubicBezTo>
                  <a:lnTo>
                    <a:pt x="138" y="34"/>
                  </a:lnTo>
                  <a:close/>
                  <a:moveTo>
                    <a:pt x="144" y="28"/>
                  </a:moveTo>
                  <a:cubicBezTo>
                    <a:pt x="144" y="6"/>
                    <a:pt x="144" y="6"/>
                    <a:pt x="144" y="6"/>
                  </a:cubicBezTo>
                  <a:cubicBezTo>
                    <a:pt x="149" y="6"/>
                    <a:pt x="149" y="6"/>
                    <a:pt x="149" y="6"/>
                  </a:cubicBezTo>
                  <a:cubicBezTo>
                    <a:pt x="151" y="6"/>
                    <a:pt x="153" y="7"/>
                    <a:pt x="154" y="7"/>
                  </a:cubicBezTo>
                  <a:cubicBezTo>
                    <a:pt x="156" y="7"/>
                    <a:pt x="157" y="8"/>
                    <a:pt x="158" y="9"/>
                  </a:cubicBezTo>
                  <a:cubicBezTo>
                    <a:pt x="159" y="10"/>
                    <a:pt x="160" y="11"/>
                    <a:pt x="160" y="12"/>
                  </a:cubicBezTo>
                  <a:cubicBezTo>
                    <a:pt x="161" y="14"/>
                    <a:pt x="161" y="15"/>
                    <a:pt x="161" y="17"/>
                  </a:cubicBezTo>
                  <a:cubicBezTo>
                    <a:pt x="161" y="19"/>
                    <a:pt x="161" y="21"/>
                    <a:pt x="160" y="22"/>
                  </a:cubicBezTo>
                  <a:cubicBezTo>
                    <a:pt x="160" y="24"/>
                    <a:pt x="159" y="25"/>
                    <a:pt x="157" y="26"/>
                  </a:cubicBezTo>
                  <a:cubicBezTo>
                    <a:pt x="156" y="27"/>
                    <a:pt x="155" y="27"/>
                    <a:pt x="153" y="28"/>
                  </a:cubicBezTo>
                  <a:cubicBezTo>
                    <a:pt x="152" y="28"/>
                    <a:pt x="150" y="28"/>
                    <a:pt x="148" y="28"/>
                  </a:cubicBezTo>
                  <a:lnTo>
                    <a:pt x="144" y="28"/>
                  </a:lnTo>
                  <a:close/>
                  <a:moveTo>
                    <a:pt x="195" y="34"/>
                  </a:moveTo>
                  <a:cubicBezTo>
                    <a:pt x="201" y="34"/>
                    <a:pt x="201" y="34"/>
                    <a:pt x="201" y="34"/>
                  </a:cubicBezTo>
                  <a:cubicBezTo>
                    <a:pt x="201" y="20"/>
                    <a:pt x="201" y="20"/>
                    <a:pt x="201" y="20"/>
                  </a:cubicBezTo>
                  <a:cubicBezTo>
                    <a:pt x="213" y="1"/>
                    <a:pt x="213" y="1"/>
                    <a:pt x="213" y="1"/>
                  </a:cubicBezTo>
                  <a:cubicBezTo>
                    <a:pt x="206" y="1"/>
                    <a:pt x="206" y="1"/>
                    <a:pt x="206" y="1"/>
                  </a:cubicBezTo>
                  <a:cubicBezTo>
                    <a:pt x="198" y="14"/>
                    <a:pt x="198" y="14"/>
                    <a:pt x="198" y="14"/>
                  </a:cubicBezTo>
                  <a:cubicBezTo>
                    <a:pt x="190" y="1"/>
                    <a:pt x="190" y="1"/>
                    <a:pt x="190" y="1"/>
                  </a:cubicBezTo>
                  <a:cubicBezTo>
                    <a:pt x="183" y="1"/>
                    <a:pt x="183" y="1"/>
                    <a:pt x="183" y="1"/>
                  </a:cubicBezTo>
                  <a:cubicBezTo>
                    <a:pt x="195" y="20"/>
                    <a:pt x="195" y="20"/>
                    <a:pt x="195" y="20"/>
                  </a:cubicBezTo>
                  <a:lnTo>
                    <a:pt x="195" y="34"/>
                  </a:lnTo>
                  <a:close/>
                  <a:moveTo>
                    <a:pt x="287" y="17"/>
                  </a:moveTo>
                  <a:cubicBezTo>
                    <a:pt x="280" y="17"/>
                    <a:pt x="280" y="17"/>
                    <a:pt x="280" y="17"/>
                  </a:cubicBezTo>
                  <a:cubicBezTo>
                    <a:pt x="276" y="22"/>
                    <a:pt x="276" y="22"/>
                    <a:pt x="276" y="22"/>
                  </a:cubicBezTo>
                  <a:cubicBezTo>
                    <a:pt x="271" y="16"/>
                    <a:pt x="271" y="16"/>
                    <a:pt x="271" y="16"/>
                  </a:cubicBezTo>
                  <a:cubicBezTo>
                    <a:pt x="272" y="16"/>
                    <a:pt x="273" y="16"/>
                    <a:pt x="274" y="15"/>
                  </a:cubicBezTo>
                  <a:cubicBezTo>
                    <a:pt x="274" y="14"/>
                    <a:pt x="275" y="14"/>
                    <a:pt x="276" y="13"/>
                  </a:cubicBezTo>
                  <a:cubicBezTo>
                    <a:pt x="276" y="12"/>
                    <a:pt x="277" y="12"/>
                    <a:pt x="277" y="11"/>
                  </a:cubicBezTo>
                  <a:cubicBezTo>
                    <a:pt x="278" y="10"/>
                    <a:pt x="278" y="9"/>
                    <a:pt x="278" y="8"/>
                  </a:cubicBezTo>
                  <a:cubicBezTo>
                    <a:pt x="278" y="7"/>
                    <a:pt x="277" y="6"/>
                    <a:pt x="277" y="5"/>
                  </a:cubicBezTo>
                  <a:cubicBezTo>
                    <a:pt x="276" y="4"/>
                    <a:pt x="276" y="3"/>
                    <a:pt x="275" y="2"/>
                  </a:cubicBezTo>
                  <a:cubicBezTo>
                    <a:pt x="274" y="2"/>
                    <a:pt x="273" y="1"/>
                    <a:pt x="272" y="1"/>
                  </a:cubicBezTo>
                  <a:cubicBezTo>
                    <a:pt x="271" y="1"/>
                    <a:pt x="270" y="0"/>
                    <a:pt x="269" y="0"/>
                  </a:cubicBezTo>
                  <a:cubicBezTo>
                    <a:pt x="267" y="0"/>
                    <a:pt x="266" y="1"/>
                    <a:pt x="265" y="1"/>
                  </a:cubicBezTo>
                  <a:cubicBezTo>
                    <a:pt x="264" y="1"/>
                    <a:pt x="263" y="2"/>
                    <a:pt x="262" y="2"/>
                  </a:cubicBezTo>
                  <a:cubicBezTo>
                    <a:pt x="261" y="3"/>
                    <a:pt x="261" y="4"/>
                    <a:pt x="260" y="5"/>
                  </a:cubicBezTo>
                  <a:cubicBezTo>
                    <a:pt x="260" y="6"/>
                    <a:pt x="259" y="7"/>
                    <a:pt x="259" y="8"/>
                  </a:cubicBezTo>
                  <a:cubicBezTo>
                    <a:pt x="259" y="9"/>
                    <a:pt x="259" y="10"/>
                    <a:pt x="260" y="11"/>
                  </a:cubicBezTo>
                  <a:cubicBezTo>
                    <a:pt x="260" y="11"/>
                    <a:pt x="260" y="12"/>
                    <a:pt x="260" y="12"/>
                  </a:cubicBezTo>
                  <a:cubicBezTo>
                    <a:pt x="261" y="13"/>
                    <a:pt x="261" y="14"/>
                    <a:pt x="262" y="14"/>
                  </a:cubicBezTo>
                  <a:cubicBezTo>
                    <a:pt x="262" y="15"/>
                    <a:pt x="263" y="15"/>
                    <a:pt x="263" y="16"/>
                  </a:cubicBezTo>
                  <a:cubicBezTo>
                    <a:pt x="262" y="16"/>
                    <a:pt x="261" y="17"/>
                    <a:pt x="260" y="17"/>
                  </a:cubicBezTo>
                  <a:cubicBezTo>
                    <a:pt x="259" y="18"/>
                    <a:pt x="259" y="18"/>
                    <a:pt x="258" y="19"/>
                  </a:cubicBezTo>
                  <a:cubicBezTo>
                    <a:pt x="257" y="20"/>
                    <a:pt x="257" y="21"/>
                    <a:pt x="257" y="22"/>
                  </a:cubicBezTo>
                  <a:cubicBezTo>
                    <a:pt x="256" y="23"/>
                    <a:pt x="256" y="24"/>
                    <a:pt x="256" y="25"/>
                  </a:cubicBezTo>
                  <a:cubicBezTo>
                    <a:pt x="256" y="26"/>
                    <a:pt x="256" y="28"/>
                    <a:pt x="257" y="29"/>
                  </a:cubicBezTo>
                  <a:cubicBezTo>
                    <a:pt x="258" y="30"/>
                    <a:pt x="258" y="31"/>
                    <a:pt x="259" y="32"/>
                  </a:cubicBezTo>
                  <a:cubicBezTo>
                    <a:pt x="260" y="33"/>
                    <a:pt x="262" y="33"/>
                    <a:pt x="263" y="34"/>
                  </a:cubicBezTo>
                  <a:cubicBezTo>
                    <a:pt x="264" y="34"/>
                    <a:pt x="266" y="34"/>
                    <a:pt x="267" y="34"/>
                  </a:cubicBezTo>
                  <a:cubicBezTo>
                    <a:pt x="269" y="34"/>
                    <a:pt x="271" y="34"/>
                    <a:pt x="272" y="33"/>
                  </a:cubicBezTo>
                  <a:cubicBezTo>
                    <a:pt x="274" y="33"/>
                    <a:pt x="275" y="31"/>
                    <a:pt x="277" y="30"/>
                  </a:cubicBezTo>
                  <a:cubicBezTo>
                    <a:pt x="280" y="34"/>
                    <a:pt x="280" y="34"/>
                    <a:pt x="280" y="34"/>
                  </a:cubicBezTo>
                  <a:cubicBezTo>
                    <a:pt x="287" y="34"/>
                    <a:pt x="287" y="34"/>
                    <a:pt x="287" y="34"/>
                  </a:cubicBezTo>
                  <a:cubicBezTo>
                    <a:pt x="280" y="26"/>
                    <a:pt x="280" y="26"/>
                    <a:pt x="280" y="26"/>
                  </a:cubicBezTo>
                  <a:lnTo>
                    <a:pt x="287" y="17"/>
                  </a:lnTo>
                  <a:close/>
                  <a:moveTo>
                    <a:pt x="271" y="6"/>
                  </a:moveTo>
                  <a:cubicBezTo>
                    <a:pt x="272" y="7"/>
                    <a:pt x="272" y="7"/>
                    <a:pt x="272" y="8"/>
                  </a:cubicBezTo>
                  <a:cubicBezTo>
                    <a:pt x="272" y="9"/>
                    <a:pt x="272" y="10"/>
                    <a:pt x="272" y="10"/>
                  </a:cubicBezTo>
                  <a:cubicBezTo>
                    <a:pt x="272" y="10"/>
                    <a:pt x="271" y="11"/>
                    <a:pt x="271" y="11"/>
                  </a:cubicBezTo>
                  <a:cubicBezTo>
                    <a:pt x="270" y="12"/>
                    <a:pt x="270" y="12"/>
                    <a:pt x="269" y="12"/>
                  </a:cubicBezTo>
                  <a:cubicBezTo>
                    <a:pt x="269" y="13"/>
                    <a:pt x="268" y="13"/>
                    <a:pt x="268" y="13"/>
                  </a:cubicBezTo>
                  <a:cubicBezTo>
                    <a:pt x="267" y="13"/>
                    <a:pt x="267" y="13"/>
                    <a:pt x="267" y="12"/>
                  </a:cubicBezTo>
                  <a:cubicBezTo>
                    <a:pt x="266" y="12"/>
                    <a:pt x="266" y="11"/>
                    <a:pt x="266" y="11"/>
                  </a:cubicBezTo>
                  <a:cubicBezTo>
                    <a:pt x="266" y="11"/>
                    <a:pt x="265" y="10"/>
                    <a:pt x="265" y="10"/>
                  </a:cubicBezTo>
                  <a:cubicBezTo>
                    <a:pt x="265" y="9"/>
                    <a:pt x="265" y="9"/>
                    <a:pt x="265" y="9"/>
                  </a:cubicBezTo>
                  <a:cubicBezTo>
                    <a:pt x="265" y="8"/>
                    <a:pt x="265" y="7"/>
                    <a:pt x="266" y="6"/>
                  </a:cubicBezTo>
                  <a:cubicBezTo>
                    <a:pt x="267" y="6"/>
                    <a:pt x="268" y="5"/>
                    <a:pt x="269" y="5"/>
                  </a:cubicBezTo>
                  <a:cubicBezTo>
                    <a:pt x="270" y="5"/>
                    <a:pt x="270" y="6"/>
                    <a:pt x="271" y="6"/>
                  </a:cubicBezTo>
                  <a:moveTo>
                    <a:pt x="273" y="26"/>
                  </a:moveTo>
                  <a:cubicBezTo>
                    <a:pt x="272" y="27"/>
                    <a:pt x="271" y="28"/>
                    <a:pt x="270" y="28"/>
                  </a:cubicBezTo>
                  <a:cubicBezTo>
                    <a:pt x="270" y="29"/>
                    <a:pt x="268" y="29"/>
                    <a:pt x="267" y="29"/>
                  </a:cubicBezTo>
                  <a:cubicBezTo>
                    <a:pt x="266" y="29"/>
                    <a:pt x="266" y="29"/>
                    <a:pt x="265" y="29"/>
                  </a:cubicBezTo>
                  <a:cubicBezTo>
                    <a:pt x="265" y="29"/>
                    <a:pt x="264" y="28"/>
                    <a:pt x="264" y="28"/>
                  </a:cubicBezTo>
                  <a:cubicBezTo>
                    <a:pt x="263" y="28"/>
                    <a:pt x="263" y="27"/>
                    <a:pt x="262" y="27"/>
                  </a:cubicBezTo>
                  <a:cubicBezTo>
                    <a:pt x="262" y="26"/>
                    <a:pt x="262" y="25"/>
                    <a:pt x="262" y="25"/>
                  </a:cubicBezTo>
                  <a:cubicBezTo>
                    <a:pt x="262" y="24"/>
                    <a:pt x="262" y="23"/>
                    <a:pt x="262" y="23"/>
                  </a:cubicBezTo>
                  <a:cubicBezTo>
                    <a:pt x="263" y="22"/>
                    <a:pt x="263" y="22"/>
                    <a:pt x="263" y="21"/>
                  </a:cubicBezTo>
                  <a:cubicBezTo>
                    <a:pt x="264" y="21"/>
                    <a:pt x="264" y="20"/>
                    <a:pt x="265" y="20"/>
                  </a:cubicBezTo>
                  <a:cubicBezTo>
                    <a:pt x="265" y="20"/>
                    <a:pt x="266" y="19"/>
                    <a:pt x="266" y="19"/>
                  </a:cubicBezTo>
                  <a:lnTo>
                    <a:pt x="273" y="26"/>
                  </a:lnTo>
                  <a:close/>
                  <a:moveTo>
                    <a:pt x="333" y="34"/>
                  </a:moveTo>
                  <a:cubicBezTo>
                    <a:pt x="345" y="34"/>
                    <a:pt x="345" y="34"/>
                    <a:pt x="345" y="34"/>
                  </a:cubicBezTo>
                  <a:cubicBezTo>
                    <a:pt x="346" y="34"/>
                    <a:pt x="348" y="33"/>
                    <a:pt x="349" y="33"/>
                  </a:cubicBezTo>
                  <a:cubicBezTo>
                    <a:pt x="351" y="33"/>
                    <a:pt x="352" y="32"/>
                    <a:pt x="353" y="32"/>
                  </a:cubicBezTo>
                  <a:cubicBezTo>
                    <a:pt x="354" y="31"/>
                    <a:pt x="355" y="30"/>
                    <a:pt x="356" y="29"/>
                  </a:cubicBezTo>
                  <a:cubicBezTo>
                    <a:pt x="357" y="28"/>
                    <a:pt x="357" y="26"/>
                    <a:pt x="357" y="24"/>
                  </a:cubicBezTo>
                  <a:cubicBezTo>
                    <a:pt x="357" y="23"/>
                    <a:pt x="357" y="22"/>
                    <a:pt x="356" y="21"/>
                  </a:cubicBezTo>
                  <a:cubicBezTo>
                    <a:pt x="356" y="21"/>
                    <a:pt x="356" y="20"/>
                    <a:pt x="355" y="19"/>
                  </a:cubicBezTo>
                  <a:cubicBezTo>
                    <a:pt x="354" y="18"/>
                    <a:pt x="354" y="18"/>
                    <a:pt x="353" y="17"/>
                  </a:cubicBezTo>
                  <a:cubicBezTo>
                    <a:pt x="352" y="17"/>
                    <a:pt x="351" y="17"/>
                    <a:pt x="350" y="17"/>
                  </a:cubicBezTo>
                  <a:cubicBezTo>
                    <a:pt x="350" y="16"/>
                    <a:pt x="350" y="16"/>
                    <a:pt x="350" y="16"/>
                  </a:cubicBezTo>
                  <a:cubicBezTo>
                    <a:pt x="352" y="16"/>
                    <a:pt x="353" y="15"/>
                    <a:pt x="354" y="14"/>
                  </a:cubicBezTo>
                  <a:cubicBezTo>
                    <a:pt x="355" y="13"/>
                    <a:pt x="356" y="11"/>
                    <a:pt x="356" y="9"/>
                  </a:cubicBezTo>
                  <a:cubicBezTo>
                    <a:pt x="356" y="8"/>
                    <a:pt x="355" y="7"/>
                    <a:pt x="355" y="6"/>
                  </a:cubicBezTo>
                  <a:cubicBezTo>
                    <a:pt x="354" y="5"/>
                    <a:pt x="353" y="4"/>
                    <a:pt x="352" y="3"/>
                  </a:cubicBezTo>
                  <a:cubicBezTo>
                    <a:pt x="351" y="2"/>
                    <a:pt x="350" y="2"/>
                    <a:pt x="349" y="2"/>
                  </a:cubicBezTo>
                  <a:cubicBezTo>
                    <a:pt x="348" y="1"/>
                    <a:pt x="347" y="1"/>
                    <a:pt x="346" y="1"/>
                  </a:cubicBezTo>
                  <a:cubicBezTo>
                    <a:pt x="333" y="1"/>
                    <a:pt x="333" y="1"/>
                    <a:pt x="333" y="1"/>
                  </a:cubicBezTo>
                  <a:lnTo>
                    <a:pt x="333" y="34"/>
                  </a:lnTo>
                  <a:close/>
                  <a:moveTo>
                    <a:pt x="339" y="6"/>
                  </a:moveTo>
                  <a:cubicBezTo>
                    <a:pt x="344" y="6"/>
                    <a:pt x="344" y="6"/>
                    <a:pt x="344" y="6"/>
                  </a:cubicBezTo>
                  <a:cubicBezTo>
                    <a:pt x="346" y="6"/>
                    <a:pt x="347" y="7"/>
                    <a:pt x="348" y="7"/>
                  </a:cubicBezTo>
                  <a:cubicBezTo>
                    <a:pt x="349" y="8"/>
                    <a:pt x="350" y="9"/>
                    <a:pt x="350" y="10"/>
                  </a:cubicBezTo>
                  <a:cubicBezTo>
                    <a:pt x="350" y="12"/>
                    <a:pt x="349" y="13"/>
                    <a:pt x="348" y="13"/>
                  </a:cubicBezTo>
                  <a:cubicBezTo>
                    <a:pt x="347" y="14"/>
                    <a:pt x="346" y="14"/>
                    <a:pt x="344" y="14"/>
                  </a:cubicBezTo>
                  <a:cubicBezTo>
                    <a:pt x="339" y="14"/>
                    <a:pt x="339" y="14"/>
                    <a:pt x="339" y="14"/>
                  </a:cubicBezTo>
                  <a:lnTo>
                    <a:pt x="339" y="6"/>
                  </a:lnTo>
                  <a:close/>
                  <a:moveTo>
                    <a:pt x="339" y="19"/>
                  </a:moveTo>
                  <a:cubicBezTo>
                    <a:pt x="344" y="19"/>
                    <a:pt x="344" y="19"/>
                    <a:pt x="344" y="19"/>
                  </a:cubicBezTo>
                  <a:cubicBezTo>
                    <a:pt x="347" y="19"/>
                    <a:pt x="348" y="20"/>
                    <a:pt x="349" y="20"/>
                  </a:cubicBezTo>
                  <a:cubicBezTo>
                    <a:pt x="351" y="21"/>
                    <a:pt x="351" y="22"/>
                    <a:pt x="351" y="24"/>
                  </a:cubicBezTo>
                  <a:cubicBezTo>
                    <a:pt x="351" y="25"/>
                    <a:pt x="351" y="26"/>
                    <a:pt x="350" y="26"/>
                  </a:cubicBezTo>
                  <a:cubicBezTo>
                    <a:pt x="350" y="27"/>
                    <a:pt x="349" y="27"/>
                    <a:pt x="349" y="28"/>
                  </a:cubicBezTo>
                  <a:cubicBezTo>
                    <a:pt x="348" y="28"/>
                    <a:pt x="347" y="28"/>
                    <a:pt x="346" y="28"/>
                  </a:cubicBezTo>
                  <a:cubicBezTo>
                    <a:pt x="346" y="29"/>
                    <a:pt x="345" y="29"/>
                    <a:pt x="344" y="29"/>
                  </a:cubicBezTo>
                  <a:cubicBezTo>
                    <a:pt x="339" y="29"/>
                    <a:pt x="339" y="29"/>
                    <a:pt x="339" y="29"/>
                  </a:cubicBezTo>
                  <a:lnTo>
                    <a:pt x="339" y="19"/>
                  </a:lnTo>
                  <a:close/>
                  <a:moveTo>
                    <a:pt x="373" y="34"/>
                  </a:moveTo>
                  <a:cubicBezTo>
                    <a:pt x="380" y="34"/>
                    <a:pt x="380" y="34"/>
                    <a:pt x="380" y="34"/>
                  </a:cubicBezTo>
                  <a:cubicBezTo>
                    <a:pt x="383" y="26"/>
                    <a:pt x="383" y="26"/>
                    <a:pt x="383" y="26"/>
                  </a:cubicBezTo>
                  <a:cubicBezTo>
                    <a:pt x="397" y="26"/>
                    <a:pt x="397" y="26"/>
                    <a:pt x="397" y="26"/>
                  </a:cubicBezTo>
                  <a:cubicBezTo>
                    <a:pt x="400" y="34"/>
                    <a:pt x="400" y="34"/>
                    <a:pt x="400" y="34"/>
                  </a:cubicBezTo>
                  <a:cubicBezTo>
                    <a:pt x="406" y="34"/>
                    <a:pt x="406" y="34"/>
                    <a:pt x="406" y="34"/>
                  </a:cubicBezTo>
                  <a:cubicBezTo>
                    <a:pt x="392" y="1"/>
                    <a:pt x="392" y="1"/>
                    <a:pt x="392" y="1"/>
                  </a:cubicBezTo>
                  <a:cubicBezTo>
                    <a:pt x="387" y="1"/>
                    <a:pt x="387" y="1"/>
                    <a:pt x="387" y="1"/>
                  </a:cubicBezTo>
                  <a:lnTo>
                    <a:pt x="373" y="34"/>
                  </a:lnTo>
                  <a:close/>
                  <a:moveTo>
                    <a:pt x="384" y="21"/>
                  </a:moveTo>
                  <a:cubicBezTo>
                    <a:pt x="390" y="8"/>
                    <a:pt x="390" y="8"/>
                    <a:pt x="390" y="8"/>
                  </a:cubicBezTo>
                  <a:cubicBezTo>
                    <a:pt x="394" y="21"/>
                    <a:pt x="394" y="21"/>
                    <a:pt x="394" y="21"/>
                  </a:cubicBezTo>
                  <a:lnTo>
                    <a:pt x="384" y="21"/>
                  </a:lnTo>
                  <a:close/>
                  <a:moveTo>
                    <a:pt x="450" y="6"/>
                  </a:moveTo>
                  <a:cubicBezTo>
                    <a:pt x="449" y="4"/>
                    <a:pt x="447" y="2"/>
                    <a:pt x="445" y="2"/>
                  </a:cubicBezTo>
                  <a:cubicBezTo>
                    <a:pt x="443" y="1"/>
                    <a:pt x="441" y="0"/>
                    <a:pt x="439" y="0"/>
                  </a:cubicBezTo>
                  <a:cubicBezTo>
                    <a:pt x="437" y="0"/>
                    <a:pt x="434" y="1"/>
                    <a:pt x="432" y="2"/>
                  </a:cubicBezTo>
                  <a:cubicBezTo>
                    <a:pt x="430" y="2"/>
                    <a:pt x="428" y="4"/>
                    <a:pt x="427" y="5"/>
                  </a:cubicBezTo>
                  <a:cubicBezTo>
                    <a:pt x="425" y="7"/>
                    <a:pt x="424" y="8"/>
                    <a:pt x="423" y="10"/>
                  </a:cubicBezTo>
                  <a:cubicBezTo>
                    <a:pt x="423" y="13"/>
                    <a:pt x="422" y="15"/>
                    <a:pt x="422" y="18"/>
                  </a:cubicBezTo>
                  <a:cubicBezTo>
                    <a:pt x="422" y="20"/>
                    <a:pt x="423" y="22"/>
                    <a:pt x="423" y="24"/>
                  </a:cubicBezTo>
                  <a:cubicBezTo>
                    <a:pt x="424" y="26"/>
                    <a:pt x="425" y="28"/>
                    <a:pt x="427" y="30"/>
                  </a:cubicBezTo>
                  <a:cubicBezTo>
                    <a:pt x="428" y="31"/>
                    <a:pt x="430" y="32"/>
                    <a:pt x="432" y="33"/>
                  </a:cubicBezTo>
                  <a:cubicBezTo>
                    <a:pt x="434" y="34"/>
                    <a:pt x="437" y="34"/>
                    <a:pt x="439" y="34"/>
                  </a:cubicBezTo>
                  <a:cubicBezTo>
                    <a:pt x="442" y="34"/>
                    <a:pt x="444" y="34"/>
                    <a:pt x="446" y="33"/>
                  </a:cubicBezTo>
                  <a:cubicBezTo>
                    <a:pt x="448" y="32"/>
                    <a:pt x="450" y="31"/>
                    <a:pt x="451" y="29"/>
                  </a:cubicBezTo>
                  <a:cubicBezTo>
                    <a:pt x="446" y="25"/>
                    <a:pt x="446" y="25"/>
                    <a:pt x="446" y="25"/>
                  </a:cubicBezTo>
                  <a:cubicBezTo>
                    <a:pt x="445" y="27"/>
                    <a:pt x="444" y="28"/>
                    <a:pt x="443" y="28"/>
                  </a:cubicBezTo>
                  <a:cubicBezTo>
                    <a:pt x="442" y="29"/>
                    <a:pt x="441" y="29"/>
                    <a:pt x="439" y="29"/>
                  </a:cubicBezTo>
                  <a:cubicBezTo>
                    <a:pt x="438" y="29"/>
                    <a:pt x="436" y="29"/>
                    <a:pt x="435" y="28"/>
                  </a:cubicBezTo>
                  <a:cubicBezTo>
                    <a:pt x="433" y="28"/>
                    <a:pt x="432" y="27"/>
                    <a:pt x="431" y="26"/>
                  </a:cubicBezTo>
                  <a:cubicBezTo>
                    <a:pt x="430" y="25"/>
                    <a:pt x="429" y="23"/>
                    <a:pt x="429" y="22"/>
                  </a:cubicBezTo>
                  <a:cubicBezTo>
                    <a:pt x="428" y="20"/>
                    <a:pt x="428" y="19"/>
                    <a:pt x="428" y="17"/>
                  </a:cubicBezTo>
                  <a:cubicBezTo>
                    <a:pt x="428" y="16"/>
                    <a:pt x="428" y="14"/>
                    <a:pt x="429" y="13"/>
                  </a:cubicBezTo>
                  <a:cubicBezTo>
                    <a:pt x="429" y="11"/>
                    <a:pt x="430" y="10"/>
                    <a:pt x="431" y="9"/>
                  </a:cubicBezTo>
                  <a:cubicBezTo>
                    <a:pt x="432" y="8"/>
                    <a:pt x="433" y="7"/>
                    <a:pt x="435" y="7"/>
                  </a:cubicBezTo>
                  <a:cubicBezTo>
                    <a:pt x="436" y="6"/>
                    <a:pt x="438" y="6"/>
                    <a:pt x="439" y="6"/>
                  </a:cubicBezTo>
                  <a:cubicBezTo>
                    <a:pt x="440" y="6"/>
                    <a:pt x="441" y="6"/>
                    <a:pt x="443" y="6"/>
                  </a:cubicBezTo>
                  <a:cubicBezTo>
                    <a:pt x="444" y="7"/>
                    <a:pt x="445" y="8"/>
                    <a:pt x="446" y="9"/>
                  </a:cubicBezTo>
                  <a:lnTo>
                    <a:pt x="450" y="6"/>
                  </a:lnTo>
                  <a:close/>
                  <a:moveTo>
                    <a:pt x="469" y="24"/>
                  </a:moveTo>
                  <a:cubicBezTo>
                    <a:pt x="470" y="26"/>
                    <a:pt x="471" y="28"/>
                    <a:pt x="472" y="30"/>
                  </a:cubicBezTo>
                  <a:cubicBezTo>
                    <a:pt x="474" y="31"/>
                    <a:pt x="476" y="32"/>
                    <a:pt x="478" y="33"/>
                  </a:cubicBezTo>
                  <a:cubicBezTo>
                    <a:pt x="480" y="34"/>
                    <a:pt x="482" y="34"/>
                    <a:pt x="485" y="34"/>
                  </a:cubicBezTo>
                  <a:cubicBezTo>
                    <a:pt x="487" y="34"/>
                    <a:pt x="489" y="34"/>
                    <a:pt x="491" y="33"/>
                  </a:cubicBezTo>
                  <a:cubicBezTo>
                    <a:pt x="494" y="32"/>
                    <a:pt x="495" y="31"/>
                    <a:pt x="497" y="30"/>
                  </a:cubicBezTo>
                  <a:cubicBezTo>
                    <a:pt x="498" y="28"/>
                    <a:pt x="500" y="26"/>
                    <a:pt x="500" y="24"/>
                  </a:cubicBezTo>
                  <a:cubicBezTo>
                    <a:pt x="501" y="22"/>
                    <a:pt x="502" y="20"/>
                    <a:pt x="502" y="17"/>
                  </a:cubicBezTo>
                  <a:cubicBezTo>
                    <a:pt x="502" y="15"/>
                    <a:pt x="501" y="12"/>
                    <a:pt x="500" y="10"/>
                  </a:cubicBezTo>
                  <a:cubicBezTo>
                    <a:pt x="500" y="8"/>
                    <a:pt x="498" y="6"/>
                    <a:pt x="497" y="5"/>
                  </a:cubicBezTo>
                  <a:cubicBezTo>
                    <a:pt x="495" y="3"/>
                    <a:pt x="494" y="2"/>
                    <a:pt x="491" y="2"/>
                  </a:cubicBezTo>
                  <a:cubicBezTo>
                    <a:pt x="489" y="1"/>
                    <a:pt x="487" y="0"/>
                    <a:pt x="485" y="0"/>
                  </a:cubicBezTo>
                  <a:cubicBezTo>
                    <a:pt x="482" y="0"/>
                    <a:pt x="480" y="1"/>
                    <a:pt x="478" y="2"/>
                  </a:cubicBezTo>
                  <a:cubicBezTo>
                    <a:pt x="476" y="2"/>
                    <a:pt x="474" y="4"/>
                    <a:pt x="472" y="5"/>
                  </a:cubicBezTo>
                  <a:cubicBezTo>
                    <a:pt x="471" y="7"/>
                    <a:pt x="470" y="8"/>
                    <a:pt x="469" y="10"/>
                  </a:cubicBezTo>
                  <a:cubicBezTo>
                    <a:pt x="468" y="13"/>
                    <a:pt x="467" y="15"/>
                    <a:pt x="467" y="18"/>
                  </a:cubicBezTo>
                  <a:cubicBezTo>
                    <a:pt x="467" y="20"/>
                    <a:pt x="468" y="22"/>
                    <a:pt x="469" y="24"/>
                  </a:cubicBezTo>
                  <a:moveTo>
                    <a:pt x="474" y="13"/>
                  </a:moveTo>
                  <a:cubicBezTo>
                    <a:pt x="475" y="11"/>
                    <a:pt x="476" y="10"/>
                    <a:pt x="477" y="9"/>
                  </a:cubicBezTo>
                  <a:cubicBezTo>
                    <a:pt x="478" y="8"/>
                    <a:pt x="479" y="7"/>
                    <a:pt x="480" y="7"/>
                  </a:cubicBezTo>
                  <a:cubicBezTo>
                    <a:pt x="481" y="6"/>
                    <a:pt x="483" y="6"/>
                    <a:pt x="485" y="6"/>
                  </a:cubicBezTo>
                  <a:cubicBezTo>
                    <a:pt x="486" y="6"/>
                    <a:pt x="488" y="6"/>
                    <a:pt x="489" y="7"/>
                  </a:cubicBezTo>
                  <a:cubicBezTo>
                    <a:pt x="491" y="7"/>
                    <a:pt x="492" y="8"/>
                    <a:pt x="493" y="9"/>
                  </a:cubicBezTo>
                  <a:cubicBezTo>
                    <a:pt x="494" y="10"/>
                    <a:pt x="494" y="11"/>
                    <a:pt x="495" y="13"/>
                  </a:cubicBezTo>
                  <a:cubicBezTo>
                    <a:pt x="495" y="14"/>
                    <a:pt x="496" y="16"/>
                    <a:pt x="496" y="17"/>
                  </a:cubicBezTo>
                  <a:cubicBezTo>
                    <a:pt x="496" y="19"/>
                    <a:pt x="495" y="20"/>
                    <a:pt x="495" y="22"/>
                  </a:cubicBezTo>
                  <a:cubicBezTo>
                    <a:pt x="494" y="23"/>
                    <a:pt x="494" y="25"/>
                    <a:pt x="493" y="26"/>
                  </a:cubicBezTo>
                  <a:cubicBezTo>
                    <a:pt x="492" y="27"/>
                    <a:pt x="491" y="28"/>
                    <a:pt x="489" y="28"/>
                  </a:cubicBezTo>
                  <a:cubicBezTo>
                    <a:pt x="488" y="29"/>
                    <a:pt x="486" y="29"/>
                    <a:pt x="485" y="29"/>
                  </a:cubicBezTo>
                  <a:cubicBezTo>
                    <a:pt x="483" y="29"/>
                    <a:pt x="481" y="29"/>
                    <a:pt x="480" y="28"/>
                  </a:cubicBezTo>
                  <a:cubicBezTo>
                    <a:pt x="479" y="28"/>
                    <a:pt x="478" y="27"/>
                    <a:pt x="477" y="26"/>
                  </a:cubicBezTo>
                  <a:cubicBezTo>
                    <a:pt x="476" y="25"/>
                    <a:pt x="475" y="23"/>
                    <a:pt x="474" y="22"/>
                  </a:cubicBezTo>
                  <a:cubicBezTo>
                    <a:pt x="474" y="20"/>
                    <a:pt x="474" y="19"/>
                    <a:pt x="474" y="17"/>
                  </a:cubicBezTo>
                  <a:cubicBezTo>
                    <a:pt x="474" y="16"/>
                    <a:pt x="474" y="14"/>
                    <a:pt x="474" y="13"/>
                  </a:cubicBezTo>
                  <a:moveTo>
                    <a:pt x="521" y="34"/>
                  </a:moveTo>
                  <a:cubicBezTo>
                    <a:pt x="527" y="34"/>
                    <a:pt x="527" y="34"/>
                    <a:pt x="527" y="34"/>
                  </a:cubicBezTo>
                  <a:cubicBezTo>
                    <a:pt x="527" y="9"/>
                    <a:pt x="527" y="9"/>
                    <a:pt x="527" y="9"/>
                  </a:cubicBezTo>
                  <a:cubicBezTo>
                    <a:pt x="527" y="9"/>
                    <a:pt x="527" y="9"/>
                    <a:pt x="527" y="9"/>
                  </a:cubicBezTo>
                  <a:cubicBezTo>
                    <a:pt x="543" y="34"/>
                    <a:pt x="543" y="34"/>
                    <a:pt x="543" y="34"/>
                  </a:cubicBezTo>
                  <a:cubicBezTo>
                    <a:pt x="550" y="34"/>
                    <a:pt x="550" y="34"/>
                    <a:pt x="550" y="34"/>
                  </a:cubicBezTo>
                  <a:cubicBezTo>
                    <a:pt x="550" y="1"/>
                    <a:pt x="550" y="1"/>
                    <a:pt x="550" y="1"/>
                  </a:cubicBezTo>
                  <a:cubicBezTo>
                    <a:pt x="545" y="1"/>
                    <a:pt x="545" y="1"/>
                    <a:pt x="545" y="1"/>
                  </a:cubicBezTo>
                  <a:cubicBezTo>
                    <a:pt x="545" y="25"/>
                    <a:pt x="545" y="25"/>
                    <a:pt x="545" y="25"/>
                  </a:cubicBezTo>
                  <a:cubicBezTo>
                    <a:pt x="545" y="25"/>
                    <a:pt x="545" y="25"/>
                    <a:pt x="545" y="25"/>
                  </a:cubicBezTo>
                  <a:cubicBezTo>
                    <a:pt x="529" y="1"/>
                    <a:pt x="529" y="1"/>
                    <a:pt x="529" y="1"/>
                  </a:cubicBezTo>
                  <a:cubicBezTo>
                    <a:pt x="521" y="1"/>
                    <a:pt x="521" y="1"/>
                    <a:pt x="521" y="1"/>
                  </a:cubicBezTo>
                  <a:lnTo>
                    <a:pt x="5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grpSp>
      <p:sp>
        <p:nvSpPr>
          <p:cNvPr id="55"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chemeClr val="tx1"/>
                </a:solidFill>
                <a:latin typeface="Arial" panose="020B0604020202020204" pitchFamily="34" charset="0"/>
                <a:cs typeface="Arial" panose="020B0604020202020204" pitchFamily="34" charset="0"/>
              </a:defRPr>
            </a:lvl1pPr>
          </a:lstStyle>
          <a:p>
            <a:r>
              <a:rPr lang="en-US" dirty="0"/>
              <a:t>Contact</a:t>
            </a:r>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159D5EC-B74F-445D-B06B-D60AEFE5C446}" type="slidenum">
              <a:rPr lang="en-US" smtClean="0"/>
              <a:pPr/>
              <a:t>‹#›</a:t>
            </a:fld>
            <a:endParaRPr lang="en-US" dirty="0"/>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111895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75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fade">
                                      <p:cBhvr>
                                        <p:cTn id="13" dur="750"/>
                                        <p:tgtEl>
                                          <p:spTgt spid="125"/>
                                        </p:tgtEl>
                                      </p:cBhvr>
                                    </p:animEffect>
                                  </p:childTnLst>
                                </p:cTn>
                              </p:par>
                              <p:par>
                                <p:cTn id="14" presetID="10" presetClass="entr" presetSubtype="0" fill="hold" nodeType="withEffect">
                                  <p:stCondLst>
                                    <p:cond delay="0"/>
                                  </p:stCondLst>
                                  <p:childTnLst>
                                    <p:set>
                                      <p:cBhvr>
                                        <p:cTn id="15" dur="1" fill="hold">
                                          <p:stCondLst>
                                            <p:cond delay="0"/>
                                          </p:stCondLst>
                                        </p:cTn>
                                        <p:tgtEl>
                                          <p:spTgt spid="188"/>
                                        </p:tgtEl>
                                        <p:attrNameLst>
                                          <p:attrName>style.visibility</p:attrName>
                                        </p:attrNameLst>
                                      </p:cBhvr>
                                      <p:to>
                                        <p:strVal val="visible"/>
                                      </p:to>
                                    </p:set>
                                    <p:animEffect transition="in" filter="fade">
                                      <p:cBhvr>
                                        <p:cTn id="16" dur="750"/>
                                        <p:tgtEl>
                                          <p:spTgt spid="188"/>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750"/>
                                        <p:tgtEl>
                                          <p:spTgt spid="46"/>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750"/>
                                        <p:tgtEl>
                                          <p:spTgt spid="51"/>
                                        </p:tgtEl>
                                      </p:cBhvr>
                                    </p:animEffect>
                                    <p:anim calcmode="lin" valueType="num">
                                      <p:cBhvr>
                                        <p:cTn id="23" dur="750" fill="hold"/>
                                        <p:tgtEl>
                                          <p:spTgt spid="51"/>
                                        </p:tgtEl>
                                        <p:attrNameLst>
                                          <p:attrName>ppt_x</p:attrName>
                                        </p:attrNameLst>
                                      </p:cBhvr>
                                      <p:tavLst>
                                        <p:tav tm="0">
                                          <p:val>
                                            <p:strVal val="#ppt_x"/>
                                          </p:val>
                                        </p:tav>
                                        <p:tav tm="100000">
                                          <p:val>
                                            <p:strVal val="#ppt_x"/>
                                          </p:val>
                                        </p:tav>
                                      </p:tavLst>
                                    </p:anim>
                                    <p:anim calcmode="lin" valueType="num">
                                      <p:cBhvr>
                                        <p:cTn id="24" dur="750" fill="hold"/>
                                        <p:tgtEl>
                                          <p:spTgt spid="5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750"/>
                                        <p:tgtEl>
                                          <p:spTgt spid="53"/>
                                        </p:tgtEl>
                                      </p:cBhvr>
                                    </p:animEffect>
                                    <p:anim calcmode="lin" valueType="num">
                                      <p:cBhvr>
                                        <p:cTn id="28" dur="750" fill="hold"/>
                                        <p:tgtEl>
                                          <p:spTgt spid="53"/>
                                        </p:tgtEl>
                                        <p:attrNameLst>
                                          <p:attrName>ppt_x</p:attrName>
                                        </p:attrNameLst>
                                      </p:cBhvr>
                                      <p:tavLst>
                                        <p:tav tm="0">
                                          <p:val>
                                            <p:strVal val="#ppt_x"/>
                                          </p:val>
                                        </p:tav>
                                        <p:tav tm="100000">
                                          <p:val>
                                            <p:strVal val="#ppt_x"/>
                                          </p:val>
                                        </p:tav>
                                      </p:tavLst>
                                    </p:anim>
                                    <p:anim calcmode="lin" valueType="num">
                                      <p:cBhvr>
                                        <p:cTn id="29" dur="75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2">
                                            <p:txEl>
                                              <p:pRg st="0" end="0"/>
                                            </p:txEl>
                                          </p:spTgt>
                                        </p:tgtEl>
                                        <p:attrNameLst>
                                          <p:attrName>style.visibility</p:attrName>
                                        </p:attrNameLst>
                                      </p:cBhvr>
                                      <p:to>
                                        <p:strVal val="visible"/>
                                      </p:to>
                                    </p:set>
                                    <p:animEffect transition="in" filter="fade">
                                      <p:cBhvr>
                                        <p:cTn id="32" dur="750"/>
                                        <p:tgtEl>
                                          <p:spTgt spid="52">
                                            <p:txEl>
                                              <p:pRg st="0" end="0"/>
                                            </p:txEl>
                                          </p:spTgt>
                                        </p:tgtEl>
                                      </p:cBhvr>
                                    </p:animEffect>
                                    <p:anim calcmode="lin" valueType="num">
                                      <p:cBhvr>
                                        <p:cTn id="33" dur="75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uiExpand="1">
        <p:tmplLst>
          <p:tmpl>
            <p:tnLst>
              <p:par>
                <p:cTn presetID="42"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750"/>
                        <p:tgtEl>
                          <p:spTgt spid="53"/>
                        </p:tgtEl>
                      </p:cBhvr>
                    </p:animEffect>
                    <p:anim calcmode="lin" valueType="num">
                      <p:cBhvr>
                        <p:cTn dur="750" fill="hold"/>
                        <p:tgtEl>
                          <p:spTgt spid="53"/>
                        </p:tgtEl>
                        <p:attrNameLst>
                          <p:attrName>ppt_x</p:attrName>
                        </p:attrNameLst>
                      </p:cBhvr>
                      <p:tavLst>
                        <p:tav tm="0">
                          <p:val>
                            <p:strVal val="#ppt_x"/>
                          </p:val>
                        </p:tav>
                        <p:tav tm="100000">
                          <p:val>
                            <p:strVal val="#ppt_x"/>
                          </p:val>
                        </p:tav>
                      </p:tavLst>
                    </p:anim>
                    <p:anim calcmode="lin" valueType="num">
                      <p:cBhvr>
                        <p:cTn dur="750" fill="hold"/>
                        <p:tgtEl>
                          <p:spTgt spid="53"/>
                        </p:tgtEl>
                        <p:attrNameLst>
                          <p:attrName>ppt_y</p:attrName>
                        </p:attrNameLst>
                      </p:cBhvr>
                      <p:tavLst>
                        <p:tav tm="0">
                          <p:val>
                            <p:strVal val="#ppt_y+.1"/>
                          </p:val>
                        </p:tav>
                        <p:tav tm="100000">
                          <p:val>
                            <p:strVal val="#ppt_y"/>
                          </p:val>
                        </p:tav>
                      </p:tavLst>
                    </p:anim>
                  </p:childTnLst>
                </p:cTn>
              </p:par>
            </p:tnLst>
          </p:tmpl>
        </p:tmplLst>
      </p:bldP>
      <p:bldP spid="52" grpId="0" build="p">
        <p:tmplLst>
          <p:tmpl lvl="1">
            <p:tnLst>
              <p:par>
                <p:cTn presetID="42"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750"/>
                        <p:tgtEl>
                          <p:spTgt spid="52"/>
                        </p:tgtEl>
                      </p:cBhvr>
                    </p:animEffect>
                    <p:anim calcmode="lin" valueType="num">
                      <p:cBhvr>
                        <p:cTn dur="750" fill="hold"/>
                        <p:tgtEl>
                          <p:spTgt spid="52"/>
                        </p:tgtEl>
                        <p:attrNameLst>
                          <p:attrName>ppt_x</p:attrName>
                        </p:attrNameLst>
                      </p:cBhvr>
                      <p:tavLst>
                        <p:tav tm="0">
                          <p:val>
                            <p:strVal val="#ppt_x"/>
                          </p:val>
                        </p:tav>
                        <p:tav tm="100000">
                          <p:val>
                            <p:strVal val="#ppt_x"/>
                          </p:val>
                        </p:tav>
                      </p:tavLst>
                    </p:anim>
                    <p:anim calcmode="lin" valueType="num">
                      <p:cBhvr>
                        <p:cTn dur="750" fill="hold"/>
                        <p:tgtEl>
                          <p:spTgt spid="52"/>
                        </p:tgtEl>
                        <p:attrNameLst>
                          <p:attrName>ppt_y</p:attrName>
                        </p:attrNameLst>
                      </p:cBhvr>
                      <p:tavLst>
                        <p:tav tm="0">
                          <p:val>
                            <p:strVal val="#ppt_y+.1"/>
                          </p:val>
                        </p:tav>
                        <p:tav tm="100000">
                          <p:val>
                            <p:strVal val="#ppt_y"/>
                          </p:val>
                        </p:tav>
                      </p:tavLst>
                    </p:anim>
                  </p:childTnLst>
                </p:cTn>
              </p:par>
            </p:tnLst>
          </p:tmpl>
        </p:tmplLst>
      </p:bldP>
      <p:bldP spid="51" grpId="0" animBg="1"/>
    </p:bldLst>
  </p:timing>
  <p:extLst>
    <p:ext uri="{DCECCB84-F9BA-43D5-87BE-67443E8EF086}">
      <p15:sldGuideLst xmlns:p15="http://schemas.microsoft.com/office/powerpoint/2012/main">
        <p15:guide id="1" pos="1728" userDrawn="1">
          <p15:clr>
            <a:srgbClr val="A4A3A4"/>
          </p15:clr>
        </p15:guide>
      </p15:sldGuideLst>
    </p:ext>
  </p:extLst>
</p:sldLayout>
</file>

<file path=ppt/slideLayouts/slideLayout27.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Contacts (2)">
    <p:spTree>
      <p:nvGrpSpPr>
        <p:cNvPr id="1" name=""/>
        <p:cNvGrpSpPr/>
        <p:nvPr/>
      </p:nvGrpSpPr>
      <p:grpSpPr>
        <a:xfrm>
          <a:off x="0" y="0"/>
          <a:ext cx="0" cy="0"/>
          <a:chOff x="0" y="0"/>
          <a:chExt cx="0" cy="0"/>
        </a:xfrm>
      </p:grpSpPr>
      <p:sp>
        <p:nvSpPr>
          <p:cNvPr id="54" name="White Background"/>
          <p:cNvSpPr/>
          <p:nvPr/>
        </p:nvSpPr>
        <p:spPr>
          <a:xfrm>
            <a:off x="2743200" y="0"/>
            <a:ext cx="94488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act Info (2)"/>
          <p:cNvSpPr>
            <a:spLocks noGrp="1"/>
          </p:cNvSpPr>
          <p:nvPr>
            <p:ph type="body" sz="quarter" idx="20" hasCustomPrompt="1"/>
          </p:nvPr>
        </p:nvSpPr>
        <p:spPr>
          <a:xfrm>
            <a:off x="4021880" y="4703346"/>
            <a:ext cx="3703637" cy="914399"/>
          </a:xfrm>
        </p:spPr>
        <p:txBody>
          <a:bodyPr tIns="0" rIns="0" bIns="0" anchor="t"/>
          <a:lstStyle>
            <a:lvl1pPr marL="0" indent="0" algn="l">
              <a:lnSpc>
                <a:spcPct val="100000"/>
              </a:lnSpc>
              <a:spcBef>
                <a:spcPts val="0"/>
              </a:spcBef>
              <a:buNone/>
              <a:defRPr sz="2000" b="0" baseline="0">
                <a:latin typeface="Georgia" panose="02040502050405020303" pitchFamily="18" charset="0"/>
                <a:cs typeface="Arial" panose="020B0604020202020204" pitchFamily="34" charset="0"/>
              </a:defRPr>
            </a:lvl1pPr>
          </a:lstStyle>
          <a:p>
            <a:pPr lvl="0"/>
            <a:r>
              <a:rPr lang="en-US" dirty="0"/>
              <a:t>Title</a:t>
            </a:r>
          </a:p>
          <a:p>
            <a:pPr lvl="0"/>
            <a:r>
              <a:rPr lang="en-US" dirty="0"/>
              <a:t>Location</a:t>
            </a:r>
          </a:p>
          <a:p>
            <a:pPr lvl="0"/>
            <a:r>
              <a:rPr lang="en-US" dirty="0"/>
              <a:t>email@shb.com</a:t>
            </a:r>
          </a:p>
        </p:txBody>
      </p:sp>
      <p:sp>
        <p:nvSpPr>
          <p:cNvPr id="62" name="Contact Name (2)"/>
          <p:cNvSpPr>
            <a:spLocks noGrp="1"/>
          </p:cNvSpPr>
          <p:nvPr>
            <p:ph type="body" sz="quarter" idx="19" hasCustomPrompt="1"/>
          </p:nvPr>
        </p:nvSpPr>
        <p:spPr>
          <a:xfrm>
            <a:off x="4021880" y="3869708"/>
            <a:ext cx="3703637" cy="763173"/>
          </a:xfrm>
        </p:spPr>
        <p:txBody>
          <a:bodyPr tIns="0" rIns="0" bIns="0" anchor="b"/>
          <a:lstStyle>
            <a:lvl1pPr marL="0" indent="0" algn="l">
              <a:spcBef>
                <a:spcPts val="0"/>
              </a:spcBef>
              <a:buNone/>
              <a:defRPr sz="2800" b="1" spc="-50" baseline="0">
                <a:latin typeface="Arial" panose="020B0604020202020204" pitchFamily="34" charset="0"/>
                <a:cs typeface="Arial" panose="020B0604020202020204" pitchFamily="34" charset="0"/>
              </a:defRPr>
            </a:lvl1pPr>
          </a:lstStyle>
          <a:p>
            <a:pPr lvl="0"/>
            <a:r>
              <a:rPr lang="en-US" dirty="0"/>
              <a:t>Name</a:t>
            </a:r>
          </a:p>
        </p:txBody>
      </p:sp>
      <p:sp>
        <p:nvSpPr>
          <p:cNvPr id="61" name="Contact Picture (2)"/>
          <p:cNvSpPr>
            <a:spLocks noGrp="1" noChangeAspect="1"/>
          </p:cNvSpPr>
          <p:nvPr>
            <p:ph type="pic" sz="quarter" idx="18"/>
          </p:nvPr>
        </p:nvSpPr>
        <p:spPr>
          <a:xfrm>
            <a:off x="1822615" y="3840315"/>
            <a:ext cx="1830248" cy="18288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dirty="0"/>
          </a:p>
        </p:txBody>
      </p:sp>
      <p:sp>
        <p:nvSpPr>
          <p:cNvPr id="53" name="Contact Info (1)"/>
          <p:cNvSpPr>
            <a:spLocks noGrp="1"/>
          </p:cNvSpPr>
          <p:nvPr>
            <p:ph type="body" sz="quarter" idx="17" hasCustomPrompt="1"/>
          </p:nvPr>
        </p:nvSpPr>
        <p:spPr>
          <a:xfrm>
            <a:off x="4021880" y="2174127"/>
            <a:ext cx="3703637" cy="914399"/>
          </a:xfrm>
        </p:spPr>
        <p:txBody>
          <a:bodyPr tIns="0" rIns="0" bIns="0" anchor="t"/>
          <a:lstStyle>
            <a:lvl1pPr marL="0" indent="0" algn="l">
              <a:lnSpc>
                <a:spcPct val="100000"/>
              </a:lnSpc>
              <a:spcBef>
                <a:spcPts val="0"/>
              </a:spcBef>
              <a:buNone/>
              <a:defRPr sz="2000" b="0" baseline="0">
                <a:latin typeface="Georgia" panose="02040502050405020303" pitchFamily="18" charset="0"/>
                <a:cs typeface="Arial" panose="020B0604020202020204" pitchFamily="34" charset="0"/>
              </a:defRPr>
            </a:lvl1pPr>
          </a:lstStyle>
          <a:p>
            <a:pPr lvl="0"/>
            <a:r>
              <a:rPr lang="en-US" dirty="0"/>
              <a:t>Title</a:t>
            </a:r>
          </a:p>
          <a:p>
            <a:pPr lvl="0"/>
            <a:r>
              <a:rPr lang="en-US" dirty="0"/>
              <a:t>Location</a:t>
            </a:r>
          </a:p>
          <a:p>
            <a:pPr lvl="0"/>
            <a:r>
              <a:rPr lang="en-US" dirty="0"/>
              <a:t>email@shb.com</a:t>
            </a:r>
          </a:p>
        </p:txBody>
      </p:sp>
      <p:sp>
        <p:nvSpPr>
          <p:cNvPr id="52" name="Contact Name (1)"/>
          <p:cNvSpPr>
            <a:spLocks noGrp="1"/>
          </p:cNvSpPr>
          <p:nvPr>
            <p:ph type="body" sz="quarter" idx="16" hasCustomPrompt="1"/>
          </p:nvPr>
        </p:nvSpPr>
        <p:spPr>
          <a:xfrm>
            <a:off x="4021880" y="1340489"/>
            <a:ext cx="3703637" cy="763173"/>
          </a:xfrm>
        </p:spPr>
        <p:txBody>
          <a:bodyPr tIns="0" rIns="0" bIns="0" anchor="b"/>
          <a:lstStyle>
            <a:lvl1pPr marL="0" indent="0" algn="l">
              <a:spcBef>
                <a:spcPts val="0"/>
              </a:spcBef>
              <a:buNone/>
              <a:defRPr sz="2800" b="1" spc="-50" baseline="0">
                <a:latin typeface="Arial" panose="020B0604020202020204" pitchFamily="34" charset="0"/>
                <a:cs typeface="Arial" panose="020B0604020202020204" pitchFamily="34" charset="0"/>
              </a:defRPr>
            </a:lvl1pPr>
          </a:lstStyle>
          <a:p>
            <a:pPr lvl="0"/>
            <a:r>
              <a:rPr lang="en-US" dirty="0"/>
              <a:t>Name</a:t>
            </a:r>
          </a:p>
        </p:txBody>
      </p:sp>
      <p:sp>
        <p:nvSpPr>
          <p:cNvPr id="51" name="Contact Picture (1)"/>
          <p:cNvSpPr>
            <a:spLocks noGrp="1" noChangeAspect="1"/>
          </p:cNvSpPr>
          <p:nvPr>
            <p:ph type="pic" sz="quarter" idx="15"/>
          </p:nvPr>
        </p:nvSpPr>
        <p:spPr>
          <a:xfrm>
            <a:off x="1822615" y="1311096"/>
            <a:ext cx="1830248" cy="18288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dirty="0"/>
          </a:p>
        </p:txBody>
      </p:sp>
      <p:grpSp>
        <p:nvGrpSpPr>
          <p:cNvPr id="101" name="Legal Sense of Science Tagline" hidden="1"/>
          <p:cNvGrpSpPr>
            <a:grpSpLocks noChangeAspect="1"/>
          </p:cNvGrpSpPr>
          <p:nvPr/>
        </p:nvGrpSpPr>
        <p:grpSpPr>
          <a:xfrm>
            <a:off x="10131769" y="685800"/>
            <a:ext cx="1377262" cy="1371600"/>
            <a:chOff x="1835150" y="587375"/>
            <a:chExt cx="8108950" cy="8075613"/>
          </a:xfrm>
          <a:solidFill>
            <a:srgbClr val="000000"/>
          </a:solidFill>
        </p:grpSpPr>
        <p:grpSp>
          <p:nvGrpSpPr>
            <p:cNvPr id="102" name="Technology"/>
            <p:cNvGrpSpPr/>
            <p:nvPr/>
          </p:nvGrpSpPr>
          <p:grpSpPr>
            <a:xfrm>
              <a:off x="7573963" y="1020763"/>
              <a:ext cx="2370137" cy="6256337"/>
              <a:chOff x="7573963" y="1020763"/>
              <a:chExt cx="2370137" cy="6256337"/>
            </a:xfrm>
            <a:grpFill/>
          </p:grpSpPr>
          <p:sp>
            <p:nvSpPr>
              <p:cNvPr id="160" name="Freeform 108"/>
              <p:cNvSpPr>
                <a:spLocks/>
              </p:cNvSpPr>
              <p:nvPr/>
            </p:nvSpPr>
            <p:spPr bwMode="auto">
              <a:xfrm>
                <a:off x="8655050" y="6683375"/>
                <a:ext cx="636588" cy="593725"/>
              </a:xfrm>
              <a:custGeom>
                <a:avLst/>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1" name="Freeform 113"/>
              <p:cNvSpPr>
                <a:spLocks/>
              </p:cNvSpPr>
              <p:nvPr/>
            </p:nvSpPr>
            <p:spPr bwMode="auto">
              <a:xfrm>
                <a:off x="8956675" y="5978525"/>
                <a:ext cx="646113" cy="641350"/>
              </a:xfrm>
              <a:custGeom>
                <a:avLst/>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1">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2" name="Freeform 121"/>
              <p:cNvSpPr>
                <a:spLocks/>
              </p:cNvSpPr>
              <p:nvPr/>
            </p:nvSpPr>
            <p:spPr bwMode="auto">
              <a:xfrm>
                <a:off x="9129713" y="3109913"/>
                <a:ext cx="682625" cy="663575"/>
              </a:xfrm>
              <a:custGeom>
                <a:avLst/>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3" name="Freeform 123"/>
              <p:cNvSpPr>
                <a:spLocks/>
              </p:cNvSpPr>
              <p:nvPr/>
            </p:nvSpPr>
            <p:spPr bwMode="auto">
              <a:xfrm>
                <a:off x="9366250" y="4732338"/>
                <a:ext cx="577850" cy="350838"/>
              </a:xfrm>
              <a:custGeom>
                <a:avLst/>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ah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4" name="Freeform 126"/>
              <p:cNvSpPr>
                <a:spLocks noEditPoints="1"/>
              </p:cNvSpPr>
              <p:nvPr/>
            </p:nvSpPr>
            <p:spPr bwMode="auto">
              <a:xfrm>
                <a:off x="9337675" y="3911600"/>
                <a:ext cx="606425" cy="623888"/>
              </a:xfrm>
              <a:custGeom>
                <a:avLst/>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5" name="Freeform 127"/>
              <p:cNvSpPr>
                <a:spLocks/>
              </p:cNvSpPr>
              <p:nvPr/>
            </p:nvSpPr>
            <p:spPr bwMode="auto">
              <a:xfrm>
                <a:off x="8447088" y="1874838"/>
                <a:ext cx="623888" cy="623888"/>
              </a:xfrm>
              <a:custGeom>
                <a:avLst/>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6" name="Freeform 128"/>
              <p:cNvSpPr>
                <a:spLocks/>
              </p:cNvSpPr>
              <p:nvPr/>
            </p:nvSpPr>
            <p:spPr bwMode="auto">
              <a:xfrm>
                <a:off x="8799513" y="2406650"/>
                <a:ext cx="711200" cy="685800"/>
              </a:xfrm>
              <a:custGeom>
                <a:avLst/>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7" name="Freeform 129"/>
              <p:cNvSpPr>
                <a:spLocks noEditPoints="1"/>
              </p:cNvSpPr>
              <p:nvPr/>
            </p:nvSpPr>
            <p:spPr bwMode="auto">
              <a:xfrm>
                <a:off x="9228138" y="5240338"/>
                <a:ext cx="641350" cy="657225"/>
              </a:xfrm>
              <a:custGeom>
                <a:avLst/>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8" name="Freeform 132"/>
              <p:cNvSpPr>
                <a:spLocks/>
              </p:cNvSpPr>
              <p:nvPr/>
            </p:nvSpPr>
            <p:spPr bwMode="auto">
              <a:xfrm>
                <a:off x="7573963" y="1020763"/>
                <a:ext cx="520700" cy="611188"/>
              </a:xfrm>
              <a:custGeom>
                <a:avLst/>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9" name="Freeform 133"/>
              <p:cNvSpPr>
                <a:spLocks/>
              </p:cNvSpPr>
              <p:nvPr/>
            </p:nvSpPr>
            <p:spPr bwMode="auto">
              <a:xfrm>
                <a:off x="7956550" y="1384300"/>
                <a:ext cx="635000" cy="669925"/>
              </a:xfrm>
              <a:custGeom>
                <a:avLst/>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3" name="SHB.com"/>
            <p:cNvGrpSpPr/>
            <p:nvPr/>
          </p:nvGrpSpPr>
          <p:grpSpPr>
            <a:xfrm>
              <a:off x="3725863" y="7548563"/>
              <a:ext cx="4375150" cy="1114425"/>
              <a:chOff x="3725863" y="7548563"/>
              <a:chExt cx="4375150" cy="1114425"/>
            </a:xfrm>
            <a:grpFill/>
          </p:grpSpPr>
          <p:sp>
            <p:nvSpPr>
              <p:cNvPr id="153" name="Freeform 137"/>
              <p:cNvSpPr>
                <a:spLocks/>
              </p:cNvSpPr>
              <p:nvPr/>
            </p:nvSpPr>
            <p:spPr bwMode="auto">
              <a:xfrm>
                <a:off x="3725863" y="7570788"/>
                <a:ext cx="560388" cy="588963"/>
              </a:xfrm>
              <a:custGeom>
                <a:avLst/>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4" name="Freeform 139"/>
              <p:cNvSpPr>
                <a:spLocks/>
              </p:cNvSpPr>
              <p:nvPr/>
            </p:nvSpPr>
            <p:spPr bwMode="auto">
              <a:xfrm>
                <a:off x="4279900" y="7808913"/>
                <a:ext cx="623888" cy="668338"/>
              </a:xfrm>
              <a:custGeom>
                <a:avLst/>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5" name="Freeform 141"/>
              <p:cNvSpPr>
                <a:spLocks noEditPoints="1"/>
              </p:cNvSpPr>
              <p:nvPr/>
            </p:nvSpPr>
            <p:spPr bwMode="auto">
              <a:xfrm>
                <a:off x="6621463" y="7912100"/>
                <a:ext cx="663575" cy="646113"/>
              </a:xfrm>
              <a:custGeom>
                <a:avLst/>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6" name="Freeform 149"/>
              <p:cNvSpPr>
                <a:spLocks noEditPoints="1"/>
              </p:cNvSpPr>
              <p:nvPr/>
            </p:nvSpPr>
            <p:spPr bwMode="auto">
              <a:xfrm>
                <a:off x="5002213" y="8021638"/>
                <a:ext cx="479425" cy="588963"/>
              </a:xfrm>
              <a:custGeom>
                <a:avLst/>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7" name="Freeform 150"/>
              <p:cNvSpPr>
                <a:spLocks/>
              </p:cNvSpPr>
              <p:nvPr/>
            </p:nvSpPr>
            <p:spPr bwMode="auto">
              <a:xfrm>
                <a:off x="5661025" y="8512175"/>
                <a:ext cx="144463" cy="144463"/>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8" name="Freeform 151"/>
              <p:cNvSpPr>
                <a:spLocks/>
              </p:cNvSpPr>
              <p:nvPr/>
            </p:nvSpPr>
            <p:spPr bwMode="auto">
              <a:xfrm>
                <a:off x="6002338" y="8067675"/>
                <a:ext cx="531813" cy="595313"/>
              </a:xfrm>
              <a:custGeom>
                <a:avLst/>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9" name="Freeform 158"/>
              <p:cNvSpPr>
                <a:spLocks/>
              </p:cNvSpPr>
              <p:nvPr/>
            </p:nvSpPr>
            <p:spPr bwMode="auto">
              <a:xfrm>
                <a:off x="7302500" y="7548563"/>
                <a:ext cx="798513" cy="773113"/>
              </a:xfrm>
              <a:custGeom>
                <a:avLst/>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3"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4" name="We make legal sense of science."/>
            <p:cNvGrpSpPr/>
            <p:nvPr/>
          </p:nvGrpSpPr>
          <p:grpSpPr>
            <a:xfrm>
              <a:off x="3117850" y="3006725"/>
              <a:ext cx="5618163" cy="2971800"/>
              <a:chOff x="3117850" y="3006725"/>
              <a:chExt cx="5618163" cy="2971800"/>
            </a:xfrm>
            <a:grpFill/>
          </p:grpSpPr>
          <p:sp>
            <p:nvSpPr>
              <p:cNvPr id="125" name="Freeform 106"/>
              <p:cNvSpPr>
                <a:spLocks noEditPoints="1"/>
              </p:cNvSpPr>
              <p:nvPr/>
            </p:nvSpPr>
            <p:spPr bwMode="auto">
              <a:xfrm>
                <a:off x="6407150" y="4356100"/>
                <a:ext cx="554038" cy="566738"/>
              </a:xfrm>
              <a:custGeom>
                <a:avLst/>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6" name="Freeform 109"/>
              <p:cNvSpPr>
                <a:spLocks/>
              </p:cNvSpPr>
              <p:nvPr/>
            </p:nvSpPr>
            <p:spPr bwMode="auto">
              <a:xfrm>
                <a:off x="7054850" y="4356100"/>
                <a:ext cx="525463" cy="554038"/>
              </a:xfrm>
              <a:custGeom>
                <a:avLst/>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7" name="Freeform 111"/>
              <p:cNvSpPr>
                <a:spLocks noEditPoints="1"/>
              </p:cNvSpPr>
              <p:nvPr/>
            </p:nvSpPr>
            <p:spPr bwMode="auto">
              <a:xfrm>
                <a:off x="6510338" y="3294063"/>
                <a:ext cx="520700" cy="571500"/>
              </a:xfrm>
              <a:custGeom>
                <a:avLst/>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8" name="Freeform 112"/>
              <p:cNvSpPr>
                <a:spLocks/>
              </p:cNvSpPr>
              <p:nvPr/>
            </p:nvSpPr>
            <p:spPr bwMode="auto">
              <a:xfrm>
                <a:off x="5575300" y="3294063"/>
                <a:ext cx="855663" cy="560388"/>
              </a:xfrm>
              <a:custGeom>
                <a:avLst/>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9" name="Freeform 114"/>
              <p:cNvSpPr>
                <a:spLocks noEditPoints="1"/>
              </p:cNvSpPr>
              <p:nvPr/>
            </p:nvSpPr>
            <p:spPr bwMode="auto">
              <a:xfrm>
                <a:off x="3222625" y="5413375"/>
                <a:ext cx="606425" cy="565150"/>
              </a:xfrm>
              <a:custGeom>
                <a:avLst/>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0"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1"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2" name="Freeform 117"/>
              <p:cNvSpPr>
                <a:spLocks/>
              </p:cNvSpPr>
              <p:nvPr/>
            </p:nvSpPr>
            <p:spPr bwMode="auto">
              <a:xfrm>
                <a:off x="8453438" y="5494338"/>
                <a:ext cx="155575" cy="138113"/>
              </a:xfrm>
              <a:custGeom>
                <a:avLst/>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3"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4" name="Freeform 119"/>
              <p:cNvSpPr>
                <a:spLocks noEditPoints="1"/>
              </p:cNvSpPr>
              <p:nvPr/>
            </p:nvSpPr>
            <p:spPr bwMode="auto">
              <a:xfrm>
                <a:off x="3863975" y="4356100"/>
                <a:ext cx="739775" cy="1611313"/>
              </a:xfrm>
              <a:custGeom>
                <a:avLst/>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5" name="Freeform 122"/>
              <p:cNvSpPr>
                <a:spLocks noEditPoints="1"/>
              </p:cNvSpPr>
              <p:nvPr/>
            </p:nvSpPr>
            <p:spPr bwMode="auto">
              <a:xfrm>
                <a:off x="8175625" y="4356100"/>
                <a:ext cx="560388" cy="566738"/>
              </a:xfrm>
              <a:custGeom>
                <a:avLst/>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6" name="Freeform 124"/>
              <p:cNvSpPr>
                <a:spLocks/>
              </p:cNvSpPr>
              <p:nvPr/>
            </p:nvSpPr>
            <p:spPr bwMode="auto">
              <a:xfrm>
                <a:off x="7129463" y="3006725"/>
                <a:ext cx="560388" cy="847725"/>
              </a:xfrm>
              <a:custGeom>
                <a:avLst/>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7" name="Freeform 125"/>
              <p:cNvSpPr>
                <a:spLocks/>
              </p:cNvSpPr>
              <p:nvPr/>
            </p:nvSpPr>
            <p:spPr bwMode="auto">
              <a:xfrm>
                <a:off x="8313738" y="5494338"/>
                <a:ext cx="104775" cy="138113"/>
              </a:xfrm>
              <a:custGeom>
                <a:avLst/>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8" name="Freeform 130"/>
              <p:cNvSpPr>
                <a:spLocks noEditPoints="1"/>
              </p:cNvSpPr>
              <p:nvPr/>
            </p:nvSpPr>
            <p:spPr bwMode="auto">
              <a:xfrm>
                <a:off x="7731125" y="5413375"/>
                <a:ext cx="560388" cy="565150"/>
              </a:xfrm>
              <a:custGeom>
                <a:avLst/>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9" name="Freeform 131"/>
              <p:cNvSpPr>
                <a:spLocks noEditPoints="1"/>
              </p:cNvSpPr>
              <p:nvPr/>
            </p:nvSpPr>
            <p:spPr bwMode="auto">
              <a:xfrm>
                <a:off x="7718425" y="3294063"/>
                <a:ext cx="561975" cy="571500"/>
              </a:xfrm>
              <a:custGeom>
                <a:avLst/>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0" name="Freeform 134"/>
              <p:cNvSpPr>
                <a:spLocks/>
              </p:cNvSpPr>
              <p:nvPr/>
            </p:nvSpPr>
            <p:spPr bwMode="auto">
              <a:xfrm>
                <a:off x="7654925" y="4356100"/>
                <a:ext cx="463550" cy="566738"/>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1" name="Freeform 136"/>
              <p:cNvSpPr>
                <a:spLocks noEditPoints="1"/>
              </p:cNvSpPr>
              <p:nvPr/>
            </p:nvSpPr>
            <p:spPr bwMode="auto">
              <a:xfrm>
                <a:off x="4603750" y="3294063"/>
                <a:ext cx="560388" cy="571500"/>
              </a:xfrm>
              <a:custGeom>
                <a:avLst/>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2" name="Freeform 144"/>
              <p:cNvSpPr>
                <a:spLocks/>
              </p:cNvSpPr>
              <p:nvPr/>
            </p:nvSpPr>
            <p:spPr bwMode="auto">
              <a:xfrm>
                <a:off x="6586538" y="5413375"/>
                <a:ext cx="525463" cy="554038"/>
              </a:xfrm>
              <a:custGeom>
                <a:avLst/>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3"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4"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5" name="Freeform 147"/>
              <p:cNvSpPr>
                <a:spLocks/>
              </p:cNvSpPr>
              <p:nvPr/>
            </p:nvSpPr>
            <p:spPr bwMode="auto">
              <a:xfrm>
                <a:off x="5881688" y="4356100"/>
                <a:ext cx="468313" cy="566738"/>
              </a:xfrm>
              <a:custGeom>
                <a:avLst/>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6" name="Freeform 148"/>
              <p:cNvSpPr>
                <a:spLocks/>
              </p:cNvSpPr>
              <p:nvPr/>
            </p:nvSpPr>
            <p:spPr bwMode="auto">
              <a:xfrm>
                <a:off x="5129213" y="5413375"/>
                <a:ext cx="496888" cy="565150"/>
              </a:xfrm>
              <a:custGeom>
                <a:avLst/>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7" name="Freeform 152"/>
              <p:cNvSpPr>
                <a:spLocks/>
              </p:cNvSpPr>
              <p:nvPr/>
            </p:nvSpPr>
            <p:spPr bwMode="auto">
              <a:xfrm>
                <a:off x="3511550" y="3063875"/>
                <a:ext cx="1127125" cy="790575"/>
              </a:xfrm>
              <a:custGeom>
                <a:avLst/>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8" name="Freeform 154"/>
              <p:cNvSpPr>
                <a:spLocks/>
              </p:cNvSpPr>
              <p:nvPr/>
            </p:nvSpPr>
            <p:spPr bwMode="auto">
              <a:xfrm>
                <a:off x="4610100" y="5413375"/>
                <a:ext cx="461963" cy="565150"/>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9" name="Freeform 155"/>
              <p:cNvSpPr>
                <a:spLocks noEditPoints="1"/>
              </p:cNvSpPr>
              <p:nvPr/>
            </p:nvSpPr>
            <p:spPr bwMode="auto">
              <a:xfrm>
                <a:off x="4695825" y="4356100"/>
                <a:ext cx="527050" cy="566738"/>
              </a:xfrm>
              <a:custGeom>
                <a:avLst/>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0" name="Freeform 157"/>
              <p:cNvSpPr>
                <a:spLocks noEditPoints="1"/>
              </p:cNvSpPr>
              <p:nvPr/>
            </p:nvSpPr>
            <p:spPr bwMode="auto">
              <a:xfrm>
                <a:off x="3384550" y="4356100"/>
                <a:ext cx="554038" cy="566738"/>
              </a:xfrm>
              <a:custGeom>
                <a:avLst/>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1" name="Freeform 159"/>
              <p:cNvSpPr>
                <a:spLocks noEditPoints="1"/>
              </p:cNvSpPr>
              <p:nvPr/>
            </p:nvSpPr>
            <p:spPr bwMode="auto">
              <a:xfrm>
                <a:off x="5938838" y="5413375"/>
                <a:ext cx="560388" cy="565150"/>
              </a:xfrm>
              <a:custGeom>
                <a:avLst/>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2" name="Freeform 160"/>
              <p:cNvSpPr>
                <a:spLocks/>
              </p:cNvSpPr>
              <p:nvPr/>
            </p:nvSpPr>
            <p:spPr bwMode="auto">
              <a:xfrm>
                <a:off x="7204075" y="5413375"/>
                <a:ext cx="492125" cy="565150"/>
              </a:xfrm>
              <a:custGeom>
                <a:avLst/>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5" name="Health"/>
            <p:cNvGrpSpPr/>
            <p:nvPr/>
          </p:nvGrpSpPr>
          <p:grpSpPr>
            <a:xfrm>
              <a:off x="1835150" y="3502025"/>
              <a:ext cx="1335088" cy="3671888"/>
              <a:chOff x="1835150" y="3502025"/>
              <a:chExt cx="1335088" cy="3671888"/>
            </a:xfrm>
            <a:grpFill/>
          </p:grpSpPr>
          <p:sp>
            <p:nvSpPr>
              <p:cNvPr id="119" name="Freeform 140"/>
              <p:cNvSpPr>
                <a:spLocks noEditPoints="1"/>
              </p:cNvSpPr>
              <p:nvPr/>
            </p:nvSpPr>
            <p:spPr bwMode="auto">
              <a:xfrm>
                <a:off x="1955800" y="5240338"/>
                <a:ext cx="612775" cy="554038"/>
              </a:xfrm>
              <a:custGeom>
                <a:avLst/>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0" name="Freeform 142"/>
              <p:cNvSpPr>
                <a:spLocks/>
              </p:cNvSpPr>
              <p:nvPr/>
            </p:nvSpPr>
            <p:spPr bwMode="auto">
              <a:xfrm>
                <a:off x="2135188" y="5926138"/>
                <a:ext cx="654050" cy="571500"/>
              </a:xfrm>
              <a:custGeom>
                <a:avLst/>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1" name="Freeform 143"/>
              <p:cNvSpPr>
                <a:spLocks/>
              </p:cNvSpPr>
              <p:nvPr/>
            </p:nvSpPr>
            <p:spPr bwMode="auto">
              <a:xfrm>
                <a:off x="2447925" y="6469063"/>
                <a:ext cx="722313" cy="704850"/>
              </a:xfrm>
              <a:custGeom>
                <a:avLst/>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4">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2" name="Freeform 153"/>
              <p:cNvSpPr>
                <a:spLocks/>
              </p:cNvSpPr>
              <p:nvPr/>
            </p:nvSpPr>
            <p:spPr bwMode="auto">
              <a:xfrm>
                <a:off x="1858963" y="4737100"/>
                <a:ext cx="554038" cy="381000"/>
              </a:xfrm>
              <a:custGeom>
                <a:avLst/>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3" name="Freeform 161"/>
              <p:cNvSpPr>
                <a:spLocks/>
              </p:cNvSpPr>
              <p:nvPr/>
            </p:nvSpPr>
            <p:spPr bwMode="auto">
              <a:xfrm>
                <a:off x="1887538" y="3502025"/>
                <a:ext cx="647700" cy="588963"/>
              </a:xfrm>
              <a:custGeom>
                <a:avLst/>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4" name="Freeform 162"/>
              <p:cNvSpPr>
                <a:spLocks/>
              </p:cNvSpPr>
              <p:nvPr/>
            </p:nvSpPr>
            <p:spPr bwMode="auto">
              <a:xfrm>
                <a:off x="1835150" y="4224338"/>
                <a:ext cx="560388" cy="438150"/>
              </a:xfrm>
              <a:custGeom>
                <a:avLst/>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6" name="Dividers"/>
            <p:cNvGrpSpPr/>
            <p:nvPr/>
          </p:nvGrpSpPr>
          <p:grpSpPr>
            <a:xfrm>
              <a:off x="2205038" y="742950"/>
              <a:ext cx="6381750" cy="7024688"/>
              <a:chOff x="2205038" y="742950"/>
              <a:chExt cx="6381750" cy="7024688"/>
            </a:xfrm>
            <a:grpFill/>
          </p:grpSpPr>
          <p:sp>
            <p:nvSpPr>
              <p:cNvPr id="115" name="Freeform 110"/>
              <p:cNvSpPr>
                <a:spLocks/>
              </p:cNvSpPr>
              <p:nvPr/>
            </p:nvSpPr>
            <p:spPr bwMode="auto">
              <a:xfrm>
                <a:off x="6846888" y="742950"/>
                <a:ext cx="339725" cy="762000"/>
              </a:xfrm>
              <a:custGeom>
                <a:avLst/>
                <a:gdLst>
                  <a:gd name="T0" fmla="*/ 214 w 214"/>
                  <a:gd name="T1" fmla="*/ 19 h 480"/>
                  <a:gd name="T2" fmla="*/ 156 w 214"/>
                  <a:gd name="T3" fmla="*/ 0 h 480"/>
                  <a:gd name="T4" fmla="*/ 0 w 214"/>
                  <a:gd name="T5" fmla="*/ 462 h 480"/>
                  <a:gd name="T6" fmla="*/ 54 w 214"/>
                  <a:gd name="T7" fmla="*/ 480 h 480"/>
                  <a:gd name="T8" fmla="*/ 214 w 214"/>
                  <a:gd name="T9" fmla="*/ 19 h 480"/>
                </a:gdLst>
                <a:ah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6" name="Freeform 135"/>
              <p:cNvSpPr>
                <a:spLocks/>
              </p:cNvSpPr>
              <p:nvPr/>
            </p:nvSpPr>
            <p:spPr bwMode="auto">
              <a:xfrm>
                <a:off x="8008938" y="7115175"/>
                <a:ext cx="577850" cy="652463"/>
              </a:xfrm>
              <a:custGeom>
                <a:avLst/>
                <a:gdLst>
                  <a:gd name="T0" fmla="*/ 0 w 364"/>
                  <a:gd name="T1" fmla="*/ 40 h 411"/>
                  <a:gd name="T2" fmla="*/ 316 w 364"/>
                  <a:gd name="T3" fmla="*/ 411 h 411"/>
                  <a:gd name="T4" fmla="*/ 364 w 364"/>
                  <a:gd name="T5" fmla="*/ 371 h 411"/>
                  <a:gd name="T6" fmla="*/ 47 w 364"/>
                  <a:gd name="T7" fmla="*/ 0 h 411"/>
                  <a:gd name="T8" fmla="*/ 0 w 364"/>
                  <a:gd name="T9" fmla="*/ 40 h 411"/>
                </a:gdLst>
                <a:ah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7" name="Freeform 138"/>
              <p:cNvSpPr>
                <a:spLocks/>
              </p:cNvSpPr>
              <p:nvPr/>
            </p:nvSpPr>
            <p:spPr bwMode="auto">
              <a:xfrm>
                <a:off x="3146425" y="7086600"/>
                <a:ext cx="595313" cy="635000"/>
              </a:xfrm>
              <a:custGeom>
                <a:avLst/>
                <a:gdLst>
                  <a:gd name="T0" fmla="*/ 328 w 375"/>
                  <a:gd name="T1" fmla="*/ 0 h 400"/>
                  <a:gd name="T2" fmla="*/ 0 w 375"/>
                  <a:gd name="T3" fmla="*/ 360 h 400"/>
                  <a:gd name="T4" fmla="*/ 44 w 375"/>
                  <a:gd name="T5" fmla="*/ 400 h 400"/>
                  <a:gd name="T6" fmla="*/ 375 w 375"/>
                  <a:gd name="T7" fmla="*/ 44 h 400"/>
                  <a:gd name="T8" fmla="*/ 328 w 375"/>
                  <a:gd name="T9" fmla="*/ 0 h 400"/>
                </a:gdLst>
                <a:ah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8" name="Freeform 164"/>
              <p:cNvSpPr>
                <a:spLocks/>
              </p:cNvSpPr>
              <p:nvPr/>
            </p:nvSpPr>
            <p:spPr bwMode="auto">
              <a:xfrm>
                <a:off x="2205038" y="2786063"/>
                <a:ext cx="733425" cy="444500"/>
              </a:xfrm>
              <a:custGeom>
                <a:avLst/>
                <a:gdLst>
                  <a:gd name="T0" fmla="*/ 462 w 462"/>
                  <a:gd name="T1" fmla="*/ 226 h 280"/>
                  <a:gd name="T2" fmla="*/ 29 w 462"/>
                  <a:gd name="T3" fmla="*/ 0 h 280"/>
                  <a:gd name="T4" fmla="*/ 0 w 462"/>
                  <a:gd name="T5" fmla="*/ 55 h 280"/>
                  <a:gd name="T6" fmla="*/ 433 w 462"/>
                  <a:gd name="T7" fmla="*/ 280 h 280"/>
                  <a:gd name="T8" fmla="*/ 462 w 462"/>
                  <a:gd name="T9" fmla="*/ 226 h 280"/>
                </a:gdLst>
                <a:ah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7" name="Science"/>
            <p:cNvGrpSpPr/>
            <p:nvPr/>
          </p:nvGrpSpPr>
          <p:grpSpPr>
            <a:xfrm>
              <a:off x="2627313" y="587375"/>
              <a:ext cx="3825875" cy="2014538"/>
              <a:chOff x="2627313" y="587375"/>
              <a:chExt cx="3825875" cy="2014538"/>
            </a:xfrm>
            <a:grpFill/>
          </p:grpSpPr>
          <p:sp>
            <p:nvSpPr>
              <p:cNvPr id="108" name="Freeform 107"/>
              <p:cNvSpPr>
                <a:spLocks/>
              </p:cNvSpPr>
              <p:nvPr/>
            </p:nvSpPr>
            <p:spPr bwMode="auto">
              <a:xfrm>
                <a:off x="6026150" y="593725"/>
                <a:ext cx="427038" cy="588963"/>
              </a:xfrm>
              <a:custGeom>
                <a:avLst/>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9" name="Freeform 120"/>
              <p:cNvSpPr>
                <a:spLocks/>
              </p:cNvSpPr>
              <p:nvPr/>
            </p:nvSpPr>
            <p:spPr bwMode="auto">
              <a:xfrm>
                <a:off x="5326063" y="587375"/>
                <a:ext cx="520700" cy="588963"/>
              </a:xfrm>
              <a:custGeom>
                <a:avLst/>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0" name="Freeform 156"/>
              <p:cNvSpPr>
                <a:spLocks/>
              </p:cNvSpPr>
              <p:nvPr/>
            </p:nvSpPr>
            <p:spPr bwMode="auto">
              <a:xfrm>
                <a:off x="4529138" y="679450"/>
                <a:ext cx="652463" cy="669925"/>
              </a:xfrm>
              <a:custGeom>
                <a:avLst/>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1" name="Freeform 163"/>
              <p:cNvSpPr>
                <a:spLocks/>
              </p:cNvSpPr>
              <p:nvPr/>
            </p:nvSpPr>
            <p:spPr bwMode="auto">
              <a:xfrm>
                <a:off x="3916363" y="939800"/>
                <a:ext cx="582613" cy="658813"/>
              </a:xfrm>
              <a:custGeom>
                <a:avLst/>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2" name="Freeform 165"/>
              <p:cNvSpPr>
                <a:spLocks/>
              </p:cNvSpPr>
              <p:nvPr/>
            </p:nvSpPr>
            <p:spPr bwMode="auto">
              <a:xfrm>
                <a:off x="3563938" y="1263650"/>
                <a:ext cx="403225" cy="519113"/>
              </a:xfrm>
              <a:custGeom>
                <a:avLst/>
                <a:gdLst>
                  <a:gd name="T0" fmla="*/ 254 w 254"/>
                  <a:gd name="T1" fmla="*/ 287 h 327"/>
                  <a:gd name="T2" fmla="*/ 65 w 254"/>
                  <a:gd name="T3" fmla="*/ 0 h 327"/>
                  <a:gd name="T4" fmla="*/ 0 w 254"/>
                  <a:gd name="T5" fmla="*/ 40 h 327"/>
                  <a:gd name="T6" fmla="*/ 193 w 254"/>
                  <a:gd name="T7" fmla="*/ 327 h 327"/>
                  <a:gd name="T8" fmla="*/ 254 w 254"/>
                  <a:gd name="T9" fmla="*/ 287 h 327"/>
                </a:gdLst>
                <a:ah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3" name="Freeform 166"/>
              <p:cNvSpPr>
                <a:spLocks/>
              </p:cNvSpPr>
              <p:nvPr/>
            </p:nvSpPr>
            <p:spPr bwMode="auto">
              <a:xfrm>
                <a:off x="3060700" y="1517650"/>
                <a:ext cx="623888" cy="617538"/>
              </a:xfrm>
              <a:custGeom>
                <a:avLst/>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4" name="Freeform 167"/>
              <p:cNvSpPr>
                <a:spLocks/>
              </p:cNvSpPr>
              <p:nvPr/>
            </p:nvSpPr>
            <p:spPr bwMode="auto">
              <a:xfrm>
                <a:off x="2627313" y="2012950"/>
                <a:ext cx="595313" cy="588963"/>
              </a:xfrm>
              <a:custGeom>
                <a:avLst/>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70" name="Litigators You Like Tagline" hidden="1"/>
          <p:cNvGrpSpPr>
            <a:grpSpLocks noChangeAspect="1"/>
          </p:cNvGrpSpPr>
          <p:nvPr/>
        </p:nvGrpSpPr>
        <p:grpSpPr>
          <a:xfrm>
            <a:off x="10131471" y="685800"/>
            <a:ext cx="1377858" cy="1371600"/>
            <a:chOff x="1417638" y="293688"/>
            <a:chExt cx="9437687" cy="9394826"/>
          </a:xfrm>
          <a:solidFill>
            <a:srgbClr val="000000"/>
          </a:solidFill>
        </p:grpSpPr>
        <p:grpSp>
          <p:nvGrpSpPr>
            <p:cNvPr id="171" name="Technology"/>
            <p:cNvGrpSpPr/>
            <p:nvPr/>
          </p:nvGrpSpPr>
          <p:grpSpPr>
            <a:xfrm>
              <a:off x="8102600" y="796926"/>
              <a:ext cx="2752725" cy="7278687"/>
              <a:chOff x="8102600" y="796926"/>
              <a:chExt cx="2752725" cy="7278687"/>
            </a:xfrm>
            <a:grpFill/>
          </p:grpSpPr>
          <p:sp>
            <p:nvSpPr>
              <p:cNvPr id="223" name="Freeform 182"/>
              <p:cNvSpPr>
                <a:spLocks/>
              </p:cNvSpPr>
              <p:nvPr/>
            </p:nvSpPr>
            <p:spPr bwMode="auto">
              <a:xfrm>
                <a:off x="8537575" y="1225551"/>
                <a:ext cx="742950" cy="776288"/>
              </a:xfrm>
              <a:custGeom>
                <a:avLst/>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183"/>
              <p:cNvSpPr>
                <a:spLocks/>
              </p:cNvSpPr>
              <p:nvPr/>
            </p:nvSpPr>
            <p:spPr bwMode="auto">
              <a:xfrm>
                <a:off x="9117013" y="1790701"/>
                <a:ext cx="722312" cy="728663"/>
              </a:xfrm>
              <a:custGeom>
                <a:avLst/>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186"/>
              <p:cNvSpPr>
                <a:spLocks noEditPoints="1"/>
              </p:cNvSpPr>
              <p:nvPr/>
            </p:nvSpPr>
            <p:spPr bwMode="auto">
              <a:xfrm>
                <a:off x="10153650" y="4164013"/>
                <a:ext cx="701675" cy="722313"/>
              </a:xfrm>
              <a:custGeom>
                <a:avLst/>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187"/>
              <p:cNvSpPr>
                <a:spLocks/>
              </p:cNvSpPr>
              <p:nvPr/>
            </p:nvSpPr>
            <p:spPr bwMode="auto">
              <a:xfrm>
                <a:off x="9526588" y="2409826"/>
                <a:ext cx="823912" cy="795338"/>
              </a:xfrm>
              <a:custGeom>
                <a:avLst/>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188"/>
              <p:cNvSpPr>
                <a:spLocks/>
              </p:cNvSpPr>
              <p:nvPr/>
            </p:nvSpPr>
            <p:spPr bwMode="auto">
              <a:xfrm>
                <a:off x="9907588" y="3232151"/>
                <a:ext cx="796925" cy="769938"/>
              </a:xfrm>
              <a:custGeom>
                <a:avLst/>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195"/>
              <p:cNvSpPr>
                <a:spLocks/>
              </p:cNvSpPr>
              <p:nvPr/>
            </p:nvSpPr>
            <p:spPr bwMode="auto">
              <a:xfrm>
                <a:off x="8102600" y="796926"/>
                <a:ext cx="598487" cy="714375"/>
              </a:xfrm>
              <a:custGeom>
                <a:avLst/>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Freeform 205"/>
              <p:cNvSpPr>
                <a:spLocks noEditPoints="1"/>
              </p:cNvSpPr>
              <p:nvPr/>
            </p:nvSpPr>
            <p:spPr bwMode="auto">
              <a:xfrm>
                <a:off x="10023475" y="5708651"/>
                <a:ext cx="749300" cy="768350"/>
              </a:xfrm>
              <a:custGeom>
                <a:avLst/>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207"/>
              <p:cNvSpPr>
                <a:spLocks/>
              </p:cNvSpPr>
              <p:nvPr/>
            </p:nvSpPr>
            <p:spPr bwMode="auto">
              <a:xfrm>
                <a:off x="10186988" y="5116513"/>
                <a:ext cx="668337" cy="409575"/>
              </a:xfrm>
              <a:custGeom>
                <a:avLst/>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ah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208"/>
              <p:cNvSpPr>
                <a:spLocks/>
              </p:cNvSpPr>
              <p:nvPr/>
            </p:nvSpPr>
            <p:spPr bwMode="auto">
              <a:xfrm>
                <a:off x="9702800" y="6572251"/>
                <a:ext cx="757237" cy="742950"/>
              </a:xfrm>
              <a:custGeom>
                <a:avLst/>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Freeform 209"/>
              <p:cNvSpPr>
                <a:spLocks/>
              </p:cNvSpPr>
              <p:nvPr/>
            </p:nvSpPr>
            <p:spPr bwMode="auto">
              <a:xfrm>
                <a:off x="9355138" y="7389813"/>
                <a:ext cx="742950" cy="685800"/>
              </a:xfrm>
              <a:custGeom>
                <a:avLst/>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2" name="SHB.com"/>
            <p:cNvGrpSpPr/>
            <p:nvPr/>
          </p:nvGrpSpPr>
          <p:grpSpPr>
            <a:xfrm>
              <a:off x="3619500" y="8396288"/>
              <a:ext cx="5089525" cy="1292226"/>
              <a:chOff x="3619500" y="8396288"/>
              <a:chExt cx="5089525" cy="1292226"/>
            </a:xfrm>
            <a:grpFill/>
          </p:grpSpPr>
          <p:sp>
            <p:nvSpPr>
              <p:cNvPr id="216" name="Freeform 198"/>
              <p:cNvSpPr>
                <a:spLocks/>
              </p:cNvSpPr>
              <p:nvPr/>
            </p:nvSpPr>
            <p:spPr bwMode="auto">
              <a:xfrm>
                <a:off x="4259263" y="8702676"/>
                <a:ext cx="728662" cy="774700"/>
              </a:xfrm>
              <a:custGeom>
                <a:avLst/>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200"/>
              <p:cNvSpPr>
                <a:spLocks noEditPoints="1"/>
              </p:cNvSpPr>
              <p:nvPr/>
            </p:nvSpPr>
            <p:spPr bwMode="auto">
              <a:xfrm>
                <a:off x="5103813" y="8947151"/>
                <a:ext cx="558800" cy="681038"/>
              </a:xfrm>
              <a:custGeom>
                <a:avLst/>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204"/>
              <p:cNvSpPr>
                <a:spLocks/>
              </p:cNvSpPr>
              <p:nvPr/>
            </p:nvSpPr>
            <p:spPr bwMode="auto">
              <a:xfrm>
                <a:off x="6269038" y="9001126"/>
                <a:ext cx="612775" cy="687388"/>
              </a:xfrm>
              <a:custGeom>
                <a:avLst/>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1">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Freeform 206"/>
              <p:cNvSpPr>
                <a:spLocks noEditPoints="1"/>
              </p:cNvSpPr>
              <p:nvPr/>
            </p:nvSpPr>
            <p:spPr bwMode="auto">
              <a:xfrm>
                <a:off x="6991350" y="8818563"/>
                <a:ext cx="769937" cy="754063"/>
              </a:xfrm>
              <a:custGeom>
                <a:avLst/>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1">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Freeform 210"/>
              <p:cNvSpPr>
                <a:spLocks/>
              </p:cNvSpPr>
              <p:nvPr/>
            </p:nvSpPr>
            <p:spPr bwMode="auto">
              <a:xfrm>
                <a:off x="7781925" y="8396288"/>
                <a:ext cx="927100" cy="898525"/>
              </a:xfrm>
              <a:custGeom>
                <a:avLst/>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2" name="Freeform 215"/>
              <p:cNvSpPr>
                <a:spLocks/>
              </p:cNvSpPr>
              <p:nvPr/>
            </p:nvSpPr>
            <p:spPr bwMode="auto">
              <a:xfrm>
                <a:off x="3619500" y="8423276"/>
                <a:ext cx="646112" cy="687388"/>
              </a:xfrm>
              <a:custGeom>
                <a:avLst/>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1">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3" name="Science"/>
            <p:cNvGrpSpPr/>
            <p:nvPr/>
          </p:nvGrpSpPr>
          <p:grpSpPr>
            <a:xfrm>
              <a:off x="2344738" y="293688"/>
              <a:ext cx="4449762" cy="2347913"/>
              <a:chOff x="2344738" y="293688"/>
              <a:chExt cx="4449762" cy="2347913"/>
            </a:xfrm>
            <a:grpFill/>
          </p:grpSpPr>
          <p:sp>
            <p:nvSpPr>
              <p:cNvPr id="209" name="Freeform 171"/>
              <p:cNvSpPr>
                <a:spLocks/>
              </p:cNvSpPr>
              <p:nvPr/>
            </p:nvSpPr>
            <p:spPr bwMode="auto">
              <a:xfrm>
                <a:off x="6296025" y="301626"/>
                <a:ext cx="498475" cy="679450"/>
              </a:xfrm>
              <a:custGeom>
                <a:avLst/>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178"/>
              <p:cNvSpPr>
                <a:spLocks/>
              </p:cNvSpPr>
              <p:nvPr/>
            </p:nvSpPr>
            <p:spPr bwMode="auto">
              <a:xfrm>
                <a:off x="5484813" y="293688"/>
                <a:ext cx="600075" cy="687388"/>
              </a:xfrm>
              <a:custGeom>
                <a:avLst/>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1">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213"/>
              <p:cNvSpPr>
                <a:spLocks/>
              </p:cNvSpPr>
              <p:nvPr/>
            </p:nvSpPr>
            <p:spPr bwMode="auto">
              <a:xfrm>
                <a:off x="2344738" y="1954213"/>
                <a:ext cx="687387" cy="687388"/>
              </a:xfrm>
              <a:custGeom>
                <a:avLst/>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1">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216"/>
              <p:cNvSpPr>
                <a:spLocks/>
              </p:cNvSpPr>
              <p:nvPr/>
            </p:nvSpPr>
            <p:spPr bwMode="auto">
              <a:xfrm>
                <a:off x="2849563" y="1376363"/>
                <a:ext cx="720725" cy="720725"/>
              </a:xfrm>
              <a:custGeom>
                <a:avLst/>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217"/>
              <p:cNvSpPr>
                <a:spLocks/>
              </p:cNvSpPr>
              <p:nvPr/>
            </p:nvSpPr>
            <p:spPr bwMode="auto">
              <a:xfrm>
                <a:off x="4552950" y="403226"/>
                <a:ext cx="755650" cy="774700"/>
              </a:xfrm>
              <a:custGeom>
                <a:avLst/>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218"/>
              <p:cNvSpPr>
                <a:spLocks/>
              </p:cNvSpPr>
              <p:nvPr/>
            </p:nvSpPr>
            <p:spPr bwMode="auto">
              <a:xfrm>
                <a:off x="3427413" y="1076326"/>
                <a:ext cx="471487" cy="612775"/>
              </a:xfrm>
              <a:custGeom>
                <a:avLst/>
                <a:gdLst>
                  <a:gd name="T0" fmla="*/ 297 w 297"/>
                  <a:gd name="T1" fmla="*/ 334 h 386"/>
                  <a:gd name="T2" fmla="*/ 73 w 297"/>
                  <a:gd name="T3" fmla="*/ 0 h 386"/>
                  <a:gd name="T4" fmla="*/ 0 w 297"/>
                  <a:gd name="T5" fmla="*/ 51 h 386"/>
                  <a:gd name="T6" fmla="*/ 224 w 297"/>
                  <a:gd name="T7" fmla="*/ 386 h 386"/>
                  <a:gd name="T8" fmla="*/ 297 w 297"/>
                  <a:gd name="T9" fmla="*/ 334 h 386"/>
                </a:gdLst>
                <a:ah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5" name="Freeform 219"/>
              <p:cNvSpPr>
                <a:spLocks/>
              </p:cNvSpPr>
              <p:nvPr/>
            </p:nvSpPr>
            <p:spPr bwMode="auto">
              <a:xfrm>
                <a:off x="3836988" y="701676"/>
                <a:ext cx="681037" cy="762000"/>
              </a:xfrm>
              <a:custGeom>
                <a:avLst/>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4" name="Dividers"/>
            <p:cNvGrpSpPr/>
            <p:nvPr/>
          </p:nvGrpSpPr>
          <p:grpSpPr>
            <a:xfrm>
              <a:off x="1847850" y="477838"/>
              <a:ext cx="7426325" cy="8169275"/>
              <a:chOff x="1847850" y="477838"/>
              <a:chExt cx="7426325" cy="8169275"/>
            </a:xfrm>
            <a:grpFill/>
          </p:grpSpPr>
          <p:sp>
            <p:nvSpPr>
              <p:cNvPr id="205" name="Freeform 190"/>
              <p:cNvSpPr>
                <a:spLocks/>
              </p:cNvSpPr>
              <p:nvPr/>
            </p:nvSpPr>
            <p:spPr bwMode="auto">
              <a:xfrm>
                <a:off x="7243763" y="477838"/>
                <a:ext cx="401637" cy="884238"/>
              </a:xfrm>
              <a:custGeom>
                <a:avLst/>
                <a:gdLst>
                  <a:gd name="T0" fmla="*/ 253 w 253"/>
                  <a:gd name="T1" fmla="*/ 21 h 557"/>
                  <a:gd name="T2" fmla="*/ 189 w 253"/>
                  <a:gd name="T3" fmla="*/ 0 h 557"/>
                  <a:gd name="T4" fmla="*/ 0 w 253"/>
                  <a:gd name="T5" fmla="*/ 536 h 557"/>
                  <a:gd name="T6" fmla="*/ 69 w 253"/>
                  <a:gd name="T7" fmla="*/ 557 h 557"/>
                  <a:gd name="T8" fmla="*/ 253 w 253"/>
                  <a:gd name="T9" fmla="*/ 21 h 557"/>
                </a:gdLst>
                <a:ah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211"/>
              <p:cNvSpPr>
                <a:spLocks/>
              </p:cNvSpPr>
              <p:nvPr/>
            </p:nvSpPr>
            <p:spPr bwMode="auto">
              <a:xfrm>
                <a:off x="8599488" y="7885113"/>
                <a:ext cx="674687" cy="762000"/>
              </a:xfrm>
              <a:custGeom>
                <a:avLst/>
                <a:gdLst>
                  <a:gd name="T0" fmla="*/ 0 w 425"/>
                  <a:gd name="T1" fmla="*/ 48 h 480"/>
                  <a:gd name="T2" fmla="*/ 369 w 425"/>
                  <a:gd name="T3" fmla="*/ 480 h 480"/>
                  <a:gd name="T4" fmla="*/ 425 w 425"/>
                  <a:gd name="T5" fmla="*/ 433 h 480"/>
                  <a:gd name="T6" fmla="*/ 56 w 425"/>
                  <a:gd name="T7" fmla="*/ 0 h 480"/>
                  <a:gd name="T8" fmla="*/ 0 w 425"/>
                  <a:gd name="T9" fmla="*/ 48 h 480"/>
                </a:gdLst>
                <a:ah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214"/>
              <p:cNvSpPr>
                <a:spLocks/>
              </p:cNvSpPr>
              <p:nvPr/>
            </p:nvSpPr>
            <p:spPr bwMode="auto">
              <a:xfrm>
                <a:off x="1847850" y="2859088"/>
                <a:ext cx="857250" cy="515938"/>
              </a:xfrm>
              <a:custGeom>
                <a:avLst/>
                <a:gdLst>
                  <a:gd name="T0" fmla="*/ 540 w 540"/>
                  <a:gd name="T1" fmla="*/ 261 h 325"/>
                  <a:gd name="T2" fmla="*/ 34 w 540"/>
                  <a:gd name="T3" fmla="*/ 0 h 325"/>
                  <a:gd name="T4" fmla="*/ 0 w 540"/>
                  <a:gd name="T5" fmla="*/ 60 h 325"/>
                  <a:gd name="T6" fmla="*/ 506 w 540"/>
                  <a:gd name="T7" fmla="*/ 325 h 325"/>
                  <a:gd name="T8" fmla="*/ 540 w 540"/>
                  <a:gd name="T9" fmla="*/ 261 h 325"/>
                </a:gdLst>
                <a:ah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8" name="Freeform 224"/>
              <p:cNvSpPr>
                <a:spLocks/>
              </p:cNvSpPr>
              <p:nvPr/>
            </p:nvSpPr>
            <p:spPr bwMode="auto">
              <a:xfrm>
                <a:off x="2936875" y="7858126"/>
                <a:ext cx="701675" cy="741363"/>
              </a:xfrm>
              <a:custGeom>
                <a:avLst/>
                <a:gdLst>
                  <a:gd name="T0" fmla="*/ 387 w 442"/>
                  <a:gd name="T1" fmla="*/ 0 h 467"/>
                  <a:gd name="T2" fmla="*/ 0 w 442"/>
                  <a:gd name="T3" fmla="*/ 416 h 467"/>
                  <a:gd name="T4" fmla="*/ 56 w 442"/>
                  <a:gd name="T5" fmla="*/ 467 h 467"/>
                  <a:gd name="T6" fmla="*/ 442 w 442"/>
                  <a:gd name="T7" fmla="*/ 47 h 467"/>
                  <a:gd name="T8" fmla="*/ 387 w 442"/>
                  <a:gd name="T9" fmla="*/ 0 h 467"/>
                </a:gdLst>
                <a:ah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5" name="Litigators you like."/>
            <p:cNvGrpSpPr/>
            <p:nvPr/>
          </p:nvGrpSpPr>
          <p:grpSpPr>
            <a:xfrm>
              <a:off x="3387725" y="3987801"/>
              <a:ext cx="5634037" cy="2482850"/>
              <a:chOff x="3387725" y="3987801"/>
              <a:chExt cx="5634037" cy="2482850"/>
            </a:xfrm>
            <a:grpFill/>
          </p:grpSpPr>
          <p:sp>
            <p:nvSpPr>
              <p:cNvPr id="183" name="Freeform 172"/>
              <p:cNvSpPr>
                <a:spLocks/>
              </p:cNvSpPr>
              <p:nvPr/>
            </p:nvSpPr>
            <p:spPr bwMode="auto">
              <a:xfrm>
                <a:off x="66436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4" name="Freeform 173"/>
              <p:cNvSpPr>
                <a:spLocks noEditPoints="1"/>
              </p:cNvSpPr>
              <p:nvPr/>
            </p:nvSpPr>
            <p:spPr bwMode="auto">
              <a:xfrm>
                <a:off x="4572000" y="5511801"/>
                <a:ext cx="701675" cy="666750"/>
              </a:xfrm>
              <a:custGeom>
                <a:avLst/>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5"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6"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7" name="Freeform 176"/>
              <p:cNvSpPr>
                <a:spLocks noEditPoints="1"/>
              </p:cNvSpPr>
              <p:nvPr/>
            </p:nvSpPr>
            <p:spPr bwMode="auto">
              <a:xfrm>
                <a:off x="5186363" y="4287838"/>
                <a:ext cx="687387" cy="958850"/>
              </a:xfrm>
              <a:custGeom>
                <a:avLst/>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8" name="Freeform 177"/>
              <p:cNvSpPr>
                <a:spLocks/>
              </p:cNvSpPr>
              <p:nvPr/>
            </p:nvSpPr>
            <p:spPr bwMode="auto">
              <a:xfrm>
                <a:off x="3816350" y="5532438"/>
                <a:ext cx="715962" cy="938213"/>
              </a:xfrm>
              <a:custGeom>
                <a:avLst/>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9" name="Freeform 179"/>
              <p:cNvSpPr>
                <a:spLocks/>
              </p:cNvSpPr>
              <p:nvPr/>
            </p:nvSpPr>
            <p:spPr bwMode="auto">
              <a:xfrm>
                <a:off x="43068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0" name="Freeform 180"/>
              <p:cNvSpPr>
                <a:spLocks/>
              </p:cNvSpPr>
              <p:nvPr/>
            </p:nvSpPr>
            <p:spPr bwMode="auto">
              <a:xfrm>
                <a:off x="3387725" y="4008438"/>
                <a:ext cx="577850" cy="925513"/>
              </a:xfrm>
              <a:custGeom>
                <a:avLst/>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1"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2" name="Freeform 184"/>
              <p:cNvSpPr>
                <a:spLocks/>
              </p:cNvSpPr>
              <p:nvPr/>
            </p:nvSpPr>
            <p:spPr bwMode="auto">
              <a:xfrm>
                <a:off x="8483600" y="4287838"/>
                <a:ext cx="538162" cy="658813"/>
              </a:xfrm>
              <a:custGeom>
                <a:avLst/>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3" name="Freeform 185"/>
              <p:cNvSpPr>
                <a:spLocks/>
              </p:cNvSpPr>
              <p:nvPr/>
            </p:nvSpPr>
            <p:spPr bwMode="auto">
              <a:xfrm>
                <a:off x="8763000" y="5526088"/>
                <a:ext cx="177800" cy="161925"/>
              </a:xfrm>
              <a:custGeom>
                <a:avLst/>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4" name="Freeform 189"/>
              <p:cNvSpPr>
                <a:spLocks/>
              </p:cNvSpPr>
              <p:nvPr/>
            </p:nvSpPr>
            <p:spPr bwMode="auto">
              <a:xfrm>
                <a:off x="7134225" y="5178426"/>
                <a:ext cx="660400" cy="985838"/>
              </a:xfrm>
              <a:custGeom>
                <a:avLst/>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5" name="Freeform 191"/>
              <p:cNvSpPr>
                <a:spLocks/>
              </p:cNvSpPr>
              <p:nvPr/>
            </p:nvSpPr>
            <p:spPr bwMode="auto">
              <a:xfrm>
                <a:off x="8599488" y="5526088"/>
                <a:ext cx="122237" cy="161925"/>
              </a:xfrm>
              <a:custGeom>
                <a:avLst/>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6" name="Freeform 192"/>
              <p:cNvSpPr>
                <a:spLocks noEditPoints="1"/>
              </p:cNvSpPr>
              <p:nvPr/>
            </p:nvSpPr>
            <p:spPr bwMode="auto">
              <a:xfrm>
                <a:off x="7196138" y="4287838"/>
                <a:ext cx="708025" cy="658813"/>
              </a:xfrm>
              <a:custGeom>
                <a:avLst/>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7" name="Freeform 193"/>
              <p:cNvSpPr>
                <a:spLocks noEditPoints="1"/>
              </p:cNvSpPr>
              <p:nvPr/>
            </p:nvSpPr>
            <p:spPr bwMode="auto">
              <a:xfrm>
                <a:off x="7829550" y="5511801"/>
                <a:ext cx="647700" cy="666750"/>
              </a:xfrm>
              <a:custGeom>
                <a:avLst/>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8" name="Freeform 194"/>
              <p:cNvSpPr>
                <a:spLocks/>
              </p:cNvSpPr>
              <p:nvPr/>
            </p:nvSpPr>
            <p:spPr bwMode="auto">
              <a:xfrm>
                <a:off x="8007350" y="4287838"/>
                <a:ext cx="442912" cy="646113"/>
              </a:xfrm>
              <a:custGeom>
                <a:avLst/>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197"/>
              <p:cNvSpPr>
                <a:spLocks noEditPoints="1"/>
              </p:cNvSpPr>
              <p:nvPr/>
            </p:nvSpPr>
            <p:spPr bwMode="auto">
              <a:xfrm>
                <a:off x="5983288" y="4287838"/>
                <a:ext cx="612775" cy="658813"/>
              </a:xfrm>
              <a:custGeom>
                <a:avLst/>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Rectangle 200"/>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203"/>
              <p:cNvSpPr>
                <a:spLocks/>
              </p:cNvSpPr>
              <p:nvPr/>
            </p:nvSpPr>
            <p:spPr bwMode="auto">
              <a:xfrm>
                <a:off x="5376863" y="5532438"/>
                <a:ext cx="606425" cy="646113"/>
              </a:xfrm>
              <a:custGeom>
                <a:avLst/>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6" name="Health"/>
            <p:cNvGrpSpPr/>
            <p:nvPr/>
          </p:nvGrpSpPr>
          <p:grpSpPr>
            <a:xfrm>
              <a:off x="1417638" y="3689351"/>
              <a:ext cx="1554162" cy="4264025"/>
              <a:chOff x="1417638" y="3689351"/>
              <a:chExt cx="1554162" cy="4264025"/>
            </a:xfrm>
            <a:grpFill/>
          </p:grpSpPr>
          <p:sp>
            <p:nvSpPr>
              <p:cNvPr id="177" name="Freeform 212"/>
              <p:cNvSpPr>
                <a:spLocks/>
              </p:cNvSpPr>
              <p:nvPr/>
            </p:nvSpPr>
            <p:spPr bwMode="auto">
              <a:xfrm>
                <a:off x="1438275" y="5124451"/>
                <a:ext cx="647700" cy="441325"/>
              </a:xfrm>
              <a:custGeom>
                <a:avLst/>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8" name="Freeform 220"/>
              <p:cNvSpPr>
                <a:spLocks/>
              </p:cNvSpPr>
              <p:nvPr/>
            </p:nvSpPr>
            <p:spPr bwMode="auto">
              <a:xfrm>
                <a:off x="1479550" y="3689351"/>
                <a:ext cx="749300" cy="685800"/>
              </a:xfrm>
              <a:custGeom>
                <a:avLst/>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9" name="Freeform 221"/>
              <p:cNvSpPr>
                <a:spLocks/>
              </p:cNvSpPr>
              <p:nvPr/>
            </p:nvSpPr>
            <p:spPr bwMode="auto">
              <a:xfrm>
                <a:off x="1765300" y="6505576"/>
                <a:ext cx="763587" cy="673100"/>
              </a:xfrm>
              <a:custGeom>
                <a:avLst/>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4">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0" name="Freeform 222"/>
              <p:cNvSpPr>
                <a:spLocks/>
              </p:cNvSpPr>
              <p:nvPr/>
            </p:nvSpPr>
            <p:spPr bwMode="auto">
              <a:xfrm>
                <a:off x="2127250" y="7137401"/>
                <a:ext cx="844550" cy="815975"/>
              </a:xfrm>
              <a:custGeom>
                <a:avLst/>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1" name="Freeform 223"/>
              <p:cNvSpPr>
                <a:spLocks/>
              </p:cNvSpPr>
              <p:nvPr/>
            </p:nvSpPr>
            <p:spPr bwMode="auto">
              <a:xfrm>
                <a:off x="1417638" y="4525963"/>
                <a:ext cx="654050" cy="509588"/>
              </a:xfrm>
              <a:custGeom>
                <a:avLst/>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2" name="Freeform 226"/>
              <p:cNvSpPr>
                <a:spLocks noEditPoints="1"/>
              </p:cNvSpPr>
              <p:nvPr/>
            </p:nvSpPr>
            <p:spPr bwMode="auto">
              <a:xfrm>
                <a:off x="1560513" y="5708651"/>
                <a:ext cx="709612" cy="646113"/>
              </a:xfrm>
              <a:custGeom>
                <a:avLst/>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33" name="Critical in a Crisis Tagline" hidden="1"/>
          <p:cNvGrpSpPr>
            <a:grpSpLocks noChangeAspect="1"/>
          </p:cNvGrpSpPr>
          <p:nvPr/>
        </p:nvGrpSpPr>
        <p:grpSpPr>
          <a:xfrm>
            <a:off x="10131426" y="685591"/>
            <a:ext cx="1377949" cy="1372017"/>
            <a:chOff x="1760538" y="814388"/>
            <a:chExt cx="7743824" cy="7710488"/>
          </a:xfrm>
          <a:solidFill>
            <a:srgbClr val="000000"/>
          </a:solidFill>
        </p:grpSpPr>
        <p:grpSp>
          <p:nvGrpSpPr>
            <p:cNvPr id="234" name="Critical in a Crisis"/>
            <p:cNvGrpSpPr/>
            <p:nvPr/>
          </p:nvGrpSpPr>
          <p:grpSpPr>
            <a:xfrm>
              <a:off x="3222625" y="2690813"/>
              <a:ext cx="4852988" cy="3875088"/>
              <a:chOff x="3222625" y="2690813"/>
              <a:chExt cx="4852988" cy="3875088"/>
            </a:xfrm>
            <a:grpFill/>
          </p:grpSpPr>
          <p:sp>
            <p:nvSpPr>
              <p:cNvPr id="274"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5"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6" name="Freeform 28"/>
              <p:cNvSpPr>
                <a:spLocks/>
              </p:cNvSpPr>
              <p:nvPr/>
            </p:nvSpPr>
            <p:spPr bwMode="auto">
              <a:xfrm>
                <a:off x="4033838" y="6003925"/>
                <a:ext cx="515937" cy="549275"/>
              </a:xfrm>
              <a:custGeom>
                <a:avLst/>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7"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8" name="Freeform 30"/>
              <p:cNvSpPr>
                <a:spLocks/>
              </p:cNvSpPr>
              <p:nvPr/>
            </p:nvSpPr>
            <p:spPr bwMode="auto">
              <a:xfrm>
                <a:off x="4960938" y="6003925"/>
                <a:ext cx="488950" cy="561975"/>
              </a:xfrm>
              <a:custGeom>
                <a:avLst/>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9" name="Freeform 31"/>
              <p:cNvSpPr>
                <a:spLocks/>
              </p:cNvSpPr>
              <p:nvPr/>
            </p:nvSpPr>
            <p:spPr bwMode="auto">
              <a:xfrm>
                <a:off x="6788150" y="6003925"/>
                <a:ext cx="382587" cy="549275"/>
              </a:xfrm>
              <a:custGeom>
                <a:avLst/>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0" name="Freeform 32"/>
              <p:cNvSpPr>
                <a:spLocks/>
              </p:cNvSpPr>
              <p:nvPr/>
            </p:nvSpPr>
            <p:spPr bwMode="auto">
              <a:xfrm>
                <a:off x="7177088" y="5857875"/>
                <a:ext cx="420687" cy="708025"/>
              </a:xfrm>
              <a:custGeom>
                <a:avLst/>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6">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1" name="Freeform 33"/>
              <p:cNvSpPr>
                <a:spLocks noEditPoints="1"/>
              </p:cNvSpPr>
              <p:nvPr/>
            </p:nvSpPr>
            <p:spPr bwMode="auto">
              <a:xfrm>
                <a:off x="5478463" y="6003925"/>
                <a:ext cx="601662" cy="561975"/>
              </a:xfrm>
              <a:custGeom>
                <a:avLst/>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2" name="Freeform 34"/>
              <p:cNvSpPr>
                <a:spLocks/>
              </p:cNvSpPr>
              <p:nvPr/>
            </p:nvSpPr>
            <p:spPr bwMode="auto">
              <a:xfrm>
                <a:off x="6164263" y="6015038"/>
                <a:ext cx="517525" cy="550863"/>
              </a:xfrm>
              <a:custGeom>
                <a:avLst/>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3" name="Freeform 35"/>
              <p:cNvSpPr>
                <a:spLocks/>
              </p:cNvSpPr>
              <p:nvPr/>
            </p:nvSpPr>
            <p:spPr bwMode="auto">
              <a:xfrm>
                <a:off x="4184650" y="4992688"/>
                <a:ext cx="376237" cy="550863"/>
              </a:xfrm>
              <a:custGeom>
                <a:avLst/>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4" name="Freeform 36"/>
              <p:cNvSpPr>
                <a:spLocks/>
              </p:cNvSpPr>
              <p:nvPr/>
            </p:nvSpPr>
            <p:spPr bwMode="auto">
              <a:xfrm>
                <a:off x="3644900" y="4992688"/>
                <a:ext cx="488950" cy="566738"/>
              </a:xfrm>
              <a:custGeom>
                <a:avLst/>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5" name="Freeform 37"/>
              <p:cNvSpPr>
                <a:spLocks noEditPoints="1"/>
              </p:cNvSpPr>
              <p:nvPr/>
            </p:nvSpPr>
            <p:spPr bwMode="auto">
              <a:xfrm>
                <a:off x="4589463" y="4992688"/>
                <a:ext cx="550862" cy="566738"/>
              </a:xfrm>
              <a:custGeom>
                <a:avLst/>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6" name="Freeform 38"/>
              <p:cNvSpPr>
                <a:spLocks/>
              </p:cNvSpPr>
              <p:nvPr/>
            </p:nvSpPr>
            <p:spPr bwMode="auto">
              <a:xfrm>
                <a:off x="6473825" y="5003800"/>
                <a:ext cx="612775" cy="539750"/>
              </a:xfrm>
              <a:custGeom>
                <a:avLst/>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7"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8" name="Freeform 40"/>
              <p:cNvSpPr>
                <a:spLocks noEditPoints="1"/>
              </p:cNvSpPr>
              <p:nvPr/>
            </p:nvSpPr>
            <p:spPr bwMode="auto">
              <a:xfrm>
                <a:off x="5202238" y="4992688"/>
                <a:ext cx="517525" cy="566738"/>
              </a:xfrm>
              <a:custGeom>
                <a:avLst/>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9" name="Freeform 41"/>
              <p:cNvSpPr>
                <a:spLocks noEditPoints="1"/>
              </p:cNvSpPr>
              <p:nvPr/>
            </p:nvSpPr>
            <p:spPr bwMode="auto">
              <a:xfrm>
                <a:off x="7119938" y="4992688"/>
                <a:ext cx="550862" cy="566738"/>
              </a:xfrm>
              <a:custGeom>
                <a:avLst/>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0" name="Freeform 42"/>
              <p:cNvSpPr>
                <a:spLocks/>
              </p:cNvSpPr>
              <p:nvPr/>
            </p:nvSpPr>
            <p:spPr bwMode="auto">
              <a:xfrm>
                <a:off x="5765800" y="4846638"/>
                <a:ext cx="415925" cy="712788"/>
              </a:xfrm>
              <a:custGeom>
                <a:avLst/>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1"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2" name="Freeform 44"/>
              <p:cNvSpPr>
                <a:spLocks/>
              </p:cNvSpPr>
              <p:nvPr/>
            </p:nvSpPr>
            <p:spPr bwMode="auto">
              <a:xfrm>
                <a:off x="5876925" y="3981450"/>
                <a:ext cx="377825" cy="557213"/>
              </a:xfrm>
              <a:custGeom>
                <a:avLst/>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3" name="Freeform 45"/>
              <p:cNvSpPr>
                <a:spLocks/>
              </p:cNvSpPr>
              <p:nvPr/>
            </p:nvSpPr>
            <p:spPr bwMode="auto">
              <a:xfrm>
                <a:off x="5337175" y="3981450"/>
                <a:ext cx="490537" cy="568325"/>
              </a:xfrm>
              <a:custGeom>
                <a:avLst/>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4"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5" name="Freeform 47"/>
              <p:cNvSpPr>
                <a:spLocks/>
              </p:cNvSpPr>
              <p:nvPr/>
            </p:nvSpPr>
            <p:spPr bwMode="auto">
              <a:xfrm>
                <a:off x="6564313" y="3981450"/>
                <a:ext cx="460375" cy="568325"/>
              </a:xfrm>
              <a:custGeom>
                <a:avLst/>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6"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7"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8" name="Freeform 50"/>
              <p:cNvSpPr>
                <a:spLocks/>
              </p:cNvSpPr>
              <p:nvPr/>
            </p:nvSpPr>
            <p:spPr bwMode="auto">
              <a:xfrm>
                <a:off x="3509963" y="3981450"/>
                <a:ext cx="517525" cy="557213"/>
              </a:xfrm>
              <a:custGeom>
                <a:avLst/>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9"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0" name="Freeform 52"/>
              <p:cNvSpPr>
                <a:spLocks/>
              </p:cNvSpPr>
              <p:nvPr/>
            </p:nvSpPr>
            <p:spPr bwMode="auto">
              <a:xfrm>
                <a:off x="7834313" y="4357688"/>
                <a:ext cx="241300" cy="309563"/>
              </a:xfrm>
              <a:custGeom>
                <a:avLst/>
                <a:gdLst>
                  <a:gd name="T0" fmla="*/ 53 w 152"/>
                  <a:gd name="T1" fmla="*/ 0 h 195"/>
                  <a:gd name="T2" fmla="*/ 0 w 152"/>
                  <a:gd name="T3" fmla="*/ 195 h 195"/>
                  <a:gd name="T4" fmla="*/ 92 w 152"/>
                  <a:gd name="T5" fmla="*/ 195 h 195"/>
                  <a:gd name="T6" fmla="*/ 152 w 152"/>
                  <a:gd name="T7" fmla="*/ 0 h 195"/>
                  <a:gd name="T8" fmla="*/ 53 w 152"/>
                  <a:gd name="T9" fmla="*/ 0 h 195"/>
                </a:gdLst>
                <a:ah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1"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2"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3" name="Freeform 55"/>
              <p:cNvSpPr>
                <a:spLocks/>
              </p:cNvSpPr>
              <p:nvPr/>
            </p:nvSpPr>
            <p:spPr bwMode="auto">
              <a:xfrm>
                <a:off x="7339013" y="3981450"/>
                <a:ext cx="461962" cy="568325"/>
              </a:xfrm>
              <a:custGeom>
                <a:avLst/>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4" name="Freeform 56"/>
              <p:cNvSpPr>
                <a:spLocks noEditPoints="1"/>
              </p:cNvSpPr>
              <p:nvPr/>
            </p:nvSpPr>
            <p:spPr bwMode="auto">
              <a:xfrm>
                <a:off x="4425950" y="3981450"/>
                <a:ext cx="517525" cy="568325"/>
              </a:xfrm>
              <a:custGeom>
                <a:avLst/>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5"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6"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7"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8"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9" name="Freeform 61"/>
              <p:cNvSpPr>
                <a:spLocks/>
              </p:cNvSpPr>
              <p:nvPr/>
            </p:nvSpPr>
            <p:spPr bwMode="auto">
              <a:xfrm>
                <a:off x="3910013" y="2724150"/>
                <a:ext cx="701675" cy="820738"/>
              </a:xfrm>
              <a:custGeom>
                <a:avLst/>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0" name="Freeform 62"/>
              <p:cNvSpPr>
                <a:spLocks/>
              </p:cNvSpPr>
              <p:nvPr/>
            </p:nvSpPr>
            <p:spPr bwMode="auto">
              <a:xfrm>
                <a:off x="4679950" y="2976563"/>
                <a:ext cx="376237" cy="550863"/>
              </a:xfrm>
              <a:custGeom>
                <a:avLst/>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1"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2" name="Freeform 64"/>
              <p:cNvSpPr>
                <a:spLocks/>
              </p:cNvSpPr>
              <p:nvPr/>
            </p:nvSpPr>
            <p:spPr bwMode="auto">
              <a:xfrm>
                <a:off x="5343525" y="2830513"/>
                <a:ext cx="415925" cy="708025"/>
              </a:xfrm>
              <a:custGeom>
                <a:avLst/>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6">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3" name="Freeform 65"/>
              <p:cNvSpPr>
                <a:spLocks/>
              </p:cNvSpPr>
              <p:nvPr/>
            </p:nvSpPr>
            <p:spPr bwMode="auto">
              <a:xfrm>
                <a:off x="6097588" y="2976563"/>
                <a:ext cx="488950" cy="561975"/>
              </a:xfrm>
              <a:custGeom>
                <a:avLst/>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4" name="Freeform 66"/>
              <p:cNvSpPr>
                <a:spLocks noEditPoints="1"/>
              </p:cNvSpPr>
              <p:nvPr/>
            </p:nvSpPr>
            <p:spPr bwMode="auto">
              <a:xfrm>
                <a:off x="6608763" y="2976563"/>
                <a:ext cx="517525" cy="561975"/>
              </a:xfrm>
              <a:custGeom>
                <a:avLst/>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5" name="Freeform 67"/>
              <p:cNvSpPr>
                <a:spLocks noEditPoints="1"/>
              </p:cNvSpPr>
              <p:nvPr/>
            </p:nvSpPr>
            <p:spPr bwMode="auto">
              <a:xfrm>
                <a:off x="7710488" y="5857875"/>
                <a:ext cx="276225" cy="274638"/>
              </a:xfrm>
              <a:custGeom>
                <a:avLst/>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6" name="Freeform 68"/>
              <p:cNvSpPr>
                <a:spLocks noEditPoints="1"/>
              </p:cNvSpPr>
              <p:nvPr/>
            </p:nvSpPr>
            <p:spPr bwMode="auto">
              <a:xfrm>
                <a:off x="7794625" y="5924550"/>
                <a:ext cx="112712" cy="141288"/>
              </a:xfrm>
              <a:custGeom>
                <a:avLst/>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5" name="SHB.com"/>
            <p:cNvGrpSpPr/>
            <p:nvPr/>
          </p:nvGrpSpPr>
          <p:grpSpPr>
            <a:xfrm>
              <a:off x="3567113" y="7464425"/>
              <a:ext cx="4176712" cy="1060451"/>
              <a:chOff x="3567113" y="7464425"/>
              <a:chExt cx="4176712" cy="1060451"/>
            </a:xfrm>
            <a:grpFill/>
          </p:grpSpPr>
          <p:sp>
            <p:nvSpPr>
              <p:cNvPr id="267" name="Freeform 69"/>
              <p:cNvSpPr>
                <a:spLocks/>
              </p:cNvSpPr>
              <p:nvPr/>
            </p:nvSpPr>
            <p:spPr bwMode="auto">
              <a:xfrm>
                <a:off x="5741988" y="7958138"/>
                <a:ext cx="501650" cy="566738"/>
              </a:xfrm>
              <a:custGeom>
                <a:avLst/>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70"/>
              <p:cNvSpPr>
                <a:spLocks/>
              </p:cNvSpPr>
              <p:nvPr/>
            </p:nvSpPr>
            <p:spPr bwMode="auto">
              <a:xfrm>
                <a:off x="3567113" y="7486650"/>
                <a:ext cx="533400" cy="560388"/>
              </a:xfrm>
              <a:custGeom>
                <a:avLst/>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9" name="Freeform 71"/>
              <p:cNvSpPr>
                <a:spLocks noEditPoints="1"/>
              </p:cNvSpPr>
              <p:nvPr/>
            </p:nvSpPr>
            <p:spPr bwMode="auto">
              <a:xfrm>
                <a:off x="6332538" y="7812088"/>
                <a:ext cx="636587" cy="617538"/>
              </a:xfrm>
              <a:custGeom>
                <a:avLst/>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0" name="Freeform 72"/>
              <p:cNvSpPr>
                <a:spLocks/>
              </p:cNvSpPr>
              <p:nvPr/>
            </p:nvSpPr>
            <p:spPr bwMode="auto">
              <a:xfrm>
                <a:off x="5416550" y="8378825"/>
                <a:ext cx="134937" cy="141288"/>
              </a:xfrm>
              <a:custGeom>
                <a:avLst/>
                <a:gdLst>
                  <a:gd name="T0" fmla="*/ 12 w 24"/>
                  <a:gd name="T1" fmla="*/ 0 h 25"/>
                  <a:gd name="T2" fmla="*/ 0 w 24"/>
                  <a:gd name="T3" fmla="*/ 12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1" name="Freeform 73"/>
              <p:cNvSpPr>
                <a:spLocks noEditPoints="1"/>
              </p:cNvSpPr>
              <p:nvPr/>
            </p:nvSpPr>
            <p:spPr bwMode="auto">
              <a:xfrm>
                <a:off x="4786313" y="7913688"/>
                <a:ext cx="455612" cy="560388"/>
              </a:xfrm>
              <a:custGeom>
                <a:avLst/>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2" name="Freeform 74"/>
              <p:cNvSpPr>
                <a:spLocks/>
              </p:cNvSpPr>
              <p:nvPr/>
            </p:nvSpPr>
            <p:spPr bwMode="auto">
              <a:xfrm>
                <a:off x="4095750" y="7710488"/>
                <a:ext cx="595312" cy="635000"/>
              </a:xfrm>
              <a:custGeom>
                <a:avLst/>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3" name="Freeform 75"/>
              <p:cNvSpPr>
                <a:spLocks/>
              </p:cNvSpPr>
              <p:nvPr/>
            </p:nvSpPr>
            <p:spPr bwMode="auto">
              <a:xfrm>
                <a:off x="6980238" y="7464425"/>
                <a:ext cx="763587" cy="735013"/>
              </a:xfrm>
              <a:custGeom>
                <a:avLst/>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3">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6" name="Dividers"/>
            <p:cNvGrpSpPr/>
            <p:nvPr/>
          </p:nvGrpSpPr>
          <p:grpSpPr>
            <a:xfrm>
              <a:off x="2116138" y="960438"/>
              <a:ext cx="6089649" cy="6705600"/>
              <a:chOff x="2116138" y="960438"/>
              <a:chExt cx="6089649" cy="6705600"/>
            </a:xfrm>
            <a:grpFill/>
          </p:grpSpPr>
          <p:sp>
            <p:nvSpPr>
              <p:cNvPr id="263" name="Freeform 78"/>
              <p:cNvSpPr>
                <a:spLocks/>
              </p:cNvSpPr>
              <p:nvPr/>
            </p:nvSpPr>
            <p:spPr bwMode="auto">
              <a:xfrm>
                <a:off x="6540500" y="960438"/>
                <a:ext cx="331787" cy="730250"/>
              </a:xfrm>
              <a:custGeom>
                <a:avLst/>
                <a:gdLst>
                  <a:gd name="T0" fmla="*/ 209 w 209"/>
                  <a:gd name="T1" fmla="*/ 22 h 460"/>
                  <a:gd name="T2" fmla="*/ 153 w 209"/>
                  <a:gd name="T3" fmla="*/ 0 h 460"/>
                  <a:gd name="T4" fmla="*/ 0 w 209"/>
                  <a:gd name="T5" fmla="*/ 443 h 460"/>
                  <a:gd name="T6" fmla="*/ 57 w 209"/>
                  <a:gd name="T7" fmla="*/ 460 h 460"/>
                  <a:gd name="T8" fmla="*/ 209 w 209"/>
                  <a:gd name="T9" fmla="*/ 22 h 460"/>
                </a:gdLst>
                <a:ah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4" name="Freeform 85"/>
              <p:cNvSpPr>
                <a:spLocks/>
              </p:cNvSpPr>
              <p:nvPr/>
            </p:nvSpPr>
            <p:spPr bwMode="auto">
              <a:xfrm>
                <a:off x="7654925" y="7048500"/>
                <a:ext cx="550862" cy="617538"/>
              </a:xfrm>
              <a:custGeom>
                <a:avLst/>
                <a:gdLst>
                  <a:gd name="T0" fmla="*/ 0 w 347"/>
                  <a:gd name="T1" fmla="*/ 35 h 389"/>
                  <a:gd name="T2" fmla="*/ 301 w 347"/>
                  <a:gd name="T3" fmla="*/ 389 h 389"/>
                  <a:gd name="T4" fmla="*/ 347 w 347"/>
                  <a:gd name="T5" fmla="*/ 353 h 389"/>
                  <a:gd name="T6" fmla="*/ 46 w 347"/>
                  <a:gd name="T7" fmla="*/ 0 h 389"/>
                  <a:gd name="T8" fmla="*/ 0 w 347"/>
                  <a:gd name="T9" fmla="*/ 35 h 389"/>
                </a:gdLst>
                <a:ah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5" name="Freeform 89"/>
              <p:cNvSpPr>
                <a:spLocks/>
              </p:cNvSpPr>
              <p:nvPr/>
            </p:nvSpPr>
            <p:spPr bwMode="auto">
              <a:xfrm>
                <a:off x="2116138" y="2914650"/>
                <a:ext cx="701675" cy="427038"/>
              </a:xfrm>
              <a:custGeom>
                <a:avLst/>
                <a:gdLst>
                  <a:gd name="T0" fmla="*/ 442 w 442"/>
                  <a:gd name="T1" fmla="*/ 216 h 269"/>
                  <a:gd name="T2" fmla="*/ 28 w 442"/>
                  <a:gd name="T3" fmla="*/ 0 h 269"/>
                  <a:gd name="T4" fmla="*/ 0 w 442"/>
                  <a:gd name="T5" fmla="*/ 53 h 269"/>
                  <a:gd name="T6" fmla="*/ 414 w 442"/>
                  <a:gd name="T7" fmla="*/ 269 h 269"/>
                  <a:gd name="T8" fmla="*/ 442 w 442"/>
                  <a:gd name="T9" fmla="*/ 216 h 269"/>
                </a:gdLst>
                <a:ah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6" name="Freeform 96"/>
              <p:cNvSpPr>
                <a:spLocks/>
              </p:cNvSpPr>
              <p:nvPr/>
            </p:nvSpPr>
            <p:spPr bwMode="auto">
              <a:xfrm>
                <a:off x="3009900" y="7019925"/>
                <a:ext cx="573087" cy="606425"/>
              </a:xfrm>
              <a:custGeom>
                <a:avLst/>
                <a:gdLst>
                  <a:gd name="T0" fmla="*/ 315 w 361"/>
                  <a:gd name="T1" fmla="*/ 0 h 382"/>
                  <a:gd name="T2" fmla="*/ 0 w 361"/>
                  <a:gd name="T3" fmla="*/ 343 h 382"/>
                  <a:gd name="T4" fmla="*/ 42 w 361"/>
                  <a:gd name="T5" fmla="*/ 382 h 382"/>
                  <a:gd name="T6" fmla="*/ 361 w 361"/>
                  <a:gd name="T7" fmla="*/ 39 h 382"/>
                  <a:gd name="T8" fmla="*/ 315 w 361"/>
                  <a:gd name="T9" fmla="*/ 0 h 382"/>
                </a:gdLst>
                <a:ah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7" name="Technology"/>
            <p:cNvGrpSpPr/>
            <p:nvPr/>
          </p:nvGrpSpPr>
          <p:grpSpPr>
            <a:xfrm>
              <a:off x="7243763" y="1230313"/>
              <a:ext cx="2260599" cy="5969000"/>
              <a:chOff x="7243763" y="1230313"/>
              <a:chExt cx="2260599" cy="5969000"/>
            </a:xfrm>
            <a:grpFill/>
          </p:grpSpPr>
          <p:sp>
            <p:nvSpPr>
              <p:cNvPr id="253" name="Freeform 76"/>
              <p:cNvSpPr>
                <a:spLocks/>
              </p:cNvSpPr>
              <p:nvPr/>
            </p:nvSpPr>
            <p:spPr bwMode="auto">
              <a:xfrm>
                <a:off x="8723313" y="3224213"/>
                <a:ext cx="652462" cy="635000"/>
              </a:xfrm>
              <a:custGeom>
                <a:avLst/>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Freeform 77"/>
              <p:cNvSpPr>
                <a:spLocks noEditPoints="1"/>
              </p:cNvSpPr>
              <p:nvPr/>
            </p:nvSpPr>
            <p:spPr bwMode="auto">
              <a:xfrm>
                <a:off x="8924925" y="3987800"/>
                <a:ext cx="579437" cy="595313"/>
              </a:xfrm>
              <a:custGeom>
                <a:avLst/>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79"/>
              <p:cNvSpPr>
                <a:spLocks/>
              </p:cNvSpPr>
              <p:nvPr/>
            </p:nvSpPr>
            <p:spPr bwMode="auto">
              <a:xfrm>
                <a:off x="8953500" y="4768850"/>
                <a:ext cx="546100" cy="336550"/>
              </a:xfrm>
              <a:custGeom>
                <a:avLst/>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44" h="212">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Freeform 80"/>
              <p:cNvSpPr>
                <a:spLocks noEditPoints="1"/>
              </p:cNvSpPr>
              <p:nvPr/>
            </p:nvSpPr>
            <p:spPr bwMode="auto">
              <a:xfrm>
                <a:off x="8818563" y="5256213"/>
                <a:ext cx="612775" cy="630238"/>
              </a:xfrm>
              <a:custGeom>
                <a:avLst/>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Freeform 81"/>
              <p:cNvSpPr>
                <a:spLocks/>
              </p:cNvSpPr>
              <p:nvPr/>
            </p:nvSpPr>
            <p:spPr bwMode="auto">
              <a:xfrm>
                <a:off x="8413750" y="2551113"/>
                <a:ext cx="674687" cy="655638"/>
              </a:xfrm>
              <a:custGeom>
                <a:avLst/>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3">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Freeform 82"/>
              <p:cNvSpPr>
                <a:spLocks/>
              </p:cNvSpPr>
              <p:nvPr/>
            </p:nvSpPr>
            <p:spPr bwMode="auto">
              <a:xfrm>
                <a:off x="8272463" y="6638925"/>
                <a:ext cx="608012" cy="560388"/>
              </a:xfrm>
              <a:custGeom>
                <a:avLst/>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Freeform 83"/>
              <p:cNvSpPr>
                <a:spLocks/>
              </p:cNvSpPr>
              <p:nvPr/>
            </p:nvSpPr>
            <p:spPr bwMode="auto">
              <a:xfrm>
                <a:off x="8075613" y="2044700"/>
                <a:ext cx="596900" cy="595313"/>
              </a:xfrm>
              <a:custGeom>
                <a:avLst/>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0" name="Freeform 84"/>
              <p:cNvSpPr>
                <a:spLocks/>
              </p:cNvSpPr>
              <p:nvPr/>
            </p:nvSpPr>
            <p:spPr bwMode="auto">
              <a:xfrm>
                <a:off x="8559800" y="5964238"/>
                <a:ext cx="619125" cy="606425"/>
              </a:xfrm>
              <a:custGeom>
                <a:avLst/>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1" name="Freeform 86"/>
              <p:cNvSpPr>
                <a:spLocks/>
              </p:cNvSpPr>
              <p:nvPr/>
            </p:nvSpPr>
            <p:spPr bwMode="auto">
              <a:xfrm>
                <a:off x="7604125" y="1579563"/>
                <a:ext cx="606425" cy="633413"/>
              </a:xfrm>
              <a:custGeom>
                <a:avLst/>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2" name="Freeform 97"/>
              <p:cNvSpPr>
                <a:spLocks/>
              </p:cNvSpPr>
              <p:nvPr/>
            </p:nvSpPr>
            <p:spPr bwMode="auto">
              <a:xfrm>
                <a:off x="7243763" y="1230313"/>
                <a:ext cx="488950" cy="584200"/>
              </a:xfrm>
              <a:custGeom>
                <a:avLst/>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8" name="Science"/>
            <p:cNvGrpSpPr/>
            <p:nvPr/>
          </p:nvGrpSpPr>
          <p:grpSpPr>
            <a:xfrm>
              <a:off x="2520950" y="814388"/>
              <a:ext cx="3649662" cy="1927225"/>
              <a:chOff x="2520950" y="814388"/>
              <a:chExt cx="3649662" cy="1927225"/>
            </a:xfrm>
            <a:grpFill/>
          </p:grpSpPr>
          <p:sp>
            <p:nvSpPr>
              <p:cNvPr id="246" name="Freeform 88"/>
              <p:cNvSpPr>
                <a:spLocks/>
              </p:cNvSpPr>
              <p:nvPr/>
            </p:nvSpPr>
            <p:spPr bwMode="auto">
              <a:xfrm>
                <a:off x="2520950" y="2179638"/>
                <a:ext cx="566737" cy="561975"/>
              </a:xfrm>
              <a:custGeom>
                <a:avLst/>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91"/>
              <p:cNvSpPr>
                <a:spLocks/>
              </p:cNvSpPr>
              <p:nvPr/>
            </p:nvSpPr>
            <p:spPr bwMode="auto">
              <a:xfrm>
                <a:off x="2930525" y="1701800"/>
                <a:ext cx="596900" cy="590550"/>
              </a:xfrm>
              <a:custGeom>
                <a:avLst/>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Freeform 92"/>
              <p:cNvSpPr>
                <a:spLocks/>
              </p:cNvSpPr>
              <p:nvPr/>
            </p:nvSpPr>
            <p:spPr bwMode="auto">
              <a:xfrm>
                <a:off x="3414713" y="1455738"/>
                <a:ext cx="382587" cy="500063"/>
              </a:xfrm>
              <a:custGeom>
                <a:avLst/>
                <a:gdLst>
                  <a:gd name="T0" fmla="*/ 241 w 241"/>
                  <a:gd name="T1" fmla="*/ 276 h 315"/>
                  <a:gd name="T2" fmla="*/ 60 w 241"/>
                  <a:gd name="T3" fmla="*/ 0 h 315"/>
                  <a:gd name="T4" fmla="*/ 0 w 241"/>
                  <a:gd name="T5" fmla="*/ 42 h 315"/>
                  <a:gd name="T6" fmla="*/ 181 w 241"/>
                  <a:gd name="T7" fmla="*/ 315 h 315"/>
                  <a:gd name="T8" fmla="*/ 241 w 241"/>
                  <a:gd name="T9" fmla="*/ 276 h 315"/>
                </a:gdLst>
                <a:ah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Freeform 93"/>
              <p:cNvSpPr>
                <a:spLocks/>
              </p:cNvSpPr>
              <p:nvPr/>
            </p:nvSpPr>
            <p:spPr bwMode="auto">
              <a:xfrm>
                <a:off x="5095875" y="814388"/>
                <a:ext cx="495300" cy="561975"/>
              </a:xfrm>
              <a:custGeom>
                <a:avLst/>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0" name="Freeform 94"/>
              <p:cNvSpPr>
                <a:spLocks/>
              </p:cNvSpPr>
              <p:nvPr/>
            </p:nvSpPr>
            <p:spPr bwMode="auto">
              <a:xfrm>
                <a:off x="5759450" y="820738"/>
                <a:ext cx="411162" cy="561975"/>
              </a:xfrm>
              <a:custGeom>
                <a:avLst/>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Freeform 95"/>
              <p:cNvSpPr>
                <a:spLocks/>
              </p:cNvSpPr>
              <p:nvPr/>
            </p:nvSpPr>
            <p:spPr bwMode="auto">
              <a:xfrm>
                <a:off x="3746500" y="1152525"/>
                <a:ext cx="557212" cy="622300"/>
              </a:xfrm>
              <a:custGeom>
                <a:avLst/>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Freeform 99"/>
              <p:cNvSpPr>
                <a:spLocks/>
              </p:cNvSpPr>
              <p:nvPr/>
            </p:nvSpPr>
            <p:spPr bwMode="auto">
              <a:xfrm>
                <a:off x="4337050" y="904875"/>
                <a:ext cx="617537" cy="635000"/>
              </a:xfrm>
              <a:custGeom>
                <a:avLst/>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9" name="Health"/>
            <p:cNvGrpSpPr/>
            <p:nvPr/>
          </p:nvGrpSpPr>
          <p:grpSpPr>
            <a:xfrm>
              <a:off x="1760538" y="3600450"/>
              <a:ext cx="1277937" cy="3498851"/>
              <a:chOff x="1760538" y="3600450"/>
              <a:chExt cx="1277937" cy="3498851"/>
            </a:xfrm>
            <a:grpFill/>
          </p:grpSpPr>
          <p:sp>
            <p:nvSpPr>
              <p:cNvPr id="240" name="Freeform 87"/>
              <p:cNvSpPr>
                <a:spLocks noEditPoints="1"/>
              </p:cNvSpPr>
              <p:nvPr/>
            </p:nvSpPr>
            <p:spPr bwMode="auto">
              <a:xfrm>
                <a:off x="1879600" y="5256213"/>
                <a:ext cx="584200" cy="533400"/>
              </a:xfrm>
              <a:custGeom>
                <a:avLst/>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90"/>
              <p:cNvSpPr>
                <a:spLocks/>
              </p:cNvSpPr>
              <p:nvPr/>
            </p:nvSpPr>
            <p:spPr bwMode="auto">
              <a:xfrm>
                <a:off x="1811338" y="3600450"/>
                <a:ext cx="612775" cy="561975"/>
              </a:xfrm>
              <a:custGeom>
                <a:avLst/>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Freeform 98"/>
              <p:cNvSpPr>
                <a:spLocks/>
              </p:cNvSpPr>
              <p:nvPr/>
            </p:nvSpPr>
            <p:spPr bwMode="auto">
              <a:xfrm>
                <a:off x="2346325" y="6430963"/>
                <a:ext cx="692150" cy="668338"/>
              </a:xfrm>
              <a:custGeom>
                <a:avLst/>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3" name="Freeform 100"/>
              <p:cNvSpPr>
                <a:spLocks/>
              </p:cNvSpPr>
              <p:nvPr/>
            </p:nvSpPr>
            <p:spPr bwMode="auto">
              <a:xfrm>
                <a:off x="1778000" y="4773613"/>
                <a:ext cx="534987" cy="365125"/>
              </a:xfrm>
              <a:custGeom>
                <a:avLst/>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101"/>
              <p:cNvSpPr>
                <a:spLocks/>
              </p:cNvSpPr>
              <p:nvPr/>
            </p:nvSpPr>
            <p:spPr bwMode="auto">
              <a:xfrm>
                <a:off x="1760538" y="4284663"/>
                <a:ext cx="534987" cy="422275"/>
              </a:xfrm>
              <a:custGeom>
                <a:avLst/>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102"/>
              <p:cNvSpPr>
                <a:spLocks/>
              </p:cNvSpPr>
              <p:nvPr/>
            </p:nvSpPr>
            <p:spPr bwMode="auto">
              <a:xfrm>
                <a:off x="2047875" y="5913438"/>
                <a:ext cx="623887" cy="544513"/>
              </a:xfrm>
              <a:custGeom>
                <a:avLst/>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57" name="HST Tagline" hidden="1"/>
          <p:cNvGrpSpPr>
            <a:grpSpLocks noChangeAspect="1"/>
          </p:cNvGrpSpPr>
          <p:nvPr/>
        </p:nvGrpSpPr>
        <p:grpSpPr>
          <a:xfrm>
            <a:off x="10130965" y="685800"/>
            <a:ext cx="1378869" cy="1371600"/>
            <a:chOff x="1052513" y="306388"/>
            <a:chExt cx="9336087" cy="9286875"/>
          </a:xfrm>
          <a:solidFill>
            <a:srgbClr val="000000"/>
          </a:solidFill>
        </p:grpSpPr>
        <p:grpSp>
          <p:nvGrpSpPr>
            <p:cNvPr id="58" name="Technology"/>
            <p:cNvGrpSpPr/>
            <p:nvPr/>
          </p:nvGrpSpPr>
          <p:grpSpPr>
            <a:xfrm>
              <a:off x="7664450" y="803276"/>
              <a:ext cx="2724150" cy="7192963"/>
              <a:chOff x="7664450" y="803276"/>
              <a:chExt cx="2724150" cy="7192963"/>
            </a:xfrm>
            <a:grpFill/>
          </p:grpSpPr>
          <p:sp>
            <p:nvSpPr>
              <p:cNvPr id="91" name="Freeform 233"/>
              <p:cNvSpPr>
                <a:spLocks/>
              </p:cNvSpPr>
              <p:nvPr/>
            </p:nvSpPr>
            <p:spPr bwMode="auto">
              <a:xfrm>
                <a:off x="8101013" y="1223963"/>
                <a:ext cx="728662" cy="768350"/>
              </a:xfrm>
              <a:custGeom>
                <a:avLst/>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4">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Freeform 234"/>
              <p:cNvSpPr>
                <a:spLocks noEditPoints="1"/>
              </p:cNvSpPr>
              <p:nvPr/>
            </p:nvSpPr>
            <p:spPr bwMode="auto">
              <a:xfrm>
                <a:off x="9686925" y="4127501"/>
                <a:ext cx="701675" cy="712788"/>
              </a:xfrm>
              <a:custGeom>
                <a:avLst/>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235"/>
              <p:cNvSpPr>
                <a:spLocks/>
              </p:cNvSpPr>
              <p:nvPr/>
            </p:nvSpPr>
            <p:spPr bwMode="auto">
              <a:xfrm>
                <a:off x="9448800" y="3201988"/>
                <a:ext cx="782637" cy="768350"/>
              </a:xfrm>
              <a:custGeom>
                <a:avLst/>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484">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236"/>
              <p:cNvSpPr>
                <a:spLocks/>
              </p:cNvSpPr>
              <p:nvPr/>
            </p:nvSpPr>
            <p:spPr bwMode="auto">
              <a:xfrm>
                <a:off x="8666163" y="1781176"/>
                <a:ext cx="714375" cy="720725"/>
              </a:xfrm>
              <a:custGeom>
                <a:avLst/>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6">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Freeform 237"/>
              <p:cNvSpPr>
                <a:spLocks/>
              </p:cNvSpPr>
              <p:nvPr/>
            </p:nvSpPr>
            <p:spPr bwMode="auto">
              <a:xfrm>
                <a:off x="9067800" y="2393951"/>
                <a:ext cx="823912" cy="788988"/>
              </a:xfrm>
              <a:custGeom>
                <a:avLst/>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Freeform 238"/>
              <p:cNvSpPr>
                <a:spLocks/>
              </p:cNvSpPr>
              <p:nvPr/>
            </p:nvSpPr>
            <p:spPr bwMode="auto">
              <a:xfrm>
                <a:off x="7664450" y="803276"/>
                <a:ext cx="592137" cy="706438"/>
              </a:xfrm>
              <a:custGeom>
                <a:avLst/>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Freeform 247"/>
              <p:cNvSpPr>
                <a:spLocks/>
              </p:cNvSpPr>
              <p:nvPr/>
            </p:nvSpPr>
            <p:spPr bwMode="auto">
              <a:xfrm>
                <a:off x="9244013" y="6507163"/>
                <a:ext cx="749300" cy="733425"/>
              </a:xfrm>
              <a:custGeom>
                <a:avLst/>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Freeform 248"/>
              <p:cNvSpPr>
                <a:spLocks/>
              </p:cNvSpPr>
              <p:nvPr/>
            </p:nvSpPr>
            <p:spPr bwMode="auto">
              <a:xfrm>
                <a:off x="9720263" y="5072063"/>
                <a:ext cx="661987" cy="401638"/>
              </a:xfrm>
              <a:custGeom>
                <a:avLst/>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ah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249"/>
              <p:cNvSpPr>
                <a:spLocks/>
              </p:cNvSpPr>
              <p:nvPr/>
            </p:nvSpPr>
            <p:spPr bwMode="auto">
              <a:xfrm>
                <a:off x="8904288" y="7315201"/>
                <a:ext cx="728662" cy="681038"/>
              </a:xfrm>
              <a:custGeom>
                <a:avLst/>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250"/>
              <p:cNvSpPr>
                <a:spLocks noEditPoints="1"/>
              </p:cNvSpPr>
              <p:nvPr/>
            </p:nvSpPr>
            <p:spPr bwMode="auto">
              <a:xfrm>
                <a:off x="9556750" y="5656263"/>
                <a:ext cx="742950" cy="755650"/>
              </a:xfrm>
              <a:custGeom>
                <a:avLst/>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1">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0" name="SHB.com"/>
            <p:cNvGrpSpPr/>
            <p:nvPr/>
          </p:nvGrpSpPr>
          <p:grpSpPr>
            <a:xfrm>
              <a:off x="3232150" y="8308976"/>
              <a:ext cx="5032375" cy="1284287"/>
              <a:chOff x="3232150" y="8308976"/>
              <a:chExt cx="5032375" cy="1284287"/>
            </a:xfrm>
            <a:grpFill/>
          </p:grpSpPr>
          <p:sp>
            <p:nvSpPr>
              <p:cNvPr id="84" name="Freeform 239"/>
              <p:cNvSpPr>
                <a:spLocks noEditPoints="1"/>
              </p:cNvSpPr>
              <p:nvPr/>
            </p:nvSpPr>
            <p:spPr bwMode="auto">
              <a:xfrm>
                <a:off x="4702175" y="8851901"/>
                <a:ext cx="552450" cy="681038"/>
              </a:xfrm>
              <a:custGeom>
                <a:avLst/>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Freeform 240"/>
              <p:cNvSpPr>
                <a:spLocks/>
              </p:cNvSpPr>
              <p:nvPr/>
            </p:nvSpPr>
            <p:spPr bwMode="auto">
              <a:xfrm>
                <a:off x="5457825" y="9417051"/>
                <a:ext cx="163512" cy="163513"/>
              </a:xfrm>
              <a:custGeom>
                <a:avLst/>
                <a:gdLst>
                  <a:gd name="T0" fmla="*/ 13 w 24"/>
                  <a:gd name="T1" fmla="*/ 0 h 24"/>
                  <a:gd name="T2" fmla="*/ 0 w 24"/>
                  <a:gd name="T3" fmla="*/ 12 h 24"/>
                  <a:gd name="T4" fmla="*/ 12 w 24"/>
                  <a:gd name="T5" fmla="*/ 24 h 24"/>
                  <a:gd name="T6" fmla="*/ 24 w 24"/>
                  <a:gd name="T7" fmla="*/ 13 h 24"/>
                  <a:gd name="T8" fmla="*/ 13 w 24"/>
                  <a:gd name="T9" fmla="*/ 0 h 24"/>
                </a:gdLst>
                <a:ah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Freeform 241"/>
              <p:cNvSpPr>
                <a:spLocks/>
              </p:cNvSpPr>
              <p:nvPr/>
            </p:nvSpPr>
            <p:spPr bwMode="auto">
              <a:xfrm>
                <a:off x="3871913" y="8607426"/>
                <a:ext cx="714375" cy="768350"/>
              </a:xfrm>
              <a:custGeom>
                <a:avLst/>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4">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Freeform 243"/>
              <p:cNvSpPr>
                <a:spLocks/>
              </p:cNvSpPr>
              <p:nvPr/>
            </p:nvSpPr>
            <p:spPr bwMode="auto">
              <a:xfrm>
                <a:off x="3232150" y="8342313"/>
                <a:ext cx="639762" cy="673100"/>
              </a:xfrm>
              <a:custGeom>
                <a:avLst/>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Freeform 251"/>
              <p:cNvSpPr>
                <a:spLocks noEditPoints="1"/>
              </p:cNvSpPr>
              <p:nvPr/>
            </p:nvSpPr>
            <p:spPr bwMode="auto">
              <a:xfrm>
                <a:off x="6561138" y="8729663"/>
                <a:ext cx="769937" cy="741363"/>
              </a:xfrm>
              <a:custGeom>
                <a:avLst/>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Freeform 253"/>
              <p:cNvSpPr>
                <a:spLocks/>
              </p:cNvSpPr>
              <p:nvPr/>
            </p:nvSpPr>
            <p:spPr bwMode="auto">
              <a:xfrm>
                <a:off x="7343775" y="8308976"/>
                <a:ext cx="920750" cy="890588"/>
              </a:xfrm>
              <a:custGeom>
                <a:avLst/>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254"/>
              <p:cNvSpPr>
                <a:spLocks/>
              </p:cNvSpPr>
              <p:nvPr/>
            </p:nvSpPr>
            <p:spPr bwMode="auto">
              <a:xfrm>
                <a:off x="5853113" y="8907463"/>
                <a:ext cx="606425" cy="685800"/>
              </a:xfrm>
              <a:custGeom>
                <a:avLst/>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4" name="Dividers"/>
            <p:cNvGrpSpPr/>
            <p:nvPr/>
          </p:nvGrpSpPr>
          <p:grpSpPr>
            <a:xfrm>
              <a:off x="1489075" y="482601"/>
              <a:ext cx="7332663" cy="8077200"/>
              <a:chOff x="1489075" y="482601"/>
              <a:chExt cx="7332663" cy="8077200"/>
            </a:xfrm>
            <a:grpFill/>
          </p:grpSpPr>
          <p:sp>
            <p:nvSpPr>
              <p:cNvPr id="80" name="Freeform 232"/>
              <p:cNvSpPr>
                <a:spLocks/>
              </p:cNvSpPr>
              <p:nvPr/>
            </p:nvSpPr>
            <p:spPr bwMode="auto">
              <a:xfrm>
                <a:off x="6819900" y="482601"/>
                <a:ext cx="395287" cy="877888"/>
              </a:xfrm>
              <a:custGeom>
                <a:avLst/>
                <a:gdLst>
                  <a:gd name="T0" fmla="*/ 249 w 249"/>
                  <a:gd name="T1" fmla="*/ 22 h 553"/>
                  <a:gd name="T2" fmla="*/ 185 w 249"/>
                  <a:gd name="T3" fmla="*/ 0 h 553"/>
                  <a:gd name="T4" fmla="*/ 0 w 249"/>
                  <a:gd name="T5" fmla="*/ 531 h 553"/>
                  <a:gd name="T6" fmla="*/ 65 w 249"/>
                  <a:gd name="T7" fmla="*/ 553 h 553"/>
                  <a:gd name="T8" fmla="*/ 249 w 249"/>
                  <a:gd name="T9" fmla="*/ 22 h 553"/>
                </a:gdLst>
                <a:ah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Freeform 245"/>
              <p:cNvSpPr>
                <a:spLocks/>
              </p:cNvSpPr>
              <p:nvPr/>
            </p:nvSpPr>
            <p:spPr bwMode="auto">
              <a:xfrm>
                <a:off x="2563813" y="7778751"/>
                <a:ext cx="688975" cy="733425"/>
              </a:xfrm>
              <a:custGeom>
                <a:avLst/>
                <a:gdLst>
                  <a:gd name="T0" fmla="*/ 382 w 434"/>
                  <a:gd name="T1" fmla="*/ 0 h 462"/>
                  <a:gd name="T2" fmla="*/ 0 w 434"/>
                  <a:gd name="T3" fmla="*/ 415 h 462"/>
                  <a:gd name="T4" fmla="*/ 52 w 434"/>
                  <a:gd name="T5" fmla="*/ 462 h 462"/>
                  <a:gd name="T6" fmla="*/ 434 w 434"/>
                  <a:gd name="T7" fmla="*/ 51 h 462"/>
                  <a:gd name="T8" fmla="*/ 382 w 434"/>
                  <a:gd name="T9" fmla="*/ 0 h 462"/>
                </a:gdLst>
                <a:ahLst/>
                <a:cxnLst>
                  <a:cxn ang="0">
                    <a:pos x="T0" y="T1"/>
                  </a:cxn>
                  <a:cxn ang="0">
                    <a:pos x="T2" y="T3"/>
                  </a:cxn>
                  <a:cxn ang="0">
                    <a:pos x="T4" y="T5"/>
                  </a:cxn>
                  <a:cxn ang="0">
                    <a:pos x="T6" y="T7"/>
                  </a:cxn>
                  <a:cxn ang="0">
                    <a:pos x="T8" y="T9"/>
                  </a:cxn>
                </a:cxnLst>
                <a:rect l="0" t="0" r="r" b="b"/>
                <a:pathLst>
                  <a:path w="434"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Freeform 252"/>
              <p:cNvSpPr>
                <a:spLocks/>
              </p:cNvSpPr>
              <p:nvPr/>
            </p:nvSpPr>
            <p:spPr bwMode="auto">
              <a:xfrm>
                <a:off x="8154988" y="7812088"/>
                <a:ext cx="666750" cy="747713"/>
              </a:xfrm>
              <a:custGeom>
                <a:avLst/>
                <a:gdLst>
                  <a:gd name="T0" fmla="*/ 0 w 420"/>
                  <a:gd name="T1" fmla="*/ 43 h 471"/>
                  <a:gd name="T2" fmla="*/ 364 w 420"/>
                  <a:gd name="T3" fmla="*/ 471 h 471"/>
                  <a:gd name="T4" fmla="*/ 420 w 420"/>
                  <a:gd name="T5" fmla="*/ 424 h 471"/>
                  <a:gd name="T6" fmla="*/ 56 w 420"/>
                  <a:gd name="T7" fmla="*/ 0 h 471"/>
                  <a:gd name="T8" fmla="*/ 0 w 420"/>
                  <a:gd name="T9" fmla="*/ 43 h 471"/>
                </a:gdLst>
                <a:ah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258"/>
              <p:cNvSpPr>
                <a:spLocks/>
              </p:cNvSpPr>
              <p:nvPr/>
            </p:nvSpPr>
            <p:spPr bwMode="auto">
              <a:xfrm>
                <a:off x="1489075" y="2835276"/>
                <a:ext cx="836612" cy="509588"/>
              </a:xfrm>
              <a:custGeom>
                <a:avLst/>
                <a:gdLst>
                  <a:gd name="T0" fmla="*/ 527 w 527"/>
                  <a:gd name="T1" fmla="*/ 261 h 321"/>
                  <a:gd name="T2" fmla="*/ 30 w 527"/>
                  <a:gd name="T3" fmla="*/ 0 h 321"/>
                  <a:gd name="T4" fmla="*/ 0 w 527"/>
                  <a:gd name="T5" fmla="*/ 64 h 321"/>
                  <a:gd name="T6" fmla="*/ 497 w 527"/>
                  <a:gd name="T7" fmla="*/ 321 h 321"/>
                  <a:gd name="T8" fmla="*/ 527 w 527"/>
                  <a:gd name="T9" fmla="*/ 261 h 321"/>
                </a:gdLst>
                <a:ah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5" name="Health"/>
            <p:cNvGrpSpPr/>
            <p:nvPr/>
          </p:nvGrpSpPr>
          <p:grpSpPr>
            <a:xfrm>
              <a:off x="1052513" y="3657601"/>
              <a:ext cx="1539875" cy="4216400"/>
              <a:chOff x="1052513" y="3657601"/>
              <a:chExt cx="1539875" cy="4216400"/>
            </a:xfrm>
            <a:grpFill/>
          </p:grpSpPr>
          <p:sp>
            <p:nvSpPr>
              <p:cNvPr id="74" name="Freeform 242"/>
              <p:cNvSpPr>
                <a:spLocks/>
              </p:cNvSpPr>
              <p:nvPr/>
            </p:nvSpPr>
            <p:spPr bwMode="auto">
              <a:xfrm>
                <a:off x="1760538" y="7064376"/>
                <a:ext cx="831850" cy="809625"/>
              </a:xfrm>
              <a:custGeom>
                <a:avLst/>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244"/>
              <p:cNvSpPr>
                <a:spLocks/>
              </p:cNvSpPr>
              <p:nvPr/>
            </p:nvSpPr>
            <p:spPr bwMode="auto">
              <a:xfrm>
                <a:off x="1400175" y="6445251"/>
                <a:ext cx="755650" cy="660400"/>
              </a:xfrm>
              <a:custGeom>
                <a:avLst/>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246"/>
              <p:cNvSpPr>
                <a:spLocks noEditPoints="1"/>
              </p:cNvSpPr>
              <p:nvPr/>
            </p:nvSpPr>
            <p:spPr bwMode="auto">
              <a:xfrm>
                <a:off x="1195388" y="5656263"/>
                <a:ext cx="708025" cy="639763"/>
              </a:xfrm>
              <a:custGeom>
                <a:avLst/>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3">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Freeform 256"/>
              <p:cNvSpPr>
                <a:spLocks/>
              </p:cNvSpPr>
              <p:nvPr/>
            </p:nvSpPr>
            <p:spPr bwMode="auto">
              <a:xfrm>
                <a:off x="1052513" y="4487863"/>
                <a:ext cx="654050" cy="503238"/>
              </a:xfrm>
              <a:custGeom>
                <a:avLst/>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257"/>
              <p:cNvSpPr>
                <a:spLocks/>
              </p:cNvSpPr>
              <p:nvPr/>
            </p:nvSpPr>
            <p:spPr bwMode="auto">
              <a:xfrm>
                <a:off x="1120775" y="3657601"/>
                <a:ext cx="735012" cy="681038"/>
              </a:xfrm>
              <a:custGeom>
                <a:avLst/>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260"/>
              <p:cNvSpPr>
                <a:spLocks/>
              </p:cNvSpPr>
              <p:nvPr/>
            </p:nvSpPr>
            <p:spPr bwMode="auto">
              <a:xfrm>
                <a:off x="1079500" y="5072063"/>
                <a:ext cx="641350" cy="441325"/>
              </a:xfrm>
              <a:custGeom>
                <a:avLst/>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4"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6" name="Science"/>
            <p:cNvGrpSpPr/>
            <p:nvPr/>
          </p:nvGrpSpPr>
          <p:grpSpPr>
            <a:xfrm>
              <a:off x="1971675" y="306388"/>
              <a:ext cx="4398962" cy="2317750"/>
              <a:chOff x="1971675" y="306388"/>
              <a:chExt cx="4398962" cy="2317750"/>
            </a:xfrm>
            <a:grpFill/>
          </p:grpSpPr>
          <p:sp>
            <p:nvSpPr>
              <p:cNvPr id="67" name="Freeform 230"/>
              <p:cNvSpPr>
                <a:spLocks/>
              </p:cNvSpPr>
              <p:nvPr/>
            </p:nvSpPr>
            <p:spPr bwMode="auto">
              <a:xfrm>
                <a:off x="5880100" y="312738"/>
                <a:ext cx="490537" cy="673100"/>
              </a:xfrm>
              <a:custGeom>
                <a:avLst/>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4">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231"/>
              <p:cNvSpPr>
                <a:spLocks/>
              </p:cNvSpPr>
              <p:nvPr/>
            </p:nvSpPr>
            <p:spPr bwMode="auto">
              <a:xfrm>
                <a:off x="5076825" y="306388"/>
                <a:ext cx="592137" cy="679450"/>
              </a:xfrm>
              <a:custGeom>
                <a:avLst/>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255"/>
              <p:cNvSpPr>
                <a:spLocks/>
              </p:cNvSpPr>
              <p:nvPr/>
            </p:nvSpPr>
            <p:spPr bwMode="auto">
              <a:xfrm>
                <a:off x="4157663" y="407988"/>
                <a:ext cx="749300" cy="768350"/>
              </a:xfrm>
              <a:custGeom>
                <a:avLst/>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4">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Freeform 259"/>
              <p:cNvSpPr>
                <a:spLocks/>
              </p:cNvSpPr>
              <p:nvPr/>
            </p:nvSpPr>
            <p:spPr bwMode="auto">
              <a:xfrm>
                <a:off x="1971675" y="1944688"/>
                <a:ext cx="681037" cy="679450"/>
              </a:xfrm>
              <a:custGeom>
                <a:avLst/>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261"/>
              <p:cNvSpPr>
                <a:spLocks/>
              </p:cNvSpPr>
              <p:nvPr/>
            </p:nvSpPr>
            <p:spPr bwMode="auto">
              <a:xfrm>
                <a:off x="3449638" y="708026"/>
                <a:ext cx="666750" cy="754063"/>
              </a:xfrm>
              <a:custGeom>
                <a:avLst/>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262"/>
              <p:cNvSpPr>
                <a:spLocks/>
              </p:cNvSpPr>
              <p:nvPr/>
            </p:nvSpPr>
            <p:spPr bwMode="auto">
              <a:xfrm>
                <a:off x="3048000" y="1081088"/>
                <a:ext cx="463550" cy="598488"/>
              </a:xfrm>
              <a:custGeom>
                <a:avLst/>
                <a:gdLst>
                  <a:gd name="T0" fmla="*/ 292 w 292"/>
                  <a:gd name="T1" fmla="*/ 330 h 377"/>
                  <a:gd name="T2" fmla="*/ 73 w 292"/>
                  <a:gd name="T3" fmla="*/ 0 h 377"/>
                  <a:gd name="T4" fmla="*/ 0 w 292"/>
                  <a:gd name="T5" fmla="*/ 47 h 377"/>
                  <a:gd name="T6" fmla="*/ 219 w 292"/>
                  <a:gd name="T7" fmla="*/ 377 h 377"/>
                  <a:gd name="T8" fmla="*/ 292 w 292"/>
                  <a:gd name="T9" fmla="*/ 330 h 377"/>
                </a:gdLst>
                <a:ah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263"/>
              <p:cNvSpPr>
                <a:spLocks/>
              </p:cNvSpPr>
              <p:nvPr/>
            </p:nvSpPr>
            <p:spPr bwMode="auto">
              <a:xfrm>
                <a:off x="2468563" y="1373188"/>
                <a:ext cx="715962" cy="708025"/>
              </a:xfrm>
              <a:custGeom>
                <a:avLst/>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46" name="Shook Logo" hidden="1"/>
          <p:cNvGrpSpPr>
            <a:grpSpLocks noChangeAspect="1"/>
          </p:cNvGrpSpPr>
          <p:nvPr/>
        </p:nvGrpSpPr>
        <p:grpSpPr>
          <a:xfrm>
            <a:off x="9762810" y="5474667"/>
            <a:ext cx="1743390" cy="706443"/>
            <a:chOff x="122238" y="-4852988"/>
            <a:chExt cx="9990138" cy="4048125"/>
          </a:xfrm>
          <a:solidFill>
            <a:srgbClr val="000000"/>
          </a:solidFill>
        </p:grpSpPr>
        <p:sp>
          <p:nvSpPr>
            <p:cNvPr id="47" name="Freeform 46"/>
            <p:cNvSpPr>
              <a:spLocks noEditPoints="1"/>
            </p:cNvSpPr>
            <p:nvPr/>
          </p:nvSpPr>
          <p:spPr bwMode="auto">
            <a:xfrm>
              <a:off x="1744663" y="-3759201"/>
              <a:ext cx="6684963" cy="1069975"/>
            </a:xfrm>
            <a:custGeom>
              <a:avLst/>
              <a:gdLst>
                <a:gd name="T0" fmla="*/ 33 w 552"/>
                <a:gd name="T1" fmla="*/ 0 h 88"/>
                <a:gd name="T2" fmla="*/ 5 w 552"/>
                <a:gd name="T3" fmla="*/ 14 h 88"/>
                <a:gd name="T4" fmla="*/ 13 w 552"/>
                <a:gd name="T5" fmla="*/ 44 h 88"/>
                <a:gd name="T6" fmla="*/ 39 w 552"/>
                <a:gd name="T7" fmla="*/ 56 h 88"/>
                <a:gd name="T8" fmla="*/ 37 w 552"/>
                <a:gd name="T9" fmla="*/ 72 h 88"/>
                <a:gd name="T10" fmla="*/ 18 w 552"/>
                <a:gd name="T11" fmla="*/ 72 h 88"/>
                <a:gd name="T12" fmla="*/ 12 w 552"/>
                <a:gd name="T13" fmla="*/ 85 h 88"/>
                <a:gd name="T14" fmla="*/ 48 w 552"/>
                <a:gd name="T15" fmla="*/ 81 h 88"/>
                <a:gd name="T16" fmla="*/ 55 w 552"/>
                <a:gd name="T17" fmla="*/ 49 h 88"/>
                <a:gd name="T18" fmla="*/ 28 w 552"/>
                <a:gd name="T19" fmla="*/ 35 h 88"/>
                <a:gd name="T20" fmla="*/ 19 w 552"/>
                <a:gd name="T21" fmla="*/ 20 h 88"/>
                <a:gd name="T22" fmla="*/ 32 w 552"/>
                <a:gd name="T23" fmla="*/ 14 h 88"/>
                <a:gd name="T24" fmla="*/ 57 w 552"/>
                <a:gd name="T25" fmla="*/ 9 h 88"/>
                <a:gd name="T26" fmla="*/ 123 w 552"/>
                <a:gd name="T27" fmla="*/ 49 h 88"/>
                <a:gd name="T28" fmla="*/ 177 w 552"/>
                <a:gd name="T29" fmla="*/ 86 h 88"/>
                <a:gd name="T30" fmla="*/ 162 w 552"/>
                <a:gd name="T31" fmla="*/ 36 h 88"/>
                <a:gd name="T32" fmla="*/ 108 w 552"/>
                <a:gd name="T33" fmla="*/ 2 h 88"/>
                <a:gd name="T34" fmla="*/ 238 w 552"/>
                <a:gd name="T35" fmla="*/ 76 h 88"/>
                <a:gd name="T36" fmla="*/ 288 w 552"/>
                <a:gd name="T37" fmla="*/ 84 h 88"/>
                <a:gd name="T38" fmla="*/ 314 w 552"/>
                <a:gd name="T39" fmla="*/ 44 h 88"/>
                <a:gd name="T40" fmla="*/ 288 w 552"/>
                <a:gd name="T41" fmla="*/ 3 h 88"/>
                <a:gd name="T42" fmla="*/ 238 w 552"/>
                <a:gd name="T43" fmla="*/ 12 h 88"/>
                <a:gd name="T44" fmla="*/ 229 w 552"/>
                <a:gd name="T45" fmla="*/ 62 h 88"/>
                <a:gd name="T46" fmla="*/ 258 w 552"/>
                <a:gd name="T47" fmla="*/ 16 h 88"/>
                <a:gd name="T48" fmla="*/ 291 w 552"/>
                <a:gd name="T49" fmla="*/ 22 h 88"/>
                <a:gd name="T50" fmla="*/ 297 w 552"/>
                <a:gd name="T51" fmla="*/ 56 h 88"/>
                <a:gd name="T52" fmla="*/ 270 w 552"/>
                <a:gd name="T53" fmla="*/ 74 h 88"/>
                <a:gd name="T54" fmla="*/ 244 w 552"/>
                <a:gd name="T55" fmla="*/ 56 h 88"/>
                <a:gd name="T56" fmla="*/ 350 w 552"/>
                <a:gd name="T57" fmla="*/ 62 h 88"/>
                <a:gd name="T58" fmla="*/ 390 w 552"/>
                <a:gd name="T59" fmla="*/ 88 h 88"/>
                <a:gd name="T60" fmla="*/ 431 w 552"/>
                <a:gd name="T61" fmla="*/ 62 h 88"/>
                <a:gd name="T62" fmla="*/ 422 w 552"/>
                <a:gd name="T63" fmla="*/ 12 h 88"/>
                <a:gd name="T64" fmla="*/ 373 w 552"/>
                <a:gd name="T65" fmla="*/ 3 h 88"/>
                <a:gd name="T66" fmla="*/ 346 w 552"/>
                <a:gd name="T67" fmla="*/ 44 h 88"/>
                <a:gd name="T68" fmla="*/ 370 w 552"/>
                <a:gd name="T69" fmla="*/ 22 h 88"/>
                <a:gd name="T70" fmla="*/ 402 w 552"/>
                <a:gd name="T71" fmla="*/ 16 h 88"/>
                <a:gd name="T72" fmla="*/ 419 w 552"/>
                <a:gd name="T73" fmla="*/ 43 h 88"/>
                <a:gd name="T74" fmla="*/ 402 w 552"/>
                <a:gd name="T75" fmla="*/ 72 h 88"/>
                <a:gd name="T76" fmla="*/ 370 w 552"/>
                <a:gd name="T77" fmla="*/ 66 h 88"/>
                <a:gd name="T78" fmla="*/ 364 w 552"/>
                <a:gd name="T79" fmla="*/ 32 h 88"/>
                <a:gd name="T80" fmla="*/ 494 w 552"/>
                <a:gd name="T81" fmla="*/ 45 h 88"/>
                <a:gd name="T82" fmla="*/ 552 w 552"/>
                <a:gd name="T83" fmla="*/ 86 h 88"/>
                <a:gd name="T84" fmla="*/ 529 w 552"/>
                <a:gd name="T85" fmla="*/ 2 h 88"/>
                <a:gd name="T86" fmla="*/ 494 w 552"/>
                <a:gd name="T87"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 h="88">
                  <a:moveTo>
                    <a:pt x="57" y="9"/>
                  </a:moveTo>
                  <a:cubicBezTo>
                    <a:pt x="54" y="6"/>
                    <a:pt x="50" y="4"/>
                    <a:pt x="46" y="2"/>
                  </a:cubicBezTo>
                  <a:cubicBezTo>
                    <a:pt x="42" y="1"/>
                    <a:pt x="38" y="0"/>
                    <a:pt x="33" y="0"/>
                  </a:cubicBezTo>
                  <a:cubicBezTo>
                    <a:pt x="29" y="0"/>
                    <a:pt x="26" y="1"/>
                    <a:pt x="22" y="2"/>
                  </a:cubicBezTo>
                  <a:cubicBezTo>
                    <a:pt x="18" y="3"/>
                    <a:pt x="15" y="4"/>
                    <a:pt x="12" y="7"/>
                  </a:cubicBezTo>
                  <a:cubicBezTo>
                    <a:pt x="9" y="9"/>
                    <a:pt x="7" y="11"/>
                    <a:pt x="5" y="14"/>
                  </a:cubicBezTo>
                  <a:cubicBezTo>
                    <a:pt x="3" y="17"/>
                    <a:pt x="3" y="21"/>
                    <a:pt x="3" y="26"/>
                  </a:cubicBezTo>
                  <a:cubicBezTo>
                    <a:pt x="3" y="30"/>
                    <a:pt x="4" y="34"/>
                    <a:pt x="5" y="37"/>
                  </a:cubicBezTo>
                  <a:cubicBezTo>
                    <a:pt x="7" y="40"/>
                    <a:pt x="10" y="43"/>
                    <a:pt x="13" y="44"/>
                  </a:cubicBezTo>
                  <a:cubicBezTo>
                    <a:pt x="16" y="46"/>
                    <a:pt x="19" y="48"/>
                    <a:pt x="22" y="49"/>
                  </a:cubicBezTo>
                  <a:cubicBezTo>
                    <a:pt x="26" y="50"/>
                    <a:pt x="29" y="51"/>
                    <a:pt x="32" y="52"/>
                  </a:cubicBezTo>
                  <a:cubicBezTo>
                    <a:pt x="35" y="53"/>
                    <a:pt x="37" y="54"/>
                    <a:pt x="39" y="56"/>
                  </a:cubicBezTo>
                  <a:cubicBezTo>
                    <a:pt x="41" y="58"/>
                    <a:pt x="42" y="60"/>
                    <a:pt x="42" y="63"/>
                  </a:cubicBezTo>
                  <a:cubicBezTo>
                    <a:pt x="42" y="65"/>
                    <a:pt x="42" y="67"/>
                    <a:pt x="41" y="68"/>
                  </a:cubicBezTo>
                  <a:cubicBezTo>
                    <a:pt x="40" y="69"/>
                    <a:pt x="39" y="71"/>
                    <a:pt x="37" y="72"/>
                  </a:cubicBezTo>
                  <a:cubicBezTo>
                    <a:pt x="36" y="73"/>
                    <a:pt x="34" y="73"/>
                    <a:pt x="33" y="74"/>
                  </a:cubicBezTo>
                  <a:cubicBezTo>
                    <a:pt x="31" y="74"/>
                    <a:pt x="29" y="74"/>
                    <a:pt x="27" y="74"/>
                  </a:cubicBezTo>
                  <a:cubicBezTo>
                    <a:pt x="24" y="74"/>
                    <a:pt x="21" y="74"/>
                    <a:pt x="18" y="72"/>
                  </a:cubicBezTo>
                  <a:cubicBezTo>
                    <a:pt x="15" y="71"/>
                    <a:pt x="13" y="68"/>
                    <a:pt x="11" y="66"/>
                  </a:cubicBezTo>
                  <a:cubicBezTo>
                    <a:pt x="0" y="77"/>
                    <a:pt x="0" y="77"/>
                    <a:pt x="0" y="77"/>
                  </a:cubicBezTo>
                  <a:cubicBezTo>
                    <a:pt x="3" y="81"/>
                    <a:pt x="7" y="83"/>
                    <a:pt x="12" y="85"/>
                  </a:cubicBezTo>
                  <a:cubicBezTo>
                    <a:pt x="17" y="87"/>
                    <a:pt x="22" y="88"/>
                    <a:pt x="27" y="88"/>
                  </a:cubicBezTo>
                  <a:cubicBezTo>
                    <a:pt x="31" y="88"/>
                    <a:pt x="35" y="87"/>
                    <a:pt x="39" y="86"/>
                  </a:cubicBezTo>
                  <a:cubicBezTo>
                    <a:pt x="42" y="85"/>
                    <a:pt x="46" y="83"/>
                    <a:pt x="48" y="81"/>
                  </a:cubicBezTo>
                  <a:cubicBezTo>
                    <a:pt x="51" y="79"/>
                    <a:pt x="53" y="76"/>
                    <a:pt x="55" y="73"/>
                  </a:cubicBezTo>
                  <a:cubicBezTo>
                    <a:pt x="57" y="70"/>
                    <a:pt x="58" y="66"/>
                    <a:pt x="58" y="61"/>
                  </a:cubicBezTo>
                  <a:cubicBezTo>
                    <a:pt x="58" y="56"/>
                    <a:pt x="57" y="52"/>
                    <a:pt x="55" y="49"/>
                  </a:cubicBezTo>
                  <a:cubicBezTo>
                    <a:pt x="53" y="46"/>
                    <a:pt x="50" y="44"/>
                    <a:pt x="47" y="42"/>
                  </a:cubicBezTo>
                  <a:cubicBezTo>
                    <a:pt x="44" y="40"/>
                    <a:pt x="41" y="39"/>
                    <a:pt x="38" y="38"/>
                  </a:cubicBezTo>
                  <a:cubicBezTo>
                    <a:pt x="34" y="37"/>
                    <a:pt x="31" y="36"/>
                    <a:pt x="28" y="35"/>
                  </a:cubicBezTo>
                  <a:cubicBezTo>
                    <a:pt x="25" y="34"/>
                    <a:pt x="23" y="32"/>
                    <a:pt x="21" y="31"/>
                  </a:cubicBezTo>
                  <a:cubicBezTo>
                    <a:pt x="19" y="29"/>
                    <a:pt x="18" y="27"/>
                    <a:pt x="18" y="24"/>
                  </a:cubicBezTo>
                  <a:cubicBezTo>
                    <a:pt x="18" y="23"/>
                    <a:pt x="18" y="21"/>
                    <a:pt x="19" y="20"/>
                  </a:cubicBezTo>
                  <a:cubicBezTo>
                    <a:pt x="20" y="18"/>
                    <a:pt x="21" y="17"/>
                    <a:pt x="22" y="16"/>
                  </a:cubicBezTo>
                  <a:cubicBezTo>
                    <a:pt x="24" y="15"/>
                    <a:pt x="25" y="15"/>
                    <a:pt x="27" y="14"/>
                  </a:cubicBezTo>
                  <a:cubicBezTo>
                    <a:pt x="28" y="14"/>
                    <a:pt x="30" y="14"/>
                    <a:pt x="32" y="14"/>
                  </a:cubicBezTo>
                  <a:cubicBezTo>
                    <a:pt x="35" y="14"/>
                    <a:pt x="37" y="14"/>
                    <a:pt x="40" y="15"/>
                  </a:cubicBezTo>
                  <a:cubicBezTo>
                    <a:pt x="43" y="16"/>
                    <a:pt x="45" y="18"/>
                    <a:pt x="46" y="20"/>
                  </a:cubicBezTo>
                  <a:lnTo>
                    <a:pt x="57" y="9"/>
                  </a:lnTo>
                  <a:close/>
                  <a:moveTo>
                    <a:pt x="108" y="86"/>
                  </a:moveTo>
                  <a:cubicBezTo>
                    <a:pt x="123" y="86"/>
                    <a:pt x="123" y="86"/>
                    <a:pt x="123" y="86"/>
                  </a:cubicBezTo>
                  <a:cubicBezTo>
                    <a:pt x="123" y="49"/>
                    <a:pt x="123" y="49"/>
                    <a:pt x="123" y="49"/>
                  </a:cubicBezTo>
                  <a:cubicBezTo>
                    <a:pt x="162" y="49"/>
                    <a:pt x="162" y="49"/>
                    <a:pt x="162" y="49"/>
                  </a:cubicBezTo>
                  <a:cubicBezTo>
                    <a:pt x="162" y="86"/>
                    <a:pt x="162" y="86"/>
                    <a:pt x="162" y="86"/>
                  </a:cubicBezTo>
                  <a:cubicBezTo>
                    <a:pt x="177" y="86"/>
                    <a:pt x="177" y="86"/>
                    <a:pt x="177" y="86"/>
                  </a:cubicBezTo>
                  <a:cubicBezTo>
                    <a:pt x="177" y="2"/>
                    <a:pt x="177" y="2"/>
                    <a:pt x="177" y="2"/>
                  </a:cubicBezTo>
                  <a:cubicBezTo>
                    <a:pt x="162" y="2"/>
                    <a:pt x="162" y="2"/>
                    <a:pt x="162" y="2"/>
                  </a:cubicBezTo>
                  <a:cubicBezTo>
                    <a:pt x="162" y="36"/>
                    <a:pt x="162" y="36"/>
                    <a:pt x="162" y="36"/>
                  </a:cubicBezTo>
                  <a:cubicBezTo>
                    <a:pt x="123" y="36"/>
                    <a:pt x="123" y="36"/>
                    <a:pt x="123" y="36"/>
                  </a:cubicBezTo>
                  <a:cubicBezTo>
                    <a:pt x="123" y="2"/>
                    <a:pt x="123" y="2"/>
                    <a:pt x="123" y="2"/>
                  </a:cubicBezTo>
                  <a:cubicBezTo>
                    <a:pt x="108" y="2"/>
                    <a:pt x="108" y="2"/>
                    <a:pt x="108" y="2"/>
                  </a:cubicBezTo>
                  <a:lnTo>
                    <a:pt x="108" y="86"/>
                  </a:lnTo>
                  <a:close/>
                  <a:moveTo>
                    <a:pt x="229" y="62"/>
                  </a:moveTo>
                  <a:cubicBezTo>
                    <a:pt x="232" y="68"/>
                    <a:pt x="235" y="72"/>
                    <a:pt x="238" y="76"/>
                  </a:cubicBezTo>
                  <a:cubicBezTo>
                    <a:pt x="242" y="80"/>
                    <a:pt x="247" y="83"/>
                    <a:pt x="252" y="85"/>
                  </a:cubicBezTo>
                  <a:cubicBezTo>
                    <a:pt x="258" y="87"/>
                    <a:pt x="264" y="88"/>
                    <a:pt x="270" y="88"/>
                  </a:cubicBezTo>
                  <a:cubicBezTo>
                    <a:pt x="276" y="88"/>
                    <a:pt x="282" y="87"/>
                    <a:pt x="288" y="84"/>
                  </a:cubicBezTo>
                  <a:cubicBezTo>
                    <a:pt x="293" y="82"/>
                    <a:pt x="298" y="79"/>
                    <a:pt x="302" y="75"/>
                  </a:cubicBezTo>
                  <a:cubicBezTo>
                    <a:pt x="306" y="72"/>
                    <a:pt x="309" y="67"/>
                    <a:pt x="311" y="62"/>
                  </a:cubicBezTo>
                  <a:cubicBezTo>
                    <a:pt x="313" y="56"/>
                    <a:pt x="314" y="50"/>
                    <a:pt x="314" y="44"/>
                  </a:cubicBezTo>
                  <a:cubicBezTo>
                    <a:pt x="314" y="37"/>
                    <a:pt x="313" y="31"/>
                    <a:pt x="311" y="26"/>
                  </a:cubicBezTo>
                  <a:cubicBezTo>
                    <a:pt x="309" y="20"/>
                    <a:pt x="306" y="16"/>
                    <a:pt x="302" y="12"/>
                  </a:cubicBezTo>
                  <a:cubicBezTo>
                    <a:pt x="298" y="8"/>
                    <a:pt x="293" y="5"/>
                    <a:pt x="288" y="3"/>
                  </a:cubicBezTo>
                  <a:cubicBezTo>
                    <a:pt x="282" y="1"/>
                    <a:pt x="276" y="0"/>
                    <a:pt x="270" y="0"/>
                  </a:cubicBezTo>
                  <a:cubicBezTo>
                    <a:pt x="264" y="0"/>
                    <a:pt x="258" y="1"/>
                    <a:pt x="252" y="3"/>
                  </a:cubicBezTo>
                  <a:cubicBezTo>
                    <a:pt x="247" y="6"/>
                    <a:pt x="242" y="9"/>
                    <a:pt x="238" y="12"/>
                  </a:cubicBezTo>
                  <a:cubicBezTo>
                    <a:pt x="235" y="16"/>
                    <a:pt x="232" y="21"/>
                    <a:pt x="229" y="26"/>
                  </a:cubicBezTo>
                  <a:cubicBezTo>
                    <a:pt x="227" y="32"/>
                    <a:pt x="226" y="38"/>
                    <a:pt x="226" y="44"/>
                  </a:cubicBezTo>
                  <a:cubicBezTo>
                    <a:pt x="226" y="51"/>
                    <a:pt x="227" y="57"/>
                    <a:pt x="229" y="62"/>
                  </a:cubicBezTo>
                  <a:moveTo>
                    <a:pt x="244" y="32"/>
                  </a:moveTo>
                  <a:cubicBezTo>
                    <a:pt x="245" y="28"/>
                    <a:pt x="247" y="25"/>
                    <a:pt x="249" y="22"/>
                  </a:cubicBezTo>
                  <a:cubicBezTo>
                    <a:pt x="252" y="20"/>
                    <a:pt x="255" y="18"/>
                    <a:pt x="258" y="16"/>
                  </a:cubicBezTo>
                  <a:cubicBezTo>
                    <a:pt x="262" y="15"/>
                    <a:pt x="266" y="14"/>
                    <a:pt x="270" y="14"/>
                  </a:cubicBezTo>
                  <a:cubicBezTo>
                    <a:pt x="274" y="14"/>
                    <a:pt x="278" y="15"/>
                    <a:pt x="282" y="16"/>
                  </a:cubicBezTo>
                  <a:cubicBezTo>
                    <a:pt x="285" y="18"/>
                    <a:pt x="288" y="20"/>
                    <a:pt x="291" y="22"/>
                  </a:cubicBezTo>
                  <a:cubicBezTo>
                    <a:pt x="293" y="25"/>
                    <a:pt x="295" y="28"/>
                    <a:pt x="297" y="32"/>
                  </a:cubicBezTo>
                  <a:cubicBezTo>
                    <a:pt x="298" y="35"/>
                    <a:pt x="299" y="39"/>
                    <a:pt x="299" y="43"/>
                  </a:cubicBezTo>
                  <a:cubicBezTo>
                    <a:pt x="299" y="48"/>
                    <a:pt x="298" y="52"/>
                    <a:pt x="297" y="56"/>
                  </a:cubicBezTo>
                  <a:cubicBezTo>
                    <a:pt x="295" y="60"/>
                    <a:pt x="293" y="63"/>
                    <a:pt x="291" y="66"/>
                  </a:cubicBezTo>
                  <a:cubicBezTo>
                    <a:pt x="288" y="68"/>
                    <a:pt x="285" y="70"/>
                    <a:pt x="282" y="72"/>
                  </a:cubicBezTo>
                  <a:cubicBezTo>
                    <a:pt x="278" y="74"/>
                    <a:pt x="274" y="74"/>
                    <a:pt x="270" y="74"/>
                  </a:cubicBezTo>
                  <a:cubicBezTo>
                    <a:pt x="266" y="74"/>
                    <a:pt x="262" y="74"/>
                    <a:pt x="258" y="72"/>
                  </a:cubicBezTo>
                  <a:cubicBezTo>
                    <a:pt x="255" y="70"/>
                    <a:pt x="252" y="68"/>
                    <a:pt x="249" y="66"/>
                  </a:cubicBezTo>
                  <a:cubicBezTo>
                    <a:pt x="247" y="63"/>
                    <a:pt x="245" y="60"/>
                    <a:pt x="244" y="56"/>
                  </a:cubicBezTo>
                  <a:cubicBezTo>
                    <a:pt x="242" y="52"/>
                    <a:pt x="242" y="48"/>
                    <a:pt x="242" y="43"/>
                  </a:cubicBezTo>
                  <a:cubicBezTo>
                    <a:pt x="242" y="39"/>
                    <a:pt x="242" y="35"/>
                    <a:pt x="244" y="32"/>
                  </a:cubicBezTo>
                  <a:moveTo>
                    <a:pt x="350" y="62"/>
                  </a:moveTo>
                  <a:cubicBezTo>
                    <a:pt x="352" y="68"/>
                    <a:pt x="355" y="72"/>
                    <a:pt x="359" y="76"/>
                  </a:cubicBezTo>
                  <a:cubicBezTo>
                    <a:pt x="363" y="80"/>
                    <a:pt x="367" y="83"/>
                    <a:pt x="373" y="85"/>
                  </a:cubicBezTo>
                  <a:cubicBezTo>
                    <a:pt x="378" y="87"/>
                    <a:pt x="384" y="88"/>
                    <a:pt x="390" y="88"/>
                  </a:cubicBezTo>
                  <a:cubicBezTo>
                    <a:pt x="397" y="88"/>
                    <a:pt x="403" y="87"/>
                    <a:pt x="408" y="84"/>
                  </a:cubicBezTo>
                  <a:cubicBezTo>
                    <a:pt x="413" y="82"/>
                    <a:pt x="418" y="79"/>
                    <a:pt x="422" y="75"/>
                  </a:cubicBezTo>
                  <a:cubicBezTo>
                    <a:pt x="426" y="72"/>
                    <a:pt x="429" y="67"/>
                    <a:pt x="431" y="62"/>
                  </a:cubicBezTo>
                  <a:cubicBezTo>
                    <a:pt x="433" y="56"/>
                    <a:pt x="434" y="50"/>
                    <a:pt x="434" y="44"/>
                  </a:cubicBezTo>
                  <a:cubicBezTo>
                    <a:pt x="434" y="37"/>
                    <a:pt x="433" y="31"/>
                    <a:pt x="431" y="26"/>
                  </a:cubicBezTo>
                  <a:cubicBezTo>
                    <a:pt x="429" y="20"/>
                    <a:pt x="426" y="16"/>
                    <a:pt x="422" y="12"/>
                  </a:cubicBezTo>
                  <a:cubicBezTo>
                    <a:pt x="418" y="8"/>
                    <a:pt x="413" y="5"/>
                    <a:pt x="408" y="3"/>
                  </a:cubicBezTo>
                  <a:cubicBezTo>
                    <a:pt x="403" y="1"/>
                    <a:pt x="397" y="0"/>
                    <a:pt x="390" y="0"/>
                  </a:cubicBezTo>
                  <a:cubicBezTo>
                    <a:pt x="384" y="0"/>
                    <a:pt x="378" y="1"/>
                    <a:pt x="373" y="3"/>
                  </a:cubicBezTo>
                  <a:cubicBezTo>
                    <a:pt x="367" y="6"/>
                    <a:pt x="363" y="9"/>
                    <a:pt x="359" y="12"/>
                  </a:cubicBezTo>
                  <a:cubicBezTo>
                    <a:pt x="355" y="16"/>
                    <a:pt x="352" y="21"/>
                    <a:pt x="350" y="26"/>
                  </a:cubicBezTo>
                  <a:cubicBezTo>
                    <a:pt x="347" y="32"/>
                    <a:pt x="346" y="38"/>
                    <a:pt x="346" y="44"/>
                  </a:cubicBezTo>
                  <a:cubicBezTo>
                    <a:pt x="346" y="51"/>
                    <a:pt x="347" y="57"/>
                    <a:pt x="350" y="62"/>
                  </a:cubicBezTo>
                  <a:moveTo>
                    <a:pt x="364" y="32"/>
                  </a:moveTo>
                  <a:cubicBezTo>
                    <a:pt x="365" y="28"/>
                    <a:pt x="367" y="25"/>
                    <a:pt x="370" y="22"/>
                  </a:cubicBezTo>
                  <a:cubicBezTo>
                    <a:pt x="372" y="20"/>
                    <a:pt x="375" y="18"/>
                    <a:pt x="379" y="16"/>
                  </a:cubicBezTo>
                  <a:cubicBezTo>
                    <a:pt x="382" y="15"/>
                    <a:pt x="386" y="14"/>
                    <a:pt x="390" y="14"/>
                  </a:cubicBezTo>
                  <a:cubicBezTo>
                    <a:pt x="395" y="14"/>
                    <a:pt x="399" y="15"/>
                    <a:pt x="402" y="16"/>
                  </a:cubicBezTo>
                  <a:cubicBezTo>
                    <a:pt x="406" y="18"/>
                    <a:pt x="409" y="20"/>
                    <a:pt x="411" y="22"/>
                  </a:cubicBezTo>
                  <a:cubicBezTo>
                    <a:pt x="414" y="25"/>
                    <a:pt x="416" y="28"/>
                    <a:pt x="417" y="32"/>
                  </a:cubicBezTo>
                  <a:cubicBezTo>
                    <a:pt x="418" y="35"/>
                    <a:pt x="419" y="39"/>
                    <a:pt x="419" y="43"/>
                  </a:cubicBezTo>
                  <a:cubicBezTo>
                    <a:pt x="419" y="48"/>
                    <a:pt x="418" y="52"/>
                    <a:pt x="417" y="56"/>
                  </a:cubicBezTo>
                  <a:cubicBezTo>
                    <a:pt x="416" y="60"/>
                    <a:pt x="414" y="63"/>
                    <a:pt x="411" y="66"/>
                  </a:cubicBezTo>
                  <a:cubicBezTo>
                    <a:pt x="409" y="68"/>
                    <a:pt x="406" y="70"/>
                    <a:pt x="402" y="72"/>
                  </a:cubicBezTo>
                  <a:cubicBezTo>
                    <a:pt x="399" y="74"/>
                    <a:pt x="395" y="74"/>
                    <a:pt x="390" y="74"/>
                  </a:cubicBezTo>
                  <a:cubicBezTo>
                    <a:pt x="386" y="74"/>
                    <a:pt x="382" y="74"/>
                    <a:pt x="379" y="72"/>
                  </a:cubicBezTo>
                  <a:cubicBezTo>
                    <a:pt x="375" y="70"/>
                    <a:pt x="372" y="68"/>
                    <a:pt x="370" y="66"/>
                  </a:cubicBezTo>
                  <a:cubicBezTo>
                    <a:pt x="367" y="63"/>
                    <a:pt x="365" y="60"/>
                    <a:pt x="364" y="56"/>
                  </a:cubicBezTo>
                  <a:cubicBezTo>
                    <a:pt x="362" y="52"/>
                    <a:pt x="362" y="48"/>
                    <a:pt x="362" y="43"/>
                  </a:cubicBezTo>
                  <a:cubicBezTo>
                    <a:pt x="362" y="39"/>
                    <a:pt x="362" y="35"/>
                    <a:pt x="364" y="32"/>
                  </a:cubicBezTo>
                  <a:moveTo>
                    <a:pt x="479" y="86"/>
                  </a:moveTo>
                  <a:cubicBezTo>
                    <a:pt x="494" y="86"/>
                    <a:pt x="494" y="86"/>
                    <a:pt x="494" y="86"/>
                  </a:cubicBezTo>
                  <a:cubicBezTo>
                    <a:pt x="494" y="45"/>
                    <a:pt x="494" y="45"/>
                    <a:pt x="494" y="45"/>
                  </a:cubicBezTo>
                  <a:cubicBezTo>
                    <a:pt x="495" y="45"/>
                    <a:pt x="495" y="45"/>
                    <a:pt x="495" y="45"/>
                  </a:cubicBezTo>
                  <a:cubicBezTo>
                    <a:pt x="531" y="86"/>
                    <a:pt x="531" y="86"/>
                    <a:pt x="531" y="86"/>
                  </a:cubicBezTo>
                  <a:cubicBezTo>
                    <a:pt x="552" y="86"/>
                    <a:pt x="552" y="86"/>
                    <a:pt x="552" y="86"/>
                  </a:cubicBezTo>
                  <a:cubicBezTo>
                    <a:pt x="510" y="41"/>
                    <a:pt x="510" y="41"/>
                    <a:pt x="510" y="41"/>
                  </a:cubicBezTo>
                  <a:cubicBezTo>
                    <a:pt x="549" y="2"/>
                    <a:pt x="549" y="2"/>
                    <a:pt x="549" y="2"/>
                  </a:cubicBezTo>
                  <a:cubicBezTo>
                    <a:pt x="529" y="2"/>
                    <a:pt x="529" y="2"/>
                    <a:pt x="529" y="2"/>
                  </a:cubicBezTo>
                  <a:cubicBezTo>
                    <a:pt x="495" y="38"/>
                    <a:pt x="495" y="38"/>
                    <a:pt x="495" y="38"/>
                  </a:cubicBezTo>
                  <a:cubicBezTo>
                    <a:pt x="494" y="38"/>
                    <a:pt x="494" y="38"/>
                    <a:pt x="494" y="38"/>
                  </a:cubicBezTo>
                  <a:cubicBezTo>
                    <a:pt x="494" y="2"/>
                    <a:pt x="494" y="2"/>
                    <a:pt x="494" y="2"/>
                  </a:cubicBezTo>
                  <a:cubicBezTo>
                    <a:pt x="479" y="2"/>
                    <a:pt x="479" y="2"/>
                    <a:pt x="479" y="2"/>
                  </a:cubicBezTo>
                  <a:lnTo>
                    <a:pt x="479"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8" name="Rectangle 47"/>
            <p:cNvSpPr>
              <a:spLocks noChangeArrowheads="1"/>
            </p:cNvSpPr>
            <p:nvPr/>
          </p:nvSpPr>
          <p:spPr bwMode="auto">
            <a:xfrm>
              <a:off x="9894888" y="-4852988"/>
              <a:ext cx="2174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9" name="Rectangle 48"/>
            <p:cNvSpPr>
              <a:spLocks noChangeArrowheads="1"/>
            </p:cNvSpPr>
            <p:nvPr/>
          </p:nvSpPr>
          <p:spPr bwMode="auto">
            <a:xfrm>
              <a:off x="122238" y="-4852988"/>
              <a:ext cx="2301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50" name="Freeform 49"/>
            <p:cNvSpPr>
              <a:spLocks noEditPoints="1"/>
            </p:cNvSpPr>
            <p:nvPr/>
          </p:nvSpPr>
          <p:spPr bwMode="auto">
            <a:xfrm>
              <a:off x="1768475" y="-2287588"/>
              <a:ext cx="6661150" cy="412750"/>
            </a:xfrm>
            <a:custGeom>
              <a:avLst/>
              <a:gdLst>
                <a:gd name="T0" fmla="*/ 21 w 550"/>
                <a:gd name="T1" fmla="*/ 34 h 34"/>
                <a:gd name="T2" fmla="*/ 6 w 550"/>
                <a:gd name="T3" fmla="*/ 14 h 34"/>
                <a:gd name="T4" fmla="*/ 51 w 550"/>
                <a:gd name="T5" fmla="*/ 34 h 34"/>
                <a:gd name="T6" fmla="*/ 64 w 550"/>
                <a:gd name="T7" fmla="*/ 1 h 34"/>
                <a:gd name="T8" fmla="*/ 66 w 550"/>
                <a:gd name="T9" fmla="*/ 21 h 34"/>
                <a:gd name="T10" fmla="*/ 105 w 550"/>
                <a:gd name="T11" fmla="*/ 20 h 34"/>
                <a:gd name="T12" fmla="*/ 119 w 550"/>
                <a:gd name="T13" fmla="*/ 10 h 34"/>
                <a:gd name="T14" fmla="*/ 95 w 550"/>
                <a:gd name="T15" fmla="*/ 1 h 34"/>
                <a:gd name="T16" fmla="*/ 108 w 550"/>
                <a:gd name="T17" fmla="*/ 6 h 34"/>
                <a:gd name="T18" fmla="*/ 110 w 550"/>
                <a:gd name="T19" fmla="*/ 14 h 34"/>
                <a:gd name="T20" fmla="*/ 150 w 550"/>
                <a:gd name="T21" fmla="*/ 34 h 34"/>
                <a:gd name="T22" fmla="*/ 166 w 550"/>
                <a:gd name="T23" fmla="*/ 10 h 34"/>
                <a:gd name="T24" fmla="*/ 138 w 550"/>
                <a:gd name="T25" fmla="*/ 34 h 34"/>
                <a:gd name="T26" fmla="*/ 158 w 550"/>
                <a:gd name="T27" fmla="*/ 9 h 34"/>
                <a:gd name="T28" fmla="*/ 153 w 550"/>
                <a:gd name="T29" fmla="*/ 28 h 34"/>
                <a:gd name="T30" fmla="*/ 201 w 550"/>
                <a:gd name="T31" fmla="*/ 20 h 34"/>
                <a:gd name="T32" fmla="*/ 183 w 550"/>
                <a:gd name="T33" fmla="*/ 1 h 34"/>
                <a:gd name="T34" fmla="*/ 276 w 550"/>
                <a:gd name="T35" fmla="*/ 22 h 34"/>
                <a:gd name="T36" fmla="*/ 278 w 550"/>
                <a:gd name="T37" fmla="*/ 8 h 34"/>
                <a:gd name="T38" fmla="*/ 265 w 550"/>
                <a:gd name="T39" fmla="*/ 1 h 34"/>
                <a:gd name="T40" fmla="*/ 260 w 550"/>
                <a:gd name="T41" fmla="*/ 12 h 34"/>
                <a:gd name="T42" fmla="*/ 257 w 550"/>
                <a:gd name="T43" fmla="*/ 22 h 34"/>
                <a:gd name="T44" fmla="*/ 267 w 550"/>
                <a:gd name="T45" fmla="*/ 34 h 34"/>
                <a:gd name="T46" fmla="*/ 280 w 550"/>
                <a:gd name="T47" fmla="*/ 26 h 34"/>
                <a:gd name="T48" fmla="*/ 271 w 550"/>
                <a:gd name="T49" fmla="*/ 11 h 34"/>
                <a:gd name="T50" fmla="*/ 265 w 550"/>
                <a:gd name="T51" fmla="*/ 10 h 34"/>
                <a:gd name="T52" fmla="*/ 273 w 550"/>
                <a:gd name="T53" fmla="*/ 26 h 34"/>
                <a:gd name="T54" fmla="*/ 262 w 550"/>
                <a:gd name="T55" fmla="*/ 27 h 34"/>
                <a:gd name="T56" fmla="*/ 266 w 550"/>
                <a:gd name="T57" fmla="*/ 19 h 34"/>
                <a:gd name="T58" fmla="*/ 353 w 550"/>
                <a:gd name="T59" fmla="*/ 32 h 34"/>
                <a:gd name="T60" fmla="*/ 353 w 550"/>
                <a:gd name="T61" fmla="*/ 17 h 34"/>
                <a:gd name="T62" fmla="*/ 355 w 550"/>
                <a:gd name="T63" fmla="*/ 6 h 34"/>
                <a:gd name="T64" fmla="*/ 333 w 550"/>
                <a:gd name="T65" fmla="*/ 34 h 34"/>
                <a:gd name="T66" fmla="*/ 348 w 550"/>
                <a:gd name="T67" fmla="*/ 13 h 34"/>
                <a:gd name="T68" fmla="*/ 344 w 550"/>
                <a:gd name="T69" fmla="*/ 19 h 34"/>
                <a:gd name="T70" fmla="*/ 346 w 550"/>
                <a:gd name="T71" fmla="*/ 28 h 34"/>
                <a:gd name="T72" fmla="*/ 380 w 550"/>
                <a:gd name="T73" fmla="*/ 34 h 34"/>
                <a:gd name="T74" fmla="*/ 392 w 550"/>
                <a:gd name="T75" fmla="*/ 1 h 34"/>
                <a:gd name="T76" fmla="*/ 394 w 550"/>
                <a:gd name="T77" fmla="*/ 21 h 34"/>
                <a:gd name="T78" fmla="*/ 432 w 550"/>
                <a:gd name="T79" fmla="*/ 2 h 34"/>
                <a:gd name="T80" fmla="*/ 427 w 550"/>
                <a:gd name="T81" fmla="*/ 30 h 34"/>
                <a:gd name="T82" fmla="*/ 446 w 550"/>
                <a:gd name="T83" fmla="*/ 25 h 34"/>
                <a:gd name="T84" fmla="*/ 429 w 550"/>
                <a:gd name="T85" fmla="*/ 22 h 34"/>
                <a:gd name="T86" fmla="*/ 439 w 550"/>
                <a:gd name="T87" fmla="*/ 6 h 34"/>
                <a:gd name="T88" fmla="*/ 472 w 550"/>
                <a:gd name="T89" fmla="*/ 30 h 34"/>
                <a:gd name="T90" fmla="*/ 500 w 550"/>
                <a:gd name="T91" fmla="*/ 24 h 34"/>
                <a:gd name="T92" fmla="*/ 485 w 550"/>
                <a:gd name="T93" fmla="*/ 0 h 34"/>
                <a:gd name="T94" fmla="*/ 469 w 550"/>
                <a:gd name="T95" fmla="*/ 24 h 34"/>
                <a:gd name="T96" fmla="*/ 489 w 550"/>
                <a:gd name="T97" fmla="*/ 7 h 34"/>
                <a:gd name="T98" fmla="*/ 493 w 550"/>
                <a:gd name="T99" fmla="*/ 26 h 34"/>
                <a:gd name="T100" fmla="*/ 474 w 550"/>
                <a:gd name="T101" fmla="*/ 22 h 34"/>
                <a:gd name="T102" fmla="*/ 527 w 550"/>
                <a:gd name="T103" fmla="*/ 9 h 34"/>
                <a:gd name="T104" fmla="*/ 545 w 550"/>
                <a:gd name="T105" fmla="*/ 1 h 34"/>
                <a:gd name="T106" fmla="*/ 521 w 550"/>
                <a:gd name="T10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34">
                  <a:moveTo>
                    <a:pt x="0" y="34"/>
                  </a:moveTo>
                  <a:cubicBezTo>
                    <a:pt x="6" y="34"/>
                    <a:pt x="6" y="34"/>
                    <a:pt x="6" y="34"/>
                  </a:cubicBezTo>
                  <a:cubicBezTo>
                    <a:pt x="6" y="19"/>
                    <a:pt x="6" y="19"/>
                    <a:pt x="6" y="19"/>
                  </a:cubicBezTo>
                  <a:cubicBezTo>
                    <a:pt x="21" y="19"/>
                    <a:pt x="21" y="19"/>
                    <a:pt x="21" y="19"/>
                  </a:cubicBezTo>
                  <a:cubicBezTo>
                    <a:pt x="21" y="34"/>
                    <a:pt x="21" y="34"/>
                    <a:pt x="21" y="34"/>
                  </a:cubicBezTo>
                  <a:cubicBezTo>
                    <a:pt x="27" y="34"/>
                    <a:pt x="27" y="34"/>
                    <a:pt x="27" y="34"/>
                  </a:cubicBezTo>
                  <a:cubicBezTo>
                    <a:pt x="27" y="1"/>
                    <a:pt x="27" y="1"/>
                    <a:pt x="27" y="1"/>
                  </a:cubicBezTo>
                  <a:cubicBezTo>
                    <a:pt x="21" y="1"/>
                    <a:pt x="21" y="1"/>
                    <a:pt x="21" y="1"/>
                  </a:cubicBezTo>
                  <a:cubicBezTo>
                    <a:pt x="21" y="14"/>
                    <a:pt x="21" y="14"/>
                    <a:pt x="21" y="14"/>
                  </a:cubicBezTo>
                  <a:cubicBezTo>
                    <a:pt x="6" y="14"/>
                    <a:pt x="6" y="14"/>
                    <a:pt x="6" y="14"/>
                  </a:cubicBezTo>
                  <a:cubicBezTo>
                    <a:pt x="6" y="1"/>
                    <a:pt x="6" y="1"/>
                    <a:pt x="6" y="1"/>
                  </a:cubicBezTo>
                  <a:cubicBezTo>
                    <a:pt x="0" y="1"/>
                    <a:pt x="0" y="1"/>
                    <a:pt x="0" y="1"/>
                  </a:cubicBezTo>
                  <a:lnTo>
                    <a:pt x="0" y="34"/>
                  </a:lnTo>
                  <a:close/>
                  <a:moveTo>
                    <a:pt x="45" y="34"/>
                  </a:moveTo>
                  <a:cubicBezTo>
                    <a:pt x="51" y="34"/>
                    <a:pt x="51" y="34"/>
                    <a:pt x="51" y="34"/>
                  </a:cubicBezTo>
                  <a:cubicBezTo>
                    <a:pt x="54" y="26"/>
                    <a:pt x="54" y="26"/>
                    <a:pt x="54" y="26"/>
                  </a:cubicBezTo>
                  <a:cubicBezTo>
                    <a:pt x="68" y="26"/>
                    <a:pt x="68" y="26"/>
                    <a:pt x="68" y="26"/>
                  </a:cubicBezTo>
                  <a:cubicBezTo>
                    <a:pt x="71" y="34"/>
                    <a:pt x="71" y="34"/>
                    <a:pt x="71" y="34"/>
                  </a:cubicBezTo>
                  <a:cubicBezTo>
                    <a:pt x="78" y="34"/>
                    <a:pt x="78" y="34"/>
                    <a:pt x="78" y="34"/>
                  </a:cubicBezTo>
                  <a:cubicBezTo>
                    <a:pt x="64" y="1"/>
                    <a:pt x="64" y="1"/>
                    <a:pt x="64" y="1"/>
                  </a:cubicBezTo>
                  <a:cubicBezTo>
                    <a:pt x="59" y="1"/>
                    <a:pt x="59" y="1"/>
                    <a:pt x="59" y="1"/>
                  </a:cubicBezTo>
                  <a:lnTo>
                    <a:pt x="45" y="34"/>
                  </a:lnTo>
                  <a:close/>
                  <a:moveTo>
                    <a:pt x="56" y="21"/>
                  </a:moveTo>
                  <a:cubicBezTo>
                    <a:pt x="61" y="8"/>
                    <a:pt x="61" y="8"/>
                    <a:pt x="61" y="8"/>
                  </a:cubicBezTo>
                  <a:cubicBezTo>
                    <a:pt x="66" y="21"/>
                    <a:pt x="66" y="21"/>
                    <a:pt x="66" y="21"/>
                  </a:cubicBezTo>
                  <a:lnTo>
                    <a:pt x="56" y="21"/>
                  </a:lnTo>
                  <a:close/>
                  <a:moveTo>
                    <a:pt x="95" y="34"/>
                  </a:moveTo>
                  <a:cubicBezTo>
                    <a:pt x="101" y="34"/>
                    <a:pt x="101" y="34"/>
                    <a:pt x="101" y="34"/>
                  </a:cubicBezTo>
                  <a:cubicBezTo>
                    <a:pt x="101" y="20"/>
                    <a:pt x="101" y="20"/>
                    <a:pt x="101" y="20"/>
                  </a:cubicBezTo>
                  <a:cubicBezTo>
                    <a:pt x="105" y="20"/>
                    <a:pt x="105" y="20"/>
                    <a:pt x="105" y="20"/>
                  </a:cubicBezTo>
                  <a:cubicBezTo>
                    <a:pt x="113" y="34"/>
                    <a:pt x="113" y="34"/>
                    <a:pt x="113" y="34"/>
                  </a:cubicBezTo>
                  <a:cubicBezTo>
                    <a:pt x="120" y="34"/>
                    <a:pt x="120" y="34"/>
                    <a:pt x="120" y="34"/>
                  </a:cubicBezTo>
                  <a:cubicBezTo>
                    <a:pt x="111" y="19"/>
                    <a:pt x="111" y="19"/>
                    <a:pt x="111" y="19"/>
                  </a:cubicBezTo>
                  <a:cubicBezTo>
                    <a:pt x="113" y="19"/>
                    <a:pt x="115" y="18"/>
                    <a:pt x="117" y="16"/>
                  </a:cubicBezTo>
                  <a:cubicBezTo>
                    <a:pt x="118" y="15"/>
                    <a:pt x="119" y="13"/>
                    <a:pt x="119" y="10"/>
                  </a:cubicBezTo>
                  <a:cubicBezTo>
                    <a:pt x="119" y="9"/>
                    <a:pt x="118" y="7"/>
                    <a:pt x="118" y="6"/>
                  </a:cubicBezTo>
                  <a:cubicBezTo>
                    <a:pt x="117" y="5"/>
                    <a:pt x="116" y="4"/>
                    <a:pt x="115" y="3"/>
                  </a:cubicBezTo>
                  <a:cubicBezTo>
                    <a:pt x="114" y="2"/>
                    <a:pt x="112" y="2"/>
                    <a:pt x="111" y="2"/>
                  </a:cubicBezTo>
                  <a:cubicBezTo>
                    <a:pt x="110" y="1"/>
                    <a:pt x="108" y="1"/>
                    <a:pt x="107" y="1"/>
                  </a:cubicBezTo>
                  <a:cubicBezTo>
                    <a:pt x="95" y="1"/>
                    <a:pt x="95" y="1"/>
                    <a:pt x="95" y="1"/>
                  </a:cubicBezTo>
                  <a:lnTo>
                    <a:pt x="95" y="34"/>
                  </a:lnTo>
                  <a:close/>
                  <a:moveTo>
                    <a:pt x="101" y="15"/>
                  </a:moveTo>
                  <a:cubicBezTo>
                    <a:pt x="101" y="6"/>
                    <a:pt x="101" y="6"/>
                    <a:pt x="101" y="6"/>
                  </a:cubicBezTo>
                  <a:cubicBezTo>
                    <a:pt x="106" y="6"/>
                    <a:pt x="106" y="6"/>
                    <a:pt x="106" y="6"/>
                  </a:cubicBezTo>
                  <a:cubicBezTo>
                    <a:pt x="107" y="6"/>
                    <a:pt x="108" y="6"/>
                    <a:pt x="108" y="6"/>
                  </a:cubicBezTo>
                  <a:cubicBezTo>
                    <a:pt x="109" y="6"/>
                    <a:pt x="110" y="7"/>
                    <a:pt x="110" y="7"/>
                  </a:cubicBezTo>
                  <a:cubicBezTo>
                    <a:pt x="111" y="7"/>
                    <a:pt x="112" y="8"/>
                    <a:pt x="112" y="8"/>
                  </a:cubicBezTo>
                  <a:cubicBezTo>
                    <a:pt x="112" y="9"/>
                    <a:pt x="113" y="10"/>
                    <a:pt x="113" y="10"/>
                  </a:cubicBezTo>
                  <a:cubicBezTo>
                    <a:pt x="113" y="12"/>
                    <a:pt x="112" y="12"/>
                    <a:pt x="112" y="13"/>
                  </a:cubicBezTo>
                  <a:cubicBezTo>
                    <a:pt x="111" y="14"/>
                    <a:pt x="111" y="14"/>
                    <a:pt x="110" y="14"/>
                  </a:cubicBezTo>
                  <a:cubicBezTo>
                    <a:pt x="110" y="15"/>
                    <a:pt x="109" y="15"/>
                    <a:pt x="108" y="15"/>
                  </a:cubicBezTo>
                  <a:cubicBezTo>
                    <a:pt x="107" y="15"/>
                    <a:pt x="106" y="15"/>
                    <a:pt x="106" y="15"/>
                  </a:cubicBezTo>
                  <a:lnTo>
                    <a:pt x="101" y="15"/>
                  </a:lnTo>
                  <a:close/>
                  <a:moveTo>
                    <a:pt x="138" y="34"/>
                  </a:moveTo>
                  <a:cubicBezTo>
                    <a:pt x="150" y="34"/>
                    <a:pt x="150" y="34"/>
                    <a:pt x="150" y="34"/>
                  </a:cubicBezTo>
                  <a:cubicBezTo>
                    <a:pt x="152" y="34"/>
                    <a:pt x="154" y="33"/>
                    <a:pt x="156" y="33"/>
                  </a:cubicBezTo>
                  <a:cubicBezTo>
                    <a:pt x="158" y="32"/>
                    <a:pt x="160" y="31"/>
                    <a:pt x="162" y="30"/>
                  </a:cubicBezTo>
                  <a:cubicBezTo>
                    <a:pt x="163" y="28"/>
                    <a:pt x="165" y="27"/>
                    <a:pt x="166" y="25"/>
                  </a:cubicBezTo>
                  <a:cubicBezTo>
                    <a:pt x="167" y="23"/>
                    <a:pt x="167" y="20"/>
                    <a:pt x="167" y="17"/>
                  </a:cubicBezTo>
                  <a:cubicBezTo>
                    <a:pt x="167" y="15"/>
                    <a:pt x="167" y="12"/>
                    <a:pt x="166" y="10"/>
                  </a:cubicBezTo>
                  <a:cubicBezTo>
                    <a:pt x="165" y="8"/>
                    <a:pt x="164" y="7"/>
                    <a:pt x="162" y="5"/>
                  </a:cubicBezTo>
                  <a:cubicBezTo>
                    <a:pt x="161" y="4"/>
                    <a:pt x="159" y="3"/>
                    <a:pt x="157" y="2"/>
                  </a:cubicBezTo>
                  <a:cubicBezTo>
                    <a:pt x="155" y="2"/>
                    <a:pt x="153" y="1"/>
                    <a:pt x="151" y="1"/>
                  </a:cubicBezTo>
                  <a:cubicBezTo>
                    <a:pt x="138" y="1"/>
                    <a:pt x="138" y="1"/>
                    <a:pt x="138" y="1"/>
                  </a:cubicBezTo>
                  <a:lnTo>
                    <a:pt x="138" y="34"/>
                  </a:lnTo>
                  <a:close/>
                  <a:moveTo>
                    <a:pt x="144" y="28"/>
                  </a:moveTo>
                  <a:cubicBezTo>
                    <a:pt x="144" y="6"/>
                    <a:pt x="144" y="6"/>
                    <a:pt x="144" y="6"/>
                  </a:cubicBezTo>
                  <a:cubicBezTo>
                    <a:pt x="149" y="6"/>
                    <a:pt x="149" y="6"/>
                    <a:pt x="149" y="6"/>
                  </a:cubicBezTo>
                  <a:cubicBezTo>
                    <a:pt x="151" y="6"/>
                    <a:pt x="153" y="7"/>
                    <a:pt x="154" y="7"/>
                  </a:cubicBezTo>
                  <a:cubicBezTo>
                    <a:pt x="156" y="7"/>
                    <a:pt x="157" y="8"/>
                    <a:pt x="158" y="9"/>
                  </a:cubicBezTo>
                  <a:cubicBezTo>
                    <a:pt x="159" y="10"/>
                    <a:pt x="160" y="11"/>
                    <a:pt x="160" y="12"/>
                  </a:cubicBezTo>
                  <a:cubicBezTo>
                    <a:pt x="161" y="14"/>
                    <a:pt x="161" y="15"/>
                    <a:pt x="161" y="17"/>
                  </a:cubicBezTo>
                  <a:cubicBezTo>
                    <a:pt x="161" y="19"/>
                    <a:pt x="161" y="21"/>
                    <a:pt x="160" y="22"/>
                  </a:cubicBezTo>
                  <a:cubicBezTo>
                    <a:pt x="160" y="24"/>
                    <a:pt x="159" y="25"/>
                    <a:pt x="157" y="26"/>
                  </a:cubicBezTo>
                  <a:cubicBezTo>
                    <a:pt x="156" y="27"/>
                    <a:pt x="155" y="27"/>
                    <a:pt x="153" y="28"/>
                  </a:cubicBezTo>
                  <a:cubicBezTo>
                    <a:pt x="152" y="28"/>
                    <a:pt x="150" y="28"/>
                    <a:pt x="148" y="28"/>
                  </a:cubicBezTo>
                  <a:lnTo>
                    <a:pt x="144" y="28"/>
                  </a:lnTo>
                  <a:close/>
                  <a:moveTo>
                    <a:pt x="195" y="34"/>
                  </a:moveTo>
                  <a:cubicBezTo>
                    <a:pt x="201" y="34"/>
                    <a:pt x="201" y="34"/>
                    <a:pt x="201" y="34"/>
                  </a:cubicBezTo>
                  <a:cubicBezTo>
                    <a:pt x="201" y="20"/>
                    <a:pt x="201" y="20"/>
                    <a:pt x="201" y="20"/>
                  </a:cubicBezTo>
                  <a:cubicBezTo>
                    <a:pt x="213" y="1"/>
                    <a:pt x="213" y="1"/>
                    <a:pt x="213" y="1"/>
                  </a:cubicBezTo>
                  <a:cubicBezTo>
                    <a:pt x="206" y="1"/>
                    <a:pt x="206" y="1"/>
                    <a:pt x="206" y="1"/>
                  </a:cubicBezTo>
                  <a:cubicBezTo>
                    <a:pt x="198" y="14"/>
                    <a:pt x="198" y="14"/>
                    <a:pt x="198" y="14"/>
                  </a:cubicBezTo>
                  <a:cubicBezTo>
                    <a:pt x="190" y="1"/>
                    <a:pt x="190" y="1"/>
                    <a:pt x="190" y="1"/>
                  </a:cubicBezTo>
                  <a:cubicBezTo>
                    <a:pt x="183" y="1"/>
                    <a:pt x="183" y="1"/>
                    <a:pt x="183" y="1"/>
                  </a:cubicBezTo>
                  <a:cubicBezTo>
                    <a:pt x="195" y="20"/>
                    <a:pt x="195" y="20"/>
                    <a:pt x="195" y="20"/>
                  </a:cubicBezTo>
                  <a:lnTo>
                    <a:pt x="195" y="34"/>
                  </a:lnTo>
                  <a:close/>
                  <a:moveTo>
                    <a:pt x="287" y="17"/>
                  </a:moveTo>
                  <a:cubicBezTo>
                    <a:pt x="280" y="17"/>
                    <a:pt x="280" y="17"/>
                    <a:pt x="280" y="17"/>
                  </a:cubicBezTo>
                  <a:cubicBezTo>
                    <a:pt x="276" y="22"/>
                    <a:pt x="276" y="22"/>
                    <a:pt x="276" y="22"/>
                  </a:cubicBezTo>
                  <a:cubicBezTo>
                    <a:pt x="271" y="16"/>
                    <a:pt x="271" y="16"/>
                    <a:pt x="271" y="16"/>
                  </a:cubicBezTo>
                  <a:cubicBezTo>
                    <a:pt x="272" y="16"/>
                    <a:pt x="273" y="16"/>
                    <a:pt x="274" y="15"/>
                  </a:cubicBezTo>
                  <a:cubicBezTo>
                    <a:pt x="274" y="14"/>
                    <a:pt x="275" y="14"/>
                    <a:pt x="276" y="13"/>
                  </a:cubicBezTo>
                  <a:cubicBezTo>
                    <a:pt x="276" y="12"/>
                    <a:pt x="277" y="12"/>
                    <a:pt x="277" y="11"/>
                  </a:cubicBezTo>
                  <a:cubicBezTo>
                    <a:pt x="278" y="10"/>
                    <a:pt x="278" y="9"/>
                    <a:pt x="278" y="8"/>
                  </a:cubicBezTo>
                  <a:cubicBezTo>
                    <a:pt x="278" y="7"/>
                    <a:pt x="277" y="6"/>
                    <a:pt x="277" y="5"/>
                  </a:cubicBezTo>
                  <a:cubicBezTo>
                    <a:pt x="276" y="4"/>
                    <a:pt x="276" y="3"/>
                    <a:pt x="275" y="2"/>
                  </a:cubicBezTo>
                  <a:cubicBezTo>
                    <a:pt x="274" y="2"/>
                    <a:pt x="273" y="1"/>
                    <a:pt x="272" y="1"/>
                  </a:cubicBezTo>
                  <a:cubicBezTo>
                    <a:pt x="271" y="1"/>
                    <a:pt x="270" y="0"/>
                    <a:pt x="269" y="0"/>
                  </a:cubicBezTo>
                  <a:cubicBezTo>
                    <a:pt x="267" y="0"/>
                    <a:pt x="266" y="1"/>
                    <a:pt x="265" y="1"/>
                  </a:cubicBezTo>
                  <a:cubicBezTo>
                    <a:pt x="264" y="1"/>
                    <a:pt x="263" y="2"/>
                    <a:pt x="262" y="2"/>
                  </a:cubicBezTo>
                  <a:cubicBezTo>
                    <a:pt x="261" y="3"/>
                    <a:pt x="261" y="4"/>
                    <a:pt x="260" y="5"/>
                  </a:cubicBezTo>
                  <a:cubicBezTo>
                    <a:pt x="260" y="6"/>
                    <a:pt x="259" y="7"/>
                    <a:pt x="259" y="8"/>
                  </a:cubicBezTo>
                  <a:cubicBezTo>
                    <a:pt x="259" y="9"/>
                    <a:pt x="259" y="10"/>
                    <a:pt x="260" y="11"/>
                  </a:cubicBezTo>
                  <a:cubicBezTo>
                    <a:pt x="260" y="11"/>
                    <a:pt x="260" y="12"/>
                    <a:pt x="260" y="12"/>
                  </a:cubicBezTo>
                  <a:cubicBezTo>
                    <a:pt x="261" y="13"/>
                    <a:pt x="261" y="14"/>
                    <a:pt x="262" y="14"/>
                  </a:cubicBezTo>
                  <a:cubicBezTo>
                    <a:pt x="262" y="15"/>
                    <a:pt x="263" y="15"/>
                    <a:pt x="263" y="16"/>
                  </a:cubicBezTo>
                  <a:cubicBezTo>
                    <a:pt x="262" y="16"/>
                    <a:pt x="261" y="17"/>
                    <a:pt x="260" y="17"/>
                  </a:cubicBezTo>
                  <a:cubicBezTo>
                    <a:pt x="259" y="18"/>
                    <a:pt x="259" y="18"/>
                    <a:pt x="258" y="19"/>
                  </a:cubicBezTo>
                  <a:cubicBezTo>
                    <a:pt x="257" y="20"/>
                    <a:pt x="257" y="21"/>
                    <a:pt x="257" y="22"/>
                  </a:cubicBezTo>
                  <a:cubicBezTo>
                    <a:pt x="256" y="23"/>
                    <a:pt x="256" y="24"/>
                    <a:pt x="256" y="25"/>
                  </a:cubicBezTo>
                  <a:cubicBezTo>
                    <a:pt x="256" y="26"/>
                    <a:pt x="256" y="28"/>
                    <a:pt x="257" y="29"/>
                  </a:cubicBezTo>
                  <a:cubicBezTo>
                    <a:pt x="258" y="30"/>
                    <a:pt x="258" y="31"/>
                    <a:pt x="259" y="32"/>
                  </a:cubicBezTo>
                  <a:cubicBezTo>
                    <a:pt x="260" y="33"/>
                    <a:pt x="262" y="33"/>
                    <a:pt x="263" y="34"/>
                  </a:cubicBezTo>
                  <a:cubicBezTo>
                    <a:pt x="264" y="34"/>
                    <a:pt x="266" y="34"/>
                    <a:pt x="267" y="34"/>
                  </a:cubicBezTo>
                  <a:cubicBezTo>
                    <a:pt x="269" y="34"/>
                    <a:pt x="271" y="34"/>
                    <a:pt x="272" y="33"/>
                  </a:cubicBezTo>
                  <a:cubicBezTo>
                    <a:pt x="274" y="33"/>
                    <a:pt x="275" y="31"/>
                    <a:pt x="277" y="30"/>
                  </a:cubicBezTo>
                  <a:cubicBezTo>
                    <a:pt x="280" y="34"/>
                    <a:pt x="280" y="34"/>
                    <a:pt x="280" y="34"/>
                  </a:cubicBezTo>
                  <a:cubicBezTo>
                    <a:pt x="287" y="34"/>
                    <a:pt x="287" y="34"/>
                    <a:pt x="287" y="34"/>
                  </a:cubicBezTo>
                  <a:cubicBezTo>
                    <a:pt x="280" y="26"/>
                    <a:pt x="280" y="26"/>
                    <a:pt x="280" y="26"/>
                  </a:cubicBezTo>
                  <a:lnTo>
                    <a:pt x="287" y="17"/>
                  </a:lnTo>
                  <a:close/>
                  <a:moveTo>
                    <a:pt x="271" y="6"/>
                  </a:moveTo>
                  <a:cubicBezTo>
                    <a:pt x="272" y="7"/>
                    <a:pt x="272" y="7"/>
                    <a:pt x="272" y="8"/>
                  </a:cubicBezTo>
                  <a:cubicBezTo>
                    <a:pt x="272" y="9"/>
                    <a:pt x="272" y="10"/>
                    <a:pt x="272" y="10"/>
                  </a:cubicBezTo>
                  <a:cubicBezTo>
                    <a:pt x="272" y="10"/>
                    <a:pt x="271" y="11"/>
                    <a:pt x="271" y="11"/>
                  </a:cubicBezTo>
                  <a:cubicBezTo>
                    <a:pt x="270" y="12"/>
                    <a:pt x="270" y="12"/>
                    <a:pt x="269" y="12"/>
                  </a:cubicBezTo>
                  <a:cubicBezTo>
                    <a:pt x="269" y="13"/>
                    <a:pt x="268" y="13"/>
                    <a:pt x="268" y="13"/>
                  </a:cubicBezTo>
                  <a:cubicBezTo>
                    <a:pt x="267" y="13"/>
                    <a:pt x="267" y="13"/>
                    <a:pt x="267" y="12"/>
                  </a:cubicBezTo>
                  <a:cubicBezTo>
                    <a:pt x="266" y="12"/>
                    <a:pt x="266" y="11"/>
                    <a:pt x="266" y="11"/>
                  </a:cubicBezTo>
                  <a:cubicBezTo>
                    <a:pt x="266" y="11"/>
                    <a:pt x="265" y="10"/>
                    <a:pt x="265" y="10"/>
                  </a:cubicBezTo>
                  <a:cubicBezTo>
                    <a:pt x="265" y="9"/>
                    <a:pt x="265" y="9"/>
                    <a:pt x="265" y="9"/>
                  </a:cubicBezTo>
                  <a:cubicBezTo>
                    <a:pt x="265" y="8"/>
                    <a:pt x="265" y="7"/>
                    <a:pt x="266" y="6"/>
                  </a:cubicBezTo>
                  <a:cubicBezTo>
                    <a:pt x="267" y="6"/>
                    <a:pt x="268" y="5"/>
                    <a:pt x="269" y="5"/>
                  </a:cubicBezTo>
                  <a:cubicBezTo>
                    <a:pt x="270" y="5"/>
                    <a:pt x="270" y="6"/>
                    <a:pt x="271" y="6"/>
                  </a:cubicBezTo>
                  <a:moveTo>
                    <a:pt x="273" y="26"/>
                  </a:moveTo>
                  <a:cubicBezTo>
                    <a:pt x="272" y="27"/>
                    <a:pt x="271" y="28"/>
                    <a:pt x="270" y="28"/>
                  </a:cubicBezTo>
                  <a:cubicBezTo>
                    <a:pt x="270" y="29"/>
                    <a:pt x="268" y="29"/>
                    <a:pt x="267" y="29"/>
                  </a:cubicBezTo>
                  <a:cubicBezTo>
                    <a:pt x="266" y="29"/>
                    <a:pt x="266" y="29"/>
                    <a:pt x="265" y="29"/>
                  </a:cubicBezTo>
                  <a:cubicBezTo>
                    <a:pt x="265" y="29"/>
                    <a:pt x="264" y="28"/>
                    <a:pt x="264" y="28"/>
                  </a:cubicBezTo>
                  <a:cubicBezTo>
                    <a:pt x="263" y="28"/>
                    <a:pt x="263" y="27"/>
                    <a:pt x="262" y="27"/>
                  </a:cubicBezTo>
                  <a:cubicBezTo>
                    <a:pt x="262" y="26"/>
                    <a:pt x="262" y="25"/>
                    <a:pt x="262" y="25"/>
                  </a:cubicBezTo>
                  <a:cubicBezTo>
                    <a:pt x="262" y="24"/>
                    <a:pt x="262" y="23"/>
                    <a:pt x="262" y="23"/>
                  </a:cubicBezTo>
                  <a:cubicBezTo>
                    <a:pt x="263" y="22"/>
                    <a:pt x="263" y="22"/>
                    <a:pt x="263" y="21"/>
                  </a:cubicBezTo>
                  <a:cubicBezTo>
                    <a:pt x="264" y="21"/>
                    <a:pt x="264" y="20"/>
                    <a:pt x="265" y="20"/>
                  </a:cubicBezTo>
                  <a:cubicBezTo>
                    <a:pt x="265" y="20"/>
                    <a:pt x="266" y="19"/>
                    <a:pt x="266" y="19"/>
                  </a:cubicBezTo>
                  <a:lnTo>
                    <a:pt x="273" y="26"/>
                  </a:lnTo>
                  <a:close/>
                  <a:moveTo>
                    <a:pt x="333" y="34"/>
                  </a:moveTo>
                  <a:cubicBezTo>
                    <a:pt x="345" y="34"/>
                    <a:pt x="345" y="34"/>
                    <a:pt x="345" y="34"/>
                  </a:cubicBezTo>
                  <a:cubicBezTo>
                    <a:pt x="346" y="34"/>
                    <a:pt x="348" y="33"/>
                    <a:pt x="349" y="33"/>
                  </a:cubicBezTo>
                  <a:cubicBezTo>
                    <a:pt x="351" y="33"/>
                    <a:pt x="352" y="32"/>
                    <a:pt x="353" y="32"/>
                  </a:cubicBezTo>
                  <a:cubicBezTo>
                    <a:pt x="354" y="31"/>
                    <a:pt x="355" y="30"/>
                    <a:pt x="356" y="29"/>
                  </a:cubicBezTo>
                  <a:cubicBezTo>
                    <a:pt x="357" y="28"/>
                    <a:pt x="357" y="26"/>
                    <a:pt x="357" y="24"/>
                  </a:cubicBezTo>
                  <a:cubicBezTo>
                    <a:pt x="357" y="23"/>
                    <a:pt x="357" y="22"/>
                    <a:pt x="356" y="21"/>
                  </a:cubicBezTo>
                  <a:cubicBezTo>
                    <a:pt x="356" y="21"/>
                    <a:pt x="356" y="20"/>
                    <a:pt x="355" y="19"/>
                  </a:cubicBezTo>
                  <a:cubicBezTo>
                    <a:pt x="354" y="18"/>
                    <a:pt x="354" y="18"/>
                    <a:pt x="353" y="17"/>
                  </a:cubicBezTo>
                  <a:cubicBezTo>
                    <a:pt x="352" y="17"/>
                    <a:pt x="351" y="17"/>
                    <a:pt x="350" y="17"/>
                  </a:cubicBezTo>
                  <a:cubicBezTo>
                    <a:pt x="350" y="16"/>
                    <a:pt x="350" y="16"/>
                    <a:pt x="350" y="16"/>
                  </a:cubicBezTo>
                  <a:cubicBezTo>
                    <a:pt x="352" y="16"/>
                    <a:pt x="353" y="15"/>
                    <a:pt x="354" y="14"/>
                  </a:cubicBezTo>
                  <a:cubicBezTo>
                    <a:pt x="355" y="13"/>
                    <a:pt x="356" y="11"/>
                    <a:pt x="356" y="9"/>
                  </a:cubicBezTo>
                  <a:cubicBezTo>
                    <a:pt x="356" y="8"/>
                    <a:pt x="355" y="7"/>
                    <a:pt x="355" y="6"/>
                  </a:cubicBezTo>
                  <a:cubicBezTo>
                    <a:pt x="354" y="5"/>
                    <a:pt x="353" y="4"/>
                    <a:pt x="352" y="3"/>
                  </a:cubicBezTo>
                  <a:cubicBezTo>
                    <a:pt x="351" y="2"/>
                    <a:pt x="350" y="2"/>
                    <a:pt x="349" y="2"/>
                  </a:cubicBezTo>
                  <a:cubicBezTo>
                    <a:pt x="348" y="1"/>
                    <a:pt x="347" y="1"/>
                    <a:pt x="346" y="1"/>
                  </a:cubicBezTo>
                  <a:cubicBezTo>
                    <a:pt x="333" y="1"/>
                    <a:pt x="333" y="1"/>
                    <a:pt x="333" y="1"/>
                  </a:cubicBezTo>
                  <a:lnTo>
                    <a:pt x="333" y="34"/>
                  </a:lnTo>
                  <a:close/>
                  <a:moveTo>
                    <a:pt x="339" y="6"/>
                  </a:moveTo>
                  <a:cubicBezTo>
                    <a:pt x="344" y="6"/>
                    <a:pt x="344" y="6"/>
                    <a:pt x="344" y="6"/>
                  </a:cubicBezTo>
                  <a:cubicBezTo>
                    <a:pt x="346" y="6"/>
                    <a:pt x="347" y="7"/>
                    <a:pt x="348" y="7"/>
                  </a:cubicBezTo>
                  <a:cubicBezTo>
                    <a:pt x="349" y="8"/>
                    <a:pt x="350" y="9"/>
                    <a:pt x="350" y="10"/>
                  </a:cubicBezTo>
                  <a:cubicBezTo>
                    <a:pt x="350" y="12"/>
                    <a:pt x="349" y="13"/>
                    <a:pt x="348" y="13"/>
                  </a:cubicBezTo>
                  <a:cubicBezTo>
                    <a:pt x="347" y="14"/>
                    <a:pt x="346" y="14"/>
                    <a:pt x="344" y="14"/>
                  </a:cubicBezTo>
                  <a:cubicBezTo>
                    <a:pt x="339" y="14"/>
                    <a:pt x="339" y="14"/>
                    <a:pt x="339" y="14"/>
                  </a:cubicBezTo>
                  <a:lnTo>
                    <a:pt x="339" y="6"/>
                  </a:lnTo>
                  <a:close/>
                  <a:moveTo>
                    <a:pt x="339" y="19"/>
                  </a:moveTo>
                  <a:cubicBezTo>
                    <a:pt x="344" y="19"/>
                    <a:pt x="344" y="19"/>
                    <a:pt x="344" y="19"/>
                  </a:cubicBezTo>
                  <a:cubicBezTo>
                    <a:pt x="347" y="19"/>
                    <a:pt x="348" y="20"/>
                    <a:pt x="349" y="20"/>
                  </a:cubicBezTo>
                  <a:cubicBezTo>
                    <a:pt x="351" y="21"/>
                    <a:pt x="351" y="22"/>
                    <a:pt x="351" y="24"/>
                  </a:cubicBezTo>
                  <a:cubicBezTo>
                    <a:pt x="351" y="25"/>
                    <a:pt x="351" y="26"/>
                    <a:pt x="350" y="26"/>
                  </a:cubicBezTo>
                  <a:cubicBezTo>
                    <a:pt x="350" y="27"/>
                    <a:pt x="349" y="27"/>
                    <a:pt x="349" y="28"/>
                  </a:cubicBezTo>
                  <a:cubicBezTo>
                    <a:pt x="348" y="28"/>
                    <a:pt x="347" y="28"/>
                    <a:pt x="346" y="28"/>
                  </a:cubicBezTo>
                  <a:cubicBezTo>
                    <a:pt x="346" y="29"/>
                    <a:pt x="345" y="29"/>
                    <a:pt x="344" y="29"/>
                  </a:cubicBezTo>
                  <a:cubicBezTo>
                    <a:pt x="339" y="29"/>
                    <a:pt x="339" y="29"/>
                    <a:pt x="339" y="29"/>
                  </a:cubicBezTo>
                  <a:lnTo>
                    <a:pt x="339" y="19"/>
                  </a:lnTo>
                  <a:close/>
                  <a:moveTo>
                    <a:pt x="373" y="34"/>
                  </a:moveTo>
                  <a:cubicBezTo>
                    <a:pt x="380" y="34"/>
                    <a:pt x="380" y="34"/>
                    <a:pt x="380" y="34"/>
                  </a:cubicBezTo>
                  <a:cubicBezTo>
                    <a:pt x="383" y="26"/>
                    <a:pt x="383" y="26"/>
                    <a:pt x="383" y="26"/>
                  </a:cubicBezTo>
                  <a:cubicBezTo>
                    <a:pt x="397" y="26"/>
                    <a:pt x="397" y="26"/>
                    <a:pt x="397" y="26"/>
                  </a:cubicBezTo>
                  <a:cubicBezTo>
                    <a:pt x="400" y="34"/>
                    <a:pt x="400" y="34"/>
                    <a:pt x="400" y="34"/>
                  </a:cubicBezTo>
                  <a:cubicBezTo>
                    <a:pt x="406" y="34"/>
                    <a:pt x="406" y="34"/>
                    <a:pt x="406" y="34"/>
                  </a:cubicBezTo>
                  <a:cubicBezTo>
                    <a:pt x="392" y="1"/>
                    <a:pt x="392" y="1"/>
                    <a:pt x="392" y="1"/>
                  </a:cubicBezTo>
                  <a:cubicBezTo>
                    <a:pt x="387" y="1"/>
                    <a:pt x="387" y="1"/>
                    <a:pt x="387" y="1"/>
                  </a:cubicBezTo>
                  <a:lnTo>
                    <a:pt x="373" y="34"/>
                  </a:lnTo>
                  <a:close/>
                  <a:moveTo>
                    <a:pt x="384" y="21"/>
                  </a:moveTo>
                  <a:cubicBezTo>
                    <a:pt x="390" y="8"/>
                    <a:pt x="390" y="8"/>
                    <a:pt x="390" y="8"/>
                  </a:cubicBezTo>
                  <a:cubicBezTo>
                    <a:pt x="394" y="21"/>
                    <a:pt x="394" y="21"/>
                    <a:pt x="394" y="21"/>
                  </a:cubicBezTo>
                  <a:lnTo>
                    <a:pt x="384" y="21"/>
                  </a:lnTo>
                  <a:close/>
                  <a:moveTo>
                    <a:pt x="450" y="6"/>
                  </a:moveTo>
                  <a:cubicBezTo>
                    <a:pt x="449" y="4"/>
                    <a:pt x="447" y="2"/>
                    <a:pt x="445" y="2"/>
                  </a:cubicBezTo>
                  <a:cubicBezTo>
                    <a:pt x="443" y="1"/>
                    <a:pt x="441" y="0"/>
                    <a:pt x="439" y="0"/>
                  </a:cubicBezTo>
                  <a:cubicBezTo>
                    <a:pt x="437" y="0"/>
                    <a:pt x="434" y="1"/>
                    <a:pt x="432" y="2"/>
                  </a:cubicBezTo>
                  <a:cubicBezTo>
                    <a:pt x="430" y="2"/>
                    <a:pt x="428" y="4"/>
                    <a:pt x="427" y="5"/>
                  </a:cubicBezTo>
                  <a:cubicBezTo>
                    <a:pt x="425" y="7"/>
                    <a:pt x="424" y="8"/>
                    <a:pt x="423" y="10"/>
                  </a:cubicBezTo>
                  <a:cubicBezTo>
                    <a:pt x="423" y="13"/>
                    <a:pt x="422" y="15"/>
                    <a:pt x="422" y="18"/>
                  </a:cubicBezTo>
                  <a:cubicBezTo>
                    <a:pt x="422" y="20"/>
                    <a:pt x="423" y="22"/>
                    <a:pt x="423" y="24"/>
                  </a:cubicBezTo>
                  <a:cubicBezTo>
                    <a:pt x="424" y="26"/>
                    <a:pt x="425" y="28"/>
                    <a:pt x="427" y="30"/>
                  </a:cubicBezTo>
                  <a:cubicBezTo>
                    <a:pt x="428" y="31"/>
                    <a:pt x="430" y="32"/>
                    <a:pt x="432" y="33"/>
                  </a:cubicBezTo>
                  <a:cubicBezTo>
                    <a:pt x="434" y="34"/>
                    <a:pt x="437" y="34"/>
                    <a:pt x="439" y="34"/>
                  </a:cubicBezTo>
                  <a:cubicBezTo>
                    <a:pt x="442" y="34"/>
                    <a:pt x="444" y="34"/>
                    <a:pt x="446" y="33"/>
                  </a:cubicBezTo>
                  <a:cubicBezTo>
                    <a:pt x="448" y="32"/>
                    <a:pt x="450" y="31"/>
                    <a:pt x="451" y="29"/>
                  </a:cubicBezTo>
                  <a:cubicBezTo>
                    <a:pt x="446" y="25"/>
                    <a:pt x="446" y="25"/>
                    <a:pt x="446" y="25"/>
                  </a:cubicBezTo>
                  <a:cubicBezTo>
                    <a:pt x="445" y="27"/>
                    <a:pt x="444" y="28"/>
                    <a:pt x="443" y="28"/>
                  </a:cubicBezTo>
                  <a:cubicBezTo>
                    <a:pt x="442" y="29"/>
                    <a:pt x="441" y="29"/>
                    <a:pt x="439" y="29"/>
                  </a:cubicBezTo>
                  <a:cubicBezTo>
                    <a:pt x="438" y="29"/>
                    <a:pt x="436" y="29"/>
                    <a:pt x="435" y="28"/>
                  </a:cubicBezTo>
                  <a:cubicBezTo>
                    <a:pt x="433" y="28"/>
                    <a:pt x="432" y="27"/>
                    <a:pt x="431" y="26"/>
                  </a:cubicBezTo>
                  <a:cubicBezTo>
                    <a:pt x="430" y="25"/>
                    <a:pt x="429" y="23"/>
                    <a:pt x="429" y="22"/>
                  </a:cubicBezTo>
                  <a:cubicBezTo>
                    <a:pt x="428" y="20"/>
                    <a:pt x="428" y="19"/>
                    <a:pt x="428" y="17"/>
                  </a:cubicBezTo>
                  <a:cubicBezTo>
                    <a:pt x="428" y="16"/>
                    <a:pt x="428" y="14"/>
                    <a:pt x="429" y="13"/>
                  </a:cubicBezTo>
                  <a:cubicBezTo>
                    <a:pt x="429" y="11"/>
                    <a:pt x="430" y="10"/>
                    <a:pt x="431" y="9"/>
                  </a:cubicBezTo>
                  <a:cubicBezTo>
                    <a:pt x="432" y="8"/>
                    <a:pt x="433" y="7"/>
                    <a:pt x="435" y="7"/>
                  </a:cubicBezTo>
                  <a:cubicBezTo>
                    <a:pt x="436" y="6"/>
                    <a:pt x="438" y="6"/>
                    <a:pt x="439" y="6"/>
                  </a:cubicBezTo>
                  <a:cubicBezTo>
                    <a:pt x="440" y="6"/>
                    <a:pt x="441" y="6"/>
                    <a:pt x="443" y="6"/>
                  </a:cubicBezTo>
                  <a:cubicBezTo>
                    <a:pt x="444" y="7"/>
                    <a:pt x="445" y="8"/>
                    <a:pt x="446" y="9"/>
                  </a:cubicBezTo>
                  <a:lnTo>
                    <a:pt x="450" y="6"/>
                  </a:lnTo>
                  <a:close/>
                  <a:moveTo>
                    <a:pt x="469" y="24"/>
                  </a:moveTo>
                  <a:cubicBezTo>
                    <a:pt x="470" y="26"/>
                    <a:pt x="471" y="28"/>
                    <a:pt x="472" y="30"/>
                  </a:cubicBezTo>
                  <a:cubicBezTo>
                    <a:pt x="474" y="31"/>
                    <a:pt x="476" y="32"/>
                    <a:pt x="478" y="33"/>
                  </a:cubicBezTo>
                  <a:cubicBezTo>
                    <a:pt x="480" y="34"/>
                    <a:pt x="482" y="34"/>
                    <a:pt x="485" y="34"/>
                  </a:cubicBezTo>
                  <a:cubicBezTo>
                    <a:pt x="487" y="34"/>
                    <a:pt x="489" y="34"/>
                    <a:pt x="491" y="33"/>
                  </a:cubicBezTo>
                  <a:cubicBezTo>
                    <a:pt x="494" y="32"/>
                    <a:pt x="495" y="31"/>
                    <a:pt x="497" y="30"/>
                  </a:cubicBezTo>
                  <a:cubicBezTo>
                    <a:pt x="498" y="28"/>
                    <a:pt x="500" y="26"/>
                    <a:pt x="500" y="24"/>
                  </a:cubicBezTo>
                  <a:cubicBezTo>
                    <a:pt x="501" y="22"/>
                    <a:pt x="502" y="20"/>
                    <a:pt x="502" y="17"/>
                  </a:cubicBezTo>
                  <a:cubicBezTo>
                    <a:pt x="502" y="15"/>
                    <a:pt x="501" y="12"/>
                    <a:pt x="500" y="10"/>
                  </a:cubicBezTo>
                  <a:cubicBezTo>
                    <a:pt x="500" y="8"/>
                    <a:pt x="498" y="6"/>
                    <a:pt x="497" y="5"/>
                  </a:cubicBezTo>
                  <a:cubicBezTo>
                    <a:pt x="495" y="3"/>
                    <a:pt x="494" y="2"/>
                    <a:pt x="491" y="2"/>
                  </a:cubicBezTo>
                  <a:cubicBezTo>
                    <a:pt x="489" y="1"/>
                    <a:pt x="487" y="0"/>
                    <a:pt x="485" y="0"/>
                  </a:cubicBezTo>
                  <a:cubicBezTo>
                    <a:pt x="482" y="0"/>
                    <a:pt x="480" y="1"/>
                    <a:pt x="478" y="2"/>
                  </a:cubicBezTo>
                  <a:cubicBezTo>
                    <a:pt x="476" y="2"/>
                    <a:pt x="474" y="4"/>
                    <a:pt x="472" y="5"/>
                  </a:cubicBezTo>
                  <a:cubicBezTo>
                    <a:pt x="471" y="7"/>
                    <a:pt x="470" y="8"/>
                    <a:pt x="469" y="10"/>
                  </a:cubicBezTo>
                  <a:cubicBezTo>
                    <a:pt x="468" y="13"/>
                    <a:pt x="467" y="15"/>
                    <a:pt x="467" y="18"/>
                  </a:cubicBezTo>
                  <a:cubicBezTo>
                    <a:pt x="467" y="20"/>
                    <a:pt x="468" y="22"/>
                    <a:pt x="469" y="24"/>
                  </a:cubicBezTo>
                  <a:moveTo>
                    <a:pt x="474" y="13"/>
                  </a:moveTo>
                  <a:cubicBezTo>
                    <a:pt x="475" y="11"/>
                    <a:pt x="476" y="10"/>
                    <a:pt x="477" y="9"/>
                  </a:cubicBezTo>
                  <a:cubicBezTo>
                    <a:pt x="478" y="8"/>
                    <a:pt x="479" y="7"/>
                    <a:pt x="480" y="7"/>
                  </a:cubicBezTo>
                  <a:cubicBezTo>
                    <a:pt x="481" y="6"/>
                    <a:pt x="483" y="6"/>
                    <a:pt x="485" y="6"/>
                  </a:cubicBezTo>
                  <a:cubicBezTo>
                    <a:pt x="486" y="6"/>
                    <a:pt x="488" y="6"/>
                    <a:pt x="489" y="7"/>
                  </a:cubicBezTo>
                  <a:cubicBezTo>
                    <a:pt x="491" y="7"/>
                    <a:pt x="492" y="8"/>
                    <a:pt x="493" y="9"/>
                  </a:cubicBezTo>
                  <a:cubicBezTo>
                    <a:pt x="494" y="10"/>
                    <a:pt x="494" y="11"/>
                    <a:pt x="495" y="13"/>
                  </a:cubicBezTo>
                  <a:cubicBezTo>
                    <a:pt x="495" y="14"/>
                    <a:pt x="496" y="16"/>
                    <a:pt x="496" y="17"/>
                  </a:cubicBezTo>
                  <a:cubicBezTo>
                    <a:pt x="496" y="19"/>
                    <a:pt x="495" y="20"/>
                    <a:pt x="495" y="22"/>
                  </a:cubicBezTo>
                  <a:cubicBezTo>
                    <a:pt x="494" y="23"/>
                    <a:pt x="494" y="25"/>
                    <a:pt x="493" y="26"/>
                  </a:cubicBezTo>
                  <a:cubicBezTo>
                    <a:pt x="492" y="27"/>
                    <a:pt x="491" y="28"/>
                    <a:pt x="489" y="28"/>
                  </a:cubicBezTo>
                  <a:cubicBezTo>
                    <a:pt x="488" y="29"/>
                    <a:pt x="486" y="29"/>
                    <a:pt x="485" y="29"/>
                  </a:cubicBezTo>
                  <a:cubicBezTo>
                    <a:pt x="483" y="29"/>
                    <a:pt x="481" y="29"/>
                    <a:pt x="480" y="28"/>
                  </a:cubicBezTo>
                  <a:cubicBezTo>
                    <a:pt x="479" y="28"/>
                    <a:pt x="478" y="27"/>
                    <a:pt x="477" y="26"/>
                  </a:cubicBezTo>
                  <a:cubicBezTo>
                    <a:pt x="476" y="25"/>
                    <a:pt x="475" y="23"/>
                    <a:pt x="474" y="22"/>
                  </a:cubicBezTo>
                  <a:cubicBezTo>
                    <a:pt x="474" y="20"/>
                    <a:pt x="474" y="19"/>
                    <a:pt x="474" y="17"/>
                  </a:cubicBezTo>
                  <a:cubicBezTo>
                    <a:pt x="474" y="16"/>
                    <a:pt x="474" y="14"/>
                    <a:pt x="474" y="13"/>
                  </a:cubicBezTo>
                  <a:moveTo>
                    <a:pt x="521" y="34"/>
                  </a:moveTo>
                  <a:cubicBezTo>
                    <a:pt x="527" y="34"/>
                    <a:pt x="527" y="34"/>
                    <a:pt x="527" y="34"/>
                  </a:cubicBezTo>
                  <a:cubicBezTo>
                    <a:pt x="527" y="9"/>
                    <a:pt x="527" y="9"/>
                    <a:pt x="527" y="9"/>
                  </a:cubicBezTo>
                  <a:cubicBezTo>
                    <a:pt x="527" y="9"/>
                    <a:pt x="527" y="9"/>
                    <a:pt x="527" y="9"/>
                  </a:cubicBezTo>
                  <a:cubicBezTo>
                    <a:pt x="543" y="34"/>
                    <a:pt x="543" y="34"/>
                    <a:pt x="543" y="34"/>
                  </a:cubicBezTo>
                  <a:cubicBezTo>
                    <a:pt x="550" y="34"/>
                    <a:pt x="550" y="34"/>
                    <a:pt x="550" y="34"/>
                  </a:cubicBezTo>
                  <a:cubicBezTo>
                    <a:pt x="550" y="1"/>
                    <a:pt x="550" y="1"/>
                    <a:pt x="550" y="1"/>
                  </a:cubicBezTo>
                  <a:cubicBezTo>
                    <a:pt x="545" y="1"/>
                    <a:pt x="545" y="1"/>
                    <a:pt x="545" y="1"/>
                  </a:cubicBezTo>
                  <a:cubicBezTo>
                    <a:pt x="545" y="25"/>
                    <a:pt x="545" y="25"/>
                    <a:pt x="545" y="25"/>
                  </a:cubicBezTo>
                  <a:cubicBezTo>
                    <a:pt x="545" y="25"/>
                    <a:pt x="545" y="25"/>
                    <a:pt x="545" y="25"/>
                  </a:cubicBezTo>
                  <a:cubicBezTo>
                    <a:pt x="529" y="1"/>
                    <a:pt x="529" y="1"/>
                    <a:pt x="529" y="1"/>
                  </a:cubicBezTo>
                  <a:cubicBezTo>
                    <a:pt x="521" y="1"/>
                    <a:pt x="521" y="1"/>
                    <a:pt x="521" y="1"/>
                  </a:cubicBezTo>
                  <a:lnTo>
                    <a:pt x="5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grpSp>
      <p:sp>
        <p:nvSpPr>
          <p:cNvPr id="5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chemeClr val="tx1"/>
                </a:solidFill>
                <a:latin typeface="Arial" panose="020B0604020202020204" pitchFamily="34" charset="0"/>
                <a:cs typeface="Arial" panose="020B0604020202020204" pitchFamily="34" charset="0"/>
              </a:defRPr>
            </a:lvl1pPr>
          </a:lstStyle>
          <a:p>
            <a:r>
              <a:rPr lang="en-US" dirty="0"/>
              <a:t>Contacts</a:t>
            </a:r>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897806A-E8C2-4C56-A03A-C82C222675D6}" type="slidenum">
              <a:rPr lang="en-US" smtClean="0"/>
              <a:pPr/>
              <a:t>‹#›</a:t>
            </a:fld>
            <a:endParaRPr lang="en-US" dirty="0"/>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2593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75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750"/>
                                        <p:tgtEl>
                                          <p:spTgt spid="101"/>
                                        </p:tgtEl>
                                      </p:cBhvr>
                                    </p:animEffect>
                                  </p:childTnLst>
                                </p:cTn>
                              </p:par>
                              <p:par>
                                <p:cTn id="11" presetID="10" presetClass="entr" presetSubtype="0" fill="hold" nodeType="with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fade">
                                      <p:cBhvr>
                                        <p:cTn id="13" dur="750"/>
                                        <p:tgtEl>
                                          <p:spTgt spid="170"/>
                                        </p:tgtEl>
                                      </p:cBhvr>
                                    </p:animEffect>
                                  </p:childTnLst>
                                </p:cTn>
                              </p:par>
                              <p:par>
                                <p:cTn id="14" presetID="10" presetClass="entr" presetSubtype="0" fill="hold" nodeType="withEffect">
                                  <p:stCondLst>
                                    <p:cond delay="0"/>
                                  </p:stCondLst>
                                  <p:childTnLst>
                                    <p:set>
                                      <p:cBhvr>
                                        <p:cTn id="15" dur="1" fill="hold">
                                          <p:stCondLst>
                                            <p:cond delay="0"/>
                                          </p:stCondLst>
                                        </p:cTn>
                                        <p:tgtEl>
                                          <p:spTgt spid="233"/>
                                        </p:tgtEl>
                                        <p:attrNameLst>
                                          <p:attrName>style.visibility</p:attrName>
                                        </p:attrNameLst>
                                      </p:cBhvr>
                                      <p:to>
                                        <p:strVal val="visible"/>
                                      </p:to>
                                    </p:set>
                                    <p:animEffect transition="in" filter="fade">
                                      <p:cBhvr>
                                        <p:cTn id="16" dur="750"/>
                                        <p:tgtEl>
                                          <p:spTgt spid="233"/>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750"/>
                                        <p:tgtEl>
                                          <p:spTgt spid="46"/>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750"/>
                                        <p:tgtEl>
                                          <p:spTgt spid="51"/>
                                        </p:tgtEl>
                                      </p:cBhvr>
                                    </p:animEffect>
                                    <p:anim calcmode="lin" valueType="num">
                                      <p:cBhvr>
                                        <p:cTn id="23" dur="750" fill="hold"/>
                                        <p:tgtEl>
                                          <p:spTgt spid="51"/>
                                        </p:tgtEl>
                                        <p:attrNameLst>
                                          <p:attrName>ppt_x</p:attrName>
                                        </p:attrNameLst>
                                      </p:cBhvr>
                                      <p:tavLst>
                                        <p:tav tm="0">
                                          <p:val>
                                            <p:strVal val="#ppt_x"/>
                                          </p:val>
                                        </p:tav>
                                        <p:tav tm="100000">
                                          <p:val>
                                            <p:strVal val="#ppt_x"/>
                                          </p:val>
                                        </p:tav>
                                      </p:tavLst>
                                    </p:anim>
                                    <p:anim calcmode="lin" valueType="num">
                                      <p:cBhvr>
                                        <p:cTn id="24" dur="750" fill="hold"/>
                                        <p:tgtEl>
                                          <p:spTgt spid="5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750"/>
                                        <p:tgtEl>
                                          <p:spTgt spid="53"/>
                                        </p:tgtEl>
                                      </p:cBhvr>
                                    </p:animEffect>
                                    <p:anim calcmode="lin" valueType="num">
                                      <p:cBhvr>
                                        <p:cTn id="28" dur="750" fill="hold"/>
                                        <p:tgtEl>
                                          <p:spTgt spid="53"/>
                                        </p:tgtEl>
                                        <p:attrNameLst>
                                          <p:attrName>ppt_x</p:attrName>
                                        </p:attrNameLst>
                                      </p:cBhvr>
                                      <p:tavLst>
                                        <p:tav tm="0">
                                          <p:val>
                                            <p:strVal val="#ppt_x"/>
                                          </p:val>
                                        </p:tav>
                                        <p:tav tm="100000">
                                          <p:val>
                                            <p:strVal val="#ppt_x"/>
                                          </p:val>
                                        </p:tav>
                                      </p:tavLst>
                                    </p:anim>
                                    <p:anim calcmode="lin" valueType="num">
                                      <p:cBhvr>
                                        <p:cTn id="29" dur="75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2">
                                            <p:txEl>
                                              <p:pRg st="0" end="0"/>
                                            </p:txEl>
                                          </p:spTgt>
                                        </p:tgtEl>
                                        <p:attrNameLst>
                                          <p:attrName>style.visibility</p:attrName>
                                        </p:attrNameLst>
                                      </p:cBhvr>
                                      <p:to>
                                        <p:strVal val="visible"/>
                                      </p:to>
                                    </p:set>
                                    <p:animEffect transition="in" filter="fade">
                                      <p:cBhvr>
                                        <p:cTn id="32" dur="750"/>
                                        <p:tgtEl>
                                          <p:spTgt spid="52">
                                            <p:txEl>
                                              <p:pRg st="0" end="0"/>
                                            </p:txEl>
                                          </p:spTgt>
                                        </p:tgtEl>
                                      </p:cBhvr>
                                    </p:animEffect>
                                    <p:anim calcmode="lin" valueType="num">
                                      <p:cBhvr>
                                        <p:cTn id="33" dur="75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52">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750"/>
                                        <p:tgtEl>
                                          <p:spTgt spid="61"/>
                                        </p:tgtEl>
                                      </p:cBhvr>
                                    </p:animEffect>
                                    <p:anim calcmode="lin" valueType="num">
                                      <p:cBhvr>
                                        <p:cTn id="38" dur="750" fill="hold"/>
                                        <p:tgtEl>
                                          <p:spTgt spid="61"/>
                                        </p:tgtEl>
                                        <p:attrNameLst>
                                          <p:attrName>ppt_x</p:attrName>
                                        </p:attrNameLst>
                                      </p:cBhvr>
                                      <p:tavLst>
                                        <p:tav tm="0">
                                          <p:val>
                                            <p:strVal val="#ppt_x"/>
                                          </p:val>
                                        </p:tav>
                                        <p:tav tm="100000">
                                          <p:val>
                                            <p:strVal val="#ppt_x"/>
                                          </p:val>
                                        </p:tav>
                                      </p:tavLst>
                                    </p:anim>
                                    <p:anim calcmode="lin" valueType="num">
                                      <p:cBhvr>
                                        <p:cTn id="39" dur="75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750"/>
                                        <p:tgtEl>
                                          <p:spTgt spid="63"/>
                                        </p:tgtEl>
                                      </p:cBhvr>
                                    </p:animEffect>
                                    <p:anim calcmode="lin" valueType="num">
                                      <p:cBhvr>
                                        <p:cTn id="43" dur="750" fill="hold"/>
                                        <p:tgtEl>
                                          <p:spTgt spid="63"/>
                                        </p:tgtEl>
                                        <p:attrNameLst>
                                          <p:attrName>ppt_x</p:attrName>
                                        </p:attrNameLst>
                                      </p:cBhvr>
                                      <p:tavLst>
                                        <p:tav tm="0">
                                          <p:val>
                                            <p:strVal val="#ppt_x"/>
                                          </p:val>
                                        </p:tav>
                                        <p:tav tm="100000">
                                          <p:val>
                                            <p:strVal val="#ppt_x"/>
                                          </p:val>
                                        </p:tav>
                                      </p:tavLst>
                                    </p:anim>
                                    <p:anim calcmode="lin" valueType="num">
                                      <p:cBhvr>
                                        <p:cTn id="44" dur="750" fill="hold"/>
                                        <p:tgtEl>
                                          <p:spTgt spid="6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2">
                                            <p:txEl>
                                              <p:pRg st="0" end="0"/>
                                            </p:txEl>
                                          </p:spTgt>
                                        </p:tgtEl>
                                        <p:attrNameLst>
                                          <p:attrName>style.visibility</p:attrName>
                                        </p:attrNameLst>
                                      </p:cBhvr>
                                      <p:to>
                                        <p:strVal val="visible"/>
                                      </p:to>
                                    </p:set>
                                    <p:animEffect transition="in" filter="fade">
                                      <p:cBhvr>
                                        <p:cTn id="47" dur="750"/>
                                        <p:tgtEl>
                                          <p:spTgt spid="62">
                                            <p:txEl>
                                              <p:pRg st="0" end="0"/>
                                            </p:txEl>
                                          </p:spTgt>
                                        </p:tgtEl>
                                      </p:cBhvr>
                                    </p:animEffect>
                                    <p:anim calcmode="lin" valueType="num">
                                      <p:cBhvr>
                                        <p:cTn id="48" dur="75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49" dur="75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tmplLst>
          <p:tmpl>
            <p:tnLst>
              <p:par>
                <p:cTn presetID="42"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750"/>
                        <p:tgtEl>
                          <p:spTgt spid="63"/>
                        </p:tgtEl>
                      </p:cBhvr>
                    </p:animEffect>
                    <p:anim calcmode="lin" valueType="num">
                      <p:cBhvr>
                        <p:cTn dur="750" fill="hold"/>
                        <p:tgtEl>
                          <p:spTgt spid="63"/>
                        </p:tgtEl>
                        <p:attrNameLst>
                          <p:attrName>ppt_x</p:attrName>
                        </p:attrNameLst>
                      </p:cBhvr>
                      <p:tavLst>
                        <p:tav tm="0">
                          <p:val>
                            <p:strVal val="#ppt_x"/>
                          </p:val>
                        </p:tav>
                        <p:tav tm="100000">
                          <p:val>
                            <p:strVal val="#ppt_x"/>
                          </p:val>
                        </p:tav>
                      </p:tavLst>
                    </p:anim>
                    <p:anim calcmode="lin" valueType="num">
                      <p:cBhvr>
                        <p:cTn dur="750" fill="hold"/>
                        <p:tgtEl>
                          <p:spTgt spid="63"/>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750"/>
                        <p:tgtEl>
                          <p:spTgt spid="62"/>
                        </p:tgtEl>
                      </p:cBhvr>
                    </p:animEffect>
                    <p:anim calcmode="lin" valueType="num">
                      <p:cBhvr>
                        <p:cTn dur="750" fill="hold"/>
                        <p:tgtEl>
                          <p:spTgt spid="62"/>
                        </p:tgtEl>
                        <p:attrNameLst>
                          <p:attrName>ppt_x</p:attrName>
                        </p:attrNameLst>
                      </p:cBhvr>
                      <p:tavLst>
                        <p:tav tm="0">
                          <p:val>
                            <p:strVal val="#ppt_x"/>
                          </p:val>
                        </p:tav>
                        <p:tav tm="100000">
                          <p:val>
                            <p:strVal val="#ppt_x"/>
                          </p:val>
                        </p:tav>
                      </p:tavLst>
                    </p:anim>
                    <p:anim calcmode="lin" valueType="num">
                      <p:cBhvr>
                        <p:cTn dur="750" fill="hold"/>
                        <p:tgtEl>
                          <p:spTgt spid="62"/>
                        </p:tgtEl>
                        <p:attrNameLst>
                          <p:attrName>ppt_y</p:attrName>
                        </p:attrNameLst>
                      </p:cBhvr>
                      <p:tavLst>
                        <p:tav tm="0">
                          <p:val>
                            <p:strVal val="#ppt_y+.1"/>
                          </p:val>
                        </p:tav>
                        <p:tav tm="100000">
                          <p:val>
                            <p:strVal val="#ppt_y"/>
                          </p:val>
                        </p:tav>
                      </p:tavLst>
                    </p:anim>
                  </p:childTnLst>
                </p:cTn>
              </p:par>
            </p:tnLst>
          </p:tmpl>
        </p:tmplLst>
      </p:bldP>
      <p:bldP spid="61" grpId="0" animBg="1"/>
      <p:bldP spid="53" grpId="0">
        <p:tmplLst>
          <p:tmpl>
            <p:tnLst>
              <p:par>
                <p:cTn presetID="42"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750"/>
                        <p:tgtEl>
                          <p:spTgt spid="53"/>
                        </p:tgtEl>
                      </p:cBhvr>
                    </p:animEffect>
                    <p:anim calcmode="lin" valueType="num">
                      <p:cBhvr>
                        <p:cTn dur="750" fill="hold"/>
                        <p:tgtEl>
                          <p:spTgt spid="53"/>
                        </p:tgtEl>
                        <p:attrNameLst>
                          <p:attrName>ppt_x</p:attrName>
                        </p:attrNameLst>
                      </p:cBhvr>
                      <p:tavLst>
                        <p:tav tm="0">
                          <p:val>
                            <p:strVal val="#ppt_x"/>
                          </p:val>
                        </p:tav>
                        <p:tav tm="100000">
                          <p:val>
                            <p:strVal val="#ppt_x"/>
                          </p:val>
                        </p:tav>
                      </p:tavLst>
                    </p:anim>
                    <p:anim calcmode="lin" valueType="num">
                      <p:cBhvr>
                        <p:cTn dur="750" fill="hold"/>
                        <p:tgtEl>
                          <p:spTgt spid="53"/>
                        </p:tgtEl>
                        <p:attrNameLst>
                          <p:attrName>ppt_y</p:attrName>
                        </p:attrNameLst>
                      </p:cBhvr>
                      <p:tavLst>
                        <p:tav tm="0">
                          <p:val>
                            <p:strVal val="#ppt_y+.1"/>
                          </p:val>
                        </p:tav>
                        <p:tav tm="100000">
                          <p:val>
                            <p:strVal val="#ppt_y"/>
                          </p:val>
                        </p:tav>
                      </p:tavLst>
                    </p:anim>
                  </p:childTnLst>
                </p:cTn>
              </p:par>
            </p:tnLst>
          </p:tmpl>
        </p:tmplLst>
      </p:bldP>
      <p:bldP spid="52" grpId="0" build="p">
        <p:tmplLst>
          <p:tmpl lvl="1">
            <p:tnLst>
              <p:par>
                <p:cTn presetID="42"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750"/>
                        <p:tgtEl>
                          <p:spTgt spid="52"/>
                        </p:tgtEl>
                      </p:cBhvr>
                    </p:animEffect>
                    <p:anim calcmode="lin" valueType="num">
                      <p:cBhvr>
                        <p:cTn dur="750" fill="hold"/>
                        <p:tgtEl>
                          <p:spTgt spid="52"/>
                        </p:tgtEl>
                        <p:attrNameLst>
                          <p:attrName>ppt_x</p:attrName>
                        </p:attrNameLst>
                      </p:cBhvr>
                      <p:tavLst>
                        <p:tav tm="0">
                          <p:val>
                            <p:strVal val="#ppt_x"/>
                          </p:val>
                        </p:tav>
                        <p:tav tm="100000">
                          <p:val>
                            <p:strVal val="#ppt_x"/>
                          </p:val>
                        </p:tav>
                      </p:tavLst>
                    </p:anim>
                    <p:anim calcmode="lin" valueType="num">
                      <p:cBhvr>
                        <p:cTn dur="750" fill="hold"/>
                        <p:tgtEl>
                          <p:spTgt spid="52"/>
                        </p:tgtEl>
                        <p:attrNameLst>
                          <p:attrName>ppt_y</p:attrName>
                        </p:attrNameLst>
                      </p:cBhvr>
                      <p:tavLst>
                        <p:tav tm="0">
                          <p:val>
                            <p:strVal val="#ppt_y+.1"/>
                          </p:val>
                        </p:tav>
                        <p:tav tm="100000">
                          <p:val>
                            <p:strVal val="#ppt_y"/>
                          </p:val>
                        </p:tav>
                      </p:tavLst>
                    </p:anim>
                  </p:childTnLst>
                </p:cTn>
              </p:par>
            </p:tnLst>
          </p:tmpl>
        </p:tmplLst>
      </p:bldP>
      <p:bldP spid="51" grpId="0" animBg="1"/>
    </p:bldLst>
  </p:timing>
  <p:extLst>
    <p:ext uri="{DCECCB84-F9BA-43D5-87BE-67443E8EF086}">
      <p15:sldGuideLst xmlns:p15="http://schemas.microsoft.com/office/powerpoint/2012/main">
        <p15:guide id="1" pos="1728">
          <p15:clr>
            <a:srgbClr val="A4A3A4"/>
          </p15:clr>
        </p15:guide>
      </p15:sldGuideLst>
    </p:ext>
  </p:extLst>
</p:sldLayout>
</file>

<file path=ppt/slideLayouts/slideLayout28.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Contacts (4)">
    <p:spTree>
      <p:nvGrpSpPr>
        <p:cNvPr id="1" name=""/>
        <p:cNvGrpSpPr/>
        <p:nvPr/>
      </p:nvGrpSpPr>
      <p:grpSpPr>
        <a:xfrm>
          <a:off x="0" y="0"/>
          <a:ext cx="0" cy="0"/>
          <a:chOff x="0" y="0"/>
          <a:chExt cx="0" cy="0"/>
        </a:xfrm>
      </p:grpSpPr>
      <p:sp>
        <p:nvSpPr>
          <p:cNvPr id="54" name="White Background"/>
          <p:cNvSpPr/>
          <p:nvPr/>
        </p:nvSpPr>
        <p:spPr>
          <a:xfrm>
            <a:off x="2362200" y="0"/>
            <a:ext cx="98298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Shook Logo"/>
          <p:cNvGrpSpPr>
            <a:grpSpLocks noChangeAspect="1"/>
          </p:cNvGrpSpPr>
          <p:nvPr/>
        </p:nvGrpSpPr>
        <p:grpSpPr>
          <a:xfrm>
            <a:off x="9762810" y="5474667"/>
            <a:ext cx="1743390" cy="706443"/>
            <a:chOff x="122238" y="-4852988"/>
            <a:chExt cx="9990138" cy="4048125"/>
          </a:xfrm>
          <a:solidFill>
            <a:srgbClr val="000000"/>
          </a:solidFill>
        </p:grpSpPr>
        <p:sp>
          <p:nvSpPr>
            <p:cNvPr id="47" name="Freeform 46"/>
            <p:cNvSpPr>
              <a:spLocks noEditPoints="1"/>
            </p:cNvSpPr>
            <p:nvPr/>
          </p:nvSpPr>
          <p:spPr bwMode="auto">
            <a:xfrm>
              <a:off x="1744663" y="-3759201"/>
              <a:ext cx="6684963" cy="1069975"/>
            </a:xfrm>
            <a:custGeom>
              <a:avLst/>
              <a:gdLst>
                <a:gd name="T0" fmla="*/ 33 w 552"/>
                <a:gd name="T1" fmla="*/ 0 h 88"/>
                <a:gd name="T2" fmla="*/ 5 w 552"/>
                <a:gd name="T3" fmla="*/ 14 h 88"/>
                <a:gd name="T4" fmla="*/ 13 w 552"/>
                <a:gd name="T5" fmla="*/ 44 h 88"/>
                <a:gd name="T6" fmla="*/ 39 w 552"/>
                <a:gd name="T7" fmla="*/ 56 h 88"/>
                <a:gd name="T8" fmla="*/ 37 w 552"/>
                <a:gd name="T9" fmla="*/ 72 h 88"/>
                <a:gd name="T10" fmla="*/ 18 w 552"/>
                <a:gd name="T11" fmla="*/ 72 h 88"/>
                <a:gd name="T12" fmla="*/ 12 w 552"/>
                <a:gd name="T13" fmla="*/ 85 h 88"/>
                <a:gd name="T14" fmla="*/ 48 w 552"/>
                <a:gd name="T15" fmla="*/ 81 h 88"/>
                <a:gd name="T16" fmla="*/ 55 w 552"/>
                <a:gd name="T17" fmla="*/ 49 h 88"/>
                <a:gd name="T18" fmla="*/ 28 w 552"/>
                <a:gd name="T19" fmla="*/ 35 h 88"/>
                <a:gd name="T20" fmla="*/ 19 w 552"/>
                <a:gd name="T21" fmla="*/ 20 h 88"/>
                <a:gd name="T22" fmla="*/ 32 w 552"/>
                <a:gd name="T23" fmla="*/ 14 h 88"/>
                <a:gd name="T24" fmla="*/ 57 w 552"/>
                <a:gd name="T25" fmla="*/ 9 h 88"/>
                <a:gd name="T26" fmla="*/ 123 w 552"/>
                <a:gd name="T27" fmla="*/ 49 h 88"/>
                <a:gd name="T28" fmla="*/ 177 w 552"/>
                <a:gd name="T29" fmla="*/ 86 h 88"/>
                <a:gd name="T30" fmla="*/ 162 w 552"/>
                <a:gd name="T31" fmla="*/ 36 h 88"/>
                <a:gd name="T32" fmla="*/ 108 w 552"/>
                <a:gd name="T33" fmla="*/ 2 h 88"/>
                <a:gd name="T34" fmla="*/ 238 w 552"/>
                <a:gd name="T35" fmla="*/ 76 h 88"/>
                <a:gd name="T36" fmla="*/ 288 w 552"/>
                <a:gd name="T37" fmla="*/ 84 h 88"/>
                <a:gd name="T38" fmla="*/ 314 w 552"/>
                <a:gd name="T39" fmla="*/ 44 h 88"/>
                <a:gd name="T40" fmla="*/ 288 w 552"/>
                <a:gd name="T41" fmla="*/ 3 h 88"/>
                <a:gd name="T42" fmla="*/ 238 w 552"/>
                <a:gd name="T43" fmla="*/ 12 h 88"/>
                <a:gd name="T44" fmla="*/ 229 w 552"/>
                <a:gd name="T45" fmla="*/ 62 h 88"/>
                <a:gd name="T46" fmla="*/ 258 w 552"/>
                <a:gd name="T47" fmla="*/ 16 h 88"/>
                <a:gd name="T48" fmla="*/ 291 w 552"/>
                <a:gd name="T49" fmla="*/ 22 h 88"/>
                <a:gd name="T50" fmla="*/ 297 w 552"/>
                <a:gd name="T51" fmla="*/ 56 h 88"/>
                <a:gd name="T52" fmla="*/ 270 w 552"/>
                <a:gd name="T53" fmla="*/ 74 h 88"/>
                <a:gd name="T54" fmla="*/ 244 w 552"/>
                <a:gd name="T55" fmla="*/ 56 h 88"/>
                <a:gd name="T56" fmla="*/ 350 w 552"/>
                <a:gd name="T57" fmla="*/ 62 h 88"/>
                <a:gd name="T58" fmla="*/ 390 w 552"/>
                <a:gd name="T59" fmla="*/ 88 h 88"/>
                <a:gd name="T60" fmla="*/ 431 w 552"/>
                <a:gd name="T61" fmla="*/ 62 h 88"/>
                <a:gd name="T62" fmla="*/ 422 w 552"/>
                <a:gd name="T63" fmla="*/ 12 h 88"/>
                <a:gd name="T64" fmla="*/ 373 w 552"/>
                <a:gd name="T65" fmla="*/ 3 h 88"/>
                <a:gd name="T66" fmla="*/ 346 w 552"/>
                <a:gd name="T67" fmla="*/ 44 h 88"/>
                <a:gd name="T68" fmla="*/ 370 w 552"/>
                <a:gd name="T69" fmla="*/ 22 h 88"/>
                <a:gd name="T70" fmla="*/ 402 w 552"/>
                <a:gd name="T71" fmla="*/ 16 h 88"/>
                <a:gd name="T72" fmla="*/ 419 w 552"/>
                <a:gd name="T73" fmla="*/ 43 h 88"/>
                <a:gd name="T74" fmla="*/ 402 w 552"/>
                <a:gd name="T75" fmla="*/ 72 h 88"/>
                <a:gd name="T76" fmla="*/ 370 w 552"/>
                <a:gd name="T77" fmla="*/ 66 h 88"/>
                <a:gd name="T78" fmla="*/ 364 w 552"/>
                <a:gd name="T79" fmla="*/ 32 h 88"/>
                <a:gd name="T80" fmla="*/ 494 w 552"/>
                <a:gd name="T81" fmla="*/ 45 h 88"/>
                <a:gd name="T82" fmla="*/ 552 w 552"/>
                <a:gd name="T83" fmla="*/ 86 h 88"/>
                <a:gd name="T84" fmla="*/ 529 w 552"/>
                <a:gd name="T85" fmla="*/ 2 h 88"/>
                <a:gd name="T86" fmla="*/ 494 w 552"/>
                <a:gd name="T87"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 h="88">
                  <a:moveTo>
                    <a:pt x="57" y="9"/>
                  </a:moveTo>
                  <a:cubicBezTo>
                    <a:pt x="54" y="6"/>
                    <a:pt x="50" y="4"/>
                    <a:pt x="46" y="2"/>
                  </a:cubicBezTo>
                  <a:cubicBezTo>
                    <a:pt x="42" y="1"/>
                    <a:pt x="38" y="0"/>
                    <a:pt x="33" y="0"/>
                  </a:cubicBezTo>
                  <a:cubicBezTo>
                    <a:pt x="29" y="0"/>
                    <a:pt x="26" y="1"/>
                    <a:pt x="22" y="2"/>
                  </a:cubicBezTo>
                  <a:cubicBezTo>
                    <a:pt x="18" y="3"/>
                    <a:pt x="15" y="4"/>
                    <a:pt x="12" y="7"/>
                  </a:cubicBezTo>
                  <a:cubicBezTo>
                    <a:pt x="9" y="9"/>
                    <a:pt x="7" y="11"/>
                    <a:pt x="5" y="14"/>
                  </a:cubicBezTo>
                  <a:cubicBezTo>
                    <a:pt x="3" y="17"/>
                    <a:pt x="3" y="21"/>
                    <a:pt x="3" y="26"/>
                  </a:cubicBezTo>
                  <a:cubicBezTo>
                    <a:pt x="3" y="30"/>
                    <a:pt x="4" y="34"/>
                    <a:pt x="5" y="37"/>
                  </a:cubicBezTo>
                  <a:cubicBezTo>
                    <a:pt x="7" y="40"/>
                    <a:pt x="10" y="43"/>
                    <a:pt x="13" y="44"/>
                  </a:cubicBezTo>
                  <a:cubicBezTo>
                    <a:pt x="16" y="46"/>
                    <a:pt x="19" y="48"/>
                    <a:pt x="22" y="49"/>
                  </a:cubicBezTo>
                  <a:cubicBezTo>
                    <a:pt x="26" y="50"/>
                    <a:pt x="29" y="51"/>
                    <a:pt x="32" y="52"/>
                  </a:cubicBezTo>
                  <a:cubicBezTo>
                    <a:pt x="35" y="53"/>
                    <a:pt x="37" y="54"/>
                    <a:pt x="39" y="56"/>
                  </a:cubicBezTo>
                  <a:cubicBezTo>
                    <a:pt x="41" y="58"/>
                    <a:pt x="42" y="60"/>
                    <a:pt x="42" y="63"/>
                  </a:cubicBezTo>
                  <a:cubicBezTo>
                    <a:pt x="42" y="65"/>
                    <a:pt x="42" y="67"/>
                    <a:pt x="41" y="68"/>
                  </a:cubicBezTo>
                  <a:cubicBezTo>
                    <a:pt x="40" y="69"/>
                    <a:pt x="39" y="71"/>
                    <a:pt x="37" y="72"/>
                  </a:cubicBezTo>
                  <a:cubicBezTo>
                    <a:pt x="36" y="73"/>
                    <a:pt x="34" y="73"/>
                    <a:pt x="33" y="74"/>
                  </a:cubicBezTo>
                  <a:cubicBezTo>
                    <a:pt x="31" y="74"/>
                    <a:pt x="29" y="74"/>
                    <a:pt x="27" y="74"/>
                  </a:cubicBezTo>
                  <a:cubicBezTo>
                    <a:pt x="24" y="74"/>
                    <a:pt x="21" y="74"/>
                    <a:pt x="18" y="72"/>
                  </a:cubicBezTo>
                  <a:cubicBezTo>
                    <a:pt x="15" y="71"/>
                    <a:pt x="13" y="68"/>
                    <a:pt x="11" y="66"/>
                  </a:cubicBezTo>
                  <a:cubicBezTo>
                    <a:pt x="0" y="77"/>
                    <a:pt x="0" y="77"/>
                    <a:pt x="0" y="77"/>
                  </a:cubicBezTo>
                  <a:cubicBezTo>
                    <a:pt x="3" y="81"/>
                    <a:pt x="7" y="83"/>
                    <a:pt x="12" y="85"/>
                  </a:cubicBezTo>
                  <a:cubicBezTo>
                    <a:pt x="17" y="87"/>
                    <a:pt x="22" y="88"/>
                    <a:pt x="27" y="88"/>
                  </a:cubicBezTo>
                  <a:cubicBezTo>
                    <a:pt x="31" y="88"/>
                    <a:pt x="35" y="87"/>
                    <a:pt x="39" y="86"/>
                  </a:cubicBezTo>
                  <a:cubicBezTo>
                    <a:pt x="42" y="85"/>
                    <a:pt x="46" y="83"/>
                    <a:pt x="48" y="81"/>
                  </a:cubicBezTo>
                  <a:cubicBezTo>
                    <a:pt x="51" y="79"/>
                    <a:pt x="53" y="76"/>
                    <a:pt x="55" y="73"/>
                  </a:cubicBezTo>
                  <a:cubicBezTo>
                    <a:pt x="57" y="70"/>
                    <a:pt x="58" y="66"/>
                    <a:pt x="58" y="61"/>
                  </a:cubicBezTo>
                  <a:cubicBezTo>
                    <a:pt x="58" y="56"/>
                    <a:pt x="57" y="52"/>
                    <a:pt x="55" y="49"/>
                  </a:cubicBezTo>
                  <a:cubicBezTo>
                    <a:pt x="53" y="46"/>
                    <a:pt x="50" y="44"/>
                    <a:pt x="47" y="42"/>
                  </a:cubicBezTo>
                  <a:cubicBezTo>
                    <a:pt x="44" y="40"/>
                    <a:pt x="41" y="39"/>
                    <a:pt x="38" y="38"/>
                  </a:cubicBezTo>
                  <a:cubicBezTo>
                    <a:pt x="34" y="37"/>
                    <a:pt x="31" y="36"/>
                    <a:pt x="28" y="35"/>
                  </a:cubicBezTo>
                  <a:cubicBezTo>
                    <a:pt x="25" y="34"/>
                    <a:pt x="23" y="32"/>
                    <a:pt x="21" y="31"/>
                  </a:cubicBezTo>
                  <a:cubicBezTo>
                    <a:pt x="19" y="29"/>
                    <a:pt x="18" y="27"/>
                    <a:pt x="18" y="24"/>
                  </a:cubicBezTo>
                  <a:cubicBezTo>
                    <a:pt x="18" y="23"/>
                    <a:pt x="18" y="21"/>
                    <a:pt x="19" y="20"/>
                  </a:cubicBezTo>
                  <a:cubicBezTo>
                    <a:pt x="20" y="18"/>
                    <a:pt x="21" y="17"/>
                    <a:pt x="22" y="16"/>
                  </a:cubicBezTo>
                  <a:cubicBezTo>
                    <a:pt x="24" y="15"/>
                    <a:pt x="25" y="15"/>
                    <a:pt x="27" y="14"/>
                  </a:cubicBezTo>
                  <a:cubicBezTo>
                    <a:pt x="28" y="14"/>
                    <a:pt x="30" y="14"/>
                    <a:pt x="32" y="14"/>
                  </a:cubicBezTo>
                  <a:cubicBezTo>
                    <a:pt x="35" y="14"/>
                    <a:pt x="37" y="14"/>
                    <a:pt x="40" y="15"/>
                  </a:cubicBezTo>
                  <a:cubicBezTo>
                    <a:pt x="43" y="16"/>
                    <a:pt x="45" y="18"/>
                    <a:pt x="46" y="20"/>
                  </a:cubicBezTo>
                  <a:lnTo>
                    <a:pt x="57" y="9"/>
                  </a:lnTo>
                  <a:close/>
                  <a:moveTo>
                    <a:pt x="108" y="86"/>
                  </a:moveTo>
                  <a:cubicBezTo>
                    <a:pt x="123" y="86"/>
                    <a:pt x="123" y="86"/>
                    <a:pt x="123" y="86"/>
                  </a:cubicBezTo>
                  <a:cubicBezTo>
                    <a:pt x="123" y="49"/>
                    <a:pt x="123" y="49"/>
                    <a:pt x="123" y="49"/>
                  </a:cubicBezTo>
                  <a:cubicBezTo>
                    <a:pt x="162" y="49"/>
                    <a:pt x="162" y="49"/>
                    <a:pt x="162" y="49"/>
                  </a:cubicBezTo>
                  <a:cubicBezTo>
                    <a:pt x="162" y="86"/>
                    <a:pt x="162" y="86"/>
                    <a:pt x="162" y="86"/>
                  </a:cubicBezTo>
                  <a:cubicBezTo>
                    <a:pt x="177" y="86"/>
                    <a:pt x="177" y="86"/>
                    <a:pt x="177" y="86"/>
                  </a:cubicBezTo>
                  <a:cubicBezTo>
                    <a:pt x="177" y="2"/>
                    <a:pt x="177" y="2"/>
                    <a:pt x="177" y="2"/>
                  </a:cubicBezTo>
                  <a:cubicBezTo>
                    <a:pt x="162" y="2"/>
                    <a:pt x="162" y="2"/>
                    <a:pt x="162" y="2"/>
                  </a:cubicBezTo>
                  <a:cubicBezTo>
                    <a:pt x="162" y="36"/>
                    <a:pt x="162" y="36"/>
                    <a:pt x="162" y="36"/>
                  </a:cubicBezTo>
                  <a:cubicBezTo>
                    <a:pt x="123" y="36"/>
                    <a:pt x="123" y="36"/>
                    <a:pt x="123" y="36"/>
                  </a:cubicBezTo>
                  <a:cubicBezTo>
                    <a:pt x="123" y="2"/>
                    <a:pt x="123" y="2"/>
                    <a:pt x="123" y="2"/>
                  </a:cubicBezTo>
                  <a:cubicBezTo>
                    <a:pt x="108" y="2"/>
                    <a:pt x="108" y="2"/>
                    <a:pt x="108" y="2"/>
                  </a:cubicBezTo>
                  <a:lnTo>
                    <a:pt x="108" y="86"/>
                  </a:lnTo>
                  <a:close/>
                  <a:moveTo>
                    <a:pt x="229" y="62"/>
                  </a:moveTo>
                  <a:cubicBezTo>
                    <a:pt x="232" y="68"/>
                    <a:pt x="235" y="72"/>
                    <a:pt x="238" y="76"/>
                  </a:cubicBezTo>
                  <a:cubicBezTo>
                    <a:pt x="242" y="80"/>
                    <a:pt x="247" y="83"/>
                    <a:pt x="252" y="85"/>
                  </a:cubicBezTo>
                  <a:cubicBezTo>
                    <a:pt x="258" y="87"/>
                    <a:pt x="264" y="88"/>
                    <a:pt x="270" y="88"/>
                  </a:cubicBezTo>
                  <a:cubicBezTo>
                    <a:pt x="276" y="88"/>
                    <a:pt x="282" y="87"/>
                    <a:pt x="288" y="84"/>
                  </a:cubicBezTo>
                  <a:cubicBezTo>
                    <a:pt x="293" y="82"/>
                    <a:pt x="298" y="79"/>
                    <a:pt x="302" y="75"/>
                  </a:cubicBezTo>
                  <a:cubicBezTo>
                    <a:pt x="306" y="72"/>
                    <a:pt x="309" y="67"/>
                    <a:pt x="311" y="62"/>
                  </a:cubicBezTo>
                  <a:cubicBezTo>
                    <a:pt x="313" y="56"/>
                    <a:pt x="314" y="50"/>
                    <a:pt x="314" y="44"/>
                  </a:cubicBezTo>
                  <a:cubicBezTo>
                    <a:pt x="314" y="37"/>
                    <a:pt x="313" y="31"/>
                    <a:pt x="311" y="26"/>
                  </a:cubicBezTo>
                  <a:cubicBezTo>
                    <a:pt x="309" y="20"/>
                    <a:pt x="306" y="16"/>
                    <a:pt x="302" y="12"/>
                  </a:cubicBezTo>
                  <a:cubicBezTo>
                    <a:pt x="298" y="8"/>
                    <a:pt x="293" y="5"/>
                    <a:pt x="288" y="3"/>
                  </a:cubicBezTo>
                  <a:cubicBezTo>
                    <a:pt x="282" y="1"/>
                    <a:pt x="276" y="0"/>
                    <a:pt x="270" y="0"/>
                  </a:cubicBezTo>
                  <a:cubicBezTo>
                    <a:pt x="264" y="0"/>
                    <a:pt x="258" y="1"/>
                    <a:pt x="252" y="3"/>
                  </a:cubicBezTo>
                  <a:cubicBezTo>
                    <a:pt x="247" y="6"/>
                    <a:pt x="242" y="9"/>
                    <a:pt x="238" y="12"/>
                  </a:cubicBezTo>
                  <a:cubicBezTo>
                    <a:pt x="235" y="16"/>
                    <a:pt x="232" y="21"/>
                    <a:pt x="229" y="26"/>
                  </a:cubicBezTo>
                  <a:cubicBezTo>
                    <a:pt x="227" y="32"/>
                    <a:pt x="226" y="38"/>
                    <a:pt x="226" y="44"/>
                  </a:cubicBezTo>
                  <a:cubicBezTo>
                    <a:pt x="226" y="51"/>
                    <a:pt x="227" y="57"/>
                    <a:pt x="229" y="62"/>
                  </a:cubicBezTo>
                  <a:moveTo>
                    <a:pt x="244" y="32"/>
                  </a:moveTo>
                  <a:cubicBezTo>
                    <a:pt x="245" y="28"/>
                    <a:pt x="247" y="25"/>
                    <a:pt x="249" y="22"/>
                  </a:cubicBezTo>
                  <a:cubicBezTo>
                    <a:pt x="252" y="20"/>
                    <a:pt x="255" y="18"/>
                    <a:pt x="258" y="16"/>
                  </a:cubicBezTo>
                  <a:cubicBezTo>
                    <a:pt x="262" y="15"/>
                    <a:pt x="266" y="14"/>
                    <a:pt x="270" y="14"/>
                  </a:cubicBezTo>
                  <a:cubicBezTo>
                    <a:pt x="274" y="14"/>
                    <a:pt x="278" y="15"/>
                    <a:pt x="282" y="16"/>
                  </a:cubicBezTo>
                  <a:cubicBezTo>
                    <a:pt x="285" y="18"/>
                    <a:pt x="288" y="20"/>
                    <a:pt x="291" y="22"/>
                  </a:cubicBezTo>
                  <a:cubicBezTo>
                    <a:pt x="293" y="25"/>
                    <a:pt x="295" y="28"/>
                    <a:pt x="297" y="32"/>
                  </a:cubicBezTo>
                  <a:cubicBezTo>
                    <a:pt x="298" y="35"/>
                    <a:pt x="299" y="39"/>
                    <a:pt x="299" y="43"/>
                  </a:cubicBezTo>
                  <a:cubicBezTo>
                    <a:pt x="299" y="48"/>
                    <a:pt x="298" y="52"/>
                    <a:pt x="297" y="56"/>
                  </a:cubicBezTo>
                  <a:cubicBezTo>
                    <a:pt x="295" y="60"/>
                    <a:pt x="293" y="63"/>
                    <a:pt x="291" y="66"/>
                  </a:cubicBezTo>
                  <a:cubicBezTo>
                    <a:pt x="288" y="68"/>
                    <a:pt x="285" y="70"/>
                    <a:pt x="282" y="72"/>
                  </a:cubicBezTo>
                  <a:cubicBezTo>
                    <a:pt x="278" y="74"/>
                    <a:pt x="274" y="74"/>
                    <a:pt x="270" y="74"/>
                  </a:cubicBezTo>
                  <a:cubicBezTo>
                    <a:pt x="266" y="74"/>
                    <a:pt x="262" y="74"/>
                    <a:pt x="258" y="72"/>
                  </a:cubicBezTo>
                  <a:cubicBezTo>
                    <a:pt x="255" y="70"/>
                    <a:pt x="252" y="68"/>
                    <a:pt x="249" y="66"/>
                  </a:cubicBezTo>
                  <a:cubicBezTo>
                    <a:pt x="247" y="63"/>
                    <a:pt x="245" y="60"/>
                    <a:pt x="244" y="56"/>
                  </a:cubicBezTo>
                  <a:cubicBezTo>
                    <a:pt x="242" y="52"/>
                    <a:pt x="242" y="48"/>
                    <a:pt x="242" y="43"/>
                  </a:cubicBezTo>
                  <a:cubicBezTo>
                    <a:pt x="242" y="39"/>
                    <a:pt x="242" y="35"/>
                    <a:pt x="244" y="32"/>
                  </a:cubicBezTo>
                  <a:moveTo>
                    <a:pt x="350" y="62"/>
                  </a:moveTo>
                  <a:cubicBezTo>
                    <a:pt x="352" y="68"/>
                    <a:pt x="355" y="72"/>
                    <a:pt x="359" y="76"/>
                  </a:cubicBezTo>
                  <a:cubicBezTo>
                    <a:pt x="363" y="80"/>
                    <a:pt x="367" y="83"/>
                    <a:pt x="373" y="85"/>
                  </a:cubicBezTo>
                  <a:cubicBezTo>
                    <a:pt x="378" y="87"/>
                    <a:pt x="384" y="88"/>
                    <a:pt x="390" y="88"/>
                  </a:cubicBezTo>
                  <a:cubicBezTo>
                    <a:pt x="397" y="88"/>
                    <a:pt x="403" y="87"/>
                    <a:pt x="408" y="84"/>
                  </a:cubicBezTo>
                  <a:cubicBezTo>
                    <a:pt x="413" y="82"/>
                    <a:pt x="418" y="79"/>
                    <a:pt x="422" y="75"/>
                  </a:cubicBezTo>
                  <a:cubicBezTo>
                    <a:pt x="426" y="72"/>
                    <a:pt x="429" y="67"/>
                    <a:pt x="431" y="62"/>
                  </a:cubicBezTo>
                  <a:cubicBezTo>
                    <a:pt x="433" y="56"/>
                    <a:pt x="434" y="50"/>
                    <a:pt x="434" y="44"/>
                  </a:cubicBezTo>
                  <a:cubicBezTo>
                    <a:pt x="434" y="37"/>
                    <a:pt x="433" y="31"/>
                    <a:pt x="431" y="26"/>
                  </a:cubicBezTo>
                  <a:cubicBezTo>
                    <a:pt x="429" y="20"/>
                    <a:pt x="426" y="16"/>
                    <a:pt x="422" y="12"/>
                  </a:cubicBezTo>
                  <a:cubicBezTo>
                    <a:pt x="418" y="8"/>
                    <a:pt x="413" y="5"/>
                    <a:pt x="408" y="3"/>
                  </a:cubicBezTo>
                  <a:cubicBezTo>
                    <a:pt x="403" y="1"/>
                    <a:pt x="397" y="0"/>
                    <a:pt x="390" y="0"/>
                  </a:cubicBezTo>
                  <a:cubicBezTo>
                    <a:pt x="384" y="0"/>
                    <a:pt x="378" y="1"/>
                    <a:pt x="373" y="3"/>
                  </a:cubicBezTo>
                  <a:cubicBezTo>
                    <a:pt x="367" y="6"/>
                    <a:pt x="363" y="9"/>
                    <a:pt x="359" y="12"/>
                  </a:cubicBezTo>
                  <a:cubicBezTo>
                    <a:pt x="355" y="16"/>
                    <a:pt x="352" y="21"/>
                    <a:pt x="350" y="26"/>
                  </a:cubicBezTo>
                  <a:cubicBezTo>
                    <a:pt x="347" y="32"/>
                    <a:pt x="346" y="38"/>
                    <a:pt x="346" y="44"/>
                  </a:cubicBezTo>
                  <a:cubicBezTo>
                    <a:pt x="346" y="51"/>
                    <a:pt x="347" y="57"/>
                    <a:pt x="350" y="62"/>
                  </a:cubicBezTo>
                  <a:moveTo>
                    <a:pt x="364" y="32"/>
                  </a:moveTo>
                  <a:cubicBezTo>
                    <a:pt x="365" y="28"/>
                    <a:pt x="367" y="25"/>
                    <a:pt x="370" y="22"/>
                  </a:cubicBezTo>
                  <a:cubicBezTo>
                    <a:pt x="372" y="20"/>
                    <a:pt x="375" y="18"/>
                    <a:pt x="379" y="16"/>
                  </a:cubicBezTo>
                  <a:cubicBezTo>
                    <a:pt x="382" y="15"/>
                    <a:pt x="386" y="14"/>
                    <a:pt x="390" y="14"/>
                  </a:cubicBezTo>
                  <a:cubicBezTo>
                    <a:pt x="395" y="14"/>
                    <a:pt x="399" y="15"/>
                    <a:pt x="402" y="16"/>
                  </a:cubicBezTo>
                  <a:cubicBezTo>
                    <a:pt x="406" y="18"/>
                    <a:pt x="409" y="20"/>
                    <a:pt x="411" y="22"/>
                  </a:cubicBezTo>
                  <a:cubicBezTo>
                    <a:pt x="414" y="25"/>
                    <a:pt x="416" y="28"/>
                    <a:pt x="417" y="32"/>
                  </a:cubicBezTo>
                  <a:cubicBezTo>
                    <a:pt x="418" y="35"/>
                    <a:pt x="419" y="39"/>
                    <a:pt x="419" y="43"/>
                  </a:cubicBezTo>
                  <a:cubicBezTo>
                    <a:pt x="419" y="48"/>
                    <a:pt x="418" y="52"/>
                    <a:pt x="417" y="56"/>
                  </a:cubicBezTo>
                  <a:cubicBezTo>
                    <a:pt x="416" y="60"/>
                    <a:pt x="414" y="63"/>
                    <a:pt x="411" y="66"/>
                  </a:cubicBezTo>
                  <a:cubicBezTo>
                    <a:pt x="409" y="68"/>
                    <a:pt x="406" y="70"/>
                    <a:pt x="402" y="72"/>
                  </a:cubicBezTo>
                  <a:cubicBezTo>
                    <a:pt x="399" y="74"/>
                    <a:pt x="395" y="74"/>
                    <a:pt x="390" y="74"/>
                  </a:cubicBezTo>
                  <a:cubicBezTo>
                    <a:pt x="386" y="74"/>
                    <a:pt x="382" y="74"/>
                    <a:pt x="379" y="72"/>
                  </a:cubicBezTo>
                  <a:cubicBezTo>
                    <a:pt x="375" y="70"/>
                    <a:pt x="372" y="68"/>
                    <a:pt x="370" y="66"/>
                  </a:cubicBezTo>
                  <a:cubicBezTo>
                    <a:pt x="367" y="63"/>
                    <a:pt x="365" y="60"/>
                    <a:pt x="364" y="56"/>
                  </a:cubicBezTo>
                  <a:cubicBezTo>
                    <a:pt x="362" y="52"/>
                    <a:pt x="362" y="48"/>
                    <a:pt x="362" y="43"/>
                  </a:cubicBezTo>
                  <a:cubicBezTo>
                    <a:pt x="362" y="39"/>
                    <a:pt x="362" y="35"/>
                    <a:pt x="364" y="32"/>
                  </a:cubicBezTo>
                  <a:moveTo>
                    <a:pt x="479" y="86"/>
                  </a:moveTo>
                  <a:cubicBezTo>
                    <a:pt x="494" y="86"/>
                    <a:pt x="494" y="86"/>
                    <a:pt x="494" y="86"/>
                  </a:cubicBezTo>
                  <a:cubicBezTo>
                    <a:pt x="494" y="45"/>
                    <a:pt x="494" y="45"/>
                    <a:pt x="494" y="45"/>
                  </a:cubicBezTo>
                  <a:cubicBezTo>
                    <a:pt x="495" y="45"/>
                    <a:pt x="495" y="45"/>
                    <a:pt x="495" y="45"/>
                  </a:cubicBezTo>
                  <a:cubicBezTo>
                    <a:pt x="531" y="86"/>
                    <a:pt x="531" y="86"/>
                    <a:pt x="531" y="86"/>
                  </a:cubicBezTo>
                  <a:cubicBezTo>
                    <a:pt x="552" y="86"/>
                    <a:pt x="552" y="86"/>
                    <a:pt x="552" y="86"/>
                  </a:cubicBezTo>
                  <a:cubicBezTo>
                    <a:pt x="510" y="41"/>
                    <a:pt x="510" y="41"/>
                    <a:pt x="510" y="41"/>
                  </a:cubicBezTo>
                  <a:cubicBezTo>
                    <a:pt x="549" y="2"/>
                    <a:pt x="549" y="2"/>
                    <a:pt x="549" y="2"/>
                  </a:cubicBezTo>
                  <a:cubicBezTo>
                    <a:pt x="529" y="2"/>
                    <a:pt x="529" y="2"/>
                    <a:pt x="529" y="2"/>
                  </a:cubicBezTo>
                  <a:cubicBezTo>
                    <a:pt x="495" y="38"/>
                    <a:pt x="495" y="38"/>
                    <a:pt x="495" y="38"/>
                  </a:cubicBezTo>
                  <a:cubicBezTo>
                    <a:pt x="494" y="38"/>
                    <a:pt x="494" y="38"/>
                    <a:pt x="494" y="38"/>
                  </a:cubicBezTo>
                  <a:cubicBezTo>
                    <a:pt x="494" y="2"/>
                    <a:pt x="494" y="2"/>
                    <a:pt x="494" y="2"/>
                  </a:cubicBezTo>
                  <a:cubicBezTo>
                    <a:pt x="479" y="2"/>
                    <a:pt x="479" y="2"/>
                    <a:pt x="479" y="2"/>
                  </a:cubicBezTo>
                  <a:lnTo>
                    <a:pt x="479"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8" name="Rectangle 47"/>
            <p:cNvSpPr>
              <a:spLocks noChangeArrowheads="1"/>
            </p:cNvSpPr>
            <p:nvPr/>
          </p:nvSpPr>
          <p:spPr bwMode="auto">
            <a:xfrm>
              <a:off x="9894888" y="-4852988"/>
              <a:ext cx="2174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9" name="Rectangle 48"/>
            <p:cNvSpPr>
              <a:spLocks noChangeArrowheads="1"/>
            </p:cNvSpPr>
            <p:nvPr/>
          </p:nvSpPr>
          <p:spPr bwMode="auto">
            <a:xfrm>
              <a:off x="122238" y="-4852988"/>
              <a:ext cx="2301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50" name="Freeform 49"/>
            <p:cNvSpPr>
              <a:spLocks noEditPoints="1"/>
            </p:cNvSpPr>
            <p:nvPr/>
          </p:nvSpPr>
          <p:spPr bwMode="auto">
            <a:xfrm>
              <a:off x="1768475" y="-2287588"/>
              <a:ext cx="6661150" cy="412750"/>
            </a:xfrm>
            <a:custGeom>
              <a:avLst/>
              <a:gdLst>
                <a:gd name="T0" fmla="*/ 21 w 550"/>
                <a:gd name="T1" fmla="*/ 34 h 34"/>
                <a:gd name="T2" fmla="*/ 6 w 550"/>
                <a:gd name="T3" fmla="*/ 14 h 34"/>
                <a:gd name="T4" fmla="*/ 51 w 550"/>
                <a:gd name="T5" fmla="*/ 34 h 34"/>
                <a:gd name="T6" fmla="*/ 64 w 550"/>
                <a:gd name="T7" fmla="*/ 1 h 34"/>
                <a:gd name="T8" fmla="*/ 66 w 550"/>
                <a:gd name="T9" fmla="*/ 21 h 34"/>
                <a:gd name="T10" fmla="*/ 105 w 550"/>
                <a:gd name="T11" fmla="*/ 20 h 34"/>
                <a:gd name="T12" fmla="*/ 119 w 550"/>
                <a:gd name="T13" fmla="*/ 10 h 34"/>
                <a:gd name="T14" fmla="*/ 95 w 550"/>
                <a:gd name="T15" fmla="*/ 1 h 34"/>
                <a:gd name="T16" fmla="*/ 108 w 550"/>
                <a:gd name="T17" fmla="*/ 6 h 34"/>
                <a:gd name="T18" fmla="*/ 110 w 550"/>
                <a:gd name="T19" fmla="*/ 14 h 34"/>
                <a:gd name="T20" fmla="*/ 150 w 550"/>
                <a:gd name="T21" fmla="*/ 34 h 34"/>
                <a:gd name="T22" fmla="*/ 166 w 550"/>
                <a:gd name="T23" fmla="*/ 10 h 34"/>
                <a:gd name="T24" fmla="*/ 138 w 550"/>
                <a:gd name="T25" fmla="*/ 34 h 34"/>
                <a:gd name="T26" fmla="*/ 158 w 550"/>
                <a:gd name="T27" fmla="*/ 9 h 34"/>
                <a:gd name="T28" fmla="*/ 153 w 550"/>
                <a:gd name="T29" fmla="*/ 28 h 34"/>
                <a:gd name="T30" fmla="*/ 201 w 550"/>
                <a:gd name="T31" fmla="*/ 20 h 34"/>
                <a:gd name="T32" fmla="*/ 183 w 550"/>
                <a:gd name="T33" fmla="*/ 1 h 34"/>
                <a:gd name="T34" fmla="*/ 276 w 550"/>
                <a:gd name="T35" fmla="*/ 22 h 34"/>
                <a:gd name="T36" fmla="*/ 278 w 550"/>
                <a:gd name="T37" fmla="*/ 8 h 34"/>
                <a:gd name="T38" fmla="*/ 265 w 550"/>
                <a:gd name="T39" fmla="*/ 1 h 34"/>
                <a:gd name="T40" fmla="*/ 260 w 550"/>
                <a:gd name="T41" fmla="*/ 12 h 34"/>
                <a:gd name="T42" fmla="*/ 257 w 550"/>
                <a:gd name="T43" fmla="*/ 22 h 34"/>
                <a:gd name="T44" fmla="*/ 267 w 550"/>
                <a:gd name="T45" fmla="*/ 34 h 34"/>
                <a:gd name="T46" fmla="*/ 280 w 550"/>
                <a:gd name="T47" fmla="*/ 26 h 34"/>
                <a:gd name="T48" fmla="*/ 271 w 550"/>
                <a:gd name="T49" fmla="*/ 11 h 34"/>
                <a:gd name="T50" fmla="*/ 265 w 550"/>
                <a:gd name="T51" fmla="*/ 10 h 34"/>
                <a:gd name="T52" fmla="*/ 273 w 550"/>
                <a:gd name="T53" fmla="*/ 26 h 34"/>
                <a:gd name="T54" fmla="*/ 262 w 550"/>
                <a:gd name="T55" fmla="*/ 27 h 34"/>
                <a:gd name="T56" fmla="*/ 266 w 550"/>
                <a:gd name="T57" fmla="*/ 19 h 34"/>
                <a:gd name="T58" fmla="*/ 353 w 550"/>
                <a:gd name="T59" fmla="*/ 32 h 34"/>
                <a:gd name="T60" fmla="*/ 353 w 550"/>
                <a:gd name="T61" fmla="*/ 17 h 34"/>
                <a:gd name="T62" fmla="*/ 355 w 550"/>
                <a:gd name="T63" fmla="*/ 6 h 34"/>
                <a:gd name="T64" fmla="*/ 333 w 550"/>
                <a:gd name="T65" fmla="*/ 34 h 34"/>
                <a:gd name="T66" fmla="*/ 348 w 550"/>
                <a:gd name="T67" fmla="*/ 13 h 34"/>
                <a:gd name="T68" fmla="*/ 344 w 550"/>
                <a:gd name="T69" fmla="*/ 19 h 34"/>
                <a:gd name="T70" fmla="*/ 346 w 550"/>
                <a:gd name="T71" fmla="*/ 28 h 34"/>
                <a:gd name="T72" fmla="*/ 380 w 550"/>
                <a:gd name="T73" fmla="*/ 34 h 34"/>
                <a:gd name="T74" fmla="*/ 392 w 550"/>
                <a:gd name="T75" fmla="*/ 1 h 34"/>
                <a:gd name="T76" fmla="*/ 394 w 550"/>
                <a:gd name="T77" fmla="*/ 21 h 34"/>
                <a:gd name="T78" fmla="*/ 432 w 550"/>
                <a:gd name="T79" fmla="*/ 2 h 34"/>
                <a:gd name="T80" fmla="*/ 427 w 550"/>
                <a:gd name="T81" fmla="*/ 30 h 34"/>
                <a:gd name="T82" fmla="*/ 446 w 550"/>
                <a:gd name="T83" fmla="*/ 25 h 34"/>
                <a:gd name="T84" fmla="*/ 429 w 550"/>
                <a:gd name="T85" fmla="*/ 22 h 34"/>
                <a:gd name="T86" fmla="*/ 439 w 550"/>
                <a:gd name="T87" fmla="*/ 6 h 34"/>
                <a:gd name="T88" fmla="*/ 472 w 550"/>
                <a:gd name="T89" fmla="*/ 30 h 34"/>
                <a:gd name="T90" fmla="*/ 500 w 550"/>
                <a:gd name="T91" fmla="*/ 24 h 34"/>
                <a:gd name="T92" fmla="*/ 485 w 550"/>
                <a:gd name="T93" fmla="*/ 0 h 34"/>
                <a:gd name="T94" fmla="*/ 469 w 550"/>
                <a:gd name="T95" fmla="*/ 24 h 34"/>
                <a:gd name="T96" fmla="*/ 489 w 550"/>
                <a:gd name="T97" fmla="*/ 7 h 34"/>
                <a:gd name="T98" fmla="*/ 493 w 550"/>
                <a:gd name="T99" fmla="*/ 26 h 34"/>
                <a:gd name="T100" fmla="*/ 474 w 550"/>
                <a:gd name="T101" fmla="*/ 22 h 34"/>
                <a:gd name="T102" fmla="*/ 527 w 550"/>
                <a:gd name="T103" fmla="*/ 9 h 34"/>
                <a:gd name="T104" fmla="*/ 545 w 550"/>
                <a:gd name="T105" fmla="*/ 1 h 34"/>
                <a:gd name="T106" fmla="*/ 521 w 550"/>
                <a:gd name="T10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34">
                  <a:moveTo>
                    <a:pt x="0" y="34"/>
                  </a:moveTo>
                  <a:cubicBezTo>
                    <a:pt x="6" y="34"/>
                    <a:pt x="6" y="34"/>
                    <a:pt x="6" y="34"/>
                  </a:cubicBezTo>
                  <a:cubicBezTo>
                    <a:pt x="6" y="19"/>
                    <a:pt x="6" y="19"/>
                    <a:pt x="6" y="19"/>
                  </a:cubicBezTo>
                  <a:cubicBezTo>
                    <a:pt x="21" y="19"/>
                    <a:pt x="21" y="19"/>
                    <a:pt x="21" y="19"/>
                  </a:cubicBezTo>
                  <a:cubicBezTo>
                    <a:pt x="21" y="34"/>
                    <a:pt x="21" y="34"/>
                    <a:pt x="21" y="34"/>
                  </a:cubicBezTo>
                  <a:cubicBezTo>
                    <a:pt x="27" y="34"/>
                    <a:pt x="27" y="34"/>
                    <a:pt x="27" y="34"/>
                  </a:cubicBezTo>
                  <a:cubicBezTo>
                    <a:pt x="27" y="1"/>
                    <a:pt x="27" y="1"/>
                    <a:pt x="27" y="1"/>
                  </a:cubicBezTo>
                  <a:cubicBezTo>
                    <a:pt x="21" y="1"/>
                    <a:pt x="21" y="1"/>
                    <a:pt x="21" y="1"/>
                  </a:cubicBezTo>
                  <a:cubicBezTo>
                    <a:pt x="21" y="14"/>
                    <a:pt x="21" y="14"/>
                    <a:pt x="21" y="14"/>
                  </a:cubicBezTo>
                  <a:cubicBezTo>
                    <a:pt x="6" y="14"/>
                    <a:pt x="6" y="14"/>
                    <a:pt x="6" y="14"/>
                  </a:cubicBezTo>
                  <a:cubicBezTo>
                    <a:pt x="6" y="1"/>
                    <a:pt x="6" y="1"/>
                    <a:pt x="6" y="1"/>
                  </a:cubicBezTo>
                  <a:cubicBezTo>
                    <a:pt x="0" y="1"/>
                    <a:pt x="0" y="1"/>
                    <a:pt x="0" y="1"/>
                  </a:cubicBezTo>
                  <a:lnTo>
                    <a:pt x="0" y="34"/>
                  </a:lnTo>
                  <a:close/>
                  <a:moveTo>
                    <a:pt x="45" y="34"/>
                  </a:moveTo>
                  <a:cubicBezTo>
                    <a:pt x="51" y="34"/>
                    <a:pt x="51" y="34"/>
                    <a:pt x="51" y="34"/>
                  </a:cubicBezTo>
                  <a:cubicBezTo>
                    <a:pt x="54" y="26"/>
                    <a:pt x="54" y="26"/>
                    <a:pt x="54" y="26"/>
                  </a:cubicBezTo>
                  <a:cubicBezTo>
                    <a:pt x="68" y="26"/>
                    <a:pt x="68" y="26"/>
                    <a:pt x="68" y="26"/>
                  </a:cubicBezTo>
                  <a:cubicBezTo>
                    <a:pt x="71" y="34"/>
                    <a:pt x="71" y="34"/>
                    <a:pt x="71" y="34"/>
                  </a:cubicBezTo>
                  <a:cubicBezTo>
                    <a:pt x="78" y="34"/>
                    <a:pt x="78" y="34"/>
                    <a:pt x="78" y="34"/>
                  </a:cubicBezTo>
                  <a:cubicBezTo>
                    <a:pt x="64" y="1"/>
                    <a:pt x="64" y="1"/>
                    <a:pt x="64" y="1"/>
                  </a:cubicBezTo>
                  <a:cubicBezTo>
                    <a:pt x="59" y="1"/>
                    <a:pt x="59" y="1"/>
                    <a:pt x="59" y="1"/>
                  </a:cubicBezTo>
                  <a:lnTo>
                    <a:pt x="45" y="34"/>
                  </a:lnTo>
                  <a:close/>
                  <a:moveTo>
                    <a:pt x="56" y="21"/>
                  </a:moveTo>
                  <a:cubicBezTo>
                    <a:pt x="61" y="8"/>
                    <a:pt x="61" y="8"/>
                    <a:pt x="61" y="8"/>
                  </a:cubicBezTo>
                  <a:cubicBezTo>
                    <a:pt x="66" y="21"/>
                    <a:pt x="66" y="21"/>
                    <a:pt x="66" y="21"/>
                  </a:cubicBezTo>
                  <a:lnTo>
                    <a:pt x="56" y="21"/>
                  </a:lnTo>
                  <a:close/>
                  <a:moveTo>
                    <a:pt x="95" y="34"/>
                  </a:moveTo>
                  <a:cubicBezTo>
                    <a:pt x="101" y="34"/>
                    <a:pt x="101" y="34"/>
                    <a:pt x="101" y="34"/>
                  </a:cubicBezTo>
                  <a:cubicBezTo>
                    <a:pt x="101" y="20"/>
                    <a:pt x="101" y="20"/>
                    <a:pt x="101" y="20"/>
                  </a:cubicBezTo>
                  <a:cubicBezTo>
                    <a:pt x="105" y="20"/>
                    <a:pt x="105" y="20"/>
                    <a:pt x="105" y="20"/>
                  </a:cubicBezTo>
                  <a:cubicBezTo>
                    <a:pt x="113" y="34"/>
                    <a:pt x="113" y="34"/>
                    <a:pt x="113" y="34"/>
                  </a:cubicBezTo>
                  <a:cubicBezTo>
                    <a:pt x="120" y="34"/>
                    <a:pt x="120" y="34"/>
                    <a:pt x="120" y="34"/>
                  </a:cubicBezTo>
                  <a:cubicBezTo>
                    <a:pt x="111" y="19"/>
                    <a:pt x="111" y="19"/>
                    <a:pt x="111" y="19"/>
                  </a:cubicBezTo>
                  <a:cubicBezTo>
                    <a:pt x="113" y="19"/>
                    <a:pt x="115" y="18"/>
                    <a:pt x="117" y="16"/>
                  </a:cubicBezTo>
                  <a:cubicBezTo>
                    <a:pt x="118" y="15"/>
                    <a:pt x="119" y="13"/>
                    <a:pt x="119" y="10"/>
                  </a:cubicBezTo>
                  <a:cubicBezTo>
                    <a:pt x="119" y="9"/>
                    <a:pt x="118" y="7"/>
                    <a:pt x="118" y="6"/>
                  </a:cubicBezTo>
                  <a:cubicBezTo>
                    <a:pt x="117" y="5"/>
                    <a:pt x="116" y="4"/>
                    <a:pt x="115" y="3"/>
                  </a:cubicBezTo>
                  <a:cubicBezTo>
                    <a:pt x="114" y="2"/>
                    <a:pt x="112" y="2"/>
                    <a:pt x="111" y="2"/>
                  </a:cubicBezTo>
                  <a:cubicBezTo>
                    <a:pt x="110" y="1"/>
                    <a:pt x="108" y="1"/>
                    <a:pt x="107" y="1"/>
                  </a:cubicBezTo>
                  <a:cubicBezTo>
                    <a:pt x="95" y="1"/>
                    <a:pt x="95" y="1"/>
                    <a:pt x="95" y="1"/>
                  </a:cubicBezTo>
                  <a:lnTo>
                    <a:pt x="95" y="34"/>
                  </a:lnTo>
                  <a:close/>
                  <a:moveTo>
                    <a:pt x="101" y="15"/>
                  </a:moveTo>
                  <a:cubicBezTo>
                    <a:pt x="101" y="6"/>
                    <a:pt x="101" y="6"/>
                    <a:pt x="101" y="6"/>
                  </a:cubicBezTo>
                  <a:cubicBezTo>
                    <a:pt x="106" y="6"/>
                    <a:pt x="106" y="6"/>
                    <a:pt x="106" y="6"/>
                  </a:cubicBezTo>
                  <a:cubicBezTo>
                    <a:pt x="107" y="6"/>
                    <a:pt x="108" y="6"/>
                    <a:pt x="108" y="6"/>
                  </a:cubicBezTo>
                  <a:cubicBezTo>
                    <a:pt x="109" y="6"/>
                    <a:pt x="110" y="7"/>
                    <a:pt x="110" y="7"/>
                  </a:cubicBezTo>
                  <a:cubicBezTo>
                    <a:pt x="111" y="7"/>
                    <a:pt x="112" y="8"/>
                    <a:pt x="112" y="8"/>
                  </a:cubicBezTo>
                  <a:cubicBezTo>
                    <a:pt x="112" y="9"/>
                    <a:pt x="113" y="10"/>
                    <a:pt x="113" y="10"/>
                  </a:cubicBezTo>
                  <a:cubicBezTo>
                    <a:pt x="113" y="12"/>
                    <a:pt x="112" y="12"/>
                    <a:pt x="112" y="13"/>
                  </a:cubicBezTo>
                  <a:cubicBezTo>
                    <a:pt x="111" y="14"/>
                    <a:pt x="111" y="14"/>
                    <a:pt x="110" y="14"/>
                  </a:cubicBezTo>
                  <a:cubicBezTo>
                    <a:pt x="110" y="15"/>
                    <a:pt x="109" y="15"/>
                    <a:pt x="108" y="15"/>
                  </a:cubicBezTo>
                  <a:cubicBezTo>
                    <a:pt x="107" y="15"/>
                    <a:pt x="106" y="15"/>
                    <a:pt x="106" y="15"/>
                  </a:cubicBezTo>
                  <a:lnTo>
                    <a:pt x="101" y="15"/>
                  </a:lnTo>
                  <a:close/>
                  <a:moveTo>
                    <a:pt x="138" y="34"/>
                  </a:moveTo>
                  <a:cubicBezTo>
                    <a:pt x="150" y="34"/>
                    <a:pt x="150" y="34"/>
                    <a:pt x="150" y="34"/>
                  </a:cubicBezTo>
                  <a:cubicBezTo>
                    <a:pt x="152" y="34"/>
                    <a:pt x="154" y="33"/>
                    <a:pt x="156" y="33"/>
                  </a:cubicBezTo>
                  <a:cubicBezTo>
                    <a:pt x="158" y="32"/>
                    <a:pt x="160" y="31"/>
                    <a:pt x="162" y="30"/>
                  </a:cubicBezTo>
                  <a:cubicBezTo>
                    <a:pt x="163" y="28"/>
                    <a:pt x="165" y="27"/>
                    <a:pt x="166" y="25"/>
                  </a:cubicBezTo>
                  <a:cubicBezTo>
                    <a:pt x="167" y="23"/>
                    <a:pt x="167" y="20"/>
                    <a:pt x="167" y="17"/>
                  </a:cubicBezTo>
                  <a:cubicBezTo>
                    <a:pt x="167" y="15"/>
                    <a:pt x="167" y="12"/>
                    <a:pt x="166" y="10"/>
                  </a:cubicBezTo>
                  <a:cubicBezTo>
                    <a:pt x="165" y="8"/>
                    <a:pt x="164" y="7"/>
                    <a:pt x="162" y="5"/>
                  </a:cubicBezTo>
                  <a:cubicBezTo>
                    <a:pt x="161" y="4"/>
                    <a:pt x="159" y="3"/>
                    <a:pt x="157" y="2"/>
                  </a:cubicBezTo>
                  <a:cubicBezTo>
                    <a:pt x="155" y="2"/>
                    <a:pt x="153" y="1"/>
                    <a:pt x="151" y="1"/>
                  </a:cubicBezTo>
                  <a:cubicBezTo>
                    <a:pt x="138" y="1"/>
                    <a:pt x="138" y="1"/>
                    <a:pt x="138" y="1"/>
                  </a:cubicBezTo>
                  <a:lnTo>
                    <a:pt x="138" y="34"/>
                  </a:lnTo>
                  <a:close/>
                  <a:moveTo>
                    <a:pt x="144" y="28"/>
                  </a:moveTo>
                  <a:cubicBezTo>
                    <a:pt x="144" y="6"/>
                    <a:pt x="144" y="6"/>
                    <a:pt x="144" y="6"/>
                  </a:cubicBezTo>
                  <a:cubicBezTo>
                    <a:pt x="149" y="6"/>
                    <a:pt x="149" y="6"/>
                    <a:pt x="149" y="6"/>
                  </a:cubicBezTo>
                  <a:cubicBezTo>
                    <a:pt x="151" y="6"/>
                    <a:pt x="153" y="7"/>
                    <a:pt x="154" y="7"/>
                  </a:cubicBezTo>
                  <a:cubicBezTo>
                    <a:pt x="156" y="7"/>
                    <a:pt x="157" y="8"/>
                    <a:pt x="158" y="9"/>
                  </a:cubicBezTo>
                  <a:cubicBezTo>
                    <a:pt x="159" y="10"/>
                    <a:pt x="160" y="11"/>
                    <a:pt x="160" y="12"/>
                  </a:cubicBezTo>
                  <a:cubicBezTo>
                    <a:pt x="161" y="14"/>
                    <a:pt x="161" y="15"/>
                    <a:pt x="161" y="17"/>
                  </a:cubicBezTo>
                  <a:cubicBezTo>
                    <a:pt x="161" y="19"/>
                    <a:pt x="161" y="21"/>
                    <a:pt x="160" y="22"/>
                  </a:cubicBezTo>
                  <a:cubicBezTo>
                    <a:pt x="160" y="24"/>
                    <a:pt x="159" y="25"/>
                    <a:pt x="157" y="26"/>
                  </a:cubicBezTo>
                  <a:cubicBezTo>
                    <a:pt x="156" y="27"/>
                    <a:pt x="155" y="27"/>
                    <a:pt x="153" y="28"/>
                  </a:cubicBezTo>
                  <a:cubicBezTo>
                    <a:pt x="152" y="28"/>
                    <a:pt x="150" y="28"/>
                    <a:pt x="148" y="28"/>
                  </a:cubicBezTo>
                  <a:lnTo>
                    <a:pt x="144" y="28"/>
                  </a:lnTo>
                  <a:close/>
                  <a:moveTo>
                    <a:pt x="195" y="34"/>
                  </a:moveTo>
                  <a:cubicBezTo>
                    <a:pt x="201" y="34"/>
                    <a:pt x="201" y="34"/>
                    <a:pt x="201" y="34"/>
                  </a:cubicBezTo>
                  <a:cubicBezTo>
                    <a:pt x="201" y="20"/>
                    <a:pt x="201" y="20"/>
                    <a:pt x="201" y="20"/>
                  </a:cubicBezTo>
                  <a:cubicBezTo>
                    <a:pt x="213" y="1"/>
                    <a:pt x="213" y="1"/>
                    <a:pt x="213" y="1"/>
                  </a:cubicBezTo>
                  <a:cubicBezTo>
                    <a:pt x="206" y="1"/>
                    <a:pt x="206" y="1"/>
                    <a:pt x="206" y="1"/>
                  </a:cubicBezTo>
                  <a:cubicBezTo>
                    <a:pt x="198" y="14"/>
                    <a:pt x="198" y="14"/>
                    <a:pt x="198" y="14"/>
                  </a:cubicBezTo>
                  <a:cubicBezTo>
                    <a:pt x="190" y="1"/>
                    <a:pt x="190" y="1"/>
                    <a:pt x="190" y="1"/>
                  </a:cubicBezTo>
                  <a:cubicBezTo>
                    <a:pt x="183" y="1"/>
                    <a:pt x="183" y="1"/>
                    <a:pt x="183" y="1"/>
                  </a:cubicBezTo>
                  <a:cubicBezTo>
                    <a:pt x="195" y="20"/>
                    <a:pt x="195" y="20"/>
                    <a:pt x="195" y="20"/>
                  </a:cubicBezTo>
                  <a:lnTo>
                    <a:pt x="195" y="34"/>
                  </a:lnTo>
                  <a:close/>
                  <a:moveTo>
                    <a:pt x="287" y="17"/>
                  </a:moveTo>
                  <a:cubicBezTo>
                    <a:pt x="280" y="17"/>
                    <a:pt x="280" y="17"/>
                    <a:pt x="280" y="17"/>
                  </a:cubicBezTo>
                  <a:cubicBezTo>
                    <a:pt x="276" y="22"/>
                    <a:pt x="276" y="22"/>
                    <a:pt x="276" y="22"/>
                  </a:cubicBezTo>
                  <a:cubicBezTo>
                    <a:pt x="271" y="16"/>
                    <a:pt x="271" y="16"/>
                    <a:pt x="271" y="16"/>
                  </a:cubicBezTo>
                  <a:cubicBezTo>
                    <a:pt x="272" y="16"/>
                    <a:pt x="273" y="16"/>
                    <a:pt x="274" y="15"/>
                  </a:cubicBezTo>
                  <a:cubicBezTo>
                    <a:pt x="274" y="14"/>
                    <a:pt x="275" y="14"/>
                    <a:pt x="276" y="13"/>
                  </a:cubicBezTo>
                  <a:cubicBezTo>
                    <a:pt x="276" y="12"/>
                    <a:pt x="277" y="12"/>
                    <a:pt x="277" y="11"/>
                  </a:cubicBezTo>
                  <a:cubicBezTo>
                    <a:pt x="278" y="10"/>
                    <a:pt x="278" y="9"/>
                    <a:pt x="278" y="8"/>
                  </a:cubicBezTo>
                  <a:cubicBezTo>
                    <a:pt x="278" y="7"/>
                    <a:pt x="277" y="6"/>
                    <a:pt x="277" y="5"/>
                  </a:cubicBezTo>
                  <a:cubicBezTo>
                    <a:pt x="276" y="4"/>
                    <a:pt x="276" y="3"/>
                    <a:pt x="275" y="2"/>
                  </a:cubicBezTo>
                  <a:cubicBezTo>
                    <a:pt x="274" y="2"/>
                    <a:pt x="273" y="1"/>
                    <a:pt x="272" y="1"/>
                  </a:cubicBezTo>
                  <a:cubicBezTo>
                    <a:pt x="271" y="1"/>
                    <a:pt x="270" y="0"/>
                    <a:pt x="269" y="0"/>
                  </a:cubicBezTo>
                  <a:cubicBezTo>
                    <a:pt x="267" y="0"/>
                    <a:pt x="266" y="1"/>
                    <a:pt x="265" y="1"/>
                  </a:cubicBezTo>
                  <a:cubicBezTo>
                    <a:pt x="264" y="1"/>
                    <a:pt x="263" y="2"/>
                    <a:pt x="262" y="2"/>
                  </a:cubicBezTo>
                  <a:cubicBezTo>
                    <a:pt x="261" y="3"/>
                    <a:pt x="261" y="4"/>
                    <a:pt x="260" y="5"/>
                  </a:cubicBezTo>
                  <a:cubicBezTo>
                    <a:pt x="260" y="6"/>
                    <a:pt x="259" y="7"/>
                    <a:pt x="259" y="8"/>
                  </a:cubicBezTo>
                  <a:cubicBezTo>
                    <a:pt x="259" y="9"/>
                    <a:pt x="259" y="10"/>
                    <a:pt x="260" y="11"/>
                  </a:cubicBezTo>
                  <a:cubicBezTo>
                    <a:pt x="260" y="11"/>
                    <a:pt x="260" y="12"/>
                    <a:pt x="260" y="12"/>
                  </a:cubicBezTo>
                  <a:cubicBezTo>
                    <a:pt x="261" y="13"/>
                    <a:pt x="261" y="14"/>
                    <a:pt x="262" y="14"/>
                  </a:cubicBezTo>
                  <a:cubicBezTo>
                    <a:pt x="262" y="15"/>
                    <a:pt x="263" y="15"/>
                    <a:pt x="263" y="16"/>
                  </a:cubicBezTo>
                  <a:cubicBezTo>
                    <a:pt x="262" y="16"/>
                    <a:pt x="261" y="17"/>
                    <a:pt x="260" y="17"/>
                  </a:cubicBezTo>
                  <a:cubicBezTo>
                    <a:pt x="259" y="18"/>
                    <a:pt x="259" y="18"/>
                    <a:pt x="258" y="19"/>
                  </a:cubicBezTo>
                  <a:cubicBezTo>
                    <a:pt x="257" y="20"/>
                    <a:pt x="257" y="21"/>
                    <a:pt x="257" y="22"/>
                  </a:cubicBezTo>
                  <a:cubicBezTo>
                    <a:pt x="256" y="23"/>
                    <a:pt x="256" y="24"/>
                    <a:pt x="256" y="25"/>
                  </a:cubicBezTo>
                  <a:cubicBezTo>
                    <a:pt x="256" y="26"/>
                    <a:pt x="256" y="28"/>
                    <a:pt x="257" y="29"/>
                  </a:cubicBezTo>
                  <a:cubicBezTo>
                    <a:pt x="258" y="30"/>
                    <a:pt x="258" y="31"/>
                    <a:pt x="259" y="32"/>
                  </a:cubicBezTo>
                  <a:cubicBezTo>
                    <a:pt x="260" y="33"/>
                    <a:pt x="262" y="33"/>
                    <a:pt x="263" y="34"/>
                  </a:cubicBezTo>
                  <a:cubicBezTo>
                    <a:pt x="264" y="34"/>
                    <a:pt x="266" y="34"/>
                    <a:pt x="267" y="34"/>
                  </a:cubicBezTo>
                  <a:cubicBezTo>
                    <a:pt x="269" y="34"/>
                    <a:pt x="271" y="34"/>
                    <a:pt x="272" y="33"/>
                  </a:cubicBezTo>
                  <a:cubicBezTo>
                    <a:pt x="274" y="33"/>
                    <a:pt x="275" y="31"/>
                    <a:pt x="277" y="30"/>
                  </a:cubicBezTo>
                  <a:cubicBezTo>
                    <a:pt x="280" y="34"/>
                    <a:pt x="280" y="34"/>
                    <a:pt x="280" y="34"/>
                  </a:cubicBezTo>
                  <a:cubicBezTo>
                    <a:pt x="287" y="34"/>
                    <a:pt x="287" y="34"/>
                    <a:pt x="287" y="34"/>
                  </a:cubicBezTo>
                  <a:cubicBezTo>
                    <a:pt x="280" y="26"/>
                    <a:pt x="280" y="26"/>
                    <a:pt x="280" y="26"/>
                  </a:cubicBezTo>
                  <a:lnTo>
                    <a:pt x="287" y="17"/>
                  </a:lnTo>
                  <a:close/>
                  <a:moveTo>
                    <a:pt x="271" y="6"/>
                  </a:moveTo>
                  <a:cubicBezTo>
                    <a:pt x="272" y="7"/>
                    <a:pt x="272" y="7"/>
                    <a:pt x="272" y="8"/>
                  </a:cubicBezTo>
                  <a:cubicBezTo>
                    <a:pt x="272" y="9"/>
                    <a:pt x="272" y="10"/>
                    <a:pt x="272" y="10"/>
                  </a:cubicBezTo>
                  <a:cubicBezTo>
                    <a:pt x="272" y="10"/>
                    <a:pt x="271" y="11"/>
                    <a:pt x="271" y="11"/>
                  </a:cubicBezTo>
                  <a:cubicBezTo>
                    <a:pt x="270" y="12"/>
                    <a:pt x="270" y="12"/>
                    <a:pt x="269" y="12"/>
                  </a:cubicBezTo>
                  <a:cubicBezTo>
                    <a:pt x="269" y="13"/>
                    <a:pt x="268" y="13"/>
                    <a:pt x="268" y="13"/>
                  </a:cubicBezTo>
                  <a:cubicBezTo>
                    <a:pt x="267" y="13"/>
                    <a:pt x="267" y="13"/>
                    <a:pt x="267" y="12"/>
                  </a:cubicBezTo>
                  <a:cubicBezTo>
                    <a:pt x="266" y="12"/>
                    <a:pt x="266" y="11"/>
                    <a:pt x="266" y="11"/>
                  </a:cubicBezTo>
                  <a:cubicBezTo>
                    <a:pt x="266" y="11"/>
                    <a:pt x="265" y="10"/>
                    <a:pt x="265" y="10"/>
                  </a:cubicBezTo>
                  <a:cubicBezTo>
                    <a:pt x="265" y="9"/>
                    <a:pt x="265" y="9"/>
                    <a:pt x="265" y="9"/>
                  </a:cubicBezTo>
                  <a:cubicBezTo>
                    <a:pt x="265" y="8"/>
                    <a:pt x="265" y="7"/>
                    <a:pt x="266" y="6"/>
                  </a:cubicBezTo>
                  <a:cubicBezTo>
                    <a:pt x="267" y="6"/>
                    <a:pt x="268" y="5"/>
                    <a:pt x="269" y="5"/>
                  </a:cubicBezTo>
                  <a:cubicBezTo>
                    <a:pt x="270" y="5"/>
                    <a:pt x="270" y="6"/>
                    <a:pt x="271" y="6"/>
                  </a:cubicBezTo>
                  <a:moveTo>
                    <a:pt x="273" y="26"/>
                  </a:moveTo>
                  <a:cubicBezTo>
                    <a:pt x="272" y="27"/>
                    <a:pt x="271" y="28"/>
                    <a:pt x="270" y="28"/>
                  </a:cubicBezTo>
                  <a:cubicBezTo>
                    <a:pt x="270" y="29"/>
                    <a:pt x="268" y="29"/>
                    <a:pt x="267" y="29"/>
                  </a:cubicBezTo>
                  <a:cubicBezTo>
                    <a:pt x="266" y="29"/>
                    <a:pt x="266" y="29"/>
                    <a:pt x="265" y="29"/>
                  </a:cubicBezTo>
                  <a:cubicBezTo>
                    <a:pt x="265" y="29"/>
                    <a:pt x="264" y="28"/>
                    <a:pt x="264" y="28"/>
                  </a:cubicBezTo>
                  <a:cubicBezTo>
                    <a:pt x="263" y="28"/>
                    <a:pt x="263" y="27"/>
                    <a:pt x="262" y="27"/>
                  </a:cubicBezTo>
                  <a:cubicBezTo>
                    <a:pt x="262" y="26"/>
                    <a:pt x="262" y="25"/>
                    <a:pt x="262" y="25"/>
                  </a:cubicBezTo>
                  <a:cubicBezTo>
                    <a:pt x="262" y="24"/>
                    <a:pt x="262" y="23"/>
                    <a:pt x="262" y="23"/>
                  </a:cubicBezTo>
                  <a:cubicBezTo>
                    <a:pt x="263" y="22"/>
                    <a:pt x="263" y="22"/>
                    <a:pt x="263" y="21"/>
                  </a:cubicBezTo>
                  <a:cubicBezTo>
                    <a:pt x="264" y="21"/>
                    <a:pt x="264" y="20"/>
                    <a:pt x="265" y="20"/>
                  </a:cubicBezTo>
                  <a:cubicBezTo>
                    <a:pt x="265" y="20"/>
                    <a:pt x="266" y="19"/>
                    <a:pt x="266" y="19"/>
                  </a:cubicBezTo>
                  <a:lnTo>
                    <a:pt x="273" y="26"/>
                  </a:lnTo>
                  <a:close/>
                  <a:moveTo>
                    <a:pt x="333" y="34"/>
                  </a:moveTo>
                  <a:cubicBezTo>
                    <a:pt x="345" y="34"/>
                    <a:pt x="345" y="34"/>
                    <a:pt x="345" y="34"/>
                  </a:cubicBezTo>
                  <a:cubicBezTo>
                    <a:pt x="346" y="34"/>
                    <a:pt x="348" y="33"/>
                    <a:pt x="349" y="33"/>
                  </a:cubicBezTo>
                  <a:cubicBezTo>
                    <a:pt x="351" y="33"/>
                    <a:pt x="352" y="32"/>
                    <a:pt x="353" y="32"/>
                  </a:cubicBezTo>
                  <a:cubicBezTo>
                    <a:pt x="354" y="31"/>
                    <a:pt x="355" y="30"/>
                    <a:pt x="356" y="29"/>
                  </a:cubicBezTo>
                  <a:cubicBezTo>
                    <a:pt x="357" y="28"/>
                    <a:pt x="357" y="26"/>
                    <a:pt x="357" y="24"/>
                  </a:cubicBezTo>
                  <a:cubicBezTo>
                    <a:pt x="357" y="23"/>
                    <a:pt x="357" y="22"/>
                    <a:pt x="356" y="21"/>
                  </a:cubicBezTo>
                  <a:cubicBezTo>
                    <a:pt x="356" y="21"/>
                    <a:pt x="356" y="20"/>
                    <a:pt x="355" y="19"/>
                  </a:cubicBezTo>
                  <a:cubicBezTo>
                    <a:pt x="354" y="18"/>
                    <a:pt x="354" y="18"/>
                    <a:pt x="353" y="17"/>
                  </a:cubicBezTo>
                  <a:cubicBezTo>
                    <a:pt x="352" y="17"/>
                    <a:pt x="351" y="17"/>
                    <a:pt x="350" y="17"/>
                  </a:cubicBezTo>
                  <a:cubicBezTo>
                    <a:pt x="350" y="16"/>
                    <a:pt x="350" y="16"/>
                    <a:pt x="350" y="16"/>
                  </a:cubicBezTo>
                  <a:cubicBezTo>
                    <a:pt x="352" y="16"/>
                    <a:pt x="353" y="15"/>
                    <a:pt x="354" y="14"/>
                  </a:cubicBezTo>
                  <a:cubicBezTo>
                    <a:pt x="355" y="13"/>
                    <a:pt x="356" y="11"/>
                    <a:pt x="356" y="9"/>
                  </a:cubicBezTo>
                  <a:cubicBezTo>
                    <a:pt x="356" y="8"/>
                    <a:pt x="355" y="7"/>
                    <a:pt x="355" y="6"/>
                  </a:cubicBezTo>
                  <a:cubicBezTo>
                    <a:pt x="354" y="5"/>
                    <a:pt x="353" y="4"/>
                    <a:pt x="352" y="3"/>
                  </a:cubicBezTo>
                  <a:cubicBezTo>
                    <a:pt x="351" y="2"/>
                    <a:pt x="350" y="2"/>
                    <a:pt x="349" y="2"/>
                  </a:cubicBezTo>
                  <a:cubicBezTo>
                    <a:pt x="348" y="1"/>
                    <a:pt x="347" y="1"/>
                    <a:pt x="346" y="1"/>
                  </a:cubicBezTo>
                  <a:cubicBezTo>
                    <a:pt x="333" y="1"/>
                    <a:pt x="333" y="1"/>
                    <a:pt x="333" y="1"/>
                  </a:cubicBezTo>
                  <a:lnTo>
                    <a:pt x="333" y="34"/>
                  </a:lnTo>
                  <a:close/>
                  <a:moveTo>
                    <a:pt x="339" y="6"/>
                  </a:moveTo>
                  <a:cubicBezTo>
                    <a:pt x="344" y="6"/>
                    <a:pt x="344" y="6"/>
                    <a:pt x="344" y="6"/>
                  </a:cubicBezTo>
                  <a:cubicBezTo>
                    <a:pt x="346" y="6"/>
                    <a:pt x="347" y="7"/>
                    <a:pt x="348" y="7"/>
                  </a:cubicBezTo>
                  <a:cubicBezTo>
                    <a:pt x="349" y="8"/>
                    <a:pt x="350" y="9"/>
                    <a:pt x="350" y="10"/>
                  </a:cubicBezTo>
                  <a:cubicBezTo>
                    <a:pt x="350" y="12"/>
                    <a:pt x="349" y="13"/>
                    <a:pt x="348" y="13"/>
                  </a:cubicBezTo>
                  <a:cubicBezTo>
                    <a:pt x="347" y="14"/>
                    <a:pt x="346" y="14"/>
                    <a:pt x="344" y="14"/>
                  </a:cubicBezTo>
                  <a:cubicBezTo>
                    <a:pt x="339" y="14"/>
                    <a:pt x="339" y="14"/>
                    <a:pt x="339" y="14"/>
                  </a:cubicBezTo>
                  <a:lnTo>
                    <a:pt x="339" y="6"/>
                  </a:lnTo>
                  <a:close/>
                  <a:moveTo>
                    <a:pt x="339" y="19"/>
                  </a:moveTo>
                  <a:cubicBezTo>
                    <a:pt x="344" y="19"/>
                    <a:pt x="344" y="19"/>
                    <a:pt x="344" y="19"/>
                  </a:cubicBezTo>
                  <a:cubicBezTo>
                    <a:pt x="347" y="19"/>
                    <a:pt x="348" y="20"/>
                    <a:pt x="349" y="20"/>
                  </a:cubicBezTo>
                  <a:cubicBezTo>
                    <a:pt x="351" y="21"/>
                    <a:pt x="351" y="22"/>
                    <a:pt x="351" y="24"/>
                  </a:cubicBezTo>
                  <a:cubicBezTo>
                    <a:pt x="351" y="25"/>
                    <a:pt x="351" y="26"/>
                    <a:pt x="350" y="26"/>
                  </a:cubicBezTo>
                  <a:cubicBezTo>
                    <a:pt x="350" y="27"/>
                    <a:pt x="349" y="27"/>
                    <a:pt x="349" y="28"/>
                  </a:cubicBezTo>
                  <a:cubicBezTo>
                    <a:pt x="348" y="28"/>
                    <a:pt x="347" y="28"/>
                    <a:pt x="346" y="28"/>
                  </a:cubicBezTo>
                  <a:cubicBezTo>
                    <a:pt x="346" y="29"/>
                    <a:pt x="345" y="29"/>
                    <a:pt x="344" y="29"/>
                  </a:cubicBezTo>
                  <a:cubicBezTo>
                    <a:pt x="339" y="29"/>
                    <a:pt x="339" y="29"/>
                    <a:pt x="339" y="29"/>
                  </a:cubicBezTo>
                  <a:lnTo>
                    <a:pt x="339" y="19"/>
                  </a:lnTo>
                  <a:close/>
                  <a:moveTo>
                    <a:pt x="373" y="34"/>
                  </a:moveTo>
                  <a:cubicBezTo>
                    <a:pt x="380" y="34"/>
                    <a:pt x="380" y="34"/>
                    <a:pt x="380" y="34"/>
                  </a:cubicBezTo>
                  <a:cubicBezTo>
                    <a:pt x="383" y="26"/>
                    <a:pt x="383" y="26"/>
                    <a:pt x="383" y="26"/>
                  </a:cubicBezTo>
                  <a:cubicBezTo>
                    <a:pt x="397" y="26"/>
                    <a:pt x="397" y="26"/>
                    <a:pt x="397" y="26"/>
                  </a:cubicBezTo>
                  <a:cubicBezTo>
                    <a:pt x="400" y="34"/>
                    <a:pt x="400" y="34"/>
                    <a:pt x="400" y="34"/>
                  </a:cubicBezTo>
                  <a:cubicBezTo>
                    <a:pt x="406" y="34"/>
                    <a:pt x="406" y="34"/>
                    <a:pt x="406" y="34"/>
                  </a:cubicBezTo>
                  <a:cubicBezTo>
                    <a:pt x="392" y="1"/>
                    <a:pt x="392" y="1"/>
                    <a:pt x="392" y="1"/>
                  </a:cubicBezTo>
                  <a:cubicBezTo>
                    <a:pt x="387" y="1"/>
                    <a:pt x="387" y="1"/>
                    <a:pt x="387" y="1"/>
                  </a:cubicBezTo>
                  <a:lnTo>
                    <a:pt x="373" y="34"/>
                  </a:lnTo>
                  <a:close/>
                  <a:moveTo>
                    <a:pt x="384" y="21"/>
                  </a:moveTo>
                  <a:cubicBezTo>
                    <a:pt x="390" y="8"/>
                    <a:pt x="390" y="8"/>
                    <a:pt x="390" y="8"/>
                  </a:cubicBezTo>
                  <a:cubicBezTo>
                    <a:pt x="394" y="21"/>
                    <a:pt x="394" y="21"/>
                    <a:pt x="394" y="21"/>
                  </a:cubicBezTo>
                  <a:lnTo>
                    <a:pt x="384" y="21"/>
                  </a:lnTo>
                  <a:close/>
                  <a:moveTo>
                    <a:pt x="450" y="6"/>
                  </a:moveTo>
                  <a:cubicBezTo>
                    <a:pt x="449" y="4"/>
                    <a:pt x="447" y="2"/>
                    <a:pt x="445" y="2"/>
                  </a:cubicBezTo>
                  <a:cubicBezTo>
                    <a:pt x="443" y="1"/>
                    <a:pt x="441" y="0"/>
                    <a:pt x="439" y="0"/>
                  </a:cubicBezTo>
                  <a:cubicBezTo>
                    <a:pt x="437" y="0"/>
                    <a:pt x="434" y="1"/>
                    <a:pt x="432" y="2"/>
                  </a:cubicBezTo>
                  <a:cubicBezTo>
                    <a:pt x="430" y="2"/>
                    <a:pt x="428" y="4"/>
                    <a:pt x="427" y="5"/>
                  </a:cubicBezTo>
                  <a:cubicBezTo>
                    <a:pt x="425" y="7"/>
                    <a:pt x="424" y="8"/>
                    <a:pt x="423" y="10"/>
                  </a:cubicBezTo>
                  <a:cubicBezTo>
                    <a:pt x="423" y="13"/>
                    <a:pt x="422" y="15"/>
                    <a:pt x="422" y="18"/>
                  </a:cubicBezTo>
                  <a:cubicBezTo>
                    <a:pt x="422" y="20"/>
                    <a:pt x="423" y="22"/>
                    <a:pt x="423" y="24"/>
                  </a:cubicBezTo>
                  <a:cubicBezTo>
                    <a:pt x="424" y="26"/>
                    <a:pt x="425" y="28"/>
                    <a:pt x="427" y="30"/>
                  </a:cubicBezTo>
                  <a:cubicBezTo>
                    <a:pt x="428" y="31"/>
                    <a:pt x="430" y="32"/>
                    <a:pt x="432" y="33"/>
                  </a:cubicBezTo>
                  <a:cubicBezTo>
                    <a:pt x="434" y="34"/>
                    <a:pt x="437" y="34"/>
                    <a:pt x="439" y="34"/>
                  </a:cubicBezTo>
                  <a:cubicBezTo>
                    <a:pt x="442" y="34"/>
                    <a:pt x="444" y="34"/>
                    <a:pt x="446" y="33"/>
                  </a:cubicBezTo>
                  <a:cubicBezTo>
                    <a:pt x="448" y="32"/>
                    <a:pt x="450" y="31"/>
                    <a:pt x="451" y="29"/>
                  </a:cubicBezTo>
                  <a:cubicBezTo>
                    <a:pt x="446" y="25"/>
                    <a:pt x="446" y="25"/>
                    <a:pt x="446" y="25"/>
                  </a:cubicBezTo>
                  <a:cubicBezTo>
                    <a:pt x="445" y="27"/>
                    <a:pt x="444" y="28"/>
                    <a:pt x="443" y="28"/>
                  </a:cubicBezTo>
                  <a:cubicBezTo>
                    <a:pt x="442" y="29"/>
                    <a:pt x="441" y="29"/>
                    <a:pt x="439" y="29"/>
                  </a:cubicBezTo>
                  <a:cubicBezTo>
                    <a:pt x="438" y="29"/>
                    <a:pt x="436" y="29"/>
                    <a:pt x="435" y="28"/>
                  </a:cubicBezTo>
                  <a:cubicBezTo>
                    <a:pt x="433" y="28"/>
                    <a:pt x="432" y="27"/>
                    <a:pt x="431" y="26"/>
                  </a:cubicBezTo>
                  <a:cubicBezTo>
                    <a:pt x="430" y="25"/>
                    <a:pt x="429" y="23"/>
                    <a:pt x="429" y="22"/>
                  </a:cubicBezTo>
                  <a:cubicBezTo>
                    <a:pt x="428" y="20"/>
                    <a:pt x="428" y="19"/>
                    <a:pt x="428" y="17"/>
                  </a:cubicBezTo>
                  <a:cubicBezTo>
                    <a:pt x="428" y="16"/>
                    <a:pt x="428" y="14"/>
                    <a:pt x="429" y="13"/>
                  </a:cubicBezTo>
                  <a:cubicBezTo>
                    <a:pt x="429" y="11"/>
                    <a:pt x="430" y="10"/>
                    <a:pt x="431" y="9"/>
                  </a:cubicBezTo>
                  <a:cubicBezTo>
                    <a:pt x="432" y="8"/>
                    <a:pt x="433" y="7"/>
                    <a:pt x="435" y="7"/>
                  </a:cubicBezTo>
                  <a:cubicBezTo>
                    <a:pt x="436" y="6"/>
                    <a:pt x="438" y="6"/>
                    <a:pt x="439" y="6"/>
                  </a:cubicBezTo>
                  <a:cubicBezTo>
                    <a:pt x="440" y="6"/>
                    <a:pt x="441" y="6"/>
                    <a:pt x="443" y="6"/>
                  </a:cubicBezTo>
                  <a:cubicBezTo>
                    <a:pt x="444" y="7"/>
                    <a:pt x="445" y="8"/>
                    <a:pt x="446" y="9"/>
                  </a:cubicBezTo>
                  <a:lnTo>
                    <a:pt x="450" y="6"/>
                  </a:lnTo>
                  <a:close/>
                  <a:moveTo>
                    <a:pt x="469" y="24"/>
                  </a:moveTo>
                  <a:cubicBezTo>
                    <a:pt x="470" y="26"/>
                    <a:pt x="471" y="28"/>
                    <a:pt x="472" y="30"/>
                  </a:cubicBezTo>
                  <a:cubicBezTo>
                    <a:pt x="474" y="31"/>
                    <a:pt x="476" y="32"/>
                    <a:pt x="478" y="33"/>
                  </a:cubicBezTo>
                  <a:cubicBezTo>
                    <a:pt x="480" y="34"/>
                    <a:pt x="482" y="34"/>
                    <a:pt x="485" y="34"/>
                  </a:cubicBezTo>
                  <a:cubicBezTo>
                    <a:pt x="487" y="34"/>
                    <a:pt x="489" y="34"/>
                    <a:pt x="491" y="33"/>
                  </a:cubicBezTo>
                  <a:cubicBezTo>
                    <a:pt x="494" y="32"/>
                    <a:pt x="495" y="31"/>
                    <a:pt x="497" y="30"/>
                  </a:cubicBezTo>
                  <a:cubicBezTo>
                    <a:pt x="498" y="28"/>
                    <a:pt x="500" y="26"/>
                    <a:pt x="500" y="24"/>
                  </a:cubicBezTo>
                  <a:cubicBezTo>
                    <a:pt x="501" y="22"/>
                    <a:pt x="502" y="20"/>
                    <a:pt x="502" y="17"/>
                  </a:cubicBezTo>
                  <a:cubicBezTo>
                    <a:pt x="502" y="15"/>
                    <a:pt x="501" y="12"/>
                    <a:pt x="500" y="10"/>
                  </a:cubicBezTo>
                  <a:cubicBezTo>
                    <a:pt x="500" y="8"/>
                    <a:pt x="498" y="6"/>
                    <a:pt x="497" y="5"/>
                  </a:cubicBezTo>
                  <a:cubicBezTo>
                    <a:pt x="495" y="3"/>
                    <a:pt x="494" y="2"/>
                    <a:pt x="491" y="2"/>
                  </a:cubicBezTo>
                  <a:cubicBezTo>
                    <a:pt x="489" y="1"/>
                    <a:pt x="487" y="0"/>
                    <a:pt x="485" y="0"/>
                  </a:cubicBezTo>
                  <a:cubicBezTo>
                    <a:pt x="482" y="0"/>
                    <a:pt x="480" y="1"/>
                    <a:pt x="478" y="2"/>
                  </a:cubicBezTo>
                  <a:cubicBezTo>
                    <a:pt x="476" y="2"/>
                    <a:pt x="474" y="4"/>
                    <a:pt x="472" y="5"/>
                  </a:cubicBezTo>
                  <a:cubicBezTo>
                    <a:pt x="471" y="7"/>
                    <a:pt x="470" y="8"/>
                    <a:pt x="469" y="10"/>
                  </a:cubicBezTo>
                  <a:cubicBezTo>
                    <a:pt x="468" y="13"/>
                    <a:pt x="467" y="15"/>
                    <a:pt x="467" y="18"/>
                  </a:cubicBezTo>
                  <a:cubicBezTo>
                    <a:pt x="467" y="20"/>
                    <a:pt x="468" y="22"/>
                    <a:pt x="469" y="24"/>
                  </a:cubicBezTo>
                  <a:moveTo>
                    <a:pt x="474" y="13"/>
                  </a:moveTo>
                  <a:cubicBezTo>
                    <a:pt x="475" y="11"/>
                    <a:pt x="476" y="10"/>
                    <a:pt x="477" y="9"/>
                  </a:cubicBezTo>
                  <a:cubicBezTo>
                    <a:pt x="478" y="8"/>
                    <a:pt x="479" y="7"/>
                    <a:pt x="480" y="7"/>
                  </a:cubicBezTo>
                  <a:cubicBezTo>
                    <a:pt x="481" y="6"/>
                    <a:pt x="483" y="6"/>
                    <a:pt x="485" y="6"/>
                  </a:cubicBezTo>
                  <a:cubicBezTo>
                    <a:pt x="486" y="6"/>
                    <a:pt x="488" y="6"/>
                    <a:pt x="489" y="7"/>
                  </a:cubicBezTo>
                  <a:cubicBezTo>
                    <a:pt x="491" y="7"/>
                    <a:pt x="492" y="8"/>
                    <a:pt x="493" y="9"/>
                  </a:cubicBezTo>
                  <a:cubicBezTo>
                    <a:pt x="494" y="10"/>
                    <a:pt x="494" y="11"/>
                    <a:pt x="495" y="13"/>
                  </a:cubicBezTo>
                  <a:cubicBezTo>
                    <a:pt x="495" y="14"/>
                    <a:pt x="496" y="16"/>
                    <a:pt x="496" y="17"/>
                  </a:cubicBezTo>
                  <a:cubicBezTo>
                    <a:pt x="496" y="19"/>
                    <a:pt x="495" y="20"/>
                    <a:pt x="495" y="22"/>
                  </a:cubicBezTo>
                  <a:cubicBezTo>
                    <a:pt x="494" y="23"/>
                    <a:pt x="494" y="25"/>
                    <a:pt x="493" y="26"/>
                  </a:cubicBezTo>
                  <a:cubicBezTo>
                    <a:pt x="492" y="27"/>
                    <a:pt x="491" y="28"/>
                    <a:pt x="489" y="28"/>
                  </a:cubicBezTo>
                  <a:cubicBezTo>
                    <a:pt x="488" y="29"/>
                    <a:pt x="486" y="29"/>
                    <a:pt x="485" y="29"/>
                  </a:cubicBezTo>
                  <a:cubicBezTo>
                    <a:pt x="483" y="29"/>
                    <a:pt x="481" y="29"/>
                    <a:pt x="480" y="28"/>
                  </a:cubicBezTo>
                  <a:cubicBezTo>
                    <a:pt x="479" y="28"/>
                    <a:pt x="478" y="27"/>
                    <a:pt x="477" y="26"/>
                  </a:cubicBezTo>
                  <a:cubicBezTo>
                    <a:pt x="476" y="25"/>
                    <a:pt x="475" y="23"/>
                    <a:pt x="474" y="22"/>
                  </a:cubicBezTo>
                  <a:cubicBezTo>
                    <a:pt x="474" y="20"/>
                    <a:pt x="474" y="19"/>
                    <a:pt x="474" y="17"/>
                  </a:cubicBezTo>
                  <a:cubicBezTo>
                    <a:pt x="474" y="16"/>
                    <a:pt x="474" y="14"/>
                    <a:pt x="474" y="13"/>
                  </a:cubicBezTo>
                  <a:moveTo>
                    <a:pt x="521" y="34"/>
                  </a:moveTo>
                  <a:cubicBezTo>
                    <a:pt x="527" y="34"/>
                    <a:pt x="527" y="34"/>
                    <a:pt x="527" y="34"/>
                  </a:cubicBezTo>
                  <a:cubicBezTo>
                    <a:pt x="527" y="9"/>
                    <a:pt x="527" y="9"/>
                    <a:pt x="527" y="9"/>
                  </a:cubicBezTo>
                  <a:cubicBezTo>
                    <a:pt x="527" y="9"/>
                    <a:pt x="527" y="9"/>
                    <a:pt x="527" y="9"/>
                  </a:cubicBezTo>
                  <a:cubicBezTo>
                    <a:pt x="543" y="34"/>
                    <a:pt x="543" y="34"/>
                    <a:pt x="543" y="34"/>
                  </a:cubicBezTo>
                  <a:cubicBezTo>
                    <a:pt x="550" y="34"/>
                    <a:pt x="550" y="34"/>
                    <a:pt x="550" y="34"/>
                  </a:cubicBezTo>
                  <a:cubicBezTo>
                    <a:pt x="550" y="1"/>
                    <a:pt x="550" y="1"/>
                    <a:pt x="550" y="1"/>
                  </a:cubicBezTo>
                  <a:cubicBezTo>
                    <a:pt x="545" y="1"/>
                    <a:pt x="545" y="1"/>
                    <a:pt x="545" y="1"/>
                  </a:cubicBezTo>
                  <a:cubicBezTo>
                    <a:pt x="545" y="25"/>
                    <a:pt x="545" y="25"/>
                    <a:pt x="545" y="25"/>
                  </a:cubicBezTo>
                  <a:cubicBezTo>
                    <a:pt x="545" y="25"/>
                    <a:pt x="545" y="25"/>
                    <a:pt x="545" y="25"/>
                  </a:cubicBezTo>
                  <a:cubicBezTo>
                    <a:pt x="529" y="1"/>
                    <a:pt x="529" y="1"/>
                    <a:pt x="529" y="1"/>
                  </a:cubicBezTo>
                  <a:cubicBezTo>
                    <a:pt x="521" y="1"/>
                    <a:pt x="521" y="1"/>
                    <a:pt x="521" y="1"/>
                  </a:cubicBezTo>
                  <a:lnTo>
                    <a:pt x="5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grpSp>
      <p:sp>
        <p:nvSpPr>
          <p:cNvPr id="5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chemeClr val="tx1"/>
                </a:solidFill>
                <a:latin typeface="Arial" panose="020B0604020202020204" pitchFamily="34" charset="0"/>
                <a:cs typeface="Arial" panose="020B0604020202020204" pitchFamily="34" charset="0"/>
              </a:defRPr>
            </a:lvl1pPr>
          </a:lstStyle>
          <a:p>
            <a:r>
              <a:rPr lang="en-US" dirty="0"/>
              <a:t>Contacts</a:t>
            </a:r>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897806A-E8C2-4C56-A03A-C82C222675D6}" type="slidenum">
              <a:rPr lang="en-US" smtClean="0"/>
              <a:pPr/>
              <a:t>‹#›</a:t>
            </a:fld>
            <a:endParaRPr lang="en-US" dirty="0"/>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
        <p:nvSpPr>
          <p:cNvPr id="57" name="Contact Info (4)"/>
          <p:cNvSpPr>
            <a:spLocks noGrp="1"/>
          </p:cNvSpPr>
          <p:nvPr>
            <p:ph type="body" sz="quarter" idx="24" hasCustomPrompt="1"/>
          </p:nvPr>
        </p:nvSpPr>
        <p:spPr>
          <a:xfrm>
            <a:off x="8517300" y="4324684"/>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a:t>Title</a:t>
            </a:r>
          </a:p>
          <a:p>
            <a:pPr lvl="0"/>
            <a:r>
              <a:rPr lang="en-US" dirty="0"/>
              <a:t>Location</a:t>
            </a:r>
          </a:p>
          <a:p>
            <a:pPr lvl="0"/>
            <a:r>
              <a:rPr lang="en-US" dirty="0"/>
              <a:t>email@shb.com</a:t>
            </a:r>
          </a:p>
        </p:txBody>
      </p:sp>
      <p:sp>
        <p:nvSpPr>
          <p:cNvPr id="58" name="Contact Name (4)"/>
          <p:cNvSpPr>
            <a:spLocks noGrp="1"/>
          </p:cNvSpPr>
          <p:nvPr>
            <p:ph type="body" sz="quarter" idx="25" hasCustomPrompt="1"/>
          </p:nvPr>
        </p:nvSpPr>
        <p:spPr>
          <a:xfrm>
            <a:off x="8517300" y="3703240"/>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a:t>Name</a:t>
            </a:r>
          </a:p>
        </p:txBody>
      </p:sp>
      <p:sp>
        <p:nvSpPr>
          <p:cNvPr id="60" name="Contact Picture (4)"/>
          <p:cNvSpPr>
            <a:spLocks noGrp="1" noChangeAspect="1"/>
          </p:cNvSpPr>
          <p:nvPr>
            <p:ph type="pic" sz="quarter" idx="26"/>
          </p:nvPr>
        </p:nvSpPr>
        <p:spPr>
          <a:xfrm>
            <a:off x="6933331" y="370592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dirty="0"/>
          </a:p>
        </p:txBody>
      </p:sp>
      <p:sp>
        <p:nvSpPr>
          <p:cNvPr id="64" name="Contact Info (3)"/>
          <p:cNvSpPr>
            <a:spLocks noGrp="1"/>
          </p:cNvSpPr>
          <p:nvPr>
            <p:ph type="body" sz="quarter" idx="21" hasCustomPrompt="1"/>
          </p:nvPr>
        </p:nvSpPr>
        <p:spPr>
          <a:xfrm>
            <a:off x="3258630" y="4326874"/>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a:t>Title</a:t>
            </a:r>
          </a:p>
          <a:p>
            <a:pPr lvl="0"/>
            <a:r>
              <a:rPr lang="en-US" dirty="0"/>
              <a:t>Location</a:t>
            </a:r>
          </a:p>
          <a:p>
            <a:pPr lvl="0"/>
            <a:r>
              <a:rPr lang="en-US" dirty="0"/>
              <a:t>email@shb.com</a:t>
            </a:r>
          </a:p>
        </p:txBody>
      </p:sp>
      <p:sp>
        <p:nvSpPr>
          <p:cNvPr id="65" name="Contact Name (3)"/>
          <p:cNvSpPr>
            <a:spLocks noGrp="1"/>
          </p:cNvSpPr>
          <p:nvPr>
            <p:ph type="body" sz="quarter" idx="22" hasCustomPrompt="1"/>
          </p:nvPr>
        </p:nvSpPr>
        <p:spPr>
          <a:xfrm>
            <a:off x="3258630" y="3705430"/>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a:t>Name</a:t>
            </a:r>
          </a:p>
        </p:txBody>
      </p:sp>
      <p:sp>
        <p:nvSpPr>
          <p:cNvPr id="66" name="Contact Picture (3)"/>
          <p:cNvSpPr>
            <a:spLocks noGrp="1" noChangeAspect="1"/>
          </p:cNvSpPr>
          <p:nvPr>
            <p:ph type="pic" sz="quarter" idx="23"/>
          </p:nvPr>
        </p:nvSpPr>
        <p:spPr>
          <a:xfrm>
            <a:off x="1674661" y="370811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dirty="0"/>
          </a:p>
        </p:txBody>
      </p:sp>
      <p:sp>
        <p:nvSpPr>
          <p:cNvPr id="67" name="Contact Info (2)"/>
          <p:cNvSpPr>
            <a:spLocks noGrp="1"/>
          </p:cNvSpPr>
          <p:nvPr>
            <p:ph type="body" sz="quarter" idx="18" hasCustomPrompt="1"/>
          </p:nvPr>
        </p:nvSpPr>
        <p:spPr>
          <a:xfrm>
            <a:off x="8517300" y="2263937"/>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a:t>Title</a:t>
            </a:r>
          </a:p>
          <a:p>
            <a:pPr lvl="0"/>
            <a:r>
              <a:rPr lang="en-US" dirty="0"/>
              <a:t>Location</a:t>
            </a:r>
          </a:p>
          <a:p>
            <a:pPr lvl="0"/>
            <a:r>
              <a:rPr lang="en-US" dirty="0"/>
              <a:t>email@shb.com</a:t>
            </a:r>
          </a:p>
        </p:txBody>
      </p:sp>
      <p:sp>
        <p:nvSpPr>
          <p:cNvPr id="68" name="Contact Name (2)"/>
          <p:cNvSpPr>
            <a:spLocks noGrp="1"/>
          </p:cNvSpPr>
          <p:nvPr>
            <p:ph type="body" sz="quarter" idx="19" hasCustomPrompt="1"/>
          </p:nvPr>
        </p:nvSpPr>
        <p:spPr>
          <a:xfrm>
            <a:off x="8517300" y="1642493"/>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a:t>Name</a:t>
            </a:r>
          </a:p>
        </p:txBody>
      </p:sp>
      <p:sp>
        <p:nvSpPr>
          <p:cNvPr id="69" name="Contact Picture (2)"/>
          <p:cNvSpPr>
            <a:spLocks noGrp="1" noChangeAspect="1"/>
          </p:cNvSpPr>
          <p:nvPr>
            <p:ph type="pic" sz="quarter" idx="20"/>
          </p:nvPr>
        </p:nvSpPr>
        <p:spPr>
          <a:xfrm>
            <a:off x="6933331" y="1645180"/>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dirty="0"/>
          </a:p>
        </p:txBody>
      </p:sp>
      <p:sp>
        <p:nvSpPr>
          <p:cNvPr id="70" name="Contact Info (1)"/>
          <p:cNvSpPr>
            <a:spLocks noGrp="1"/>
          </p:cNvSpPr>
          <p:nvPr>
            <p:ph type="body" sz="quarter" idx="17" hasCustomPrompt="1"/>
          </p:nvPr>
        </p:nvSpPr>
        <p:spPr>
          <a:xfrm>
            <a:off x="3258630" y="2266127"/>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a:t>Title</a:t>
            </a:r>
          </a:p>
          <a:p>
            <a:pPr lvl="0"/>
            <a:r>
              <a:rPr lang="en-US" dirty="0"/>
              <a:t>Location</a:t>
            </a:r>
          </a:p>
          <a:p>
            <a:pPr lvl="0"/>
            <a:r>
              <a:rPr lang="en-US" dirty="0"/>
              <a:t>email@shb.com</a:t>
            </a:r>
          </a:p>
        </p:txBody>
      </p:sp>
      <p:sp>
        <p:nvSpPr>
          <p:cNvPr id="71" name="Contact Name (1)"/>
          <p:cNvSpPr>
            <a:spLocks noGrp="1"/>
          </p:cNvSpPr>
          <p:nvPr>
            <p:ph type="body" sz="quarter" idx="16" hasCustomPrompt="1"/>
          </p:nvPr>
        </p:nvSpPr>
        <p:spPr>
          <a:xfrm>
            <a:off x="3258630" y="1644683"/>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a:t>Name</a:t>
            </a:r>
          </a:p>
        </p:txBody>
      </p:sp>
      <p:sp>
        <p:nvSpPr>
          <p:cNvPr id="72" name="Contact Picture (1)"/>
          <p:cNvSpPr>
            <a:spLocks noGrp="1" noChangeAspect="1"/>
          </p:cNvSpPr>
          <p:nvPr>
            <p:ph type="pic" sz="quarter" idx="15"/>
          </p:nvPr>
        </p:nvSpPr>
        <p:spPr>
          <a:xfrm>
            <a:off x="1674661" y="1647370"/>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82324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750"/>
                                        <p:tgtEl>
                                          <p:spTgt spid="4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750"/>
                                        <p:tgtEl>
                                          <p:spTgt spid="72"/>
                                        </p:tgtEl>
                                      </p:cBhvr>
                                    </p:animEffect>
                                    <p:anim calcmode="lin" valueType="num">
                                      <p:cBhvr>
                                        <p:cTn id="11" dur="750" fill="hold"/>
                                        <p:tgtEl>
                                          <p:spTgt spid="72"/>
                                        </p:tgtEl>
                                        <p:attrNameLst>
                                          <p:attrName>ppt_x</p:attrName>
                                        </p:attrNameLst>
                                      </p:cBhvr>
                                      <p:tavLst>
                                        <p:tav tm="0">
                                          <p:val>
                                            <p:strVal val="#ppt_x"/>
                                          </p:val>
                                        </p:tav>
                                        <p:tav tm="100000">
                                          <p:val>
                                            <p:strVal val="#ppt_x"/>
                                          </p:val>
                                        </p:tav>
                                      </p:tavLst>
                                    </p:anim>
                                    <p:anim calcmode="lin" valueType="num">
                                      <p:cBhvr>
                                        <p:cTn id="12" dur="750" fill="hold"/>
                                        <p:tgtEl>
                                          <p:spTgt spid="7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750"/>
                                        <p:tgtEl>
                                          <p:spTgt spid="70"/>
                                        </p:tgtEl>
                                      </p:cBhvr>
                                    </p:animEffect>
                                    <p:anim calcmode="lin" valueType="num">
                                      <p:cBhvr>
                                        <p:cTn id="16" dur="750" fill="hold"/>
                                        <p:tgtEl>
                                          <p:spTgt spid="70"/>
                                        </p:tgtEl>
                                        <p:attrNameLst>
                                          <p:attrName>ppt_x</p:attrName>
                                        </p:attrNameLst>
                                      </p:cBhvr>
                                      <p:tavLst>
                                        <p:tav tm="0">
                                          <p:val>
                                            <p:strVal val="#ppt_x"/>
                                          </p:val>
                                        </p:tav>
                                        <p:tav tm="100000">
                                          <p:val>
                                            <p:strVal val="#ppt_x"/>
                                          </p:val>
                                        </p:tav>
                                      </p:tavLst>
                                    </p:anim>
                                    <p:anim calcmode="lin" valueType="num">
                                      <p:cBhvr>
                                        <p:cTn id="17" dur="750" fill="hold"/>
                                        <p:tgtEl>
                                          <p:spTgt spid="7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1">
                                            <p:txEl>
                                              <p:pRg st="0" end="0"/>
                                            </p:txEl>
                                          </p:spTgt>
                                        </p:tgtEl>
                                        <p:attrNameLst>
                                          <p:attrName>style.visibility</p:attrName>
                                        </p:attrNameLst>
                                      </p:cBhvr>
                                      <p:to>
                                        <p:strVal val="visible"/>
                                      </p:to>
                                    </p:set>
                                    <p:animEffect transition="in" filter="fade">
                                      <p:cBhvr>
                                        <p:cTn id="20" dur="750"/>
                                        <p:tgtEl>
                                          <p:spTgt spid="71">
                                            <p:txEl>
                                              <p:pRg st="0" end="0"/>
                                            </p:txEl>
                                          </p:spTgt>
                                        </p:tgtEl>
                                      </p:cBhvr>
                                    </p:animEffect>
                                    <p:anim calcmode="lin" valueType="num">
                                      <p:cBhvr>
                                        <p:cTn id="21" dur="75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22" dur="750" fill="hold"/>
                                        <p:tgtEl>
                                          <p:spTgt spid="71">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750"/>
                                        <p:tgtEl>
                                          <p:spTgt spid="69"/>
                                        </p:tgtEl>
                                      </p:cBhvr>
                                    </p:animEffect>
                                    <p:anim calcmode="lin" valueType="num">
                                      <p:cBhvr>
                                        <p:cTn id="26" dur="750" fill="hold"/>
                                        <p:tgtEl>
                                          <p:spTgt spid="69"/>
                                        </p:tgtEl>
                                        <p:attrNameLst>
                                          <p:attrName>ppt_x</p:attrName>
                                        </p:attrNameLst>
                                      </p:cBhvr>
                                      <p:tavLst>
                                        <p:tav tm="0">
                                          <p:val>
                                            <p:strVal val="#ppt_x"/>
                                          </p:val>
                                        </p:tav>
                                        <p:tav tm="100000">
                                          <p:val>
                                            <p:strVal val="#ppt_x"/>
                                          </p:val>
                                        </p:tav>
                                      </p:tavLst>
                                    </p:anim>
                                    <p:anim calcmode="lin" valueType="num">
                                      <p:cBhvr>
                                        <p:cTn id="27" dur="750" fill="hold"/>
                                        <p:tgtEl>
                                          <p:spTgt spid="6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750"/>
                                        <p:tgtEl>
                                          <p:spTgt spid="67"/>
                                        </p:tgtEl>
                                      </p:cBhvr>
                                    </p:animEffect>
                                    <p:anim calcmode="lin" valueType="num">
                                      <p:cBhvr>
                                        <p:cTn id="31" dur="750" fill="hold"/>
                                        <p:tgtEl>
                                          <p:spTgt spid="67"/>
                                        </p:tgtEl>
                                        <p:attrNameLst>
                                          <p:attrName>ppt_x</p:attrName>
                                        </p:attrNameLst>
                                      </p:cBhvr>
                                      <p:tavLst>
                                        <p:tav tm="0">
                                          <p:val>
                                            <p:strVal val="#ppt_x"/>
                                          </p:val>
                                        </p:tav>
                                        <p:tav tm="100000">
                                          <p:val>
                                            <p:strVal val="#ppt_x"/>
                                          </p:val>
                                        </p:tav>
                                      </p:tavLst>
                                    </p:anim>
                                    <p:anim calcmode="lin" valueType="num">
                                      <p:cBhvr>
                                        <p:cTn id="32" dur="750" fill="hold"/>
                                        <p:tgtEl>
                                          <p:spTgt spid="6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8">
                                            <p:txEl>
                                              <p:pRg st="0" end="0"/>
                                            </p:txEl>
                                          </p:spTgt>
                                        </p:tgtEl>
                                        <p:attrNameLst>
                                          <p:attrName>style.visibility</p:attrName>
                                        </p:attrNameLst>
                                      </p:cBhvr>
                                      <p:to>
                                        <p:strVal val="visible"/>
                                      </p:to>
                                    </p:set>
                                    <p:animEffect transition="in" filter="fade">
                                      <p:cBhvr>
                                        <p:cTn id="35" dur="750"/>
                                        <p:tgtEl>
                                          <p:spTgt spid="68">
                                            <p:txEl>
                                              <p:pRg st="0" end="0"/>
                                            </p:txEl>
                                          </p:spTgt>
                                        </p:tgtEl>
                                      </p:cBhvr>
                                    </p:animEffect>
                                    <p:anim calcmode="lin" valueType="num">
                                      <p:cBhvr>
                                        <p:cTn id="36" dur="75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37" dur="750" fill="hold"/>
                                        <p:tgtEl>
                                          <p:spTgt spid="68">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750"/>
                                        <p:tgtEl>
                                          <p:spTgt spid="66"/>
                                        </p:tgtEl>
                                      </p:cBhvr>
                                    </p:animEffect>
                                    <p:anim calcmode="lin" valueType="num">
                                      <p:cBhvr>
                                        <p:cTn id="41" dur="750" fill="hold"/>
                                        <p:tgtEl>
                                          <p:spTgt spid="66"/>
                                        </p:tgtEl>
                                        <p:attrNameLst>
                                          <p:attrName>ppt_x</p:attrName>
                                        </p:attrNameLst>
                                      </p:cBhvr>
                                      <p:tavLst>
                                        <p:tav tm="0">
                                          <p:val>
                                            <p:strVal val="#ppt_x"/>
                                          </p:val>
                                        </p:tav>
                                        <p:tav tm="100000">
                                          <p:val>
                                            <p:strVal val="#ppt_x"/>
                                          </p:val>
                                        </p:tav>
                                      </p:tavLst>
                                    </p:anim>
                                    <p:anim calcmode="lin" valueType="num">
                                      <p:cBhvr>
                                        <p:cTn id="42" dur="750" fill="hold"/>
                                        <p:tgtEl>
                                          <p:spTgt spid="6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750"/>
                                        <p:tgtEl>
                                          <p:spTgt spid="64"/>
                                        </p:tgtEl>
                                      </p:cBhvr>
                                    </p:animEffect>
                                    <p:anim calcmode="lin" valueType="num">
                                      <p:cBhvr>
                                        <p:cTn id="46" dur="750" fill="hold"/>
                                        <p:tgtEl>
                                          <p:spTgt spid="64"/>
                                        </p:tgtEl>
                                        <p:attrNameLst>
                                          <p:attrName>ppt_x</p:attrName>
                                        </p:attrNameLst>
                                      </p:cBhvr>
                                      <p:tavLst>
                                        <p:tav tm="0">
                                          <p:val>
                                            <p:strVal val="#ppt_x"/>
                                          </p:val>
                                        </p:tav>
                                        <p:tav tm="100000">
                                          <p:val>
                                            <p:strVal val="#ppt_x"/>
                                          </p:val>
                                        </p:tav>
                                      </p:tavLst>
                                    </p:anim>
                                    <p:anim calcmode="lin" valueType="num">
                                      <p:cBhvr>
                                        <p:cTn id="47" dur="750" fill="hold"/>
                                        <p:tgtEl>
                                          <p:spTgt spid="6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5">
                                            <p:txEl>
                                              <p:pRg st="0" end="0"/>
                                            </p:txEl>
                                          </p:spTgt>
                                        </p:tgtEl>
                                        <p:attrNameLst>
                                          <p:attrName>style.visibility</p:attrName>
                                        </p:attrNameLst>
                                      </p:cBhvr>
                                      <p:to>
                                        <p:strVal val="visible"/>
                                      </p:to>
                                    </p:set>
                                    <p:animEffect transition="in" filter="fade">
                                      <p:cBhvr>
                                        <p:cTn id="50" dur="750"/>
                                        <p:tgtEl>
                                          <p:spTgt spid="65">
                                            <p:txEl>
                                              <p:pRg st="0" end="0"/>
                                            </p:txEl>
                                          </p:spTgt>
                                        </p:tgtEl>
                                      </p:cBhvr>
                                    </p:animEffect>
                                    <p:anim calcmode="lin" valueType="num">
                                      <p:cBhvr>
                                        <p:cTn id="51" dur="75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52" dur="750" fill="hold"/>
                                        <p:tgtEl>
                                          <p:spTgt spid="65">
                                            <p:txEl>
                                              <p:pRg st="0" end="0"/>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750"/>
                                        <p:tgtEl>
                                          <p:spTgt spid="60"/>
                                        </p:tgtEl>
                                      </p:cBhvr>
                                    </p:animEffect>
                                    <p:anim calcmode="lin" valueType="num">
                                      <p:cBhvr>
                                        <p:cTn id="56" dur="750" fill="hold"/>
                                        <p:tgtEl>
                                          <p:spTgt spid="60"/>
                                        </p:tgtEl>
                                        <p:attrNameLst>
                                          <p:attrName>ppt_x</p:attrName>
                                        </p:attrNameLst>
                                      </p:cBhvr>
                                      <p:tavLst>
                                        <p:tav tm="0">
                                          <p:val>
                                            <p:strVal val="#ppt_x"/>
                                          </p:val>
                                        </p:tav>
                                        <p:tav tm="100000">
                                          <p:val>
                                            <p:strVal val="#ppt_x"/>
                                          </p:val>
                                        </p:tav>
                                      </p:tavLst>
                                    </p:anim>
                                    <p:anim calcmode="lin" valueType="num">
                                      <p:cBhvr>
                                        <p:cTn id="57" dur="750" fill="hold"/>
                                        <p:tgtEl>
                                          <p:spTgt spid="6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750"/>
                                        <p:tgtEl>
                                          <p:spTgt spid="57"/>
                                        </p:tgtEl>
                                      </p:cBhvr>
                                    </p:animEffect>
                                    <p:anim calcmode="lin" valueType="num">
                                      <p:cBhvr>
                                        <p:cTn id="61" dur="750" fill="hold"/>
                                        <p:tgtEl>
                                          <p:spTgt spid="57"/>
                                        </p:tgtEl>
                                        <p:attrNameLst>
                                          <p:attrName>ppt_x</p:attrName>
                                        </p:attrNameLst>
                                      </p:cBhvr>
                                      <p:tavLst>
                                        <p:tav tm="0">
                                          <p:val>
                                            <p:strVal val="#ppt_x"/>
                                          </p:val>
                                        </p:tav>
                                        <p:tav tm="100000">
                                          <p:val>
                                            <p:strVal val="#ppt_x"/>
                                          </p:val>
                                        </p:tav>
                                      </p:tavLst>
                                    </p:anim>
                                    <p:anim calcmode="lin" valueType="num">
                                      <p:cBhvr>
                                        <p:cTn id="62" dur="750" fill="hold"/>
                                        <p:tgtEl>
                                          <p:spTgt spid="5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8">
                                            <p:txEl>
                                              <p:pRg st="0" end="0"/>
                                            </p:txEl>
                                          </p:spTgt>
                                        </p:tgtEl>
                                        <p:attrNameLst>
                                          <p:attrName>style.visibility</p:attrName>
                                        </p:attrNameLst>
                                      </p:cBhvr>
                                      <p:to>
                                        <p:strVal val="visible"/>
                                      </p:to>
                                    </p:set>
                                    <p:animEffect transition="in" filter="fade">
                                      <p:cBhvr>
                                        <p:cTn id="65" dur="750"/>
                                        <p:tgtEl>
                                          <p:spTgt spid="58">
                                            <p:txEl>
                                              <p:pRg st="0" end="0"/>
                                            </p:txEl>
                                          </p:spTgt>
                                        </p:tgtEl>
                                      </p:cBhvr>
                                    </p:animEffect>
                                    <p:anim calcmode="lin" valueType="num">
                                      <p:cBhvr>
                                        <p:cTn id="66" dur="75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67" dur="750" fill="hold"/>
                                        <p:tgtEl>
                                          <p:spTgt spid="5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tmplLst>
          <p:tmpl>
            <p:tnLst>
              <p:par>
                <p:cTn presetID="42"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750"/>
                        <p:tgtEl>
                          <p:spTgt spid="57"/>
                        </p:tgtEl>
                      </p:cBhvr>
                    </p:animEffect>
                    <p:anim calcmode="lin" valueType="num">
                      <p:cBhvr>
                        <p:cTn dur="750" fill="hold"/>
                        <p:tgtEl>
                          <p:spTgt spid="57"/>
                        </p:tgtEl>
                        <p:attrNameLst>
                          <p:attrName>ppt_x</p:attrName>
                        </p:attrNameLst>
                      </p:cBhvr>
                      <p:tavLst>
                        <p:tav tm="0">
                          <p:val>
                            <p:strVal val="#ppt_x"/>
                          </p:val>
                        </p:tav>
                        <p:tav tm="100000">
                          <p:val>
                            <p:strVal val="#ppt_x"/>
                          </p:val>
                        </p:tav>
                      </p:tavLst>
                    </p:anim>
                    <p:anim calcmode="lin" valueType="num">
                      <p:cBhvr>
                        <p:cTn dur="75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42"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750"/>
                        <p:tgtEl>
                          <p:spTgt spid="58"/>
                        </p:tgtEl>
                      </p:cBhvr>
                    </p:animEffect>
                    <p:anim calcmode="lin" valueType="num">
                      <p:cBhvr>
                        <p:cTn dur="750" fill="hold"/>
                        <p:tgtEl>
                          <p:spTgt spid="58"/>
                        </p:tgtEl>
                        <p:attrNameLst>
                          <p:attrName>ppt_x</p:attrName>
                        </p:attrNameLst>
                      </p:cBhvr>
                      <p:tavLst>
                        <p:tav tm="0">
                          <p:val>
                            <p:strVal val="#ppt_x"/>
                          </p:val>
                        </p:tav>
                        <p:tav tm="100000">
                          <p:val>
                            <p:strVal val="#ppt_x"/>
                          </p:val>
                        </p:tav>
                      </p:tavLst>
                    </p:anim>
                    <p:anim calcmode="lin" valueType="num">
                      <p:cBhvr>
                        <p:cTn dur="750" fill="hold"/>
                        <p:tgtEl>
                          <p:spTgt spid="58"/>
                        </p:tgtEl>
                        <p:attrNameLst>
                          <p:attrName>ppt_y</p:attrName>
                        </p:attrNameLst>
                      </p:cBhvr>
                      <p:tavLst>
                        <p:tav tm="0">
                          <p:val>
                            <p:strVal val="#ppt_y+.1"/>
                          </p:val>
                        </p:tav>
                        <p:tav tm="100000">
                          <p:val>
                            <p:strVal val="#ppt_y"/>
                          </p:val>
                        </p:tav>
                      </p:tavLst>
                    </p:anim>
                  </p:childTnLst>
                </p:cTn>
              </p:par>
            </p:tnLst>
          </p:tmpl>
        </p:tmplLst>
      </p:bldP>
      <p:bldP spid="60" grpId="0" animBg="1"/>
      <p:bldP spid="64" grpId="0">
        <p:tmplLst>
          <p:tmpl>
            <p:tnLst>
              <p:par>
                <p:cTn presetID="42"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750"/>
                        <p:tgtEl>
                          <p:spTgt spid="64"/>
                        </p:tgtEl>
                      </p:cBhvr>
                    </p:animEffect>
                    <p:anim calcmode="lin" valueType="num">
                      <p:cBhvr>
                        <p:cTn dur="750" fill="hold"/>
                        <p:tgtEl>
                          <p:spTgt spid="64"/>
                        </p:tgtEl>
                        <p:attrNameLst>
                          <p:attrName>ppt_x</p:attrName>
                        </p:attrNameLst>
                      </p:cBhvr>
                      <p:tavLst>
                        <p:tav tm="0">
                          <p:val>
                            <p:strVal val="#ppt_x"/>
                          </p:val>
                        </p:tav>
                        <p:tav tm="100000">
                          <p:val>
                            <p:strVal val="#ppt_x"/>
                          </p:val>
                        </p:tav>
                      </p:tavLst>
                    </p:anim>
                    <p:anim calcmode="lin" valueType="num">
                      <p:cBhvr>
                        <p:cTn dur="750" fill="hold"/>
                        <p:tgtEl>
                          <p:spTgt spid="64"/>
                        </p:tgtEl>
                        <p:attrNameLst>
                          <p:attrName>ppt_y</p:attrName>
                        </p:attrNameLst>
                      </p:cBhvr>
                      <p:tavLst>
                        <p:tav tm="0">
                          <p:val>
                            <p:strVal val="#ppt_y+.1"/>
                          </p:val>
                        </p:tav>
                        <p:tav tm="100000">
                          <p:val>
                            <p:strVal val="#ppt_y"/>
                          </p:val>
                        </p:tav>
                      </p:tavLst>
                    </p:anim>
                  </p:childTnLst>
                </p:cTn>
              </p:par>
            </p:tnLst>
          </p:tmpl>
        </p:tmplLst>
      </p:bldP>
      <p:bldP spid="65" grpId="0" build="p">
        <p:tmplLst>
          <p:tmpl lvl="1">
            <p:tnLst>
              <p:par>
                <p:cTn presetID="42"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750"/>
                        <p:tgtEl>
                          <p:spTgt spid="65"/>
                        </p:tgtEl>
                      </p:cBhvr>
                    </p:animEffect>
                    <p:anim calcmode="lin" valueType="num">
                      <p:cBhvr>
                        <p:cTn dur="750" fill="hold"/>
                        <p:tgtEl>
                          <p:spTgt spid="65"/>
                        </p:tgtEl>
                        <p:attrNameLst>
                          <p:attrName>ppt_x</p:attrName>
                        </p:attrNameLst>
                      </p:cBhvr>
                      <p:tavLst>
                        <p:tav tm="0">
                          <p:val>
                            <p:strVal val="#ppt_x"/>
                          </p:val>
                        </p:tav>
                        <p:tav tm="100000">
                          <p:val>
                            <p:strVal val="#ppt_x"/>
                          </p:val>
                        </p:tav>
                      </p:tavLst>
                    </p:anim>
                    <p:anim calcmode="lin" valueType="num">
                      <p:cBhvr>
                        <p:cTn dur="750" fill="hold"/>
                        <p:tgtEl>
                          <p:spTgt spid="65"/>
                        </p:tgtEl>
                        <p:attrNameLst>
                          <p:attrName>ppt_y</p:attrName>
                        </p:attrNameLst>
                      </p:cBhvr>
                      <p:tavLst>
                        <p:tav tm="0">
                          <p:val>
                            <p:strVal val="#ppt_y+.1"/>
                          </p:val>
                        </p:tav>
                        <p:tav tm="100000">
                          <p:val>
                            <p:strVal val="#ppt_y"/>
                          </p:val>
                        </p:tav>
                      </p:tavLst>
                    </p:anim>
                  </p:childTnLst>
                </p:cTn>
              </p:par>
            </p:tnLst>
          </p:tmpl>
        </p:tmplLst>
      </p:bldP>
      <p:bldP spid="66" grpId="0" animBg="1"/>
      <p:bldP spid="67" grpId="0">
        <p:tmplLst>
          <p:tmpl>
            <p:tnLst>
              <p:par>
                <p:cTn presetID="42"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750"/>
                        <p:tgtEl>
                          <p:spTgt spid="67"/>
                        </p:tgtEl>
                      </p:cBhvr>
                    </p:animEffect>
                    <p:anim calcmode="lin" valueType="num">
                      <p:cBhvr>
                        <p:cTn dur="750" fill="hold"/>
                        <p:tgtEl>
                          <p:spTgt spid="67"/>
                        </p:tgtEl>
                        <p:attrNameLst>
                          <p:attrName>ppt_x</p:attrName>
                        </p:attrNameLst>
                      </p:cBhvr>
                      <p:tavLst>
                        <p:tav tm="0">
                          <p:val>
                            <p:strVal val="#ppt_x"/>
                          </p:val>
                        </p:tav>
                        <p:tav tm="100000">
                          <p:val>
                            <p:strVal val="#ppt_x"/>
                          </p:val>
                        </p:tav>
                      </p:tavLst>
                    </p:anim>
                    <p:anim calcmode="lin" valueType="num">
                      <p:cBhvr>
                        <p:cTn dur="750" fill="hold"/>
                        <p:tgtEl>
                          <p:spTgt spid="67"/>
                        </p:tgtEl>
                        <p:attrNameLst>
                          <p:attrName>ppt_y</p:attrName>
                        </p:attrNameLst>
                      </p:cBhvr>
                      <p:tavLst>
                        <p:tav tm="0">
                          <p:val>
                            <p:strVal val="#ppt_y+.1"/>
                          </p:val>
                        </p:tav>
                        <p:tav tm="100000">
                          <p:val>
                            <p:strVal val="#ppt_y"/>
                          </p:val>
                        </p:tav>
                      </p:tavLst>
                    </p:anim>
                  </p:childTnLst>
                </p:cTn>
              </p:par>
            </p:tnLst>
          </p:tmpl>
        </p:tmplLst>
      </p:bldP>
      <p:bldP spid="68" grpId="0" build="p">
        <p:tmplLst>
          <p:tmpl lvl="1">
            <p:tnLst>
              <p:par>
                <p:cTn presetID="42"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750"/>
                        <p:tgtEl>
                          <p:spTgt spid="68"/>
                        </p:tgtEl>
                      </p:cBhvr>
                    </p:animEffect>
                    <p:anim calcmode="lin" valueType="num">
                      <p:cBhvr>
                        <p:cTn dur="750" fill="hold"/>
                        <p:tgtEl>
                          <p:spTgt spid="68"/>
                        </p:tgtEl>
                        <p:attrNameLst>
                          <p:attrName>ppt_x</p:attrName>
                        </p:attrNameLst>
                      </p:cBhvr>
                      <p:tavLst>
                        <p:tav tm="0">
                          <p:val>
                            <p:strVal val="#ppt_x"/>
                          </p:val>
                        </p:tav>
                        <p:tav tm="100000">
                          <p:val>
                            <p:strVal val="#ppt_x"/>
                          </p:val>
                        </p:tav>
                      </p:tavLst>
                    </p:anim>
                    <p:anim calcmode="lin" valueType="num">
                      <p:cBhvr>
                        <p:cTn dur="750" fill="hold"/>
                        <p:tgtEl>
                          <p:spTgt spid="68"/>
                        </p:tgtEl>
                        <p:attrNameLst>
                          <p:attrName>ppt_y</p:attrName>
                        </p:attrNameLst>
                      </p:cBhvr>
                      <p:tavLst>
                        <p:tav tm="0">
                          <p:val>
                            <p:strVal val="#ppt_y+.1"/>
                          </p:val>
                        </p:tav>
                        <p:tav tm="100000">
                          <p:val>
                            <p:strVal val="#ppt_y"/>
                          </p:val>
                        </p:tav>
                      </p:tavLst>
                    </p:anim>
                  </p:childTnLst>
                </p:cTn>
              </p:par>
            </p:tnLst>
          </p:tmpl>
        </p:tmplLst>
      </p:bldP>
      <p:bldP spid="69" grpId="0" animBg="1"/>
      <p:bldP spid="70" grpId="0">
        <p:tmplLst>
          <p:tmpl>
            <p:tnLst>
              <p:par>
                <p:cTn presetID="42"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750"/>
                        <p:tgtEl>
                          <p:spTgt spid="70"/>
                        </p:tgtEl>
                      </p:cBhvr>
                    </p:animEffect>
                    <p:anim calcmode="lin" valueType="num">
                      <p:cBhvr>
                        <p:cTn dur="750" fill="hold"/>
                        <p:tgtEl>
                          <p:spTgt spid="70"/>
                        </p:tgtEl>
                        <p:attrNameLst>
                          <p:attrName>ppt_x</p:attrName>
                        </p:attrNameLst>
                      </p:cBhvr>
                      <p:tavLst>
                        <p:tav tm="0">
                          <p:val>
                            <p:strVal val="#ppt_x"/>
                          </p:val>
                        </p:tav>
                        <p:tav tm="100000">
                          <p:val>
                            <p:strVal val="#ppt_x"/>
                          </p:val>
                        </p:tav>
                      </p:tavLst>
                    </p:anim>
                    <p:anim calcmode="lin" valueType="num">
                      <p:cBhvr>
                        <p:cTn dur="75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750"/>
                        <p:tgtEl>
                          <p:spTgt spid="71"/>
                        </p:tgtEl>
                      </p:cBhvr>
                    </p:animEffect>
                    <p:anim calcmode="lin" valueType="num">
                      <p:cBhvr>
                        <p:cTn dur="750" fill="hold"/>
                        <p:tgtEl>
                          <p:spTgt spid="71"/>
                        </p:tgtEl>
                        <p:attrNameLst>
                          <p:attrName>ppt_x</p:attrName>
                        </p:attrNameLst>
                      </p:cBhvr>
                      <p:tavLst>
                        <p:tav tm="0">
                          <p:val>
                            <p:strVal val="#ppt_x"/>
                          </p:val>
                        </p:tav>
                        <p:tav tm="100000">
                          <p:val>
                            <p:strVal val="#ppt_x"/>
                          </p:val>
                        </p:tav>
                      </p:tavLst>
                    </p:anim>
                    <p:anim calcmode="lin" valueType="num">
                      <p:cBhvr>
                        <p:cTn dur="750" fill="hold"/>
                        <p:tgtEl>
                          <p:spTgt spid="71"/>
                        </p:tgtEl>
                        <p:attrNameLst>
                          <p:attrName>ppt_y</p:attrName>
                        </p:attrNameLst>
                      </p:cBhvr>
                      <p:tavLst>
                        <p:tav tm="0">
                          <p:val>
                            <p:strVal val="#ppt_y+.1"/>
                          </p:val>
                        </p:tav>
                        <p:tav tm="100000">
                          <p:val>
                            <p:strVal val="#ppt_y"/>
                          </p:val>
                        </p:tav>
                      </p:tavLst>
                    </p:anim>
                  </p:childTnLst>
                </p:cTn>
              </p:par>
            </p:tnLst>
          </p:tmpl>
        </p:tmplLst>
      </p:bldP>
      <p:bldP spid="72" grpId="0" animBg="1"/>
    </p:bldLst>
  </p:timing>
  <p:extLst>
    <p:ext uri="{DCECCB84-F9BA-43D5-87BE-67443E8EF086}">
      <p15:sldGuideLst xmlns:p15="http://schemas.microsoft.com/office/powerpoint/2012/main">
        <p15:guide id="1" pos="1488" userDrawn="1">
          <p15:clr>
            <a:srgbClr val="A4A3A4"/>
          </p15:clr>
        </p15:guide>
      </p15:sldGuideLst>
    </p:ext>
  </p:extLst>
</p:sldLayout>
</file>

<file path=ppt/slideLayouts/slideLayout29.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Contacts (6)">
    <p:spTree>
      <p:nvGrpSpPr>
        <p:cNvPr id="1" name=""/>
        <p:cNvGrpSpPr/>
        <p:nvPr/>
      </p:nvGrpSpPr>
      <p:grpSpPr>
        <a:xfrm>
          <a:off x="0" y="0"/>
          <a:ext cx="0" cy="0"/>
          <a:chOff x="0" y="0"/>
          <a:chExt cx="0" cy="0"/>
        </a:xfrm>
      </p:grpSpPr>
      <p:sp>
        <p:nvSpPr>
          <p:cNvPr id="54" name="White Background"/>
          <p:cNvSpPr/>
          <p:nvPr/>
        </p:nvSpPr>
        <p:spPr>
          <a:xfrm>
            <a:off x="2362200" y="0"/>
            <a:ext cx="98298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chemeClr val="tx1"/>
                </a:solidFill>
                <a:latin typeface="Arial" panose="020B0604020202020204" pitchFamily="34" charset="0"/>
                <a:cs typeface="Arial" panose="020B0604020202020204" pitchFamily="34" charset="0"/>
              </a:defRPr>
            </a:lvl1pPr>
          </a:lstStyle>
          <a:p>
            <a:r>
              <a:rPr lang="en-US" dirty="0"/>
              <a:t>Contacts</a:t>
            </a:r>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897806A-E8C2-4C56-A03A-C82C222675D6}" type="slidenum">
              <a:rPr lang="en-US" smtClean="0"/>
              <a:pPr/>
              <a:t>‹#›</a:t>
            </a:fld>
            <a:endParaRPr lang="en-US" dirty="0"/>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
        <p:nvSpPr>
          <p:cNvPr id="23" name="Contact Info (6)"/>
          <p:cNvSpPr>
            <a:spLocks noGrp="1"/>
          </p:cNvSpPr>
          <p:nvPr>
            <p:ph type="body" sz="quarter" idx="27" hasCustomPrompt="1"/>
          </p:nvPr>
        </p:nvSpPr>
        <p:spPr>
          <a:xfrm>
            <a:off x="8517300" y="5426548"/>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a:t>Title</a:t>
            </a:r>
          </a:p>
          <a:p>
            <a:pPr lvl="0"/>
            <a:r>
              <a:rPr lang="en-US" dirty="0"/>
              <a:t>Location</a:t>
            </a:r>
          </a:p>
          <a:p>
            <a:pPr lvl="0"/>
            <a:r>
              <a:rPr lang="en-US" dirty="0"/>
              <a:t>email@shb.com</a:t>
            </a:r>
          </a:p>
        </p:txBody>
      </p:sp>
      <p:sp>
        <p:nvSpPr>
          <p:cNvPr id="24" name="Contact Name (6)"/>
          <p:cNvSpPr>
            <a:spLocks noGrp="1"/>
          </p:cNvSpPr>
          <p:nvPr>
            <p:ph type="body" sz="quarter" idx="28" hasCustomPrompt="1"/>
          </p:nvPr>
        </p:nvSpPr>
        <p:spPr>
          <a:xfrm>
            <a:off x="8517300" y="4805104"/>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a:t>Name</a:t>
            </a:r>
          </a:p>
        </p:txBody>
      </p:sp>
      <p:sp>
        <p:nvSpPr>
          <p:cNvPr id="25" name="Contact Picture (6)"/>
          <p:cNvSpPr>
            <a:spLocks noGrp="1" noChangeAspect="1"/>
          </p:cNvSpPr>
          <p:nvPr>
            <p:ph type="pic" sz="quarter" idx="29"/>
          </p:nvPr>
        </p:nvSpPr>
        <p:spPr>
          <a:xfrm>
            <a:off x="6933331" y="4807791"/>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dirty="0"/>
          </a:p>
        </p:txBody>
      </p:sp>
      <p:sp>
        <p:nvSpPr>
          <p:cNvPr id="26" name="Contact Info (5)"/>
          <p:cNvSpPr>
            <a:spLocks noGrp="1"/>
          </p:cNvSpPr>
          <p:nvPr>
            <p:ph type="body" sz="quarter" idx="30" hasCustomPrompt="1"/>
          </p:nvPr>
        </p:nvSpPr>
        <p:spPr>
          <a:xfrm>
            <a:off x="3258630" y="5428738"/>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a:t>Title</a:t>
            </a:r>
          </a:p>
          <a:p>
            <a:pPr lvl="0"/>
            <a:r>
              <a:rPr lang="en-US" dirty="0"/>
              <a:t>Location</a:t>
            </a:r>
          </a:p>
          <a:p>
            <a:pPr lvl="0"/>
            <a:r>
              <a:rPr lang="en-US" dirty="0"/>
              <a:t>email@shb.com</a:t>
            </a:r>
          </a:p>
        </p:txBody>
      </p:sp>
      <p:sp>
        <p:nvSpPr>
          <p:cNvPr id="27" name="Contact Name (5)"/>
          <p:cNvSpPr>
            <a:spLocks noGrp="1"/>
          </p:cNvSpPr>
          <p:nvPr>
            <p:ph type="body" sz="quarter" idx="31" hasCustomPrompt="1"/>
          </p:nvPr>
        </p:nvSpPr>
        <p:spPr>
          <a:xfrm>
            <a:off x="3258630" y="4807294"/>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a:t>Name</a:t>
            </a:r>
          </a:p>
        </p:txBody>
      </p:sp>
      <p:sp>
        <p:nvSpPr>
          <p:cNvPr id="28" name="Contact Picture (5)"/>
          <p:cNvSpPr>
            <a:spLocks noGrp="1" noChangeAspect="1"/>
          </p:cNvSpPr>
          <p:nvPr>
            <p:ph type="pic" sz="quarter" idx="32"/>
          </p:nvPr>
        </p:nvSpPr>
        <p:spPr>
          <a:xfrm>
            <a:off x="1674661" y="4809981"/>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dirty="0"/>
          </a:p>
        </p:txBody>
      </p:sp>
      <p:sp>
        <p:nvSpPr>
          <p:cNvPr id="29" name="Contact Info (4)"/>
          <p:cNvSpPr>
            <a:spLocks noGrp="1"/>
          </p:cNvSpPr>
          <p:nvPr>
            <p:ph type="body" sz="quarter" idx="24" hasCustomPrompt="1"/>
          </p:nvPr>
        </p:nvSpPr>
        <p:spPr>
          <a:xfrm>
            <a:off x="8517300" y="3369334"/>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a:t>Title</a:t>
            </a:r>
          </a:p>
          <a:p>
            <a:pPr lvl="0"/>
            <a:r>
              <a:rPr lang="en-US" dirty="0"/>
              <a:t>Location</a:t>
            </a:r>
          </a:p>
          <a:p>
            <a:pPr lvl="0"/>
            <a:r>
              <a:rPr lang="en-US" dirty="0"/>
              <a:t>email@shb.com</a:t>
            </a:r>
          </a:p>
        </p:txBody>
      </p:sp>
      <p:sp>
        <p:nvSpPr>
          <p:cNvPr id="30" name="Contact Name (4)"/>
          <p:cNvSpPr>
            <a:spLocks noGrp="1"/>
          </p:cNvSpPr>
          <p:nvPr>
            <p:ph type="body" sz="quarter" idx="25" hasCustomPrompt="1"/>
          </p:nvPr>
        </p:nvSpPr>
        <p:spPr>
          <a:xfrm>
            <a:off x="8517300" y="2747890"/>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a:t>Name</a:t>
            </a:r>
          </a:p>
        </p:txBody>
      </p:sp>
      <p:sp>
        <p:nvSpPr>
          <p:cNvPr id="31" name="Contact Picture (4)"/>
          <p:cNvSpPr>
            <a:spLocks noGrp="1" noChangeAspect="1"/>
          </p:cNvSpPr>
          <p:nvPr>
            <p:ph type="pic" sz="quarter" idx="26"/>
          </p:nvPr>
        </p:nvSpPr>
        <p:spPr>
          <a:xfrm>
            <a:off x="6933331" y="275057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dirty="0"/>
          </a:p>
        </p:txBody>
      </p:sp>
      <p:sp>
        <p:nvSpPr>
          <p:cNvPr id="32" name="Contact Info (3)"/>
          <p:cNvSpPr>
            <a:spLocks noGrp="1"/>
          </p:cNvSpPr>
          <p:nvPr>
            <p:ph type="body" sz="quarter" idx="21" hasCustomPrompt="1"/>
          </p:nvPr>
        </p:nvSpPr>
        <p:spPr>
          <a:xfrm>
            <a:off x="3258630" y="3371524"/>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a:t>Title</a:t>
            </a:r>
          </a:p>
          <a:p>
            <a:pPr lvl="0"/>
            <a:r>
              <a:rPr lang="en-US" dirty="0"/>
              <a:t>Location</a:t>
            </a:r>
          </a:p>
          <a:p>
            <a:pPr lvl="0"/>
            <a:r>
              <a:rPr lang="en-US" dirty="0"/>
              <a:t>email@shb.com</a:t>
            </a:r>
          </a:p>
        </p:txBody>
      </p:sp>
      <p:sp>
        <p:nvSpPr>
          <p:cNvPr id="33" name="Contact Name (3)"/>
          <p:cNvSpPr>
            <a:spLocks noGrp="1"/>
          </p:cNvSpPr>
          <p:nvPr>
            <p:ph type="body" sz="quarter" idx="22" hasCustomPrompt="1"/>
          </p:nvPr>
        </p:nvSpPr>
        <p:spPr>
          <a:xfrm>
            <a:off x="3258630" y="2750080"/>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a:t>Name</a:t>
            </a:r>
          </a:p>
        </p:txBody>
      </p:sp>
      <p:sp>
        <p:nvSpPr>
          <p:cNvPr id="34" name="Contact Picture (3)"/>
          <p:cNvSpPr>
            <a:spLocks noGrp="1" noChangeAspect="1"/>
          </p:cNvSpPr>
          <p:nvPr>
            <p:ph type="pic" sz="quarter" idx="23"/>
          </p:nvPr>
        </p:nvSpPr>
        <p:spPr>
          <a:xfrm>
            <a:off x="1674661" y="275276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dirty="0"/>
          </a:p>
        </p:txBody>
      </p:sp>
      <p:sp>
        <p:nvSpPr>
          <p:cNvPr id="35" name="Contact Info (2)"/>
          <p:cNvSpPr>
            <a:spLocks noGrp="1"/>
          </p:cNvSpPr>
          <p:nvPr>
            <p:ph type="body" sz="quarter" idx="18" hasCustomPrompt="1"/>
          </p:nvPr>
        </p:nvSpPr>
        <p:spPr>
          <a:xfrm>
            <a:off x="8517300" y="1307244"/>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a:t>Title</a:t>
            </a:r>
          </a:p>
          <a:p>
            <a:pPr lvl="0"/>
            <a:r>
              <a:rPr lang="en-US" dirty="0"/>
              <a:t>Location</a:t>
            </a:r>
          </a:p>
          <a:p>
            <a:pPr lvl="0"/>
            <a:r>
              <a:rPr lang="en-US" dirty="0"/>
              <a:t>email@shb.com</a:t>
            </a:r>
          </a:p>
        </p:txBody>
      </p:sp>
      <p:sp>
        <p:nvSpPr>
          <p:cNvPr id="36" name="Contact Name (2)"/>
          <p:cNvSpPr>
            <a:spLocks noGrp="1"/>
          </p:cNvSpPr>
          <p:nvPr>
            <p:ph type="body" sz="quarter" idx="19" hasCustomPrompt="1"/>
          </p:nvPr>
        </p:nvSpPr>
        <p:spPr>
          <a:xfrm>
            <a:off x="8517300" y="685800"/>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a:t>Name</a:t>
            </a:r>
          </a:p>
        </p:txBody>
      </p:sp>
      <p:sp>
        <p:nvSpPr>
          <p:cNvPr id="37" name="Contact Picture (2)"/>
          <p:cNvSpPr>
            <a:spLocks noGrp="1" noChangeAspect="1"/>
          </p:cNvSpPr>
          <p:nvPr>
            <p:ph type="pic" sz="quarter" idx="20"/>
          </p:nvPr>
        </p:nvSpPr>
        <p:spPr>
          <a:xfrm>
            <a:off x="6933331" y="68848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dirty="0"/>
          </a:p>
        </p:txBody>
      </p:sp>
      <p:sp>
        <p:nvSpPr>
          <p:cNvPr id="38" name="Contact Info (1)"/>
          <p:cNvSpPr>
            <a:spLocks noGrp="1"/>
          </p:cNvSpPr>
          <p:nvPr>
            <p:ph type="body" sz="quarter" idx="17" hasCustomPrompt="1"/>
          </p:nvPr>
        </p:nvSpPr>
        <p:spPr>
          <a:xfrm>
            <a:off x="3258630" y="1309434"/>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a:t>Title</a:t>
            </a:r>
          </a:p>
          <a:p>
            <a:pPr lvl="0"/>
            <a:r>
              <a:rPr lang="en-US" dirty="0"/>
              <a:t>Location</a:t>
            </a:r>
          </a:p>
          <a:p>
            <a:pPr lvl="0"/>
            <a:r>
              <a:rPr lang="en-US" dirty="0"/>
              <a:t>email@shb.com</a:t>
            </a:r>
          </a:p>
        </p:txBody>
      </p:sp>
      <p:sp>
        <p:nvSpPr>
          <p:cNvPr id="39" name="Contact Name (1)"/>
          <p:cNvSpPr>
            <a:spLocks noGrp="1"/>
          </p:cNvSpPr>
          <p:nvPr>
            <p:ph type="body" sz="quarter" idx="16" hasCustomPrompt="1"/>
          </p:nvPr>
        </p:nvSpPr>
        <p:spPr>
          <a:xfrm>
            <a:off x="3258630" y="687990"/>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a:t>Name</a:t>
            </a:r>
          </a:p>
        </p:txBody>
      </p:sp>
      <p:sp>
        <p:nvSpPr>
          <p:cNvPr id="40" name="Contact Picture (1)"/>
          <p:cNvSpPr>
            <a:spLocks noGrp="1" noChangeAspect="1"/>
          </p:cNvSpPr>
          <p:nvPr>
            <p:ph type="pic" sz="quarter" idx="15"/>
          </p:nvPr>
        </p:nvSpPr>
        <p:spPr>
          <a:xfrm>
            <a:off x="1674661" y="69067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12409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750"/>
                                        <p:tgtEl>
                                          <p:spTgt spid="40"/>
                                        </p:tgtEl>
                                      </p:cBhvr>
                                    </p:animEffect>
                                    <p:anim calcmode="lin" valueType="num">
                                      <p:cBhvr>
                                        <p:cTn id="8" dur="750" fill="hold"/>
                                        <p:tgtEl>
                                          <p:spTgt spid="40"/>
                                        </p:tgtEl>
                                        <p:attrNameLst>
                                          <p:attrName>ppt_x</p:attrName>
                                        </p:attrNameLst>
                                      </p:cBhvr>
                                      <p:tavLst>
                                        <p:tav tm="0">
                                          <p:val>
                                            <p:strVal val="#ppt_x"/>
                                          </p:val>
                                        </p:tav>
                                        <p:tav tm="100000">
                                          <p:val>
                                            <p:strVal val="#ppt_x"/>
                                          </p:val>
                                        </p:tav>
                                      </p:tavLst>
                                    </p:anim>
                                    <p:anim calcmode="lin" valueType="num">
                                      <p:cBhvr>
                                        <p:cTn id="9" dur="75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750"/>
                                        <p:tgtEl>
                                          <p:spTgt spid="38"/>
                                        </p:tgtEl>
                                      </p:cBhvr>
                                    </p:animEffect>
                                    <p:anim calcmode="lin" valueType="num">
                                      <p:cBhvr>
                                        <p:cTn id="13" dur="750" fill="hold"/>
                                        <p:tgtEl>
                                          <p:spTgt spid="38"/>
                                        </p:tgtEl>
                                        <p:attrNameLst>
                                          <p:attrName>ppt_x</p:attrName>
                                        </p:attrNameLst>
                                      </p:cBhvr>
                                      <p:tavLst>
                                        <p:tav tm="0">
                                          <p:val>
                                            <p:strVal val="#ppt_x"/>
                                          </p:val>
                                        </p:tav>
                                        <p:tav tm="100000">
                                          <p:val>
                                            <p:strVal val="#ppt_x"/>
                                          </p:val>
                                        </p:tav>
                                      </p:tavLst>
                                    </p:anim>
                                    <p:anim calcmode="lin" valueType="num">
                                      <p:cBhvr>
                                        <p:cTn id="14" dur="75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750"/>
                                        <p:tgtEl>
                                          <p:spTgt spid="39">
                                            <p:txEl>
                                              <p:pRg st="0" end="0"/>
                                            </p:txEl>
                                          </p:spTgt>
                                        </p:tgtEl>
                                      </p:cBhvr>
                                    </p:animEffect>
                                    <p:anim calcmode="lin" valueType="num">
                                      <p:cBhvr>
                                        <p:cTn id="18"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39">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750"/>
                                        <p:tgtEl>
                                          <p:spTgt spid="37"/>
                                        </p:tgtEl>
                                      </p:cBhvr>
                                    </p:animEffect>
                                    <p:anim calcmode="lin" valueType="num">
                                      <p:cBhvr>
                                        <p:cTn id="23" dur="750" fill="hold"/>
                                        <p:tgtEl>
                                          <p:spTgt spid="37"/>
                                        </p:tgtEl>
                                        <p:attrNameLst>
                                          <p:attrName>ppt_x</p:attrName>
                                        </p:attrNameLst>
                                      </p:cBhvr>
                                      <p:tavLst>
                                        <p:tav tm="0">
                                          <p:val>
                                            <p:strVal val="#ppt_x"/>
                                          </p:val>
                                        </p:tav>
                                        <p:tav tm="100000">
                                          <p:val>
                                            <p:strVal val="#ppt_x"/>
                                          </p:val>
                                        </p:tav>
                                      </p:tavLst>
                                    </p:anim>
                                    <p:anim calcmode="lin" valueType="num">
                                      <p:cBhvr>
                                        <p:cTn id="24" dur="75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750"/>
                                        <p:tgtEl>
                                          <p:spTgt spid="35"/>
                                        </p:tgtEl>
                                      </p:cBhvr>
                                    </p:animEffect>
                                    <p:anim calcmode="lin" valueType="num">
                                      <p:cBhvr>
                                        <p:cTn id="28" dur="750" fill="hold"/>
                                        <p:tgtEl>
                                          <p:spTgt spid="35"/>
                                        </p:tgtEl>
                                        <p:attrNameLst>
                                          <p:attrName>ppt_x</p:attrName>
                                        </p:attrNameLst>
                                      </p:cBhvr>
                                      <p:tavLst>
                                        <p:tav tm="0">
                                          <p:val>
                                            <p:strVal val="#ppt_x"/>
                                          </p:val>
                                        </p:tav>
                                        <p:tav tm="100000">
                                          <p:val>
                                            <p:strVal val="#ppt_x"/>
                                          </p:val>
                                        </p:tav>
                                      </p:tavLst>
                                    </p:anim>
                                    <p:anim calcmode="lin" valueType="num">
                                      <p:cBhvr>
                                        <p:cTn id="29" dur="75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fade">
                                      <p:cBhvr>
                                        <p:cTn id="32" dur="750"/>
                                        <p:tgtEl>
                                          <p:spTgt spid="36">
                                            <p:txEl>
                                              <p:pRg st="0" end="0"/>
                                            </p:txEl>
                                          </p:spTgt>
                                        </p:tgtEl>
                                      </p:cBhvr>
                                    </p:animEffect>
                                    <p:anim calcmode="lin" valueType="num">
                                      <p:cBhvr>
                                        <p:cTn id="33" dur="75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36">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750"/>
                                        <p:tgtEl>
                                          <p:spTgt spid="34"/>
                                        </p:tgtEl>
                                      </p:cBhvr>
                                    </p:animEffect>
                                    <p:anim calcmode="lin" valueType="num">
                                      <p:cBhvr>
                                        <p:cTn id="38" dur="750" fill="hold"/>
                                        <p:tgtEl>
                                          <p:spTgt spid="34"/>
                                        </p:tgtEl>
                                        <p:attrNameLst>
                                          <p:attrName>ppt_x</p:attrName>
                                        </p:attrNameLst>
                                      </p:cBhvr>
                                      <p:tavLst>
                                        <p:tav tm="0">
                                          <p:val>
                                            <p:strVal val="#ppt_x"/>
                                          </p:val>
                                        </p:tav>
                                        <p:tav tm="100000">
                                          <p:val>
                                            <p:strVal val="#ppt_x"/>
                                          </p:val>
                                        </p:tav>
                                      </p:tavLst>
                                    </p:anim>
                                    <p:anim calcmode="lin" valueType="num">
                                      <p:cBhvr>
                                        <p:cTn id="39" dur="75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750"/>
                                        <p:tgtEl>
                                          <p:spTgt spid="32"/>
                                        </p:tgtEl>
                                      </p:cBhvr>
                                    </p:animEffect>
                                    <p:anim calcmode="lin" valueType="num">
                                      <p:cBhvr>
                                        <p:cTn id="43" dur="750" fill="hold"/>
                                        <p:tgtEl>
                                          <p:spTgt spid="32"/>
                                        </p:tgtEl>
                                        <p:attrNameLst>
                                          <p:attrName>ppt_x</p:attrName>
                                        </p:attrNameLst>
                                      </p:cBhvr>
                                      <p:tavLst>
                                        <p:tav tm="0">
                                          <p:val>
                                            <p:strVal val="#ppt_x"/>
                                          </p:val>
                                        </p:tav>
                                        <p:tav tm="100000">
                                          <p:val>
                                            <p:strVal val="#ppt_x"/>
                                          </p:val>
                                        </p:tav>
                                      </p:tavLst>
                                    </p:anim>
                                    <p:anim calcmode="lin" valueType="num">
                                      <p:cBhvr>
                                        <p:cTn id="44" dur="75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Effect transition="in" filter="fade">
                                      <p:cBhvr>
                                        <p:cTn id="47" dur="750"/>
                                        <p:tgtEl>
                                          <p:spTgt spid="33">
                                            <p:txEl>
                                              <p:pRg st="0" end="0"/>
                                            </p:txEl>
                                          </p:spTgt>
                                        </p:tgtEl>
                                      </p:cBhvr>
                                    </p:animEffect>
                                    <p:anim calcmode="lin" valueType="num">
                                      <p:cBhvr>
                                        <p:cTn id="48" dur="75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49" dur="750" fill="hold"/>
                                        <p:tgtEl>
                                          <p:spTgt spid="33">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750"/>
                                        <p:tgtEl>
                                          <p:spTgt spid="31"/>
                                        </p:tgtEl>
                                      </p:cBhvr>
                                    </p:animEffect>
                                    <p:anim calcmode="lin" valueType="num">
                                      <p:cBhvr>
                                        <p:cTn id="53" dur="750" fill="hold"/>
                                        <p:tgtEl>
                                          <p:spTgt spid="31"/>
                                        </p:tgtEl>
                                        <p:attrNameLst>
                                          <p:attrName>ppt_x</p:attrName>
                                        </p:attrNameLst>
                                      </p:cBhvr>
                                      <p:tavLst>
                                        <p:tav tm="0">
                                          <p:val>
                                            <p:strVal val="#ppt_x"/>
                                          </p:val>
                                        </p:tav>
                                        <p:tav tm="100000">
                                          <p:val>
                                            <p:strVal val="#ppt_x"/>
                                          </p:val>
                                        </p:tav>
                                      </p:tavLst>
                                    </p:anim>
                                    <p:anim calcmode="lin" valueType="num">
                                      <p:cBhvr>
                                        <p:cTn id="54" dur="75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750"/>
                                        <p:tgtEl>
                                          <p:spTgt spid="29"/>
                                        </p:tgtEl>
                                      </p:cBhvr>
                                    </p:animEffect>
                                    <p:anim calcmode="lin" valueType="num">
                                      <p:cBhvr>
                                        <p:cTn id="58" dur="750" fill="hold"/>
                                        <p:tgtEl>
                                          <p:spTgt spid="29"/>
                                        </p:tgtEl>
                                        <p:attrNameLst>
                                          <p:attrName>ppt_x</p:attrName>
                                        </p:attrNameLst>
                                      </p:cBhvr>
                                      <p:tavLst>
                                        <p:tav tm="0">
                                          <p:val>
                                            <p:strVal val="#ppt_x"/>
                                          </p:val>
                                        </p:tav>
                                        <p:tav tm="100000">
                                          <p:val>
                                            <p:strVal val="#ppt_x"/>
                                          </p:val>
                                        </p:tav>
                                      </p:tavLst>
                                    </p:anim>
                                    <p:anim calcmode="lin" valueType="num">
                                      <p:cBhvr>
                                        <p:cTn id="59" dur="750" fill="hold"/>
                                        <p:tgtEl>
                                          <p:spTgt spid="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750"/>
                                        <p:tgtEl>
                                          <p:spTgt spid="30">
                                            <p:txEl>
                                              <p:pRg st="0" end="0"/>
                                            </p:txEl>
                                          </p:spTgt>
                                        </p:tgtEl>
                                      </p:cBhvr>
                                    </p:animEffect>
                                    <p:anim calcmode="lin" valueType="num">
                                      <p:cBhvr>
                                        <p:cTn id="63"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4" dur="750" fill="hold"/>
                                        <p:tgtEl>
                                          <p:spTgt spid="30">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750"/>
                                        <p:tgtEl>
                                          <p:spTgt spid="28"/>
                                        </p:tgtEl>
                                      </p:cBhvr>
                                    </p:animEffect>
                                    <p:anim calcmode="lin" valueType="num">
                                      <p:cBhvr>
                                        <p:cTn id="68" dur="750" fill="hold"/>
                                        <p:tgtEl>
                                          <p:spTgt spid="28"/>
                                        </p:tgtEl>
                                        <p:attrNameLst>
                                          <p:attrName>ppt_x</p:attrName>
                                        </p:attrNameLst>
                                      </p:cBhvr>
                                      <p:tavLst>
                                        <p:tav tm="0">
                                          <p:val>
                                            <p:strVal val="#ppt_x"/>
                                          </p:val>
                                        </p:tav>
                                        <p:tav tm="100000">
                                          <p:val>
                                            <p:strVal val="#ppt_x"/>
                                          </p:val>
                                        </p:tav>
                                      </p:tavLst>
                                    </p:anim>
                                    <p:anim calcmode="lin" valueType="num">
                                      <p:cBhvr>
                                        <p:cTn id="69" dur="75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750"/>
                                        <p:tgtEl>
                                          <p:spTgt spid="26"/>
                                        </p:tgtEl>
                                      </p:cBhvr>
                                    </p:animEffect>
                                    <p:anim calcmode="lin" valueType="num">
                                      <p:cBhvr>
                                        <p:cTn id="73" dur="750" fill="hold"/>
                                        <p:tgtEl>
                                          <p:spTgt spid="26"/>
                                        </p:tgtEl>
                                        <p:attrNameLst>
                                          <p:attrName>ppt_x</p:attrName>
                                        </p:attrNameLst>
                                      </p:cBhvr>
                                      <p:tavLst>
                                        <p:tav tm="0">
                                          <p:val>
                                            <p:strVal val="#ppt_x"/>
                                          </p:val>
                                        </p:tav>
                                        <p:tav tm="100000">
                                          <p:val>
                                            <p:strVal val="#ppt_x"/>
                                          </p:val>
                                        </p:tav>
                                      </p:tavLst>
                                    </p:anim>
                                    <p:anim calcmode="lin" valueType="num">
                                      <p:cBhvr>
                                        <p:cTn id="74" dur="750" fill="hold"/>
                                        <p:tgtEl>
                                          <p:spTgt spid="2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7">
                                            <p:txEl>
                                              <p:pRg st="0" end="0"/>
                                            </p:txEl>
                                          </p:spTgt>
                                        </p:tgtEl>
                                        <p:attrNameLst>
                                          <p:attrName>style.visibility</p:attrName>
                                        </p:attrNameLst>
                                      </p:cBhvr>
                                      <p:to>
                                        <p:strVal val="visible"/>
                                      </p:to>
                                    </p:set>
                                    <p:animEffect transition="in" filter="fade">
                                      <p:cBhvr>
                                        <p:cTn id="77" dur="750"/>
                                        <p:tgtEl>
                                          <p:spTgt spid="27">
                                            <p:txEl>
                                              <p:pRg st="0" end="0"/>
                                            </p:txEl>
                                          </p:spTgt>
                                        </p:tgtEl>
                                      </p:cBhvr>
                                    </p:animEffect>
                                    <p:anim calcmode="lin" valueType="num">
                                      <p:cBhvr>
                                        <p:cTn id="78"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79" dur="750" fill="hold"/>
                                        <p:tgtEl>
                                          <p:spTgt spid="27">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750"/>
                                        <p:tgtEl>
                                          <p:spTgt spid="25"/>
                                        </p:tgtEl>
                                      </p:cBhvr>
                                    </p:animEffect>
                                    <p:anim calcmode="lin" valueType="num">
                                      <p:cBhvr>
                                        <p:cTn id="83" dur="750" fill="hold"/>
                                        <p:tgtEl>
                                          <p:spTgt spid="25"/>
                                        </p:tgtEl>
                                        <p:attrNameLst>
                                          <p:attrName>ppt_x</p:attrName>
                                        </p:attrNameLst>
                                      </p:cBhvr>
                                      <p:tavLst>
                                        <p:tav tm="0">
                                          <p:val>
                                            <p:strVal val="#ppt_x"/>
                                          </p:val>
                                        </p:tav>
                                        <p:tav tm="100000">
                                          <p:val>
                                            <p:strVal val="#ppt_x"/>
                                          </p:val>
                                        </p:tav>
                                      </p:tavLst>
                                    </p:anim>
                                    <p:anim calcmode="lin" valueType="num">
                                      <p:cBhvr>
                                        <p:cTn id="84" dur="750" fill="hold"/>
                                        <p:tgtEl>
                                          <p:spTgt spid="2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750"/>
                                        <p:tgtEl>
                                          <p:spTgt spid="23"/>
                                        </p:tgtEl>
                                      </p:cBhvr>
                                    </p:animEffect>
                                    <p:anim calcmode="lin" valueType="num">
                                      <p:cBhvr>
                                        <p:cTn id="88" dur="750" fill="hold"/>
                                        <p:tgtEl>
                                          <p:spTgt spid="23"/>
                                        </p:tgtEl>
                                        <p:attrNameLst>
                                          <p:attrName>ppt_x</p:attrName>
                                        </p:attrNameLst>
                                      </p:cBhvr>
                                      <p:tavLst>
                                        <p:tav tm="0">
                                          <p:val>
                                            <p:strVal val="#ppt_x"/>
                                          </p:val>
                                        </p:tav>
                                        <p:tav tm="100000">
                                          <p:val>
                                            <p:strVal val="#ppt_x"/>
                                          </p:val>
                                        </p:tav>
                                      </p:tavLst>
                                    </p:anim>
                                    <p:anim calcmode="lin" valueType="num">
                                      <p:cBhvr>
                                        <p:cTn id="89" dur="750" fill="hold"/>
                                        <p:tgtEl>
                                          <p:spTgt spid="2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xEl>
                                              <p:pRg st="0" end="0"/>
                                            </p:txEl>
                                          </p:spTgt>
                                        </p:tgtEl>
                                        <p:attrNameLst>
                                          <p:attrName>style.visibility</p:attrName>
                                        </p:attrNameLst>
                                      </p:cBhvr>
                                      <p:to>
                                        <p:strVal val="visible"/>
                                      </p:to>
                                    </p:set>
                                    <p:animEffect transition="in" filter="fade">
                                      <p:cBhvr>
                                        <p:cTn id="92" dur="750"/>
                                        <p:tgtEl>
                                          <p:spTgt spid="24">
                                            <p:txEl>
                                              <p:pRg st="0" end="0"/>
                                            </p:txEl>
                                          </p:spTgt>
                                        </p:tgtEl>
                                      </p:cBhvr>
                                    </p:animEffect>
                                    <p:anim calcmode="lin" valueType="num">
                                      <p:cBhvr>
                                        <p:cTn id="93"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4" dur="7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42"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anim calcmode="lin" valueType="num">
                      <p:cBhvr>
                        <p:cTn dur="750" fill="hold"/>
                        <p:tgtEl>
                          <p:spTgt spid="23"/>
                        </p:tgtEl>
                        <p:attrNameLst>
                          <p:attrName>ppt_x</p:attrName>
                        </p:attrNameLst>
                      </p:cBhvr>
                      <p:tavLst>
                        <p:tav tm="0">
                          <p:val>
                            <p:strVal val="#ppt_x"/>
                          </p:val>
                        </p:tav>
                        <p:tav tm="100000">
                          <p:val>
                            <p:strVal val="#ppt_x"/>
                          </p:val>
                        </p:tav>
                      </p:tavLst>
                    </p:anim>
                    <p:anim calcmode="lin" valueType="num">
                      <p:cBhvr>
                        <p:cTn dur="75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42"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750"/>
                        <p:tgtEl>
                          <p:spTgt spid="24"/>
                        </p:tgtEl>
                      </p:cBhvr>
                    </p:animEffect>
                    <p:anim calcmode="lin" valueType="num">
                      <p:cBhvr>
                        <p:cTn dur="750" fill="hold"/>
                        <p:tgtEl>
                          <p:spTgt spid="24"/>
                        </p:tgtEl>
                        <p:attrNameLst>
                          <p:attrName>ppt_x</p:attrName>
                        </p:attrNameLst>
                      </p:cBhvr>
                      <p:tavLst>
                        <p:tav tm="0">
                          <p:val>
                            <p:strVal val="#ppt_x"/>
                          </p:val>
                        </p:tav>
                        <p:tav tm="100000">
                          <p:val>
                            <p:strVal val="#ppt_x"/>
                          </p:val>
                        </p:tav>
                      </p:tavLst>
                    </p:anim>
                    <p:anim calcmode="lin" valueType="num">
                      <p:cBhvr>
                        <p:cTn dur="750" fill="hold"/>
                        <p:tgtEl>
                          <p:spTgt spid="24"/>
                        </p:tgtEl>
                        <p:attrNameLst>
                          <p:attrName>ppt_y</p:attrName>
                        </p:attrNameLst>
                      </p:cBhvr>
                      <p:tavLst>
                        <p:tav tm="0">
                          <p:val>
                            <p:strVal val="#ppt_y+.1"/>
                          </p:val>
                        </p:tav>
                        <p:tav tm="100000">
                          <p:val>
                            <p:strVal val="#ppt_y"/>
                          </p:val>
                        </p:tav>
                      </p:tavLst>
                    </p:anim>
                  </p:childTnLst>
                </p:cTn>
              </p:par>
            </p:tnLst>
          </p:tmpl>
        </p:tmplLst>
      </p:bldP>
      <p:bldP spid="25" grpId="0" animBg="1"/>
      <p:bldP spid="26" grpId="0">
        <p:tmplLst>
          <p:tmpl>
            <p:tnLst>
              <p:par>
                <p:cTn presetID="42"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750"/>
                        <p:tgtEl>
                          <p:spTgt spid="26"/>
                        </p:tgtEl>
                      </p:cBhvr>
                    </p:animEffect>
                    <p:anim calcmode="lin" valueType="num">
                      <p:cBhvr>
                        <p:cTn dur="750" fill="hold"/>
                        <p:tgtEl>
                          <p:spTgt spid="26"/>
                        </p:tgtEl>
                        <p:attrNameLst>
                          <p:attrName>ppt_x</p:attrName>
                        </p:attrNameLst>
                      </p:cBhvr>
                      <p:tavLst>
                        <p:tav tm="0">
                          <p:val>
                            <p:strVal val="#ppt_x"/>
                          </p:val>
                        </p:tav>
                        <p:tav tm="100000">
                          <p:val>
                            <p:strVal val="#ppt_x"/>
                          </p:val>
                        </p:tav>
                      </p:tavLst>
                    </p:anim>
                    <p:anim calcmode="lin" valueType="num">
                      <p:cBhvr>
                        <p:cTn dur="75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42"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750"/>
                        <p:tgtEl>
                          <p:spTgt spid="27"/>
                        </p:tgtEl>
                      </p:cBhvr>
                    </p:animEffect>
                    <p:anim calcmode="lin" valueType="num">
                      <p:cBhvr>
                        <p:cTn dur="750" fill="hold"/>
                        <p:tgtEl>
                          <p:spTgt spid="27"/>
                        </p:tgtEl>
                        <p:attrNameLst>
                          <p:attrName>ppt_x</p:attrName>
                        </p:attrNameLst>
                      </p:cBhvr>
                      <p:tavLst>
                        <p:tav tm="0">
                          <p:val>
                            <p:strVal val="#ppt_x"/>
                          </p:val>
                        </p:tav>
                        <p:tav tm="100000">
                          <p:val>
                            <p:strVal val="#ppt_x"/>
                          </p:val>
                        </p:tav>
                      </p:tavLst>
                    </p:anim>
                    <p:anim calcmode="lin" valueType="num">
                      <p:cBhvr>
                        <p:cTn dur="750" fill="hold"/>
                        <p:tgtEl>
                          <p:spTgt spid="27"/>
                        </p:tgtEl>
                        <p:attrNameLst>
                          <p:attrName>ppt_y</p:attrName>
                        </p:attrNameLst>
                      </p:cBhvr>
                      <p:tavLst>
                        <p:tav tm="0">
                          <p:val>
                            <p:strVal val="#ppt_y+.1"/>
                          </p:val>
                        </p:tav>
                        <p:tav tm="100000">
                          <p:val>
                            <p:strVal val="#ppt_y"/>
                          </p:val>
                        </p:tav>
                      </p:tavLst>
                    </p:anim>
                  </p:childTnLst>
                </p:cTn>
              </p:par>
            </p:tnLst>
          </p:tmpl>
        </p:tmplLst>
      </p:bldP>
      <p:bldP spid="28" grpId="0" animBg="1"/>
      <p:bldP spid="29" grpId="0">
        <p:tmplLst>
          <p:tmpl>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750"/>
                        <p:tgtEl>
                          <p:spTgt spid="29"/>
                        </p:tgtEl>
                      </p:cBhvr>
                    </p:animEffect>
                    <p:anim calcmode="lin" valueType="num">
                      <p:cBhvr>
                        <p:cTn dur="750" fill="hold"/>
                        <p:tgtEl>
                          <p:spTgt spid="29"/>
                        </p:tgtEl>
                        <p:attrNameLst>
                          <p:attrName>ppt_x</p:attrName>
                        </p:attrNameLst>
                      </p:cBhvr>
                      <p:tavLst>
                        <p:tav tm="0">
                          <p:val>
                            <p:strVal val="#ppt_x"/>
                          </p:val>
                        </p:tav>
                        <p:tav tm="100000">
                          <p:val>
                            <p:strVal val="#ppt_x"/>
                          </p:val>
                        </p:tav>
                      </p:tavLst>
                    </p:anim>
                    <p:anim calcmode="lin" valueType="num">
                      <p:cBhvr>
                        <p:cTn dur="75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anim calcmode="lin" valueType="num">
                      <p:cBhvr>
                        <p:cTn dur="750" fill="hold"/>
                        <p:tgtEl>
                          <p:spTgt spid="30"/>
                        </p:tgtEl>
                        <p:attrNameLst>
                          <p:attrName>ppt_x</p:attrName>
                        </p:attrNameLst>
                      </p:cBhvr>
                      <p:tavLst>
                        <p:tav tm="0">
                          <p:val>
                            <p:strVal val="#ppt_x"/>
                          </p:val>
                        </p:tav>
                        <p:tav tm="100000">
                          <p:val>
                            <p:strVal val="#ppt_x"/>
                          </p:val>
                        </p:tav>
                      </p:tavLst>
                    </p:anim>
                    <p:anim calcmode="lin" valueType="num">
                      <p:cBhvr>
                        <p:cTn dur="750" fill="hold"/>
                        <p:tgtEl>
                          <p:spTgt spid="30"/>
                        </p:tgtEl>
                        <p:attrNameLst>
                          <p:attrName>ppt_y</p:attrName>
                        </p:attrNameLst>
                      </p:cBhvr>
                      <p:tavLst>
                        <p:tav tm="0">
                          <p:val>
                            <p:strVal val="#ppt_y+.1"/>
                          </p:val>
                        </p:tav>
                        <p:tav tm="100000">
                          <p:val>
                            <p:strVal val="#ppt_y"/>
                          </p:val>
                        </p:tav>
                      </p:tavLst>
                    </p:anim>
                  </p:childTnLst>
                </p:cTn>
              </p:par>
            </p:tnLst>
          </p:tmpl>
        </p:tmplLst>
      </p:bldP>
      <p:bldP spid="31" grpId="0" animBg="1"/>
      <p:bldP spid="32" grpId="0">
        <p:tmplLst>
          <p:tmpl>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anim calcmode="lin" valueType="num">
                      <p:cBhvr>
                        <p:cTn dur="750" fill="hold"/>
                        <p:tgtEl>
                          <p:spTgt spid="32"/>
                        </p:tgtEl>
                        <p:attrNameLst>
                          <p:attrName>ppt_x</p:attrName>
                        </p:attrNameLst>
                      </p:cBhvr>
                      <p:tavLst>
                        <p:tav tm="0">
                          <p:val>
                            <p:strVal val="#ppt_x"/>
                          </p:val>
                        </p:tav>
                        <p:tav tm="100000">
                          <p:val>
                            <p:strVal val="#ppt_x"/>
                          </p:val>
                        </p:tav>
                      </p:tavLst>
                    </p:anim>
                    <p:anim calcmode="lin" valueType="num">
                      <p:cBhvr>
                        <p:cTn dur="75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750"/>
                        <p:tgtEl>
                          <p:spTgt spid="33"/>
                        </p:tgtEl>
                      </p:cBhvr>
                    </p:animEffect>
                    <p:anim calcmode="lin" valueType="num">
                      <p:cBhvr>
                        <p:cTn dur="750" fill="hold"/>
                        <p:tgtEl>
                          <p:spTgt spid="33"/>
                        </p:tgtEl>
                        <p:attrNameLst>
                          <p:attrName>ppt_x</p:attrName>
                        </p:attrNameLst>
                      </p:cBhvr>
                      <p:tavLst>
                        <p:tav tm="0">
                          <p:val>
                            <p:strVal val="#ppt_x"/>
                          </p:val>
                        </p:tav>
                        <p:tav tm="100000">
                          <p:val>
                            <p:strVal val="#ppt_x"/>
                          </p:val>
                        </p:tav>
                      </p:tavLst>
                    </p:anim>
                    <p:anim calcmode="lin" valueType="num">
                      <p:cBhvr>
                        <p:cTn dur="750" fill="hold"/>
                        <p:tgtEl>
                          <p:spTgt spid="33"/>
                        </p:tgtEl>
                        <p:attrNameLst>
                          <p:attrName>ppt_y</p:attrName>
                        </p:attrNameLst>
                      </p:cBhvr>
                      <p:tavLst>
                        <p:tav tm="0">
                          <p:val>
                            <p:strVal val="#ppt_y+.1"/>
                          </p:val>
                        </p:tav>
                        <p:tav tm="100000">
                          <p:val>
                            <p:strVal val="#ppt_y"/>
                          </p:val>
                        </p:tav>
                      </p:tavLst>
                    </p:anim>
                  </p:childTnLst>
                </p:cTn>
              </p:par>
            </p:tnLst>
          </p:tmpl>
        </p:tmplLst>
      </p:bldP>
      <p:bldP spid="34" grpId="0" animBg="1"/>
      <p:bldP spid="35" grpId="0">
        <p:tmplLst>
          <p:tmpl>
            <p:tnLst>
              <p:par>
                <p:cTn presetID="42"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750"/>
                        <p:tgtEl>
                          <p:spTgt spid="35"/>
                        </p:tgtEl>
                      </p:cBhvr>
                    </p:animEffect>
                    <p:anim calcmode="lin" valueType="num">
                      <p:cBhvr>
                        <p:cTn dur="750" fill="hold"/>
                        <p:tgtEl>
                          <p:spTgt spid="35"/>
                        </p:tgtEl>
                        <p:attrNameLst>
                          <p:attrName>ppt_x</p:attrName>
                        </p:attrNameLst>
                      </p:cBhvr>
                      <p:tavLst>
                        <p:tav tm="0">
                          <p:val>
                            <p:strVal val="#ppt_x"/>
                          </p:val>
                        </p:tav>
                        <p:tav tm="100000">
                          <p:val>
                            <p:strVal val="#ppt_x"/>
                          </p:val>
                        </p:tav>
                      </p:tavLst>
                    </p:anim>
                    <p:anim calcmode="lin" valueType="num">
                      <p:cBhvr>
                        <p:cTn dur="75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750"/>
                        <p:tgtEl>
                          <p:spTgt spid="36"/>
                        </p:tgtEl>
                      </p:cBhvr>
                    </p:animEffect>
                    <p:anim calcmode="lin" valueType="num">
                      <p:cBhvr>
                        <p:cTn dur="750" fill="hold"/>
                        <p:tgtEl>
                          <p:spTgt spid="36"/>
                        </p:tgtEl>
                        <p:attrNameLst>
                          <p:attrName>ppt_x</p:attrName>
                        </p:attrNameLst>
                      </p:cBhvr>
                      <p:tavLst>
                        <p:tav tm="0">
                          <p:val>
                            <p:strVal val="#ppt_x"/>
                          </p:val>
                        </p:tav>
                        <p:tav tm="100000">
                          <p:val>
                            <p:strVal val="#ppt_x"/>
                          </p:val>
                        </p:tav>
                      </p:tavLst>
                    </p:anim>
                    <p:anim calcmode="lin" valueType="num">
                      <p:cBhvr>
                        <p:cTn dur="750" fill="hold"/>
                        <p:tgtEl>
                          <p:spTgt spid="36"/>
                        </p:tgtEl>
                        <p:attrNameLst>
                          <p:attrName>ppt_y</p:attrName>
                        </p:attrNameLst>
                      </p:cBhvr>
                      <p:tavLst>
                        <p:tav tm="0">
                          <p:val>
                            <p:strVal val="#ppt_y+.1"/>
                          </p:val>
                        </p:tav>
                        <p:tav tm="100000">
                          <p:val>
                            <p:strVal val="#ppt_y"/>
                          </p:val>
                        </p:tav>
                      </p:tavLst>
                    </p:anim>
                  </p:childTnLst>
                </p:cTn>
              </p:par>
            </p:tnLst>
          </p:tmpl>
        </p:tmplLst>
      </p:bldP>
      <p:bldP spid="37" grpId="0" animBg="1"/>
      <p:bldP spid="38" grpId="0">
        <p:tmplLst>
          <p:tmpl>
            <p:tnLst>
              <p:par>
                <p:cTn presetID="42"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750"/>
                        <p:tgtEl>
                          <p:spTgt spid="38"/>
                        </p:tgtEl>
                      </p:cBhvr>
                    </p:animEffect>
                    <p:anim calcmode="lin" valueType="num">
                      <p:cBhvr>
                        <p:cTn dur="750" fill="hold"/>
                        <p:tgtEl>
                          <p:spTgt spid="38"/>
                        </p:tgtEl>
                        <p:attrNameLst>
                          <p:attrName>ppt_x</p:attrName>
                        </p:attrNameLst>
                      </p:cBhvr>
                      <p:tavLst>
                        <p:tav tm="0">
                          <p:val>
                            <p:strVal val="#ppt_x"/>
                          </p:val>
                        </p:tav>
                        <p:tav tm="100000">
                          <p:val>
                            <p:strVal val="#ppt_x"/>
                          </p:val>
                        </p:tav>
                      </p:tavLst>
                    </p:anim>
                    <p:anim calcmode="lin" valueType="num">
                      <p:cBhvr>
                        <p:cTn dur="75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42"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750"/>
                        <p:tgtEl>
                          <p:spTgt spid="39"/>
                        </p:tgtEl>
                      </p:cBhvr>
                    </p:animEffect>
                    <p:anim calcmode="lin" valueType="num">
                      <p:cBhvr>
                        <p:cTn dur="750" fill="hold"/>
                        <p:tgtEl>
                          <p:spTgt spid="39"/>
                        </p:tgtEl>
                        <p:attrNameLst>
                          <p:attrName>ppt_x</p:attrName>
                        </p:attrNameLst>
                      </p:cBhvr>
                      <p:tavLst>
                        <p:tav tm="0">
                          <p:val>
                            <p:strVal val="#ppt_x"/>
                          </p:val>
                        </p:tav>
                        <p:tav tm="100000">
                          <p:val>
                            <p:strVal val="#ppt_x"/>
                          </p:val>
                        </p:tav>
                      </p:tavLst>
                    </p:anim>
                    <p:anim calcmode="lin" valueType="num">
                      <p:cBhvr>
                        <p:cTn dur="750" fill="hold"/>
                        <p:tgtEl>
                          <p:spTgt spid="39"/>
                        </p:tgtEl>
                        <p:attrNameLst>
                          <p:attrName>ppt_y</p:attrName>
                        </p:attrNameLst>
                      </p:cBhvr>
                      <p:tavLst>
                        <p:tav tm="0">
                          <p:val>
                            <p:strVal val="#ppt_y+.1"/>
                          </p:val>
                        </p:tav>
                        <p:tav tm="100000">
                          <p:val>
                            <p:strVal val="#ppt_y"/>
                          </p:val>
                        </p:tav>
                      </p:tavLst>
                    </p:anim>
                  </p:childTnLst>
                </p:cTn>
              </p:par>
            </p:tnLst>
          </p:tmpl>
        </p:tmplLst>
      </p:bldP>
      <p:bldP spid="40" grpId="0" animBg="1"/>
    </p:bldLst>
  </p:timing>
  <p:extLst>
    <p:ext uri="{DCECCB84-F9BA-43D5-87BE-67443E8EF086}">
      <p15:sldGuideLst xmlns:p15="http://schemas.microsoft.com/office/powerpoint/2012/main">
        <p15:guide id="1" pos="1488">
          <p15:clr>
            <a:srgbClr val="A4A3A4"/>
          </p15:clr>
        </p15:guide>
      </p15:sldGuideLst>
    </p:ext>
  </p:extLst>
</p:sldLayout>
</file>

<file path=ppt/slideLayouts/slideLayout3.xml><?xml version="1.0" encoding="utf-8"?>
<p:sldLayout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4" name="White Rectangle"/>
          <p:cNvSpPr/>
          <p:nvPr/>
        </p:nvSpPr>
        <p:spPr>
          <a:xfrm>
            <a:off x="696686" y="685799"/>
            <a:ext cx="10798629" cy="5493717"/>
          </a:xfrm>
          <a:prstGeom prst="rect">
            <a:avLst/>
          </a:prstGeom>
          <a:solidFill>
            <a:schemeClr val="bg1"/>
          </a:solidFill>
          <a:ln>
            <a:noFill/>
          </a:ln>
          <a:effectLst>
            <a:outerShdw blurRad="5969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p:cNvSpPr>
            <a:spLocks noGrp="1"/>
          </p:cNvSpPr>
          <p:nvPr>
            <p:ph type="body" idx="1" hasCustomPrompt="1"/>
          </p:nvPr>
        </p:nvSpPr>
        <p:spPr>
          <a:xfrm>
            <a:off x="1371601" y="4902500"/>
            <a:ext cx="9448800" cy="583899"/>
          </a:xfrm>
        </p:spPr>
        <p:txBody>
          <a:bodyPr tIns="0" bIns="0" anchor="ctr"/>
          <a:lstStyle>
            <a:lvl1pPr marL="0" indent="0" algn="ctr">
              <a:buNone/>
              <a:defRPr sz="2400" baseline="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2" name="Section Title"/>
          <p:cNvSpPr>
            <a:spLocks noGrp="1"/>
          </p:cNvSpPr>
          <p:nvPr>
            <p:ph type="title" hasCustomPrompt="1"/>
          </p:nvPr>
        </p:nvSpPr>
        <p:spPr>
          <a:xfrm>
            <a:off x="1371600" y="3407620"/>
            <a:ext cx="9448799" cy="1494881"/>
          </a:xfrm>
        </p:spPr>
        <p:txBody>
          <a:bodyPr tIns="0" bIns="0" anchor="ctr">
            <a:noAutofit/>
          </a:bodyPr>
          <a:lstStyle>
            <a:lvl1pPr algn="ctr">
              <a:lnSpc>
                <a:spcPts val="7200"/>
              </a:lnSpc>
              <a:defRPr sz="7200"/>
            </a:lvl1pPr>
          </a:lstStyle>
          <a:p>
            <a:r>
              <a:rPr lang="en-US" dirty="0"/>
              <a:t>Section Title</a:t>
            </a:r>
          </a:p>
        </p:txBody>
      </p:sp>
      <p:sp>
        <p:nvSpPr>
          <p:cNvPr id="8" name="Section Number"/>
          <p:cNvSpPr>
            <a:spLocks noGrp="1"/>
          </p:cNvSpPr>
          <p:nvPr>
            <p:ph type="body" sz="quarter" idx="10" hasCustomPrompt="1"/>
          </p:nvPr>
        </p:nvSpPr>
        <p:spPr>
          <a:xfrm>
            <a:off x="5419201" y="1954876"/>
            <a:ext cx="1490662" cy="1179870"/>
          </a:xfrm>
        </p:spPr>
        <p:txBody>
          <a:bodyPr tIns="0" bIns="91440" anchor="ctr"/>
          <a:lstStyle>
            <a:lvl1pPr marL="0" indent="0" algn="ctr">
              <a:buNone/>
              <a:defRPr sz="11500" b="1" baseline="0">
                <a:solidFill>
                  <a:srgbClr val="003D58"/>
                </a:solidFill>
                <a:latin typeface="Arial" panose="020B0604020202020204" pitchFamily="34" charset="0"/>
                <a:cs typeface="Arial" panose="020B0604020202020204" pitchFamily="34" charset="0"/>
              </a:defRPr>
            </a:lvl1pPr>
          </a:lstStyle>
          <a:p>
            <a:pPr lvl="0"/>
            <a:r>
              <a:rPr lang="en-US" dirty="0"/>
              <a:t>0</a:t>
            </a:r>
          </a:p>
        </p:txBody>
      </p:sp>
    </p:spTree>
    <p:extLst>
      <p:ext uri="{BB962C8B-B14F-4D97-AF65-F5344CB8AC3E}">
        <p14:creationId xmlns:p14="http://schemas.microsoft.com/office/powerpoint/2010/main" val="143954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anim calcmode="lin" valueType="num">
                                      <p:cBhvr>
                                        <p:cTn id="11" dur="750" fill="hold"/>
                                        <p:tgtEl>
                                          <p:spTgt spid="2"/>
                                        </p:tgtEl>
                                        <p:attrNameLst>
                                          <p:attrName>ppt_x</p:attrName>
                                        </p:attrNameLst>
                                      </p:cBhvr>
                                      <p:tavLst>
                                        <p:tav tm="0">
                                          <p:val>
                                            <p:strVal val="#ppt_x"/>
                                          </p:val>
                                        </p:tav>
                                        <p:tav tm="100000">
                                          <p:val>
                                            <p:strVal val="#ppt_x"/>
                                          </p:val>
                                        </p:tav>
                                      </p:tavLst>
                                    </p:anim>
                                    <p:anim calcmode="lin" valueType="num">
                                      <p:cBhvr>
                                        <p:cTn id="12" dur="75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50"/>
                                        <p:tgtEl>
                                          <p:spTgt spid="3">
                                            <p:txEl>
                                              <p:pRg st="0" end="0"/>
                                            </p:txEl>
                                          </p:spTgt>
                                        </p:tgtEl>
                                      </p:cBhvr>
                                    </p:animEffect>
                                    <p:anim calcmode="lin" valueType="num">
                                      <p:cBhvr>
                                        <p:cTn id="16"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750"/>
                                        <p:tgtEl>
                                          <p:spTgt spid="8">
                                            <p:txEl>
                                              <p:pRg st="0" end="0"/>
                                            </p:txEl>
                                          </p:spTgt>
                                        </p:tgtEl>
                                      </p:cBhvr>
                                    </p:animEffect>
                                    <p:anim calcmode="lin" valueType="num">
                                      <p:cBhvr>
                                        <p:cTn id="21"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tmplLst>
          <p:tmpl lvl="1">
            <p:tnLst>
              <p:par>
                <p:cTn presetID="42"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P spid="8" grpId="0" build="p">
        <p:tmplLst>
          <p:tmpl lvl="1">
            <p:tnLst>
              <p:par>
                <p:cTn presetID="47"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ppt_x</p:attrName>
                        </p:attrNameLst>
                      </p:cBhvr>
                      <p:tavLst>
                        <p:tav tm="0">
                          <p:val>
                            <p:strVal val="#ppt_x"/>
                          </p:val>
                        </p:tav>
                        <p:tav tm="100000">
                          <p:val>
                            <p:strVal val="#ppt_x"/>
                          </p:val>
                        </p:tav>
                      </p:tavLst>
                    </p:anim>
                    <p:anim calcmode="lin" valueType="num">
                      <p:cBhvr>
                        <p:cTn dur="750" fill="hold"/>
                        <p:tgtEl>
                          <p:spTgt spid="8"/>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15:guide id="5" pos="864">
          <p15:clr>
            <a:srgbClr val="A4A3A4"/>
          </p15:clr>
        </p15:guide>
        <p15:guide id="6" orient="horz" pos="864">
          <p15:clr>
            <a:srgbClr val="A4A3A4"/>
          </p15:clr>
        </p15:guide>
        <p15:guide id="7" pos="6816">
          <p15:clr>
            <a:srgbClr val="A4A3A4"/>
          </p15:clr>
        </p15:guide>
        <p15:guide id="8" orient="horz" pos="3456">
          <p15:clr>
            <a:srgbClr val="A4A3A4"/>
          </p15:clr>
        </p15:guide>
      </p15:sldGuideLst>
    </p:ext>
  </p:extLst>
</p:sldLayout>
</file>

<file path=ppt/slideLayouts/slideLayout30.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FC925FA-2BB9-47D3-A910-04E32A3BADA0}" type="slidenum">
              <a:rPr lang="en-US" smtClean="0"/>
              <a:pPr/>
              <a:t>‹#›</a:t>
            </a:fld>
            <a:endParaRPr lang="en-US" dirty="0"/>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3952476642"/>
      </p:ext>
    </p:extLst>
  </p:cSld>
  <p:clrMapOvr>
    <a:masterClrMapping/>
  </p:clrMapOvr>
</p:sldLayout>
</file>

<file path=ppt/slideLayouts/slideLayout31.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blank" preserve="1">
  <p:cSld name="1_Blank Background">
    <p:spTree>
      <p:nvGrpSpPr>
        <p:cNvPr id="1" name=""/>
        <p:cNvGrpSpPr/>
        <p:nvPr/>
      </p:nvGrpSpPr>
      <p:grpSpPr>
        <a:xfrm>
          <a:off x="0" y="0"/>
          <a:ext cx="0" cy="0"/>
          <a:chOff x="0" y="0"/>
          <a:chExt cx="0" cy="0"/>
        </a:xfrm>
      </p:grpSpPr>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2F35B4CE-FE01-4034-ADC1-79C37189BEAA}" type="slidenum">
              <a:rPr lang="en-US" smtClean="0"/>
              <a:pPr/>
              <a:t>‹#›</a:t>
            </a:fld>
            <a:endParaRPr lang="en-US" dirty="0"/>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52262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32.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blank" preserve="1">
  <p:cSld name="Closing Slide (Logo)">
    <p:spTree>
      <p:nvGrpSpPr>
        <p:cNvPr id="1" name=""/>
        <p:cNvGrpSpPr/>
        <p:nvPr/>
      </p:nvGrpSpPr>
      <p:grpSpPr>
        <a:xfrm>
          <a:off x="0" y="0"/>
          <a:ext cx="0" cy="0"/>
          <a:chOff x="0" y="0"/>
          <a:chExt cx="0" cy="0"/>
        </a:xfrm>
      </p:grpSpPr>
      <p:grpSp>
        <p:nvGrpSpPr>
          <p:cNvPr id="13" name="Shook, Hardy &amp; Bacon"/>
          <p:cNvGrpSpPr/>
          <p:nvPr/>
        </p:nvGrpSpPr>
        <p:grpSpPr>
          <a:xfrm>
            <a:off x="4846647" y="3086471"/>
            <a:ext cx="2477191" cy="694121"/>
            <a:chOff x="4846647" y="3086471"/>
            <a:chExt cx="2477191" cy="694121"/>
          </a:xfrm>
          <a:solidFill>
            <a:schemeClr val="tx1"/>
          </a:solidFill>
        </p:grpSpPr>
        <p:grpSp>
          <p:nvGrpSpPr>
            <p:cNvPr id="14" name="Shook"/>
            <p:cNvGrpSpPr/>
            <p:nvPr/>
          </p:nvGrpSpPr>
          <p:grpSpPr>
            <a:xfrm>
              <a:off x="4846647" y="3086471"/>
              <a:ext cx="2473738" cy="392529"/>
              <a:chOff x="1477328" y="-2068070"/>
              <a:chExt cx="3411537" cy="541338"/>
            </a:xfrm>
            <a:grpFill/>
          </p:grpSpPr>
          <p:sp>
            <p:nvSpPr>
              <p:cNvPr id="27" name="Freeform 5"/>
              <p:cNvSpPr>
                <a:spLocks/>
              </p:cNvSpPr>
              <p:nvPr/>
            </p:nvSpPr>
            <p:spPr bwMode="auto">
              <a:xfrm>
                <a:off x="2147253" y="-2053783"/>
                <a:ext cx="423862" cy="514350"/>
              </a:xfrm>
              <a:custGeom>
                <a:avLst/>
                <a:gdLst>
                  <a:gd name="T0" fmla="*/ 210 w 267"/>
                  <a:gd name="T1" fmla="*/ 129 h 324"/>
                  <a:gd name="T2" fmla="*/ 58 w 267"/>
                  <a:gd name="T3" fmla="*/ 129 h 324"/>
                  <a:gd name="T4" fmla="*/ 58 w 267"/>
                  <a:gd name="T5" fmla="*/ 0 h 324"/>
                  <a:gd name="T6" fmla="*/ 0 w 267"/>
                  <a:gd name="T7" fmla="*/ 0 h 324"/>
                  <a:gd name="T8" fmla="*/ 0 w 267"/>
                  <a:gd name="T9" fmla="*/ 324 h 324"/>
                  <a:gd name="T10" fmla="*/ 58 w 267"/>
                  <a:gd name="T11" fmla="*/ 324 h 324"/>
                  <a:gd name="T12" fmla="*/ 58 w 267"/>
                  <a:gd name="T13" fmla="*/ 181 h 324"/>
                  <a:gd name="T14" fmla="*/ 210 w 267"/>
                  <a:gd name="T15" fmla="*/ 181 h 324"/>
                  <a:gd name="T16" fmla="*/ 210 w 267"/>
                  <a:gd name="T17" fmla="*/ 324 h 324"/>
                  <a:gd name="T18" fmla="*/ 267 w 267"/>
                  <a:gd name="T19" fmla="*/ 324 h 324"/>
                  <a:gd name="T20" fmla="*/ 267 w 267"/>
                  <a:gd name="T21" fmla="*/ 0 h 324"/>
                  <a:gd name="T22" fmla="*/ 210 w 267"/>
                  <a:gd name="T23" fmla="*/ 0 h 324"/>
                  <a:gd name="T24" fmla="*/ 210 w 267"/>
                  <a:gd name="T25" fmla="*/ 12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324">
                    <a:moveTo>
                      <a:pt x="210" y="129"/>
                    </a:moveTo>
                    <a:lnTo>
                      <a:pt x="58" y="129"/>
                    </a:lnTo>
                    <a:lnTo>
                      <a:pt x="58" y="0"/>
                    </a:lnTo>
                    <a:lnTo>
                      <a:pt x="0" y="0"/>
                    </a:lnTo>
                    <a:lnTo>
                      <a:pt x="0" y="324"/>
                    </a:lnTo>
                    <a:lnTo>
                      <a:pt x="58" y="324"/>
                    </a:lnTo>
                    <a:lnTo>
                      <a:pt x="58" y="181"/>
                    </a:lnTo>
                    <a:lnTo>
                      <a:pt x="210" y="181"/>
                    </a:lnTo>
                    <a:lnTo>
                      <a:pt x="210" y="324"/>
                    </a:lnTo>
                    <a:lnTo>
                      <a:pt x="267" y="324"/>
                    </a:lnTo>
                    <a:lnTo>
                      <a:pt x="267" y="0"/>
                    </a:lnTo>
                    <a:lnTo>
                      <a:pt x="210" y="0"/>
                    </a:lnTo>
                    <a:lnTo>
                      <a:pt x="210"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8" name="Freeform 6"/>
              <p:cNvSpPr>
                <a:spLocks/>
              </p:cNvSpPr>
              <p:nvPr/>
            </p:nvSpPr>
            <p:spPr bwMode="auto">
              <a:xfrm>
                <a:off x="4439603" y="-2053783"/>
                <a:ext cx="449262" cy="514350"/>
              </a:xfrm>
              <a:custGeom>
                <a:avLst/>
                <a:gdLst>
                  <a:gd name="T0" fmla="*/ 58 w 283"/>
                  <a:gd name="T1" fmla="*/ 165 h 324"/>
                  <a:gd name="T2" fmla="*/ 62 w 283"/>
                  <a:gd name="T3" fmla="*/ 165 h 324"/>
                  <a:gd name="T4" fmla="*/ 202 w 283"/>
                  <a:gd name="T5" fmla="*/ 324 h 324"/>
                  <a:gd name="T6" fmla="*/ 283 w 283"/>
                  <a:gd name="T7" fmla="*/ 324 h 324"/>
                  <a:gd name="T8" fmla="*/ 122 w 283"/>
                  <a:gd name="T9" fmla="*/ 149 h 324"/>
                  <a:gd name="T10" fmla="*/ 273 w 283"/>
                  <a:gd name="T11" fmla="*/ 0 h 324"/>
                  <a:gd name="T12" fmla="*/ 195 w 283"/>
                  <a:gd name="T13" fmla="*/ 0 h 324"/>
                  <a:gd name="T14" fmla="*/ 61 w 283"/>
                  <a:gd name="T15" fmla="*/ 137 h 324"/>
                  <a:gd name="T16" fmla="*/ 58 w 283"/>
                  <a:gd name="T17" fmla="*/ 137 h 324"/>
                  <a:gd name="T18" fmla="*/ 58 w 283"/>
                  <a:gd name="T19" fmla="*/ 0 h 324"/>
                  <a:gd name="T20" fmla="*/ 0 w 283"/>
                  <a:gd name="T21" fmla="*/ 0 h 324"/>
                  <a:gd name="T22" fmla="*/ 0 w 283"/>
                  <a:gd name="T23" fmla="*/ 324 h 324"/>
                  <a:gd name="T24" fmla="*/ 58 w 283"/>
                  <a:gd name="T25" fmla="*/ 324 h 324"/>
                  <a:gd name="T26" fmla="*/ 58 w 283"/>
                  <a:gd name="T27" fmla="*/ 16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324">
                    <a:moveTo>
                      <a:pt x="58" y="165"/>
                    </a:moveTo>
                    <a:lnTo>
                      <a:pt x="62" y="165"/>
                    </a:lnTo>
                    <a:lnTo>
                      <a:pt x="202" y="324"/>
                    </a:lnTo>
                    <a:lnTo>
                      <a:pt x="283" y="324"/>
                    </a:lnTo>
                    <a:lnTo>
                      <a:pt x="122" y="149"/>
                    </a:lnTo>
                    <a:lnTo>
                      <a:pt x="273" y="0"/>
                    </a:lnTo>
                    <a:lnTo>
                      <a:pt x="195" y="0"/>
                    </a:lnTo>
                    <a:lnTo>
                      <a:pt x="61" y="137"/>
                    </a:lnTo>
                    <a:lnTo>
                      <a:pt x="58" y="137"/>
                    </a:lnTo>
                    <a:lnTo>
                      <a:pt x="58" y="0"/>
                    </a:lnTo>
                    <a:lnTo>
                      <a:pt x="0" y="0"/>
                    </a:lnTo>
                    <a:lnTo>
                      <a:pt x="0" y="324"/>
                    </a:lnTo>
                    <a:lnTo>
                      <a:pt x="58" y="324"/>
                    </a:lnTo>
                    <a:lnTo>
                      <a:pt x="58"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9" name="Freeform 7"/>
              <p:cNvSpPr>
                <a:spLocks/>
              </p:cNvSpPr>
              <p:nvPr/>
            </p:nvSpPr>
            <p:spPr bwMode="auto">
              <a:xfrm>
                <a:off x="1477328" y="-2068070"/>
                <a:ext cx="357187" cy="541338"/>
              </a:xfrm>
              <a:custGeom>
                <a:avLst/>
                <a:gdLst>
                  <a:gd name="T0" fmla="*/ 291 w 304"/>
                  <a:gd name="T1" fmla="*/ 382 h 460"/>
                  <a:gd name="T2" fmla="*/ 304 w 304"/>
                  <a:gd name="T3" fmla="*/ 320 h 460"/>
                  <a:gd name="T4" fmla="*/ 288 w 304"/>
                  <a:gd name="T5" fmla="*/ 258 h 460"/>
                  <a:gd name="T6" fmla="*/ 250 w 304"/>
                  <a:gd name="T7" fmla="*/ 220 h 460"/>
                  <a:gd name="T8" fmla="*/ 200 w 304"/>
                  <a:gd name="T9" fmla="*/ 198 h 460"/>
                  <a:gd name="T10" fmla="*/ 150 w 304"/>
                  <a:gd name="T11" fmla="*/ 181 h 460"/>
                  <a:gd name="T12" fmla="*/ 111 w 304"/>
                  <a:gd name="T13" fmla="*/ 161 h 460"/>
                  <a:gd name="T14" fmla="*/ 96 w 304"/>
                  <a:gd name="T15" fmla="*/ 127 h 460"/>
                  <a:gd name="T16" fmla="*/ 102 w 304"/>
                  <a:gd name="T17" fmla="*/ 101 h 460"/>
                  <a:gd name="T18" fmla="*/ 119 w 304"/>
                  <a:gd name="T19" fmla="*/ 84 h 460"/>
                  <a:gd name="T20" fmla="*/ 141 w 304"/>
                  <a:gd name="T21" fmla="*/ 74 h 460"/>
                  <a:gd name="T22" fmla="*/ 168 w 304"/>
                  <a:gd name="T23" fmla="*/ 71 h 460"/>
                  <a:gd name="T24" fmla="*/ 211 w 304"/>
                  <a:gd name="T25" fmla="*/ 79 h 460"/>
                  <a:gd name="T26" fmla="*/ 244 w 304"/>
                  <a:gd name="T27" fmla="*/ 105 h 460"/>
                  <a:gd name="T28" fmla="*/ 301 w 304"/>
                  <a:gd name="T29" fmla="*/ 45 h 460"/>
                  <a:gd name="T30" fmla="*/ 243 w 304"/>
                  <a:gd name="T31" fmla="*/ 11 h 460"/>
                  <a:gd name="T32" fmla="*/ 176 w 304"/>
                  <a:gd name="T33" fmla="*/ 0 h 460"/>
                  <a:gd name="T34" fmla="*/ 116 w 304"/>
                  <a:gd name="T35" fmla="*/ 8 h 460"/>
                  <a:gd name="T36" fmla="*/ 65 w 304"/>
                  <a:gd name="T37" fmla="*/ 33 h 460"/>
                  <a:gd name="T38" fmla="*/ 28 w 304"/>
                  <a:gd name="T39" fmla="*/ 74 h 460"/>
                  <a:gd name="T40" fmla="*/ 14 w 304"/>
                  <a:gd name="T41" fmla="*/ 132 h 460"/>
                  <a:gd name="T42" fmla="*/ 30 w 304"/>
                  <a:gd name="T43" fmla="*/ 194 h 460"/>
                  <a:gd name="T44" fmla="*/ 68 w 304"/>
                  <a:gd name="T45" fmla="*/ 232 h 460"/>
                  <a:gd name="T46" fmla="*/ 118 w 304"/>
                  <a:gd name="T47" fmla="*/ 254 h 460"/>
                  <a:gd name="T48" fmla="*/ 168 w 304"/>
                  <a:gd name="T49" fmla="*/ 270 h 460"/>
                  <a:gd name="T50" fmla="*/ 207 w 304"/>
                  <a:gd name="T51" fmla="*/ 292 h 460"/>
                  <a:gd name="T52" fmla="*/ 222 w 304"/>
                  <a:gd name="T53" fmla="*/ 330 h 460"/>
                  <a:gd name="T54" fmla="*/ 215 w 304"/>
                  <a:gd name="T55" fmla="*/ 356 h 460"/>
                  <a:gd name="T56" fmla="*/ 197 w 304"/>
                  <a:gd name="T57" fmla="*/ 375 h 460"/>
                  <a:gd name="T58" fmla="*/ 173 w 304"/>
                  <a:gd name="T59" fmla="*/ 386 h 460"/>
                  <a:gd name="T60" fmla="*/ 145 w 304"/>
                  <a:gd name="T61" fmla="*/ 389 h 460"/>
                  <a:gd name="T62" fmla="*/ 96 w 304"/>
                  <a:gd name="T63" fmla="*/ 377 h 460"/>
                  <a:gd name="T64" fmla="*/ 59 w 304"/>
                  <a:gd name="T65" fmla="*/ 344 h 460"/>
                  <a:gd name="T66" fmla="*/ 0 w 304"/>
                  <a:gd name="T67" fmla="*/ 401 h 460"/>
                  <a:gd name="T68" fmla="*/ 65 w 304"/>
                  <a:gd name="T69" fmla="*/ 446 h 460"/>
                  <a:gd name="T70" fmla="*/ 144 w 304"/>
                  <a:gd name="T71" fmla="*/ 460 h 460"/>
                  <a:gd name="T72" fmla="*/ 205 w 304"/>
                  <a:gd name="T73" fmla="*/ 451 h 460"/>
                  <a:gd name="T74" fmla="*/ 256 w 304"/>
                  <a:gd name="T75" fmla="*/ 425 h 460"/>
                  <a:gd name="T76" fmla="*/ 291 w 304"/>
                  <a:gd name="T77" fmla="*/ 38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4" h="460">
                    <a:moveTo>
                      <a:pt x="291" y="382"/>
                    </a:moveTo>
                    <a:cubicBezTo>
                      <a:pt x="299" y="364"/>
                      <a:pt x="304" y="344"/>
                      <a:pt x="304" y="320"/>
                    </a:cubicBezTo>
                    <a:cubicBezTo>
                      <a:pt x="304" y="294"/>
                      <a:pt x="299" y="273"/>
                      <a:pt x="288" y="258"/>
                    </a:cubicBezTo>
                    <a:cubicBezTo>
                      <a:pt x="278" y="242"/>
                      <a:pt x="265" y="230"/>
                      <a:pt x="250" y="220"/>
                    </a:cubicBezTo>
                    <a:cubicBezTo>
                      <a:pt x="235" y="211"/>
                      <a:pt x="218" y="203"/>
                      <a:pt x="200" y="198"/>
                    </a:cubicBezTo>
                    <a:cubicBezTo>
                      <a:pt x="182" y="193"/>
                      <a:pt x="165" y="187"/>
                      <a:pt x="150" y="181"/>
                    </a:cubicBezTo>
                    <a:cubicBezTo>
                      <a:pt x="135" y="175"/>
                      <a:pt x="122" y="169"/>
                      <a:pt x="111" y="161"/>
                    </a:cubicBezTo>
                    <a:cubicBezTo>
                      <a:pt x="101" y="153"/>
                      <a:pt x="96" y="142"/>
                      <a:pt x="96" y="127"/>
                    </a:cubicBezTo>
                    <a:cubicBezTo>
                      <a:pt x="96" y="117"/>
                      <a:pt x="98" y="108"/>
                      <a:pt x="102" y="101"/>
                    </a:cubicBezTo>
                    <a:cubicBezTo>
                      <a:pt x="106" y="94"/>
                      <a:pt x="112" y="88"/>
                      <a:pt x="119" y="84"/>
                    </a:cubicBezTo>
                    <a:cubicBezTo>
                      <a:pt x="125" y="79"/>
                      <a:pt x="133" y="76"/>
                      <a:pt x="141" y="74"/>
                    </a:cubicBezTo>
                    <a:cubicBezTo>
                      <a:pt x="150" y="72"/>
                      <a:pt x="159" y="71"/>
                      <a:pt x="168" y="71"/>
                    </a:cubicBezTo>
                    <a:cubicBezTo>
                      <a:pt x="183" y="71"/>
                      <a:pt x="197" y="73"/>
                      <a:pt x="211" y="79"/>
                    </a:cubicBezTo>
                    <a:cubicBezTo>
                      <a:pt x="225" y="84"/>
                      <a:pt x="236" y="93"/>
                      <a:pt x="244" y="105"/>
                    </a:cubicBezTo>
                    <a:cubicBezTo>
                      <a:pt x="301" y="45"/>
                      <a:pt x="301" y="45"/>
                      <a:pt x="301" y="45"/>
                    </a:cubicBezTo>
                    <a:cubicBezTo>
                      <a:pt x="284" y="29"/>
                      <a:pt x="264" y="18"/>
                      <a:pt x="243" y="11"/>
                    </a:cubicBezTo>
                    <a:cubicBezTo>
                      <a:pt x="221" y="4"/>
                      <a:pt x="199" y="0"/>
                      <a:pt x="176" y="0"/>
                    </a:cubicBezTo>
                    <a:cubicBezTo>
                      <a:pt x="156" y="0"/>
                      <a:pt x="136" y="3"/>
                      <a:pt x="116" y="8"/>
                    </a:cubicBezTo>
                    <a:cubicBezTo>
                      <a:pt x="97" y="13"/>
                      <a:pt x="80" y="22"/>
                      <a:pt x="65" y="33"/>
                    </a:cubicBezTo>
                    <a:cubicBezTo>
                      <a:pt x="50" y="43"/>
                      <a:pt x="38" y="57"/>
                      <a:pt x="28" y="74"/>
                    </a:cubicBezTo>
                    <a:cubicBezTo>
                      <a:pt x="19" y="90"/>
                      <a:pt x="14" y="110"/>
                      <a:pt x="14" y="132"/>
                    </a:cubicBezTo>
                    <a:cubicBezTo>
                      <a:pt x="14" y="158"/>
                      <a:pt x="20" y="179"/>
                      <a:pt x="30" y="194"/>
                    </a:cubicBezTo>
                    <a:cubicBezTo>
                      <a:pt x="40" y="210"/>
                      <a:pt x="53" y="222"/>
                      <a:pt x="68" y="232"/>
                    </a:cubicBezTo>
                    <a:cubicBezTo>
                      <a:pt x="83" y="241"/>
                      <a:pt x="100" y="248"/>
                      <a:pt x="118" y="254"/>
                    </a:cubicBezTo>
                    <a:cubicBezTo>
                      <a:pt x="136" y="259"/>
                      <a:pt x="153" y="265"/>
                      <a:pt x="168" y="270"/>
                    </a:cubicBezTo>
                    <a:cubicBezTo>
                      <a:pt x="184" y="276"/>
                      <a:pt x="196" y="284"/>
                      <a:pt x="207" y="292"/>
                    </a:cubicBezTo>
                    <a:cubicBezTo>
                      <a:pt x="217" y="301"/>
                      <a:pt x="222" y="313"/>
                      <a:pt x="222" y="330"/>
                    </a:cubicBezTo>
                    <a:cubicBezTo>
                      <a:pt x="222" y="339"/>
                      <a:pt x="220" y="348"/>
                      <a:pt x="215" y="356"/>
                    </a:cubicBezTo>
                    <a:cubicBezTo>
                      <a:pt x="211" y="363"/>
                      <a:pt x="205" y="370"/>
                      <a:pt x="197" y="375"/>
                    </a:cubicBezTo>
                    <a:cubicBezTo>
                      <a:pt x="190" y="380"/>
                      <a:pt x="182" y="383"/>
                      <a:pt x="173" y="386"/>
                    </a:cubicBezTo>
                    <a:cubicBezTo>
                      <a:pt x="164" y="388"/>
                      <a:pt x="154" y="389"/>
                      <a:pt x="145" y="389"/>
                    </a:cubicBezTo>
                    <a:cubicBezTo>
                      <a:pt x="128" y="389"/>
                      <a:pt x="112" y="385"/>
                      <a:pt x="96" y="377"/>
                    </a:cubicBezTo>
                    <a:cubicBezTo>
                      <a:pt x="81" y="369"/>
                      <a:pt x="68" y="358"/>
                      <a:pt x="59" y="344"/>
                    </a:cubicBezTo>
                    <a:cubicBezTo>
                      <a:pt x="0" y="401"/>
                      <a:pt x="0" y="401"/>
                      <a:pt x="0" y="401"/>
                    </a:cubicBezTo>
                    <a:cubicBezTo>
                      <a:pt x="18" y="422"/>
                      <a:pt x="40" y="437"/>
                      <a:pt x="65" y="446"/>
                    </a:cubicBezTo>
                    <a:cubicBezTo>
                      <a:pt x="90" y="455"/>
                      <a:pt x="116" y="460"/>
                      <a:pt x="144" y="460"/>
                    </a:cubicBezTo>
                    <a:cubicBezTo>
                      <a:pt x="165" y="460"/>
                      <a:pt x="185" y="457"/>
                      <a:pt x="205" y="451"/>
                    </a:cubicBezTo>
                    <a:cubicBezTo>
                      <a:pt x="224" y="445"/>
                      <a:pt x="241" y="437"/>
                      <a:pt x="256" y="425"/>
                    </a:cubicBezTo>
                    <a:cubicBezTo>
                      <a:pt x="270" y="414"/>
                      <a:pt x="282" y="399"/>
                      <a:pt x="291"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0" name="Freeform 8"/>
              <p:cNvSpPr>
                <a:spLocks noEditPoints="1"/>
              </p:cNvSpPr>
              <p:nvPr/>
            </p:nvSpPr>
            <p:spPr bwMode="auto">
              <a:xfrm>
                <a:off x="2875915" y="-2068070"/>
                <a:ext cx="546100" cy="541338"/>
              </a:xfrm>
              <a:custGeom>
                <a:avLst/>
                <a:gdLst>
                  <a:gd name="T0" fmla="*/ 399 w 464"/>
                  <a:gd name="T1" fmla="*/ 61 h 460"/>
                  <a:gd name="T2" fmla="*/ 325 w 464"/>
                  <a:gd name="T3" fmla="*/ 15 h 460"/>
                  <a:gd name="T4" fmla="*/ 231 w 464"/>
                  <a:gd name="T5" fmla="*/ 0 h 460"/>
                  <a:gd name="T6" fmla="*/ 138 w 464"/>
                  <a:gd name="T7" fmla="*/ 16 h 460"/>
                  <a:gd name="T8" fmla="*/ 65 w 464"/>
                  <a:gd name="T9" fmla="*/ 63 h 460"/>
                  <a:gd name="T10" fmla="*/ 17 w 464"/>
                  <a:gd name="T11" fmla="*/ 136 h 460"/>
                  <a:gd name="T12" fmla="*/ 0 w 464"/>
                  <a:gd name="T13" fmla="*/ 232 h 460"/>
                  <a:gd name="T14" fmla="*/ 17 w 464"/>
                  <a:gd name="T15" fmla="*/ 325 h 460"/>
                  <a:gd name="T16" fmla="*/ 65 w 464"/>
                  <a:gd name="T17" fmla="*/ 397 h 460"/>
                  <a:gd name="T18" fmla="*/ 138 w 464"/>
                  <a:gd name="T19" fmla="*/ 444 h 460"/>
                  <a:gd name="T20" fmla="*/ 231 w 464"/>
                  <a:gd name="T21" fmla="*/ 460 h 460"/>
                  <a:gd name="T22" fmla="*/ 325 w 464"/>
                  <a:gd name="T23" fmla="*/ 442 h 460"/>
                  <a:gd name="T24" fmla="*/ 399 w 464"/>
                  <a:gd name="T25" fmla="*/ 395 h 460"/>
                  <a:gd name="T26" fmla="*/ 447 w 464"/>
                  <a:gd name="T27" fmla="*/ 323 h 460"/>
                  <a:gd name="T28" fmla="*/ 464 w 464"/>
                  <a:gd name="T29" fmla="*/ 229 h 460"/>
                  <a:gd name="T30" fmla="*/ 447 w 464"/>
                  <a:gd name="T31" fmla="*/ 134 h 460"/>
                  <a:gd name="T32" fmla="*/ 399 w 464"/>
                  <a:gd name="T33" fmla="*/ 61 h 460"/>
                  <a:gd name="T34" fmla="*/ 372 w 464"/>
                  <a:gd name="T35" fmla="*/ 292 h 460"/>
                  <a:gd name="T36" fmla="*/ 341 w 464"/>
                  <a:gd name="T37" fmla="*/ 343 h 460"/>
                  <a:gd name="T38" fmla="*/ 294 w 464"/>
                  <a:gd name="T39" fmla="*/ 377 h 460"/>
                  <a:gd name="T40" fmla="*/ 232 w 464"/>
                  <a:gd name="T41" fmla="*/ 389 h 460"/>
                  <a:gd name="T42" fmla="*/ 170 w 464"/>
                  <a:gd name="T43" fmla="*/ 377 h 460"/>
                  <a:gd name="T44" fmla="*/ 123 w 464"/>
                  <a:gd name="T45" fmla="*/ 343 h 460"/>
                  <a:gd name="T46" fmla="*/ 92 w 464"/>
                  <a:gd name="T47" fmla="*/ 292 h 460"/>
                  <a:gd name="T48" fmla="*/ 82 w 464"/>
                  <a:gd name="T49" fmla="*/ 227 h 460"/>
                  <a:gd name="T50" fmla="*/ 92 w 464"/>
                  <a:gd name="T51" fmla="*/ 166 h 460"/>
                  <a:gd name="T52" fmla="*/ 123 w 464"/>
                  <a:gd name="T53" fmla="*/ 116 h 460"/>
                  <a:gd name="T54" fmla="*/ 170 w 464"/>
                  <a:gd name="T55" fmla="*/ 83 h 460"/>
                  <a:gd name="T56" fmla="*/ 232 w 464"/>
                  <a:gd name="T57" fmla="*/ 71 h 460"/>
                  <a:gd name="T58" fmla="*/ 294 w 464"/>
                  <a:gd name="T59" fmla="*/ 83 h 460"/>
                  <a:gd name="T60" fmla="*/ 341 w 464"/>
                  <a:gd name="T61" fmla="*/ 116 h 460"/>
                  <a:gd name="T62" fmla="*/ 372 w 464"/>
                  <a:gd name="T63" fmla="*/ 166 h 460"/>
                  <a:gd name="T64" fmla="*/ 383 w 464"/>
                  <a:gd name="T65" fmla="*/ 227 h 460"/>
                  <a:gd name="T66" fmla="*/ 372 w 464"/>
                  <a:gd name="T67" fmla="*/ 29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60">
                    <a:moveTo>
                      <a:pt x="399" y="61"/>
                    </a:moveTo>
                    <a:cubicBezTo>
                      <a:pt x="378" y="41"/>
                      <a:pt x="354" y="26"/>
                      <a:pt x="325" y="15"/>
                    </a:cubicBezTo>
                    <a:cubicBezTo>
                      <a:pt x="297" y="5"/>
                      <a:pt x="265" y="0"/>
                      <a:pt x="231" y="0"/>
                    </a:cubicBezTo>
                    <a:cubicBezTo>
                      <a:pt x="197" y="0"/>
                      <a:pt x="166" y="6"/>
                      <a:pt x="138" y="16"/>
                    </a:cubicBezTo>
                    <a:cubicBezTo>
                      <a:pt x="110" y="27"/>
                      <a:pt x="86" y="43"/>
                      <a:pt x="65" y="63"/>
                    </a:cubicBezTo>
                    <a:cubicBezTo>
                      <a:pt x="45" y="83"/>
                      <a:pt x="29" y="108"/>
                      <a:pt x="17" y="136"/>
                    </a:cubicBezTo>
                    <a:cubicBezTo>
                      <a:pt x="6" y="165"/>
                      <a:pt x="0" y="197"/>
                      <a:pt x="0" y="232"/>
                    </a:cubicBezTo>
                    <a:cubicBezTo>
                      <a:pt x="0" y="266"/>
                      <a:pt x="6" y="297"/>
                      <a:pt x="17" y="325"/>
                    </a:cubicBezTo>
                    <a:cubicBezTo>
                      <a:pt x="29" y="353"/>
                      <a:pt x="45" y="377"/>
                      <a:pt x="65" y="397"/>
                    </a:cubicBezTo>
                    <a:cubicBezTo>
                      <a:pt x="86" y="417"/>
                      <a:pt x="110" y="433"/>
                      <a:pt x="138" y="444"/>
                    </a:cubicBezTo>
                    <a:cubicBezTo>
                      <a:pt x="166" y="454"/>
                      <a:pt x="197" y="460"/>
                      <a:pt x="231" y="460"/>
                    </a:cubicBezTo>
                    <a:cubicBezTo>
                      <a:pt x="265" y="460"/>
                      <a:pt x="297" y="454"/>
                      <a:pt x="325" y="442"/>
                    </a:cubicBezTo>
                    <a:cubicBezTo>
                      <a:pt x="354" y="431"/>
                      <a:pt x="378" y="415"/>
                      <a:pt x="399" y="395"/>
                    </a:cubicBezTo>
                    <a:cubicBezTo>
                      <a:pt x="419" y="375"/>
                      <a:pt x="435" y="351"/>
                      <a:pt x="447" y="323"/>
                    </a:cubicBezTo>
                    <a:cubicBezTo>
                      <a:pt x="458" y="295"/>
                      <a:pt x="464" y="264"/>
                      <a:pt x="464" y="229"/>
                    </a:cubicBezTo>
                    <a:cubicBezTo>
                      <a:pt x="464" y="194"/>
                      <a:pt x="458" y="163"/>
                      <a:pt x="447" y="134"/>
                    </a:cubicBezTo>
                    <a:cubicBezTo>
                      <a:pt x="435" y="106"/>
                      <a:pt x="419" y="81"/>
                      <a:pt x="399" y="61"/>
                    </a:cubicBezTo>
                    <a:close/>
                    <a:moveTo>
                      <a:pt x="372" y="292"/>
                    </a:moveTo>
                    <a:cubicBezTo>
                      <a:pt x="365" y="312"/>
                      <a:pt x="354" y="329"/>
                      <a:pt x="341" y="343"/>
                    </a:cubicBezTo>
                    <a:cubicBezTo>
                      <a:pt x="328" y="358"/>
                      <a:pt x="312" y="369"/>
                      <a:pt x="294" y="377"/>
                    </a:cubicBezTo>
                    <a:cubicBezTo>
                      <a:pt x="275" y="385"/>
                      <a:pt x="254" y="389"/>
                      <a:pt x="232" y="389"/>
                    </a:cubicBezTo>
                    <a:cubicBezTo>
                      <a:pt x="209" y="389"/>
                      <a:pt x="189" y="385"/>
                      <a:pt x="170" y="377"/>
                    </a:cubicBezTo>
                    <a:cubicBezTo>
                      <a:pt x="152" y="369"/>
                      <a:pt x="136" y="358"/>
                      <a:pt x="123" y="343"/>
                    </a:cubicBezTo>
                    <a:cubicBezTo>
                      <a:pt x="110" y="329"/>
                      <a:pt x="100" y="312"/>
                      <a:pt x="92" y="292"/>
                    </a:cubicBezTo>
                    <a:cubicBezTo>
                      <a:pt x="85" y="272"/>
                      <a:pt x="82" y="250"/>
                      <a:pt x="82" y="227"/>
                    </a:cubicBezTo>
                    <a:cubicBezTo>
                      <a:pt x="82" y="205"/>
                      <a:pt x="85" y="185"/>
                      <a:pt x="92" y="166"/>
                    </a:cubicBezTo>
                    <a:cubicBezTo>
                      <a:pt x="100" y="147"/>
                      <a:pt x="110" y="130"/>
                      <a:pt x="123" y="116"/>
                    </a:cubicBezTo>
                    <a:cubicBezTo>
                      <a:pt x="136" y="102"/>
                      <a:pt x="152" y="91"/>
                      <a:pt x="170" y="83"/>
                    </a:cubicBezTo>
                    <a:cubicBezTo>
                      <a:pt x="189" y="75"/>
                      <a:pt x="209" y="71"/>
                      <a:pt x="232" y="71"/>
                    </a:cubicBezTo>
                    <a:cubicBezTo>
                      <a:pt x="254" y="71"/>
                      <a:pt x="275" y="75"/>
                      <a:pt x="294" y="83"/>
                    </a:cubicBezTo>
                    <a:cubicBezTo>
                      <a:pt x="312" y="91"/>
                      <a:pt x="328" y="102"/>
                      <a:pt x="341" y="116"/>
                    </a:cubicBezTo>
                    <a:cubicBezTo>
                      <a:pt x="354" y="130"/>
                      <a:pt x="365" y="147"/>
                      <a:pt x="372" y="166"/>
                    </a:cubicBezTo>
                    <a:cubicBezTo>
                      <a:pt x="379" y="185"/>
                      <a:pt x="383" y="205"/>
                      <a:pt x="383" y="227"/>
                    </a:cubicBezTo>
                    <a:cubicBezTo>
                      <a:pt x="383" y="250"/>
                      <a:pt x="379" y="272"/>
                      <a:pt x="372"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1" name="Freeform 9"/>
              <p:cNvSpPr>
                <a:spLocks noEditPoints="1"/>
              </p:cNvSpPr>
              <p:nvPr/>
            </p:nvSpPr>
            <p:spPr bwMode="auto">
              <a:xfrm>
                <a:off x="3618865" y="-2068070"/>
                <a:ext cx="546100" cy="541338"/>
              </a:xfrm>
              <a:custGeom>
                <a:avLst/>
                <a:gdLst>
                  <a:gd name="T0" fmla="*/ 465 w 465"/>
                  <a:gd name="T1" fmla="*/ 229 h 460"/>
                  <a:gd name="T2" fmla="*/ 447 w 465"/>
                  <a:gd name="T3" fmla="*/ 134 h 460"/>
                  <a:gd name="T4" fmla="*/ 399 w 465"/>
                  <a:gd name="T5" fmla="*/ 61 h 460"/>
                  <a:gd name="T6" fmla="*/ 325 w 465"/>
                  <a:gd name="T7" fmla="*/ 15 h 460"/>
                  <a:gd name="T8" fmla="*/ 232 w 465"/>
                  <a:gd name="T9" fmla="*/ 0 h 460"/>
                  <a:gd name="T10" fmla="*/ 139 w 465"/>
                  <a:gd name="T11" fmla="*/ 16 h 460"/>
                  <a:gd name="T12" fmla="*/ 66 w 465"/>
                  <a:gd name="T13" fmla="*/ 63 h 460"/>
                  <a:gd name="T14" fmla="*/ 18 w 465"/>
                  <a:gd name="T15" fmla="*/ 136 h 460"/>
                  <a:gd name="T16" fmla="*/ 0 w 465"/>
                  <a:gd name="T17" fmla="*/ 232 h 460"/>
                  <a:gd name="T18" fmla="*/ 18 w 465"/>
                  <a:gd name="T19" fmla="*/ 325 h 460"/>
                  <a:gd name="T20" fmla="*/ 66 w 465"/>
                  <a:gd name="T21" fmla="*/ 397 h 460"/>
                  <a:gd name="T22" fmla="*/ 139 w 465"/>
                  <a:gd name="T23" fmla="*/ 444 h 460"/>
                  <a:gd name="T24" fmla="*/ 232 w 465"/>
                  <a:gd name="T25" fmla="*/ 460 h 460"/>
                  <a:gd name="T26" fmla="*/ 325 w 465"/>
                  <a:gd name="T27" fmla="*/ 442 h 460"/>
                  <a:gd name="T28" fmla="*/ 399 w 465"/>
                  <a:gd name="T29" fmla="*/ 395 h 460"/>
                  <a:gd name="T30" fmla="*/ 447 w 465"/>
                  <a:gd name="T31" fmla="*/ 323 h 460"/>
                  <a:gd name="T32" fmla="*/ 465 w 465"/>
                  <a:gd name="T33" fmla="*/ 229 h 460"/>
                  <a:gd name="T34" fmla="*/ 372 w 465"/>
                  <a:gd name="T35" fmla="*/ 292 h 460"/>
                  <a:gd name="T36" fmla="*/ 342 w 465"/>
                  <a:gd name="T37" fmla="*/ 343 h 460"/>
                  <a:gd name="T38" fmla="*/ 294 w 465"/>
                  <a:gd name="T39" fmla="*/ 377 h 460"/>
                  <a:gd name="T40" fmla="*/ 232 w 465"/>
                  <a:gd name="T41" fmla="*/ 389 h 460"/>
                  <a:gd name="T42" fmla="*/ 171 w 465"/>
                  <a:gd name="T43" fmla="*/ 377 h 460"/>
                  <a:gd name="T44" fmla="*/ 123 w 465"/>
                  <a:gd name="T45" fmla="*/ 343 h 460"/>
                  <a:gd name="T46" fmla="*/ 93 w 465"/>
                  <a:gd name="T47" fmla="*/ 292 h 460"/>
                  <a:gd name="T48" fmla="*/ 82 w 465"/>
                  <a:gd name="T49" fmla="*/ 227 h 460"/>
                  <a:gd name="T50" fmla="*/ 93 w 465"/>
                  <a:gd name="T51" fmla="*/ 166 h 460"/>
                  <a:gd name="T52" fmla="*/ 123 w 465"/>
                  <a:gd name="T53" fmla="*/ 116 h 460"/>
                  <a:gd name="T54" fmla="*/ 171 w 465"/>
                  <a:gd name="T55" fmla="*/ 83 h 460"/>
                  <a:gd name="T56" fmla="*/ 232 w 465"/>
                  <a:gd name="T57" fmla="*/ 71 h 460"/>
                  <a:gd name="T58" fmla="*/ 294 w 465"/>
                  <a:gd name="T59" fmla="*/ 83 h 460"/>
                  <a:gd name="T60" fmla="*/ 342 w 465"/>
                  <a:gd name="T61" fmla="*/ 116 h 460"/>
                  <a:gd name="T62" fmla="*/ 372 w 465"/>
                  <a:gd name="T63" fmla="*/ 166 h 460"/>
                  <a:gd name="T64" fmla="*/ 383 w 465"/>
                  <a:gd name="T65" fmla="*/ 227 h 460"/>
                  <a:gd name="T66" fmla="*/ 372 w 465"/>
                  <a:gd name="T67" fmla="*/ 29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5" h="460">
                    <a:moveTo>
                      <a:pt x="465" y="229"/>
                    </a:moveTo>
                    <a:cubicBezTo>
                      <a:pt x="465" y="194"/>
                      <a:pt x="459" y="163"/>
                      <a:pt x="447" y="134"/>
                    </a:cubicBezTo>
                    <a:cubicBezTo>
                      <a:pt x="436" y="106"/>
                      <a:pt x="420" y="81"/>
                      <a:pt x="399" y="61"/>
                    </a:cubicBezTo>
                    <a:cubicBezTo>
                      <a:pt x="378" y="41"/>
                      <a:pt x="354" y="26"/>
                      <a:pt x="325" y="15"/>
                    </a:cubicBezTo>
                    <a:cubicBezTo>
                      <a:pt x="297" y="5"/>
                      <a:pt x="266" y="0"/>
                      <a:pt x="232" y="0"/>
                    </a:cubicBezTo>
                    <a:cubicBezTo>
                      <a:pt x="198" y="0"/>
                      <a:pt x="167" y="6"/>
                      <a:pt x="139" y="16"/>
                    </a:cubicBezTo>
                    <a:cubicBezTo>
                      <a:pt x="110" y="27"/>
                      <a:pt x="86" y="43"/>
                      <a:pt x="66" y="63"/>
                    </a:cubicBezTo>
                    <a:cubicBezTo>
                      <a:pt x="45" y="83"/>
                      <a:pt x="29" y="108"/>
                      <a:pt x="18" y="136"/>
                    </a:cubicBezTo>
                    <a:cubicBezTo>
                      <a:pt x="6" y="165"/>
                      <a:pt x="0" y="197"/>
                      <a:pt x="0" y="232"/>
                    </a:cubicBezTo>
                    <a:cubicBezTo>
                      <a:pt x="0" y="266"/>
                      <a:pt x="6" y="297"/>
                      <a:pt x="18" y="325"/>
                    </a:cubicBezTo>
                    <a:cubicBezTo>
                      <a:pt x="29" y="353"/>
                      <a:pt x="45" y="377"/>
                      <a:pt x="66" y="397"/>
                    </a:cubicBezTo>
                    <a:cubicBezTo>
                      <a:pt x="86" y="417"/>
                      <a:pt x="110" y="433"/>
                      <a:pt x="139" y="444"/>
                    </a:cubicBezTo>
                    <a:cubicBezTo>
                      <a:pt x="167" y="454"/>
                      <a:pt x="198" y="460"/>
                      <a:pt x="232" y="460"/>
                    </a:cubicBezTo>
                    <a:cubicBezTo>
                      <a:pt x="266" y="460"/>
                      <a:pt x="297" y="454"/>
                      <a:pt x="325" y="442"/>
                    </a:cubicBezTo>
                    <a:cubicBezTo>
                      <a:pt x="354" y="431"/>
                      <a:pt x="378" y="415"/>
                      <a:pt x="399" y="395"/>
                    </a:cubicBezTo>
                    <a:cubicBezTo>
                      <a:pt x="420" y="375"/>
                      <a:pt x="436" y="351"/>
                      <a:pt x="447" y="323"/>
                    </a:cubicBezTo>
                    <a:cubicBezTo>
                      <a:pt x="459" y="295"/>
                      <a:pt x="465" y="264"/>
                      <a:pt x="465" y="229"/>
                    </a:cubicBezTo>
                    <a:close/>
                    <a:moveTo>
                      <a:pt x="372" y="292"/>
                    </a:moveTo>
                    <a:cubicBezTo>
                      <a:pt x="365" y="312"/>
                      <a:pt x="355" y="329"/>
                      <a:pt x="342" y="343"/>
                    </a:cubicBezTo>
                    <a:cubicBezTo>
                      <a:pt x="328" y="358"/>
                      <a:pt x="312" y="369"/>
                      <a:pt x="294" y="377"/>
                    </a:cubicBezTo>
                    <a:cubicBezTo>
                      <a:pt x="275" y="385"/>
                      <a:pt x="255" y="389"/>
                      <a:pt x="232" y="389"/>
                    </a:cubicBezTo>
                    <a:cubicBezTo>
                      <a:pt x="209" y="389"/>
                      <a:pt x="189" y="385"/>
                      <a:pt x="171" y="377"/>
                    </a:cubicBezTo>
                    <a:cubicBezTo>
                      <a:pt x="152" y="369"/>
                      <a:pt x="137" y="358"/>
                      <a:pt x="123" y="343"/>
                    </a:cubicBezTo>
                    <a:cubicBezTo>
                      <a:pt x="110" y="329"/>
                      <a:pt x="100" y="312"/>
                      <a:pt x="93" y="292"/>
                    </a:cubicBezTo>
                    <a:cubicBezTo>
                      <a:pt x="86" y="272"/>
                      <a:pt x="82" y="250"/>
                      <a:pt x="82" y="227"/>
                    </a:cubicBezTo>
                    <a:cubicBezTo>
                      <a:pt x="82" y="205"/>
                      <a:pt x="86" y="185"/>
                      <a:pt x="93" y="166"/>
                    </a:cubicBezTo>
                    <a:cubicBezTo>
                      <a:pt x="100" y="147"/>
                      <a:pt x="110" y="130"/>
                      <a:pt x="123" y="116"/>
                    </a:cubicBezTo>
                    <a:cubicBezTo>
                      <a:pt x="137" y="102"/>
                      <a:pt x="152" y="91"/>
                      <a:pt x="171" y="83"/>
                    </a:cubicBezTo>
                    <a:cubicBezTo>
                      <a:pt x="189" y="75"/>
                      <a:pt x="209" y="71"/>
                      <a:pt x="232" y="71"/>
                    </a:cubicBezTo>
                    <a:cubicBezTo>
                      <a:pt x="255" y="71"/>
                      <a:pt x="275" y="75"/>
                      <a:pt x="294" y="83"/>
                    </a:cubicBezTo>
                    <a:cubicBezTo>
                      <a:pt x="312" y="91"/>
                      <a:pt x="328" y="102"/>
                      <a:pt x="342" y="116"/>
                    </a:cubicBezTo>
                    <a:cubicBezTo>
                      <a:pt x="355" y="130"/>
                      <a:pt x="365" y="147"/>
                      <a:pt x="372" y="166"/>
                    </a:cubicBezTo>
                    <a:cubicBezTo>
                      <a:pt x="379" y="185"/>
                      <a:pt x="383" y="205"/>
                      <a:pt x="383" y="227"/>
                    </a:cubicBezTo>
                    <a:cubicBezTo>
                      <a:pt x="383" y="250"/>
                      <a:pt x="379" y="272"/>
                      <a:pt x="372"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grpSp>
          <p:nvGrpSpPr>
            <p:cNvPr id="15" name="Hardy &amp; Bacon"/>
            <p:cNvGrpSpPr/>
            <p:nvPr/>
          </p:nvGrpSpPr>
          <p:grpSpPr>
            <a:xfrm>
              <a:off x="4858158" y="3629796"/>
              <a:ext cx="2465680" cy="150796"/>
              <a:chOff x="1493203" y="-1318770"/>
              <a:chExt cx="3400424" cy="207963"/>
            </a:xfrm>
            <a:grpFill/>
          </p:grpSpPr>
          <p:sp>
            <p:nvSpPr>
              <p:cNvPr id="16" name="Freeform 12"/>
              <p:cNvSpPr>
                <a:spLocks noEditPoints="1"/>
              </p:cNvSpPr>
              <p:nvPr/>
            </p:nvSpPr>
            <p:spPr bwMode="auto">
              <a:xfrm>
                <a:off x="1766253" y="-1314008"/>
                <a:ext cx="204787" cy="198438"/>
              </a:xfrm>
              <a:custGeom>
                <a:avLst/>
                <a:gdLst>
                  <a:gd name="T0" fmla="*/ 55 w 129"/>
                  <a:gd name="T1" fmla="*/ 0 h 125"/>
                  <a:gd name="T2" fmla="*/ 0 w 129"/>
                  <a:gd name="T3" fmla="*/ 125 h 125"/>
                  <a:gd name="T4" fmla="*/ 26 w 129"/>
                  <a:gd name="T5" fmla="*/ 125 h 125"/>
                  <a:gd name="T6" fmla="*/ 37 w 129"/>
                  <a:gd name="T7" fmla="*/ 96 h 125"/>
                  <a:gd name="T8" fmla="*/ 92 w 129"/>
                  <a:gd name="T9" fmla="*/ 96 h 125"/>
                  <a:gd name="T10" fmla="*/ 103 w 129"/>
                  <a:gd name="T11" fmla="*/ 125 h 125"/>
                  <a:gd name="T12" fmla="*/ 129 w 129"/>
                  <a:gd name="T13" fmla="*/ 125 h 125"/>
                  <a:gd name="T14" fmla="*/ 74 w 129"/>
                  <a:gd name="T15" fmla="*/ 0 h 125"/>
                  <a:gd name="T16" fmla="*/ 55 w 129"/>
                  <a:gd name="T17" fmla="*/ 0 h 125"/>
                  <a:gd name="T18" fmla="*/ 45 w 129"/>
                  <a:gd name="T19" fmla="*/ 77 h 125"/>
                  <a:gd name="T20" fmla="*/ 64 w 129"/>
                  <a:gd name="T21" fmla="*/ 26 h 125"/>
                  <a:gd name="T22" fmla="*/ 84 w 129"/>
                  <a:gd name="T23" fmla="*/ 77 h 125"/>
                  <a:gd name="T24" fmla="*/ 45 w 129"/>
                  <a:gd name="T25" fmla="*/ 7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5">
                    <a:moveTo>
                      <a:pt x="55" y="0"/>
                    </a:moveTo>
                    <a:lnTo>
                      <a:pt x="0" y="125"/>
                    </a:lnTo>
                    <a:lnTo>
                      <a:pt x="26" y="125"/>
                    </a:lnTo>
                    <a:lnTo>
                      <a:pt x="37" y="96"/>
                    </a:lnTo>
                    <a:lnTo>
                      <a:pt x="92" y="96"/>
                    </a:lnTo>
                    <a:lnTo>
                      <a:pt x="103" y="125"/>
                    </a:lnTo>
                    <a:lnTo>
                      <a:pt x="129" y="125"/>
                    </a:lnTo>
                    <a:lnTo>
                      <a:pt x="74" y="0"/>
                    </a:lnTo>
                    <a:lnTo>
                      <a:pt x="55" y="0"/>
                    </a:lnTo>
                    <a:close/>
                    <a:moveTo>
                      <a:pt x="45" y="77"/>
                    </a:moveTo>
                    <a:lnTo>
                      <a:pt x="64" y="26"/>
                    </a:lnTo>
                    <a:lnTo>
                      <a:pt x="84" y="77"/>
                    </a:lnTo>
                    <a:lnTo>
                      <a:pt x="4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7" name="Freeform 13"/>
              <p:cNvSpPr>
                <a:spLocks/>
              </p:cNvSpPr>
              <p:nvPr/>
            </p:nvSpPr>
            <p:spPr bwMode="auto">
              <a:xfrm>
                <a:off x="1493203" y="-1314008"/>
                <a:ext cx="165100" cy="198438"/>
              </a:xfrm>
              <a:custGeom>
                <a:avLst/>
                <a:gdLst>
                  <a:gd name="T0" fmla="*/ 81 w 104"/>
                  <a:gd name="T1" fmla="*/ 50 h 125"/>
                  <a:gd name="T2" fmla="*/ 22 w 104"/>
                  <a:gd name="T3" fmla="*/ 50 h 125"/>
                  <a:gd name="T4" fmla="*/ 22 w 104"/>
                  <a:gd name="T5" fmla="*/ 0 h 125"/>
                  <a:gd name="T6" fmla="*/ 0 w 104"/>
                  <a:gd name="T7" fmla="*/ 0 h 125"/>
                  <a:gd name="T8" fmla="*/ 0 w 104"/>
                  <a:gd name="T9" fmla="*/ 125 h 125"/>
                  <a:gd name="T10" fmla="*/ 22 w 104"/>
                  <a:gd name="T11" fmla="*/ 125 h 125"/>
                  <a:gd name="T12" fmla="*/ 22 w 104"/>
                  <a:gd name="T13" fmla="*/ 70 h 125"/>
                  <a:gd name="T14" fmla="*/ 81 w 104"/>
                  <a:gd name="T15" fmla="*/ 70 h 125"/>
                  <a:gd name="T16" fmla="*/ 81 w 104"/>
                  <a:gd name="T17" fmla="*/ 125 h 125"/>
                  <a:gd name="T18" fmla="*/ 104 w 104"/>
                  <a:gd name="T19" fmla="*/ 125 h 125"/>
                  <a:gd name="T20" fmla="*/ 104 w 104"/>
                  <a:gd name="T21" fmla="*/ 0 h 125"/>
                  <a:gd name="T22" fmla="*/ 81 w 104"/>
                  <a:gd name="T23" fmla="*/ 0 h 125"/>
                  <a:gd name="T24" fmla="*/ 81 w 104"/>
                  <a:gd name="T25" fmla="*/ 5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5">
                    <a:moveTo>
                      <a:pt x="81" y="50"/>
                    </a:moveTo>
                    <a:lnTo>
                      <a:pt x="22" y="50"/>
                    </a:lnTo>
                    <a:lnTo>
                      <a:pt x="22" y="0"/>
                    </a:lnTo>
                    <a:lnTo>
                      <a:pt x="0" y="0"/>
                    </a:lnTo>
                    <a:lnTo>
                      <a:pt x="0" y="125"/>
                    </a:lnTo>
                    <a:lnTo>
                      <a:pt x="22" y="125"/>
                    </a:lnTo>
                    <a:lnTo>
                      <a:pt x="22" y="70"/>
                    </a:lnTo>
                    <a:lnTo>
                      <a:pt x="81" y="70"/>
                    </a:lnTo>
                    <a:lnTo>
                      <a:pt x="81" y="125"/>
                    </a:lnTo>
                    <a:lnTo>
                      <a:pt x="104" y="125"/>
                    </a:lnTo>
                    <a:lnTo>
                      <a:pt x="104" y="0"/>
                    </a:lnTo>
                    <a:lnTo>
                      <a:pt x="81" y="0"/>
                    </a:lnTo>
                    <a:lnTo>
                      <a:pt x="81"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8" name="Freeform 14"/>
              <p:cNvSpPr>
                <a:spLocks noEditPoints="1"/>
              </p:cNvSpPr>
              <p:nvPr/>
            </p:nvSpPr>
            <p:spPr bwMode="auto">
              <a:xfrm>
                <a:off x="3796665" y="-1314008"/>
                <a:ext cx="204787" cy="198438"/>
              </a:xfrm>
              <a:custGeom>
                <a:avLst/>
                <a:gdLst>
                  <a:gd name="T0" fmla="*/ 55 w 129"/>
                  <a:gd name="T1" fmla="*/ 0 h 125"/>
                  <a:gd name="T2" fmla="*/ 0 w 129"/>
                  <a:gd name="T3" fmla="*/ 125 h 125"/>
                  <a:gd name="T4" fmla="*/ 26 w 129"/>
                  <a:gd name="T5" fmla="*/ 125 h 125"/>
                  <a:gd name="T6" fmla="*/ 37 w 129"/>
                  <a:gd name="T7" fmla="*/ 96 h 125"/>
                  <a:gd name="T8" fmla="*/ 91 w 129"/>
                  <a:gd name="T9" fmla="*/ 96 h 125"/>
                  <a:gd name="T10" fmla="*/ 103 w 129"/>
                  <a:gd name="T11" fmla="*/ 125 h 125"/>
                  <a:gd name="T12" fmla="*/ 129 w 129"/>
                  <a:gd name="T13" fmla="*/ 125 h 125"/>
                  <a:gd name="T14" fmla="*/ 74 w 129"/>
                  <a:gd name="T15" fmla="*/ 0 h 125"/>
                  <a:gd name="T16" fmla="*/ 55 w 129"/>
                  <a:gd name="T17" fmla="*/ 0 h 125"/>
                  <a:gd name="T18" fmla="*/ 45 w 129"/>
                  <a:gd name="T19" fmla="*/ 77 h 125"/>
                  <a:gd name="T20" fmla="*/ 65 w 129"/>
                  <a:gd name="T21" fmla="*/ 26 h 125"/>
                  <a:gd name="T22" fmla="*/ 84 w 129"/>
                  <a:gd name="T23" fmla="*/ 77 h 125"/>
                  <a:gd name="T24" fmla="*/ 45 w 129"/>
                  <a:gd name="T25" fmla="*/ 7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5">
                    <a:moveTo>
                      <a:pt x="55" y="0"/>
                    </a:moveTo>
                    <a:lnTo>
                      <a:pt x="0" y="125"/>
                    </a:lnTo>
                    <a:lnTo>
                      <a:pt x="26" y="125"/>
                    </a:lnTo>
                    <a:lnTo>
                      <a:pt x="37" y="96"/>
                    </a:lnTo>
                    <a:lnTo>
                      <a:pt x="91" y="96"/>
                    </a:lnTo>
                    <a:lnTo>
                      <a:pt x="103" y="125"/>
                    </a:lnTo>
                    <a:lnTo>
                      <a:pt x="129" y="125"/>
                    </a:lnTo>
                    <a:lnTo>
                      <a:pt x="74" y="0"/>
                    </a:lnTo>
                    <a:lnTo>
                      <a:pt x="55" y="0"/>
                    </a:lnTo>
                    <a:close/>
                    <a:moveTo>
                      <a:pt x="45" y="77"/>
                    </a:moveTo>
                    <a:lnTo>
                      <a:pt x="65" y="26"/>
                    </a:lnTo>
                    <a:lnTo>
                      <a:pt x="84" y="77"/>
                    </a:lnTo>
                    <a:lnTo>
                      <a:pt x="4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9" name="Freeform 15"/>
              <p:cNvSpPr>
                <a:spLocks noEditPoints="1"/>
              </p:cNvSpPr>
              <p:nvPr/>
            </p:nvSpPr>
            <p:spPr bwMode="auto">
              <a:xfrm>
                <a:off x="3549015" y="-1314008"/>
                <a:ext cx="147637" cy="198438"/>
              </a:xfrm>
              <a:custGeom>
                <a:avLst/>
                <a:gdLst>
                  <a:gd name="T0" fmla="*/ 116 w 126"/>
                  <a:gd name="T1" fmla="*/ 94 h 170"/>
                  <a:gd name="T2" fmla="*/ 104 w 126"/>
                  <a:gd name="T3" fmla="*/ 85 h 170"/>
                  <a:gd name="T4" fmla="*/ 89 w 126"/>
                  <a:gd name="T5" fmla="*/ 80 h 170"/>
                  <a:gd name="T6" fmla="*/ 89 w 126"/>
                  <a:gd name="T7" fmla="*/ 80 h 170"/>
                  <a:gd name="T8" fmla="*/ 111 w 126"/>
                  <a:gd name="T9" fmla="*/ 67 h 170"/>
                  <a:gd name="T10" fmla="*/ 119 w 126"/>
                  <a:gd name="T11" fmla="*/ 43 h 170"/>
                  <a:gd name="T12" fmla="*/ 114 w 126"/>
                  <a:gd name="T13" fmla="*/ 23 h 170"/>
                  <a:gd name="T14" fmla="*/ 102 w 126"/>
                  <a:gd name="T15" fmla="*/ 10 h 170"/>
                  <a:gd name="T16" fmla="*/ 86 w 126"/>
                  <a:gd name="T17" fmla="*/ 2 h 170"/>
                  <a:gd name="T18" fmla="*/ 67 w 126"/>
                  <a:gd name="T19" fmla="*/ 0 h 170"/>
                  <a:gd name="T20" fmla="*/ 0 w 126"/>
                  <a:gd name="T21" fmla="*/ 0 h 170"/>
                  <a:gd name="T22" fmla="*/ 0 w 126"/>
                  <a:gd name="T23" fmla="*/ 170 h 170"/>
                  <a:gd name="T24" fmla="*/ 62 w 126"/>
                  <a:gd name="T25" fmla="*/ 170 h 170"/>
                  <a:gd name="T26" fmla="*/ 85 w 126"/>
                  <a:gd name="T27" fmla="*/ 168 h 170"/>
                  <a:gd name="T28" fmla="*/ 106 w 126"/>
                  <a:gd name="T29" fmla="*/ 160 h 170"/>
                  <a:gd name="T30" fmla="*/ 120 w 126"/>
                  <a:gd name="T31" fmla="*/ 145 h 170"/>
                  <a:gd name="T32" fmla="*/ 126 w 126"/>
                  <a:gd name="T33" fmla="*/ 122 h 170"/>
                  <a:gd name="T34" fmla="*/ 123 w 126"/>
                  <a:gd name="T35" fmla="*/ 106 h 170"/>
                  <a:gd name="T36" fmla="*/ 116 w 126"/>
                  <a:gd name="T37" fmla="*/ 94 h 170"/>
                  <a:gd name="T38" fmla="*/ 31 w 126"/>
                  <a:gd name="T39" fmla="*/ 26 h 170"/>
                  <a:gd name="T40" fmla="*/ 56 w 126"/>
                  <a:gd name="T41" fmla="*/ 26 h 170"/>
                  <a:gd name="T42" fmla="*/ 81 w 126"/>
                  <a:gd name="T43" fmla="*/ 31 h 170"/>
                  <a:gd name="T44" fmla="*/ 89 w 126"/>
                  <a:gd name="T45" fmla="*/ 48 h 170"/>
                  <a:gd name="T46" fmla="*/ 81 w 126"/>
                  <a:gd name="T47" fmla="*/ 63 h 170"/>
                  <a:gd name="T48" fmla="*/ 58 w 126"/>
                  <a:gd name="T49" fmla="*/ 69 h 170"/>
                  <a:gd name="T50" fmla="*/ 31 w 126"/>
                  <a:gd name="T51" fmla="*/ 69 h 170"/>
                  <a:gd name="T52" fmla="*/ 31 w 126"/>
                  <a:gd name="T53" fmla="*/ 26 h 170"/>
                  <a:gd name="T54" fmla="*/ 92 w 126"/>
                  <a:gd name="T55" fmla="*/ 132 h 170"/>
                  <a:gd name="T56" fmla="*/ 83 w 126"/>
                  <a:gd name="T57" fmla="*/ 140 h 170"/>
                  <a:gd name="T58" fmla="*/ 71 w 126"/>
                  <a:gd name="T59" fmla="*/ 143 h 170"/>
                  <a:gd name="T60" fmla="*/ 59 w 126"/>
                  <a:gd name="T61" fmla="*/ 144 h 170"/>
                  <a:gd name="T62" fmla="*/ 31 w 126"/>
                  <a:gd name="T63" fmla="*/ 144 h 170"/>
                  <a:gd name="T64" fmla="*/ 31 w 126"/>
                  <a:gd name="T65" fmla="*/ 95 h 170"/>
                  <a:gd name="T66" fmla="*/ 60 w 126"/>
                  <a:gd name="T67" fmla="*/ 95 h 170"/>
                  <a:gd name="T68" fmla="*/ 87 w 126"/>
                  <a:gd name="T69" fmla="*/ 100 h 170"/>
                  <a:gd name="T70" fmla="*/ 96 w 126"/>
                  <a:gd name="T71" fmla="*/ 119 h 170"/>
                  <a:gd name="T72" fmla="*/ 92 w 126"/>
                  <a:gd name="T73" fmla="*/ 1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70">
                    <a:moveTo>
                      <a:pt x="116" y="94"/>
                    </a:moveTo>
                    <a:cubicBezTo>
                      <a:pt x="112" y="90"/>
                      <a:pt x="109" y="87"/>
                      <a:pt x="104" y="85"/>
                    </a:cubicBezTo>
                    <a:cubicBezTo>
                      <a:pt x="99" y="83"/>
                      <a:pt x="95" y="81"/>
                      <a:pt x="89" y="80"/>
                    </a:cubicBezTo>
                    <a:cubicBezTo>
                      <a:pt x="89" y="80"/>
                      <a:pt x="89" y="80"/>
                      <a:pt x="89" y="80"/>
                    </a:cubicBezTo>
                    <a:cubicBezTo>
                      <a:pt x="98" y="77"/>
                      <a:pt x="105" y="73"/>
                      <a:pt x="111" y="67"/>
                    </a:cubicBezTo>
                    <a:cubicBezTo>
                      <a:pt x="116" y="60"/>
                      <a:pt x="119" y="52"/>
                      <a:pt x="119" y="43"/>
                    </a:cubicBezTo>
                    <a:cubicBezTo>
                      <a:pt x="119" y="35"/>
                      <a:pt x="117" y="29"/>
                      <a:pt x="114" y="23"/>
                    </a:cubicBezTo>
                    <a:cubicBezTo>
                      <a:pt x="111" y="18"/>
                      <a:pt x="107" y="13"/>
                      <a:pt x="102" y="10"/>
                    </a:cubicBezTo>
                    <a:cubicBezTo>
                      <a:pt x="97" y="6"/>
                      <a:pt x="92" y="4"/>
                      <a:pt x="86" y="2"/>
                    </a:cubicBezTo>
                    <a:cubicBezTo>
                      <a:pt x="79" y="1"/>
                      <a:pt x="73" y="0"/>
                      <a:pt x="67" y="0"/>
                    </a:cubicBezTo>
                    <a:cubicBezTo>
                      <a:pt x="0" y="0"/>
                      <a:pt x="0" y="0"/>
                      <a:pt x="0" y="0"/>
                    </a:cubicBezTo>
                    <a:cubicBezTo>
                      <a:pt x="0" y="170"/>
                      <a:pt x="0" y="170"/>
                      <a:pt x="0" y="170"/>
                    </a:cubicBezTo>
                    <a:cubicBezTo>
                      <a:pt x="62" y="170"/>
                      <a:pt x="62" y="170"/>
                      <a:pt x="62" y="170"/>
                    </a:cubicBezTo>
                    <a:cubicBezTo>
                      <a:pt x="70" y="170"/>
                      <a:pt x="78" y="169"/>
                      <a:pt x="85" y="168"/>
                    </a:cubicBezTo>
                    <a:cubicBezTo>
                      <a:pt x="93" y="166"/>
                      <a:pt x="100" y="163"/>
                      <a:pt x="106" y="160"/>
                    </a:cubicBezTo>
                    <a:cubicBezTo>
                      <a:pt x="112" y="156"/>
                      <a:pt x="117" y="151"/>
                      <a:pt x="120" y="145"/>
                    </a:cubicBezTo>
                    <a:cubicBezTo>
                      <a:pt x="124" y="139"/>
                      <a:pt x="126" y="131"/>
                      <a:pt x="126" y="122"/>
                    </a:cubicBezTo>
                    <a:cubicBezTo>
                      <a:pt x="126" y="116"/>
                      <a:pt x="125" y="111"/>
                      <a:pt x="123" y="106"/>
                    </a:cubicBezTo>
                    <a:cubicBezTo>
                      <a:pt x="121" y="102"/>
                      <a:pt x="119" y="97"/>
                      <a:pt x="116" y="94"/>
                    </a:cubicBezTo>
                    <a:close/>
                    <a:moveTo>
                      <a:pt x="31" y="26"/>
                    </a:moveTo>
                    <a:cubicBezTo>
                      <a:pt x="56" y="26"/>
                      <a:pt x="56" y="26"/>
                      <a:pt x="56" y="26"/>
                    </a:cubicBezTo>
                    <a:cubicBezTo>
                      <a:pt x="67" y="26"/>
                      <a:pt x="76" y="28"/>
                      <a:pt x="81" y="31"/>
                    </a:cubicBezTo>
                    <a:cubicBezTo>
                      <a:pt x="86" y="35"/>
                      <a:pt x="89" y="40"/>
                      <a:pt x="89" y="48"/>
                    </a:cubicBezTo>
                    <a:cubicBezTo>
                      <a:pt x="89" y="54"/>
                      <a:pt x="86" y="59"/>
                      <a:pt x="81" y="63"/>
                    </a:cubicBezTo>
                    <a:cubicBezTo>
                      <a:pt x="76" y="67"/>
                      <a:pt x="68" y="69"/>
                      <a:pt x="58" y="69"/>
                    </a:cubicBezTo>
                    <a:cubicBezTo>
                      <a:pt x="31" y="69"/>
                      <a:pt x="31" y="69"/>
                      <a:pt x="31" y="69"/>
                    </a:cubicBezTo>
                    <a:lnTo>
                      <a:pt x="31" y="26"/>
                    </a:lnTo>
                    <a:close/>
                    <a:moveTo>
                      <a:pt x="92" y="132"/>
                    </a:moveTo>
                    <a:cubicBezTo>
                      <a:pt x="90" y="136"/>
                      <a:pt x="87" y="138"/>
                      <a:pt x="83" y="140"/>
                    </a:cubicBezTo>
                    <a:cubicBezTo>
                      <a:pt x="79" y="142"/>
                      <a:pt x="75" y="143"/>
                      <a:pt x="71" y="143"/>
                    </a:cubicBezTo>
                    <a:cubicBezTo>
                      <a:pt x="66" y="144"/>
                      <a:pt x="62" y="144"/>
                      <a:pt x="59" y="144"/>
                    </a:cubicBezTo>
                    <a:cubicBezTo>
                      <a:pt x="31" y="144"/>
                      <a:pt x="31" y="144"/>
                      <a:pt x="31" y="144"/>
                    </a:cubicBezTo>
                    <a:cubicBezTo>
                      <a:pt x="31" y="95"/>
                      <a:pt x="31" y="95"/>
                      <a:pt x="31" y="95"/>
                    </a:cubicBezTo>
                    <a:cubicBezTo>
                      <a:pt x="60" y="95"/>
                      <a:pt x="60" y="95"/>
                      <a:pt x="60" y="95"/>
                    </a:cubicBezTo>
                    <a:cubicBezTo>
                      <a:pt x="72" y="95"/>
                      <a:pt x="81" y="97"/>
                      <a:pt x="87" y="100"/>
                    </a:cubicBezTo>
                    <a:cubicBezTo>
                      <a:pt x="93" y="104"/>
                      <a:pt x="96" y="110"/>
                      <a:pt x="96" y="119"/>
                    </a:cubicBezTo>
                    <a:cubicBezTo>
                      <a:pt x="96" y="125"/>
                      <a:pt x="95" y="129"/>
                      <a:pt x="92"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0" name="Freeform 16"/>
              <p:cNvSpPr>
                <a:spLocks noEditPoints="1"/>
              </p:cNvSpPr>
              <p:nvPr/>
            </p:nvSpPr>
            <p:spPr bwMode="auto">
              <a:xfrm>
                <a:off x="3072765" y="-1318770"/>
                <a:ext cx="192087" cy="207963"/>
              </a:xfrm>
              <a:custGeom>
                <a:avLst/>
                <a:gdLst>
                  <a:gd name="T0" fmla="*/ 161 w 163"/>
                  <a:gd name="T1" fmla="*/ 85 h 178"/>
                  <a:gd name="T2" fmla="*/ 127 w 163"/>
                  <a:gd name="T3" fmla="*/ 85 h 178"/>
                  <a:gd name="T4" fmla="*/ 108 w 163"/>
                  <a:gd name="T5" fmla="*/ 114 h 178"/>
                  <a:gd name="T6" fmla="*/ 81 w 163"/>
                  <a:gd name="T7" fmla="*/ 84 h 178"/>
                  <a:gd name="T8" fmla="*/ 93 w 163"/>
                  <a:gd name="T9" fmla="*/ 76 h 178"/>
                  <a:gd name="T10" fmla="*/ 104 w 163"/>
                  <a:gd name="T11" fmla="*/ 67 h 178"/>
                  <a:gd name="T12" fmla="*/ 112 w 163"/>
                  <a:gd name="T13" fmla="*/ 55 h 178"/>
                  <a:gd name="T14" fmla="*/ 114 w 163"/>
                  <a:gd name="T15" fmla="*/ 40 h 178"/>
                  <a:gd name="T16" fmla="*/ 110 w 163"/>
                  <a:gd name="T17" fmla="*/ 22 h 178"/>
                  <a:gd name="T18" fmla="*/ 100 w 163"/>
                  <a:gd name="T19" fmla="*/ 9 h 178"/>
                  <a:gd name="T20" fmla="*/ 85 w 163"/>
                  <a:gd name="T21" fmla="*/ 2 h 178"/>
                  <a:gd name="T22" fmla="*/ 66 w 163"/>
                  <a:gd name="T23" fmla="*/ 0 h 178"/>
                  <a:gd name="T24" fmla="*/ 48 w 163"/>
                  <a:gd name="T25" fmla="*/ 2 h 178"/>
                  <a:gd name="T26" fmla="*/ 32 w 163"/>
                  <a:gd name="T27" fmla="*/ 10 h 178"/>
                  <a:gd name="T28" fmla="*/ 22 w 163"/>
                  <a:gd name="T29" fmla="*/ 23 h 178"/>
                  <a:gd name="T30" fmla="*/ 18 w 163"/>
                  <a:gd name="T31" fmla="*/ 42 h 178"/>
                  <a:gd name="T32" fmla="*/ 19 w 163"/>
                  <a:gd name="T33" fmla="*/ 53 h 178"/>
                  <a:gd name="T34" fmla="*/ 23 w 163"/>
                  <a:gd name="T35" fmla="*/ 63 h 178"/>
                  <a:gd name="T36" fmla="*/ 30 w 163"/>
                  <a:gd name="T37" fmla="*/ 72 h 178"/>
                  <a:gd name="T38" fmla="*/ 37 w 163"/>
                  <a:gd name="T39" fmla="*/ 81 h 178"/>
                  <a:gd name="T40" fmla="*/ 23 w 163"/>
                  <a:gd name="T41" fmla="*/ 88 h 178"/>
                  <a:gd name="T42" fmla="*/ 11 w 163"/>
                  <a:gd name="T43" fmla="*/ 99 h 178"/>
                  <a:gd name="T44" fmla="*/ 3 w 163"/>
                  <a:gd name="T45" fmla="*/ 112 h 178"/>
                  <a:gd name="T46" fmla="*/ 0 w 163"/>
                  <a:gd name="T47" fmla="*/ 128 h 178"/>
                  <a:gd name="T48" fmla="*/ 5 w 163"/>
                  <a:gd name="T49" fmla="*/ 150 h 178"/>
                  <a:gd name="T50" fmla="*/ 18 w 163"/>
                  <a:gd name="T51" fmla="*/ 165 h 178"/>
                  <a:gd name="T52" fmla="*/ 36 w 163"/>
                  <a:gd name="T53" fmla="*/ 175 h 178"/>
                  <a:gd name="T54" fmla="*/ 58 w 163"/>
                  <a:gd name="T55" fmla="*/ 178 h 178"/>
                  <a:gd name="T56" fmla="*/ 86 w 163"/>
                  <a:gd name="T57" fmla="*/ 173 h 178"/>
                  <a:gd name="T58" fmla="*/ 108 w 163"/>
                  <a:gd name="T59" fmla="*/ 155 h 178"/>
                  <a:gd name="T60" fmla="*/ 126 w 163"/>
                  <a:gd name="T61" fmla="*/ 174 h 178"/>
                  <a:gd name="T62" fmla="*/ 163 w 163"/>
                  <a:gd name="T63" fmla="*/ 174 h 178"/>
                  <a:gd name="T64" fmla="*/ 127 w 163"/>
                  <a:gd name="T65" fmla="*/ 134 h 178"/>
                  <a:gd name="T66" fmla="*/ 161 w 163"/>
                  <a:gd name="T67" fmla="*/ 85 h 178"/>
                  <a:gd name="T68" fmla="*/ 52 w 163"/>
                  <a:gd name="T69" fmla="*/ 30 h 178"/>
                  <a:gd name="T70" fmla="*/ 67 w 163"/>
                  <a:gd name="T71" fmla="*/ 26 h 178"/>
                  <a:gd name="T72" fmla="*/ 80 w 163"/>
                  <a:gd name="T73" fmla="*/ 30 h 178"/>
                  <a:gd name="T74" fmla="*/ 86 w 163"/>
                  <a:gd name="T75" fmla="*/ 42 h 178"/>
                  <a:gd name="T76" fmla="*/ 83 w 163"/>
                  <a:gd name="T77" fmla="*/ 50 h 178"/>
                  <a:gd name="T78" fmla="*/ 78 w 163"/>
                  <a:gd name="T79" fmla="*/ 57 h 178"/>
                  <a:gd name="T80" fmla="*/ 70 w 163"/>
                  <a:gd name="T81" fmla="*/ 63 h 178"/>
                  <a:gd name="T82" fmla="*/ 63 w 163"/>
                  <a:gd name="T83" fmla="*/ 67 h 178"/>
                  <a:gd name="T84" fmla="*/ 57 w 163"/>
                  <a:gd name="T85" fmla="*/ 62 h 178"/>
                  <a:gd name="T86" fmla="*/ 52 w 163"/>
                  <a:gd name="T87" fmla="*/ 56 h 178"/>
                  <a:gd name="T88" fmla="*/ 48 w 163"/>
                  <a:gd name="T89" fmla="*/ 49 h 178"/>
                  <a:gd name="T90" fmla="*/ 46 w 163"/>
                  <a:gd name="T91" fmla="*/ 43 h 178"/>
                  <a:gd name="T92" fmla="*/ 52 w 163"/>
                  <a:gd name="T93" fmla="*/ 30 h 178"/>
                  <a:gd name="T94" fmla="*/ 76 w 163"/>
                  <a:gd name="T95" fmla="*/ 147 h 178"/>
                  <a:gd name="T96" fmla="*/ 59 w 163"/>
                  <a:gd name="T97" fmla="*/ 152 h 178"/>
                  <a:gd name="T98" fmla="*/ 49 w 163"/>
                  <a:gd name="T99" fmla="*/ 150 h 178"/>
                  <a:gd name="T100" fmla="*/ 40 w 163"/>
                  <a:gd name="T101" fmla="*/ 145 h 178"/>
                  <a:gd name="T102" fmla="*/ 34 w 163"/>
                  <a:gd name="T103" fmla="*/ 137 h 178"/>
                  <a:gd name="T104" fmla="*/ 32 w 163"/>
                  <a:gd name="T105" fmla="*/ 127 h 178"/>
                  <a:gd name="T106" fmla="*/ 34 w 163"/>
                  <a:gd name="T107" fmla="*/ 117 h 178"/>
                  <a:gd name="T108" fmla="*/ 40 w 163"/>
                  <a:gd name="T109" fmla="*/ 109 h 178"/>
                  <a:gd name="T110" fmla="*/ 47 w 163"/>
                  <a:gd name="T111" fmla="*/ 103 h 178"/>
                  <a:gd name="T112" fmla="*/ 55 w 163"/>
                  <a:gd name="T113" fmla="*/ 98 h 178"/>
                  <a:gd name="T114" fmla="*/ 90 w 163"/>
                  <a:gd name="T115" fmla="*/ 136 h 178"/>
                  <a:gd name="T116" fmla="*/ 76 w 163"/>
                  <a:gd name="T117" fmla="*/ 14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78">
                    <a:moveTo>
                      <a:pt x="161" y="85"/>
                    </a:moveTo>
                    <a:cubicBezTo>
                      <a:pt x="127" y="85"/>
                      <a:pt x="127" y="85"/>
                      <a:pt x="127" y="85"/>
                    </a:cubicBezTo>
                    <a:cubicBezTo>
                      <a:pt x="108" y="114"/>
                      <a:pt x="108" y="114"/>
                      <a:pt x="108" y="114"/>
                    </a:cubicBezTo>
                    <a:cubicBezTo>
                      <a:pt x="81" y="84"/>
                      <a:pt x="81" y="84"/>
                      <a:pt x="81" y="84"/>
                    </a:cubicBezTo>
                    <a:cubicBezTo>
                      <a:pt x="85" y="82"/>
                      <a:pt x="89" y="79"/>
                      <a:pt x="93" y="76"/>
                    </a:cubicBezTo>
                    <a:cubicBezTo>
                      <a:pt x="97" y="73"/>
                      <a:pt x="101" y="70"/>
                      <a:pt x="104" y="67"/>
                    </a:cubicBezTo>
                    <a:cubicBezTo>
                      <a:pt x="107" y="63"/>
                      <a:pt x="110" y="59"/>
                      <a:pt x="112" y="55"/>
                    </a:cubicBezTo>
                    <a:cubicBezTo>
                      <a:pt x="113" y="50"/>
                      <a:pt x="114" y="45"/>
                      <a:pt x="114" y="40"/>
                    </a:cubicBezTo>
                    <a:cubicBezTo>
                      <a:pt x="114" y="33"/>
                      <a:pt x="113" y="27"/>
                      <a:pt x="110" y="22"/>
                    </a:cubicBezTo>
                    <a:cubicBezTo>
                      <a:pt x="108" y="17"/>
                      <a:pt x="104" y="13"/>
                      <a:pt x="100" y="9"/>
                    </a:cubicBezTo>
                    <a:cubicBezTo>
                      <a:pt x="95" y="6"/>
                      <a:pt x="90" y="4"/>
                      <a:pt x="85" y="2"/>
                    </a:cubicBezTo>
                    <a:cubicBezTo>
                      <a:pt x="79" y="1"/>
                      <a:pt x="73" y="0"/>
                      <a:pt x="66" y="0"/>
                    </a:cubicBezTo>
                    <a:cubicBezTo>
                      <a:pt x="60" y="0"/>
                      <a:pt x="54" y="1"/>
                      <a:pt x="48" y="2"/>
                    </a:cubicBezTo>
                    <a:cubicBezTo>
                      <a:pt x="42" y="4"/>
                      <a:pt x="37" y="7"/>
                      <a:pt x="32" y="10"/>
                    </a:cubicBezTo>
                    <a:cubicBezTo>
                      <a:pt x="28" y="14"/>
                      <a:pt x="24" y="18"/>
                      <a:pt x="22" y="23"/>
                    </a:cubicBezTo>
                    <a:cubicBezTo>
                      <a:pt x="19" y="29"/>
                      <a:pt x="18" y="35"/>
                      <a:pt x="18" y="42"/>
                    </a:cubicBezTo>
                    <a:cubicBezTo>
                      <a:pt x="18" y="46"/>
                      <a:pt x="18" y="50"/>
                      <a:pt x="19" y="53"/>
                    </a:cubicBezTo>
                    <a:cubicBezTo>
                      <a:pt x="20" y="57"/>
                      <a:pt x="22" y="60"/>
                      <a:pt x="23" y="63"/>
                    </a:cubicBezTo>
                    <a:cubicBezTo>
                      <a:pt x="25" y="66"/>
                      <a:pt x="27" y="69"/>
                      <a:pt x="30" y="72"/>
                    </a:cubicBezTo>
                    <a:cubicBezTo>
                      <a:pt x="32" y="75"/>
                      <a:pt x="34" y="78"/>
                      <a:pt x="37" y="81"/>
                    </a:cubicBezTo>
                    <a:cubicBezTo>
                      <a:pt x="32" y="83"/>
                      <a:pt x="27" y="85"/>
                      <a:pt x="23" y="88"/>
                    </a:cubicBezTo>
                    <a:cubicBezTo>
                      <a:pt x="18" y="91"/>
                      <a:pt x="14" y="95"/>
                      <a:pt x="11" y="99"/>
                    </a:cubicBezTo>
                    <a:cubicBezTo>
                      <a:pt x="8" y="103"/>
                      <a:pt x="5" y="108"/>
                      <a:pt x="3" y="112"/>
                    </a:cubicBezTo>
                    <a:cubicBezTo>
                      <a:pt x="1" y="117"/>
                      <a:pt x="0" y="123"/>
                      <a:pt x="0" y="128"/>
                    </a:cubicBezTo>
                    <a:cubicBezTo>
                      <a:pt x="0" y="137"/>
                      <a:pt x="2" y="144"/>
                      <a:pt x="5" y="150"/>
                    </a:cubicBezTo>
                    <a:cubicBezTo>
                      <a:pt x="8" y="156"/>
                      <a:pt x="13" y="161"/>
                      <a:pt x="18" y="165"/>
                    </a:cubicBezTo>
                    <a:cubicBezTo>
                      <a:pt x="23" y="170"/>
                      <a:pt x="29" y="173"/>
                      <a:pt x="36" y="175"/>
                    </a:cubicBezTo>
                    <a:cubicBezTo>
                      <a:pt x="43" y="177"/>
                      <a:pt x="51" y="178"/>
                      <a:pt x="58" y="178"/>
                    </a:cubicBezTo>
                    <a:cubicBezTo>
                      <a:pt x="69" y="178"/>
                      <a:pt x="78" y="176"/>
                      <a:pt x="86" y="173"/>
                    </a:cubicBezTo>
                    <a:cubicBezTo>
                      <a:pt x="94" y="169"/>
                      <a:pt x="101" y="163"/>
                      <a:pt x="108" y="155"/>
                    </a:cubicBezTo>
                    <a:cubicBezTo>
                      <a:pt x="126" y="174"/>
                      <a:pt x="126" y="174"/>
                      <a:pt x="126" y="174"/>
                    </a:cubicBezTo>
                    <a:cubicBezTo>
                      <a:pt x="163" y="174"/>
                      <a:pt x="163" y="174"/>
                      <a:pt x="163" y="174"/>
                    </a:cubicBezTo>
                    <a:cubicBezTo>
                      <a:pt x="127" y="134"/>
                      <a:pt x="127" y="134"/>
                      <a:pt x="127" y="134"/>
                    </a:cubicBezTo>
                    <a:lnTo>
                      <a:pt x="161" y="85"/>
                    </a:lnTo>
                    <a:close/>
                    <a:moveTo>
                      <a:pt x="52" y="30"/>
                    </a:moveTo>
                    <a:cubicBezTo>
                      <a:pt x="56" y="27"/>
                      <a:pt x="61" y="26"/>
                      <a:pt x="67" y="26"/>
                    </a:cubicBezTo>
                    <a:cubicBezTo>
                      <a:pt x="72" y="26"/>
                      <a:pt x="76" y="27"/>
                      <a:pt x="80" y="30"/>
                    </a:cubicBezTo>
                    <a:cubicBezTo>
                      <a:pt x="84" y="33"/>
                      <a:pt x="86" y="37"/>
                      <a:pt x="86" y="42"/>
                    </a:cubicBezTo>
                    <a:cubicBezTo>
                      <a:pt x="86" y="45"/>
                      <a:pt x="85" y="48"/>
                      <a:pt x="83" y="50"/>
                    </a:cubicBezTo>
                    <a:cubicBezTo>
                      <a:pt x="82" y="53"/>
                      <a:pt x="80" y="55"/>
                      <a:pt x="78" y="57"/>
                    </a:cubicBezTo>
                    <a:cubicBezTo>
                      <a:pt x="75" y="59"/>
                      <a:pt x="73" y="61"/>
                      <a:pt x="70" y="63"/>
                    </a:cubicBezTo>
                    <a:cubicBezTo>
                      <a:pt x="68" y="65"/>
                      <a:pt x="65" y="66"/>
                      <a:pt x="63" y="67"/>
                    </a:cubicBezTo>
                    <a:cubicBezTo>
                      <a:pt x="61" y="66"/>
                      <a:pt x="59" y="64"/>
                      <a:pt x="57" y="62"/>
                    </a:cubicBezTo>
                    <a:cubicBezTo>
                      <a:pt x="55" y="60"/>
                      <a:pt x="53" y="58"/>
                      <a:pt x="52" y="56"/>
                    </a:cubicBezTo>
                    <a:cubicBezTo>
                      <a:pt x="50" y="54"/>
                      <a:pt x="49" y="51"/>
                      <a:pt x="48" y="49"/>
                    </a:cubicBezTo>
                    <a:cubicBezTo>
                      <a:pt x="47" y="47"/>
                      <a:pt x="46" y="45"/>
                      <a:pt x="46" y="43"/>
                    </a:cubicBezTo>
                    <a:cubicBezTo>
                      <a:pt x="46" y="38"/>
                      <a:pt x="48" y="34"/>
                      <a:pt x="52" y="30"/>
                    </a:cubicBezTo>
                    <a:close/>
                    <a:moveTo>
                      <a:pt x="76" y="147"/>
                    </a:moveTo>
                    <a:cubicBezTo>
                      <a:pt x="71" y="151"/>
                      <a:pt x="66" y="152"/>
                      <a:pt x="59" y="152"/>
                    </a:cubicBezTo>
                    <a:cubicBezTo>
                      <a:pt x="55" y="152"/>
                      <a:pt x="52" y="152"/>
                      <a:pt x="49" y="150"/>
                    </a:cubicBezTo>
                    <a:cubicBezTo>
                      <a:pt x="45" y="149"/>
                      <a:pt x="43" y="147"/>
                      <a:pt x="40" y="145"/>
                    </a:cubicBezTo>
                    <a:cubicBezTo>
                      <a:pt x="38" y="143"/>
                      <a:pt x="36" y="140"/>
                      <a:pt x="34" y="137"/>
                    </a:cubicBezTo>
                    <a:cubicBezTo>
                      <a:pt x="33" y="134"/>
                      <a:pt x="32" y="130"/>
                      <a:pt x="32" y="127"/>
                    </a:cubicBezTo>
                    <a:cubicBezTo>
                      <a:pt x="32" y="123"/>
                      <a:pt x="33" y="120"/>
                      <a:pt x="34" y="117"/>
                    </a:cubicBezTo>
                    <a:cubicBezTo>
                      <a:pt x="35" y="114"/>
                      <a:pt x="37" y="111"/>
                      <a:pt x="40" y="109"/>
                    </a:cubicBezTo>
                    <a:cubicBezTo>
                      <a:pt x="42" y="107"/>
                      <a:pt x="44" y="105"/>
                      <a:pt x="47" y="103"/>
                    </a:cubicBezTo>
                    <a:cubicBezTo>
                      <a:pt x="50" y="101"/>
                      <a:pt x="52" y="99"/>
                      <a:pt x="55" y="98"/>
                    </a:cubicBezTo>
                    <a:cubicBezTo>
                      <a:pt x="90" y="136"/>
                      <a:pt x="90" y="136"/>
                      <a:pt x="90" y="136"/>
                    </a:cubicBezTo>
                    <a:cubicBezTo>
                      <a:pt x="86" y="140"/>
                      <a:pt x="81" y="144"/>
                      <a:pt x="76"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1" name="Freeform 17"/>
              <p:cNvSpPr>
                <a:spLocks noEditPoints="1"/>
              </p:cNvSpPr>
              <p:nvPr/>
            </p:nvSpPr>
            <p:spPr bwMode="auto">
              <a:xfrm>
                <a:off x="4380865" y="-1318770"/>
                <a:ext cx="211137" cy="207963"/>
              </a:xfrm>
              <a:custGeom>
                <a:avLst/>
                <a:gdLst>
                  <a:gd name="T0" fmla="*/ 154 w 180"/>
                  <a:gd name="T1" fmla="*/ 24 h 178"/>
                  <a:gd name="T2" fmla="*/ 126 w 180"/>
                  <a:gd name="T3" fmla="*/ 6 h 178"/>
                  <a:gd name="T4" fmla="*/ 89 w 180"/>
                  <a:gd name="T5" fmla="*/ 0 h 178"/>
                  <a:gd name="T6" fmla="*/ 53 w 180"/>
                  <a:gd name="T7" fmla="*/ 6 h 178"/>
                  <a:gd name="T8" fmla="*/ 25 w 180"/>
                  <a:gd name="T9" fmla="*/ 24 h 178"/>
                  <a:gd name="T10" fmla="*/ 6 w 180"/>
                  <a:gd name="T11" fmla="*/ 53 h 178"/>
                  <a:gd name="T12" fmla="*/ 0 w 180"/>
                  <a:gd name="T13" fmla="*/ 90 h 178"/>
                  <a:gd name="T14" fmla="*/ 6 w 180"/>
                  <a:gd name="T15" fmla="*/ 126 h 178"/>
                  <a:gd name="T16" fmla="*/ 25 w 180"/>
                  <a:gd name="T17" fmla="*/ 154 h 178"/>
                  <a:gd name="T18" fmla="*/ 53 w 180"/>
                  <a:gd name="T19" fmla="*/ 172 h 178"/>
                  <a:gd name="T20" fmla="*/ 89 w 180"/>
                  <a:gd name="T21" fmla="*/ 178 h 178"/>
                  <a:gd name="T22" fmla="*/ 126 w 180"/>
                  <a:gd name="T23" fmla="*/ 171 h 178"/>
                  <a:gd name="T24" fmla="*/ 154 w 180"/>
                  <a:gd name="T25" fmla="*/ 153 h 178"/>
                  <a:gd name="T26" fmla="*/ 173 w 180"/>
                  <a:gd name="T27" fmla="*/ 125 h 178"/>
                  <a:gd name="T28" fmla="*/ 180 w 180"/>
                  <a:gd name="T29" fmla="*/ 89 h 178"/>
                  <a:gd name="T30" fmla="*/ 173 w 180"/>
                  <a:gd name="T31" fmla="*/ 52 h 178"/>
                  <a:gd name="T32" fmla="*/ 154 w 180"/>
                  <a:gd name="T33" fmla="*/ 24 h 178"/>
                  <a:gd name="T34" fmla="*/ 144 w 180"/>
                  <a:gd name="T35" fmla="*/ 113 h 178"/>
                  <a:gd name="T36" fmla="*/ 132 w 180"/>
                  <a:gd name="T37" fmla="*/ 133 h 178"/>
                  <a:gd name="T38" fmla="*/ 114 w 180"/>
                  <a:gd name="T39" fmla="*/ 146 h 178"/>
                  <a:gd name="T40" fmla="*/ 90 w 180"/>
                  <a:gd name="T41" fmla="*/ 151 h 178"/>
                  <a:gd name="T42" fmla="*/ 66 w 180"/>
                  <a:gd name="T43" fmla="*/ 146 h 178"/>
                  <a:gd name="T44" fmla="*/ 47 w 180"/>
                  <a:gd name="T45" fmla="*/ 133 h 178"/>
                  <a:gd name="T46" fmla="*/ 35 w 180"/>
                  <a:gd name="T47" fmla="*/ 113 h 178"/>
                  <a:gd name="T48" fmla="*/ 31 w 180"/>
                  <a:gd name="T49" fmla="*/ 88 h 178"/>
                  <a:gd name="T50" fmla="*/ 35 w 180"/>
                  <a:gd name="T51" fmla="*/ 64 h 178"/>
                  <a:gd name="T52" fmla="*/ 47 w 180"/>
                  <a:gd name="T53" fmla="*/ 45 h 178"/>
                  <a:gd name="T54" fmla="*/ 66 w 180"/>
                  <a:gd name="T55" fmla="*/ 32 h 178"/>
                  <a:gd name="T56" fmla="*/ 90 w 180"/>
                  <a:gd name="T57" fmla="*/ 27 h 178"/>
                  <a:gd name="T58" fmla="*/ 114 w 180"/>
                  <a:gd name="T59" fmla="*/ 32 h 178"/>
                  <a:gd name="T60" fmla="*/ 132 w 180"/>
                  <a:gd name="T61" fmla="*/ 45 h 178"/>
                  <a:gd name="T62" fmla="*/ 144 w 180"/>
                  <a:gd name="T63" fmla="*/ 64 h 178"/>
                  <a:gd name="T64" fmla="*/ 148 w 180"/>
                  <a:gd name="T65" fmla="*/ 88 h 178"/>
                  <a:gd name="T66" fmla="*/ 144 w 180"/>
                  <a:gd name="T6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78">
                    <a:moveTo>
                      <a:pt x="154" y="24"/>
                    </a:moveTo>
                    <a:cubicBezTo>
                      <a:pt x="146" y="16"/>
                      <a:pt x="137" y="10"/>
                      <a:pt x="126" y="6"/>
                    </a:cubicBezTo>
                    <a:cubicBezTo>
                      <a:pt x="115" y="2"/>
                      <a:pt x="103" y="0"/>
                      <a:pt x="89" y="0"/>
                    </a:cubicBezTo>
                    <a:cubicBezTo>
                      <a:pt x="76" y="0"/>
                      <a:pt x="64" y="2"/>
                      <a:pt x="53" y="6"/>
                    </a:cubicBezTo>
                    <a:cubicBezTo>
                      <a:pt x="42" y="10"/>
                      <a:pt x="33" y="16"/>
                      <a:pt x="25" y="24"/>
                    </a:cubicBezTo>
                    <a:cubicBezTo>
                      <a:pt x="17" y="32"/>
                      <a:pt x="11" y="42"/>
                      <a:pt x="6" y="53"/>
                    </a:cubicBezTo>
                    <a:cubicBezTo>
                      <a:pt x="2" y="64"/>
                      <a:pt x="0" y="76"/>
                      <a:pt x="0" y="90"/>
                    </a:cubicBezTo>
                    <a:cubicBezTo>
                      <a:pt x="0" y="103"/>
                      <a:pt x="2" y="115"/>
                      <a:pt x="6" y="126"/>
                    </a:cubicBezTo>
                    <a:cubicBezTo>
                      <a:pt x="11" y="137"/>
                      <a:pt x="17" y="146"/>
                      <a:pt x="25" y="154"/>
                    </a:cubicBezTo>
                    <a:cubicBezTo>
                      <a:pt x="33" y="162"/>
                      <a:pt x="42" y="168"/>
                      <a:pt x="53" y="172"/>
                    </a:cubicBezTo>
                    <a:cubicBezTo>
                      <a:pt x="64" y="176"/>
                      <a:pt x="76" y="178"/>
                      <a:pt x="89" y="178"/>
                    </a:cubicBezTo>
                    <a:cubicBezTo>
                      <a:pt x="103" y="178"/>
                      <a:pt x="115" y="176"/>
                      <a:pt x="126" y="171"/>
                    </a:cubicBezTo>
                    <a:cubicBezTo>
                      <a:pt x="137" y="167"/>
                      <a:pt x="146" y="161"/>
                      <a:pt x="154" y="153"/>
                    </a:cubicBezTo>
                    <a:cubicBezTo>
                      <a:pt x="162" y="145"/>
                      <a:pt x="169" y="136"/>
                      <a:pt x="173" y="125"/>
                    </a:cubicBezTo>
                    <a:cubicBezTo>
                      <a:pt x="178" y="114"/>
                      <a:pt x="180" y="102"/>
                      <a:pt x="180" y="89"/>
                    </a:cubicBezTo>
                    <a:cubicBezTo>
                      <a:pt x="180" y="75"/>
                      <a:pt x="178" y="63"/>
                      <a:pt x="173" y="52"/>
                    </a:cubicBezTo>
                    <a:cubicBezTo>
                      <a:pt x="169" y="41"/>
                      <a:pt x="162" y="31"/>
                      <a:pt x="154" y="24"/>
                    </a:cubicBezTo>
                    <a:close/>
                    <a:moveTo>
                      <a:pt x="144" y="113"/>
                    </a:moveTo>
                    <a:cubicBezTo>
                      <a:pt x="141" y="121"/>
                      <a:pt x="137" y="127"/>
                      <a:pt x="132" y="133"/>
                    </a:cubicBezTo>
                    <a:cubicBezTo>
                      <a:pt x="127" y="139"/>
                      <a:pt x="121" y="143"/>
                      <a:pt x="114" y="146"/>
                    </a:cubicBezTo>
                    <a:cubicBezTo>
                      <a:pt x="106" y="149"/>
                      <a:pt x="98" y="151"/>
                      <a:pt x="90" y="151"/>
                    </a:cubicBezTo>
                    <a:cubicBezTo>
                      <a:pt x="81" y="151"/>
                      <a:pt x="73" y="149"/>
                      <a:pt x="66" y="146"/>
                    </a:cubicBezTo>
                    <a:cubicBezTo>
                      <a:pt x="59" y="143"/>
                      <a:pt x="52" y="139"/>
                      <a:pt x="47" y="133"/>
                    </a:cubicBezTo>
                    <a:cubicBezTo>
                      <a:pt x="42" y="127"/>
                      <a:pt x="38" y="121"/>
                      <a:pt x="35" y="113"/>
                    </a:cubicBezTo>
                    <a:cubicBezTo>
                      <a:pt x="33" y="105"/>
                      <a:pt x="31" y="97"/>
                      <a:pt x="31" y="88"/>
                    </a:cubicBezTo>
                    <a:cubicBezTo>
                      <a:pt x="31" y="79"/>
                      <a:pt x="33" y="71"/>
                      <a:pt x="35" y="64"/>
                    </a:cubicBezTo>
                    <a:cubicBezTo>
                      <a:pt x="38" y="57"/>
                      <a:pt x="42" y="50"/>
                      <a:pt x="47" y="45"/>
                    </a:cubicBezTo>
                    <a:cubicBezTo>
                      <a:pt x="52" y="39"/>
                      <a:pt x="59" y="35"/>
                      <a:pt x="66" y="32"/>
                    </a:cubicBezTo>
                    <a:cubicBezTo>
                      <a:pt x="73" y="29"/>
                      <a:pt x="81" y="27"/>
                      <a:pt x="90" y="27"/>
                    </a:cubicBezTo>
                    <a:cubicBezTo>
                      <a:pt x="98" y="27"/>
                      <a:pt x="106" y="29"/>
                      <a:pt x="114" y="32"/>
                    </a:cubicBezTo>
                    <a:cubicBezTo>
                      <a:pt x="121" y="35"/>
                      <a:pt x="127" y="39"/>
                      <a:pt x="132" y="45"/>
                    </a:cubicBezTo>
                    <a:cubicBezTo>
                      <a:pt x="137" y="50"/>
                      <a:pt x="141" y="57"/>
                      <a:pt x="144" y="64"/>
                    </a:cubicBezTo>
                    <a:cubicBezTo>
                      <a:pt x="147" y="71"/>
                      <a:pt x="148" y="79"/>
                      <a:pt x="148" y="88"/>
                    </a:cubicBezTo>
                    <a:cubicBezTo>
                      <a:pt x="148" y="97"/>
                      <a:pt x="147" y="105"/>
                      <a:pt x="144"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2" name="Freeform 18"/>
              <p:cNvSpPr>
                <a:spLocks/>
              </p:cNvSpPr>
              <p:nvPr/>
            </p:nvSpPr>
            <p:spPr bwMode="auto">
              <a:xfrm>
                <a:off x="4099878" y="-1318770"/>
                <a:ext cx="180975" cy="207963"/>
              </a:xfrm>
              <a:custGeom>
                <a:avLst/>
                <a:gdLst>
                  <a:gd name="T0" fmla="*/ 110 w 153"/>
                  <a:gd name="T1" fmla="*/ 146 h 178"/>
                  <a:gd name="T2" fmla="*/ 90 w 153"/>
                  <a:gd name="T3" fmla="*/ 151 h 178"/>
                  <a:gd name="T4" fmla="*/ 66 w 153"/>
                  <a:gd name="T5" fmla="*/ 146 h 178"/>
                  <a:gd name="T6" fmla="*/ 48 w 153"/>
                  <a:gd name="T7" fmla="*/ 133 h 178"/>
                  <a:gd name="T8" fmla="*/ 36 w 153"/>
                  <a:gd name="T9" fmla="*/ 113 h 178"/>
                  <a:gd name="T10" fmla="*/ 32 w 153"/>
                  <a:gd name="T11" fmla="*/ 88 h 178"/>
                  <a:gd name="T12" fmla="*/ 36 w 153"/>
                  <a:gd name="T13" fmla="*/ 64 h 178"/>
                  <a:gd name="T14" fmla="*/ 48 w 153"/>
                  <a:gd name="T15" fmla="*/ 45 h 178"/>
                  <a:gd name="T16" fmla="*/ 66 w 153"/>
                  <a:gd name="T17" fmla="*/ 32 h 178"/>
                  <a:gd name="T18" fmla="*/ 90 w 153"/>
                  <a:gd name="T19" fmla="*/ 27 h 178"/>
                  <a:gd name="T20" fmla="*/ 107 w 153"/>
                  <a:gd name="T21" fmla="*/ 30 h 178"/>
                  <a:gd name="T22" fmla="*/ 126 w 153"/>
                  <a:gd name="T23" fmla="*/ 44 h 178"/>
                  <a:gd name="T24" fmla="*/ 149 w 153"/>
                  <a:gd name="T25" fmla="*/ 27 h 178"/>
                  <a:gd name="T26" fmla="*/ 122 w 153"/>
                  <a:gd name="T27" fmla="*/ 6 h 178"/>
                  <a:gd name="T28" fmla="*/ 90 w 153"/>
                  <a:gd name="T29" fmla="*/ 0 h 178"/>
                  <a:gd name="T30" fmla="*/ 53 w 153"/>
                  <a:gd name="T31" fmla="*/ 6 h 178"/>
                  <a:gd name="T32" fmla="*/ 25 w 153"/>
                  <a:gd name="T33" fmla="*/ 24 h 178"/>
                  <a:gd name="T34" fmla="*/ 7 w 153"/>
                  <a:gd name="T35" fmla="*/ 53 h 178"/>
                  <a:gd name="T36" fmla="*/ 0 w 153"/>
                  <a:gd name="T37" fmla="*/ 90 h 178"/>
                  <a:gd name="T38" fmla="*/ 7 w 153"/>
                  <a:gd name="T39" fmla="*/ 126 h 178"/>
                  <a:gd name="T40" fmla="*/ 25 w 153"/>
                  <a:gd name="T41" fmla="*/ 154 h 178"/>
                  <a:gd name="T42" fmla="*/ 53 w 153"/>
                  <a:gd name="T43" fmla="*/ 172 h 178"/>
                  <a:gd name="T44" fmla="*/ 90 w 153"/>
                  <a:gd name="T45" fmla="*/ 178 h 178"/>
                  <a:gd name="T46" fmla="*/ 125 w 153"/>
                  <a:gd name="T47" fmla="*/ 171 h 178"/>
                  <a:gd name="T48" fmla="*/ 153 w 153"/>
                  <a:gd name="T49" fmla="*/ 148 h 178"/>
                  <a:gd name="T50" fmla="*/ 128 w 153"/>
                  <a:gd name="T51" fmla="*/ 130 h 178"/>
                  <a:gd name="T52" fmla="*/ 110 w 153"/>
                  <a:gd name="T53" fmla="*/ 14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178">
                    <a:moveTo>
                      <a:pt x="110" y="146"/>
                    </a:moveTo>
                    <a:cubicBezTo>
                      <a:pt x="103" y="149"/>
                      <a:pt x="97" y="151"/>
                      <a:pt x="90" y="151"/>
                    </a:cubicBezTo>
                    <a:cubicBezTo>
                      <a:pt x="81" y="151"/>
                      <a:pt x="73" y="149"/>
                      <a:pt x="66" y="146"/>
                    </a:cubicBezTo>
                    <a:cubicBezTo>
                      <a:pt x="59" y="143"/>
                      <a:pt x="53" y="139"/>
                      <a:pt x="48" y="133"/>
                    </a:cubicBezTo>
                    <a:cubicBezTo>
                      <a:pt x="42" y="127"/>
                      <a:pt x="39" y="121"/>
                      <a:pt x="36" y="113"/>
                    </a:cubicBezTo>
                    <a:cubicBezTo>
                      <a:pt x="33" y="105"/>
                      <a:pt x="32" y="97"/>
                      <a:pt x="32" y="88"/>
                    </a:cubicBezTo>
                    <a:cubicBezTo>
                      <a:pt x="32" y="79"/>
                      <a:pt x="33" y="71"/>
                      <a:pt x="36" y="64"/>
                    </a:cubicBezTo>
                    <a:cubicBezTo>
                      <a:pt x="39" y="57"/>
                      <a:pt x="42" y="50"/>
                      <a:pt x="48" y="45"/>
                    </a:cubicBezTo>
                    <a:cubicBezTo>
                      <a:pt x="53" y="39"/>
                      <a:pt x="59" y="35"/>
                      <a:pt x="66" y="32"/>
                    </a:cubicBezTo>
                    <a:cubicBezTo>
                      <a:pt x="73" y="29"/>
                      <a:pt x="81" y="27"/>
                      <a:pt x="90" y="27"/>
                    </a:cubicBezTo>
                    <a:cubicBezTo>
                      <a:pt x="96" y="27"/>
                      <a:pt x="102" y="28"/>
                      <a:pt x="107" y="30"/>
                    </a:cubicBezTo>
                    <a:cubicBezTo>
                      <a:pt x="113" y="33"/>
                      <a:pt x="119" y="37"/>
                      <a:pt x="126" y="44"/>
                    </a:cubicBezTo>
                    <a:cubicBezTo>
                      <a:pt x="149" y="27"/>
                      <a:pt x="149" y="27"/>
                      <a:pt x="149" y="27"/>
                    </a:cubicBezTo>
                    <a:cubicBezTo>
                      <a:pt x="141" y="17"/>
                      <a:pt x="131" y="10"/>
                      <a:pt x="122" y="6"/>
                    </a:cubicBezTo>
                    <a:cubicBezTo>
                      <a:pt x="112" y="2"/>
                      <a:pt x="101" y="0"/>
                      <a:pt x="90" y="0"/>
                    </a:cubicBezTo>
                    <a:cubicBezTo>
                      <a:pt x="76" y="0"/>
                      <a:pt x="64" y="2"/>
                      <a:pt x="53" y="6"/>
                    </a:cubicBezTo>
                    <a:cubicBezTo>
                      <a:pt x="43" y="10"/>
                      <a:pt x="33" y="16"/>
                      <a:pt x="25" y="24"/>
                    </a:cubicBezTo>
                    <a:cubicBezTo>
                      <a:pt x="17" y="32"/>
                      <a:pt x="11" y="42"/>
                      <a:pt x="7" y="53"/>
                    </a:cubicBezTo>
                    <a:cubicBezTo>
                      <a:pt x="2" y="64"/>
                      <a:pt x="0" y="76"/>
                      <a:pt x="0" y="90"/>
                    </a:cubicBezTo>
                    <a:cubicBezTo>
                      <a:pt x="0" y="103"/>
                      <a:pt x="2" y="115"/>
                      <a:pt x="7" y="126"/>
                    </a:cubicBezTo>
                    <a:cubicBezTo>
                      <a:pt x="11" y="137"/>
                      <a:pt x="17" y="146"/>
                      <a:pt x="25" y="154"/>
                    </a:cubicBezTo>
                    <a:cubicBezTo>
                      <a:pt x="33" y="162"/>
                      <a:pt x="43" y="168"/>
                      <a:pt x="53" y="172"/>
                    </a:cubicBezTo>
                    <a:cubicBezTo>
                      <a:pt x="64" y="176"/>
                      <a:pt x="76" y="178"/>
                      <a:pt x="90" y="178"/>
                    </a:cubicBezTo>
                    <a:cubicBezTo>
                      <a:pt x="102" y="178"/>
                      <a:pt x="114" y="176"/>
                      <a:pt x="125" y="171"/>
                    </a:cubicBezTo>
                    <a:cubicBezTo>
                      <a:pt x="136" y="166"/>
                      <a:pt x="145" y="159"/>
                      <a:pt x="153" y="148"/>
                    </a:cubicBezTo>
                    <a:cubicBezTo>
                      <a:pt x="128" y="130"/>
                      <a:pt x="128" y="130"/>
                      <a:pt x="128" y="130"/>
                    </a:cubicBezTo>
                    <a:cubicBezTo>
                      <a:pt x="122" y="138"/>
                      <a:pt x="116" y="143"/>
                      <a:pt x="110"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3" name="Freeform 19"/>
              <p:cNvSpPr>
                <a:spLocks/>
              </p:cNvSpPr>
              <p:nvPr/>
            </p:nvSpPr>
            <p:spPr bwMode="auto">
              <a:xfrm>
                <a:off x="2621915" y="-1314008"/>
                <a:ext cx="184150" cy="198438"/>
              </a:xfrm>
              <a:custGeom>
                <a:avLst/>
                <a:gdLst>
                  <a:gd name="T0" fmla="*/ 58 w 116"/>
                  <a:gd name="T1" fmla="*/ 50 h 125"/>
                  <a:gd name="T2" fmla="*/ 28 w 116"/>
                  <a:gd name="T3" fmla="*/ 0 h 125"/>
                  <a:gd name="T4" fmla="*/ 0 w 116"/>
                  <a:gd name="T5" fmla="*/ 0 h 125"/>
                  <a:gd name="T6" fmla="*/ 46 w 116"/>
                  <a:gd name="T7" fmla="*/ 71 h 125"/>
                  <a:gd name="T8" fmla="*/ 46 w 116"/>
                  <a:gd name="T9" fmla="*/ 125 h 125"/>
                  <a:gd name="T10" fmla="*/ 69 w 116"/>
                  <a:gd name="T11" fmla="*/ 125 h 125"/>
                  <a:gd name="T12" fmla="*/ 69 w 116"/>
                  <a:gd name="T13" fmla="*/ 71 h 125"/>
                  <a:gd name="T14" fmla="*/ 116 w 116"/>
                  <a:gd name="T15" fmla="*/ 0 h 125"/>
                  <a:gd name="T16" fmla="*/ 89 w 116"/>
                  <a:gd name="T17" fmla="*/ 0 h 125"/>
                  <a:gd name="T18" fmla="*/ 58 w 116"/>
                  <a:gd name="T19" fmla="*/ 5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25">
                    <a:moveTo>
                      <a:pt x="58" y="50"/>
                    </a:moveTo>
                    <a:lnTo>
                      <a:pt x="28" y="0"/>
                    </a:lnTo>
                    <a:lnTo>
                      <a:pt x="0" y="0"/>
                    </a:lnTo>
                    <a:lnTo>
                      <a:pt x="46" y="71"/>
                    </a:lnTo>
                    <a:lnTo>
                      <a:pt x="46" y="125"/>
                    </a:lnTo>
                    <a:lnTo>
                      <a:pt x="69" y="125"/>
                    </a:lnTo>
                    <a:lnTo>
                      <a:pt x="69" y="71"/>
                    </a:lnTo>
                    <a:lnTo>
                      <a:pt x="116" y="0"/>
                    </a:lnTo>
                    <a:lnTo>
                      <a:pt x="89" y="0"/>
                    </a:lnTo>
                    <a:lnTo>
                      <a:pt x="5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4" name="Freeform 20"/>
              <p:cNvSpPr>
                <a:spLocks noEditPoints="1"/>
              </p:cNvSpPr>
              <p:nvPr/>
            </p:nvSpPr>
            <p:spPr bwMode="auto">
              <a:xfrm>
                <a:off x="2345690" y="-1314008"/>
                <a:ext cx="180975" cy="198438"/>
              </a:xfrm>
              <a:custGeom>
                <a:avLst/>
                <a:gdLst>
                  <a:gd name="T0" fmla="*/ 127 w 154"/>
                  <a:gd name="T1" fmla="*/ 21 h 170"/>
                  <a:gd name="T2" fmla="*/ 100 w 154"/>
                  <a:gd name="T3" fmla="*/ 5 h 170"/>
                  <a:gd name="T4" fmla="*/ 67 w 154"/>
                  <a:gd name="T5" fmla="*/ 0 h 170"/>
                  <a:gd name="T6" fmla="*/ 0 w 154"/>
                  <a:gd name="T7" fmla="*/ 0 h 170"/>
                  <a:gd name="T8" fmla="*/ 0 w 154"/>
                  <a:gd name="T9" fmla="*/ 170 h 170"/>
                  <a:gd name="T10" fmla="*/ 64 w 154"/>
                  <a:gd name="T11" fmla="*/ 170 h 170"/>
                  <a:gd name="T12" fmla="*/ 95 w 154"/>
                  <a:gd name="T13" fmla="*/ 165 h 170"/>
                  <a:gd name="T14" fmla="*/ 124 w 154"/>
                  <a:gd name="T15" fmla="*/ 149 h 170"/>
                  <a:gd name="T16" fmla="*/ 145 w 154"/>
                  <a:gd name="T17" fmla="*/ 123 h 170"/>
                  <a:gd name="T18" fmla="*/ 154 w 154"/>
                  <a:gd name="T19" fmla="*/ 85 h 170"/>
                  <a:gd name="T20" fmla="*/ 147 w 154"/>
                  <a:gd name="T21" fmla="*/ 47 h 170"/>
                  <a:gd name="T22" fmla="*/ 127 w 154"/>
                  <a:gd name="T23" fmla="*/ 21 h 170"/>
                  <a:gd name="T24" fmla="*/ 117 w 154"/>
                  <a:gd name="T25" fmla="*/ 112 h 170"/>
                  <a:gd name="T26" fmla="*/ 102 w 154"/>
                  <a:gd name="T27" fmla="*/ 129 h 170"/>
                  <a:gd name="T28" fmla="*/ 80 w 154"/>
                  <a:gd name="T29" fmla="*/ 139 h 170"/>
                  <a:gd name="T30" fmla="*/ 53 w 154"/>
                  <a:gd name="T31" fmla="*/ 143 h 170"/>
                  <a:gd name="T32" fmla="*/ 31 w 154"/>
                  <a:gd name="T33" fmla="*/ 143 h 170"/>
                  <a:gd name="T34" fmla="*/ 31 w 154"/>
                  <a:gd name="T35" fmla="*/ 27 h 170"/>
                  <a:gd name="T36" fmla="*/ 58 w 154"/>
                  <a:gd name="T37" fmla="*/ 27 h 170"/>
                  <a:gd name="T38" fmla="*/ 84 w 154"/>
                  <a:gd name="T39" fmla="*/ 31 h 170"/>
                  <a:gd name="T40" fmla="*/ 104 w 154"/>
                  <a:gd name="T41" fmla="*/ 41 h 170"/>
                  <a:gd name="T42" fmla="*/ 117 w 154"/>
                  <a:gd name="T43" fmla="*/ 59 h 170"/>
                  <a:gd name="T44" fmla="*/ 122 w 154"/>
                  <a:gd name="T45" fmla="*/ 85 h 170"/>
                  <a:gd name="T46" fmla="*/ 117 w 154"/>
                  <a:gd name="T47"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70">
                    <a:moveTo>
                      <a:pt x="127" y="21"/>
                    </a:moveTo>
                    <a:cubicBezTo>
                      <a:pt x="119" y="14"/>
                      <a:pt x="110" y="9"/>
                      <a:pt x="100" y="5"/>
                    </a:cubicBezTo>
                    <a:cubicBezTo>
                      <a:pt x="89" y="2"/>
                      <a:pt x="79" y="0"/>
                      <a:pt x="67" y="0"/>
                    </a:cubicBezTo>
                    <a:cubicBezTo>
                      <a:pt x="0" y="0"/>
                      <a:pt x="0" y="0"/>
                      <a:pt x="0" y="0"/>
                    </a:cubicBezTo>
                    <a:cubicBezTo>
                      <a:pt x="0" y="170"/>
                      <a:pt x="0" y="170"/>
                      <a:pt x="0" y="170"/>
                    </a:cubicBezTo>
                    <a:cubicBezTo>
                      <a:pt x="64" y="170"/>
                      <a:pt x="64" y="170"/>
                      <a:pt x="64" y="170"/>
                    </a:cubicBezTo>
                    <a:cubicBezTo>
                      <a:pt x="74" y="170"/>
                      <a:pt x="84" y="168"/>
                      <a:pt x="95" y="165"/>
                    </a:cubicBezTo>
                    <a:cubicBezTo>
                      <a:pt x="106" y="161"/>
                      <a:pt x="115" y="156"/>
                      <a:pt x="124" y="149"/>
                    </a:cubicBezTo>
                    <a:cubicBezTo>
                      <a:pt x="133" y="142"/>
                      <a:pt x="140" y="133"/>
                      <a:pt x="145" y="123"/>
                    </a:cubicBezTo>
                    <a:cubicBezTo>
                      <a:pt x="151" y="112"/>
                      <a:pt x="154" y="100"/>
                      <a:pt x="154" y="85"/>
                    </a:cubicBezTo>
                    <a:cubicBezTo>
                      <a:pt x="154" y="71"/>
                      <a:pt x="151" y="58"/>
                      <a:pt x="147" y="47"/>
                    </a:cubicBezTo>
                    <a:cubicBezTo>
                      <a:pt x="142" y="37"/>
                      <a:pt x="135" y="28"/>
                      <a:pt x="127" y="21"/>
                    </a:cubicBezTo>
                    <a:close/>
                    <a:moveTo>
                      <a:pt x="117" y="112"/>
                    </a:moveTo>
                    <a:cubicBezTo>
                      <a:pt x="113" y="119"/>
                      <a:pt x="108" y="125"/>
                      <a:pt x="102" y="129"/>
                    </a:cubicBezTo>
                    <a:cubicBezTo>
                      <a:pt x="96" y="134"/>
                      <a:pt x="88" y="137"/>
                      <a:pt x="80" y="139"/>
                    </a:cubicBezTo>
                    <a:cubicBezTo>
                      <a:pt x="72" y="142"/>
                      <a:pt x="63" y="143"/>
                      <a:pt x="53" y="143"/>
                    </a:cubicBezTo>
                    <a:cubicBezTo>
                      <a:pt x="31" y="143"/>
                      <a:pt x="31" y="143"/>
                      <a:pt x="31" y="143"/>
                    </a:cubicBezTo>
                    <a:cubicBezTo>
                      <a:pt x="31" y="27"/>
                      <a:pt x="31" y="27"/>
                      <a:pt x="31" y="27"/>
                    </a:cubicBezTo>
                    <a:cubicBezTo>
                      <a:pt x="58" y="27"/>
                      <a:pt x="58" y="27"/>
                      <a:pt x="58" y="27"/>
                    </a:cubicBezTo>
                    <a:cubicBezTo>
                      <a:pt x="68" y="27"/>
                      <a:pt x="76" y="29"/>
                      <a:pt x="84" y="31"/>
                    </a:cubicBezTo>
                    <a:cubicBezTo>
                      <a:pt x="92" y="33"/>
                      <a:pt x="98" y="36"/>
                      <a:pt x="104" y="41"/>
                    </a:cubicBezTo>
                    <a:cubicBezTo>
                      <a:pt x="110" y="45"/>
                      <a:pt x="114" y="51"/>
                      <a:pt x="117" y="59"/>
                    </a:cubicBezTo>
                    <a:cubicBezTo>
                      <a:pt x="120" y="66"/>
                      <a:pt x="122" y="75"/>
                      <a:pt x="122" y="85"/>
                    </a:cubicBezTo>
                    <a:cubicBezTo>
                      <a:pt x="122" y="95"/>
                      <a:pt x="120" y="104"/>
                      <a:pt x="11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5" name="Freeform 21"/>
              <p:cNvSpPr>
                <a:spLocks noEditPoints="1"/>
              </p:cNvSpPr>
              <p:nvPr/>
            </p:nvSpPr>
            <p:spPr bwMode="auto">
              <a:xfrm>
                <a:off x="2080578" y="-1314008"/>
                <a:ext cx="150812" cy="198438"/>
              </a:xfrm>
              <a:custGeom>
                <a:avLst/>
                <a:gdLst>
                  <a:gd name="T0" fmla="*/ 112 w 128"/>
                  <a:gd name="T1" fmla="*/ 80 h 170"/>
                  <a:gd name="T2" fmla="*/ 122 w 128"/>
                  <a:gd name="T3" fmla="*/ 49 h 170"/>
                  <a:gd name="T4" fmla="*/ 117 w 128"/>
                  <a:gd name="T5" fmla="*/ 25 h 170"/>
                  <a:gd name="T6" fmla="*/ 103 w 128"/>
                  <a:gd name="T7" fmla="*/ 10 h 170"/>
                  <a:gd name="T8" fmla="*/ 83 w 128"/>
                  <a:gd name="T9" fmla="*/ 2 h 170"/>
                  <a:gd name="T10" fmla="*/ 59 w 128"/>
                  <a:gd name="T11" fmla="*/ 0 h 170"/>
                  <a:gd name="T12" fmla="*/ 0 w 128"/>
                  <a:gd name="T13" fmla="*/ 0 h 170"/>
                  <a:gd name="T14" fmla="*/ 0 w 128"/>
                  <a:gd name="T15" fmla="*/ 170 h 170"/>
                  <a:gd name="T16" fmla="*/ 30 w 128"/>
                  <a:gd name="T17" fmla="*/ 170 h 170"/>
                  <a:gd name="T18" fmla="*/ 30 w 128"/>
                  <a:gd name="T19" fmla="*/ 98 h 170"/>
                  <a:gd name="T20" fmla="*/ 52 w 128"/>
                  <a:gd name="T21" fmla="*/ 98 h 170"/>
                  <a:gd name="T22" fmla="*/ 92 w 128"/>
                  <a:gd name="T23" fmla="*/ 170 h 170"/>
                  <a:gd name="T24" fmla="*/ 128 w 128"/>
                  <a:gd name="T25" fmla="*/ 170 h 170"/>
                  <a:gd name="T26" fmla="*/ 83 w 128"/>
                  <a:gd name="T27" fmla="*/ 95 h 170"/>
                  <a:gd name="T28" fmla="*/ 112 w 128"/>
                  <a:gd name="T29" fmla="*/ 80 h 170"/>
                  <a:gd name="T30" fmla="*/ 67 w 128"/>
                  <a:gd name="T31" fmla="*/ 72 h 170"/>
                  <a:gd name="T32" fmla="*/ 54 w 128"/>
                  <a:gd name="T33" fmla="*/ 72 h 170"/>
                  <a:gd name="T34" fmla="*/ 30 w 128"/>
                  <a:gd name="T35" fmla="*/ 72 h 170"/>
                  <a:gd name="T36" fmla="*/ 30 w 128"/>
                  <a:gd name="T37" fmla="*/ 26 h 170"/>
                  <a:gd name="T38" fmla="*/ 56 w 128"/>
                  <a:gd name="T39" fmla="*/ 26 h 170"/>
                  <a:gd name="T40" fmla="*/ 68 w 128"/>
                  <a:gd name="T41" fmla="*/ 27 h 170"/>
                  <a:gd name="T42" fmla="*/ 79 w 128"/>
                  <a:gd name="T43" fmla="*/ 30 h 170"/>
                  <a:gd name="T44" fmla="*/ 87 w 128"/>
                  <a:gd name="T45" fmla="*/ 37 h 170"/>
                  <a:gd name="T46" fmla="*/ 91 w 128"/>
                  <a:gd name="T47" fmla="*/ 49 h 170"/>
                  <a:gd name="T48" fmla="*/ 87 w 128"/>
                  <a:gd name="T49" fmla="*/ 62 h 170"/>
                  <a:gd name="T50" fmla="*/ 78 w 128"/>
                  <a:gd name="T51" fmla="*/ 69 h 170"/>
                  <a:gd name="T52" fmla="*/ 67 w 128"/>
                  <a:gd name="T53" fmla="*/ 7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70">
                    <a:moveTo>
                      <a:pt x="112" y="80"/>
                    </a:moveTo>
                    <a:cubicBezTo>
                      <a:pt x="119" y="71"/>
                      <a:pt x="122" y="61"/>
                      <a:pt x="122" y="49"/>
                    </a:cubicBezTo>
                    <a:cubicBezTo>
                      <a:pt x="122" y="39"/>
                      <a:pt x="120" y="31"/>
                      <a:pt x="117" y="25"/>
                    </a:cubicBezTo>
                    <a:cubicBezTo>
                      <a:pt x="113" y="19"/>
                      <a:pt x="109" y="14"/>
                      <a:pt x="103" y="10"/>
                    </a:cubicBezTo>
                    <a:cubicBezTo>
                      <a:pt x="97" y="7"/>
                      <a:pt x="90" y="4"/>
                      <a:pt x="83" y="2"/>
                    </a:cubicBezTo>
                    <a:cubicBezTo>
                      <a:pt x="75" y="1"/>
                      <a:pt x="67" y="0"/>
                      <a:pt x="59" y="0"/>
                    </a:cubicBezTo>
                    <a:cubicBezTo>
                      <a:pt x="0" y="0"/>
                      <a:pt x="0" y="0"/>
                      <a:pt x="0" y="0"/>
                    </a:cubicBezTo>
                    <a:cubicBezTo>
                      <a:pt x="0" y="170"/>
                      <a:pt x="0" y="170"/>
                      <a:pt x="0" y="170"/>
                    </a:cubicBezTo>
                    <a:cubicBezTo>
                      <a:pt x="30" y="170"/>
                      <a:pt x="30" y="170"/>
                      <a:pt x="30" y="170"/>
                    </a:cubicBezTo>
                    <a:cubicBezTo>
                      <a:pt x="30" y="98"/>
                      <a:pt x="30" y="98"/>
                      <a:pt x="30" y="98"/>
                    </a:cubicBezTo>
                    <a:cubicBezTo>
                      <a:pt x="52" y="98"/>
                      <a:pt x="52" y="98"/>
                      <a:pt x="52" y="98"/>
                    </a:cubicBezTo>
                    <a:cubicBezTo>
                      <a:pt x="92" y="170"/>
                      <a:pt x="92" y="170"/>
                      <a:pt x="92" y="170"/>
                    </a:cubicBezTo>
                    <a:cubicBezTo>
                      <a:pt x="128" y="170"/>
                      <a:pt x="128" y="170"/>
                      <a:pt x="128" y="170"/>
                    </a:cubicBezTo>
                    <a:cubicBezTo>
                      <a:pt x="83" y="95"/>
                      <a:pt x="83" y="95"/>
                      <a:pt x="83" y="95"/>
                    </a:cubicBezTo>
                    <a:cubicBezTo>
                      <a:pt x="95" y="93"/>
                      <a:pt x="105" y="88"/>
                      <a:pt x="112" y="80"/>
                    </a:cubicBezTo>
                    <a:close/>
                    <a:moveTo>
                      <a:pt x="67" y="72"/>
                    </a:moveTo>
                    <a:cubicBezTo>
                      <a:pt x="62" y="72"/>
                      <a:pt x="58" y="72"/>
                      <a:pt x="54" y="72"/>
                    </a:cubicBezTo>
                    <a:cubicBezTo>
                      <a:pt x="30" y="72"/>
                      <a:pt x="30" y="72"/>
                      <a:pt x="30" y="72"/>
                    </a:cubicBezTo>
                    <a:cubicBezTo>
                      <a:pt x="30" y="26"/>
                      <a:pt x="30" y="26"/>
                      <a:pt x="30" y="26"/>
                    </a:cubicBezTo>
                    <a:cubicBezTo>
                      <a:pt x="56" y="26"/>
                      <a:pt x="56" y="26"/>
                      <a:pt x="56" y="26"/>
                    </a:cubicBezTo>
                    <a:cubicBezTo>
                      <a:pt x="60" y="26"/>
                      <a:pt x="64" y="26"/>
                      <a:pt x="68" y="27"/>
                    </a:cubicBezTo>
                    <a:cubicBezTo>
                      <a:pt x="72" y="27"/>
                      <a:pt x="76" y="28"/>
                      <a:pt x="79" y="30"/>
                    </a:cubicBezTo>
                    <a:cubicBezTo>
                      <a:pt x="83" y="31"/>
                      <a:pt x="85" y="34"/>
                      <a:pt x="87" y="37"/>
                    </a:cubicBezTo>
                    <a:cubicBezTo>
                      <a:pt x="90" y="40"/>
                      <a:pt x="91" y="44"/>
                      <a:pt x="91" y="49"/>
                    </a:cubicBezTo>
                    <a:cubicBezTo>
                      <a:pt x="91" y="54"/>
                      <a:pt x="89" y="59"/>
                      <a:pt x="87" y="62"/>
                    </a:cubicBezTo>
                    <a:cubicBezTo>
                      <a:pt x="85" y="65"/>
                      <a:pt x="82" y="67"/>
                      <a:pt x="78" y="69"/>
                    </a:cubicBezTo>
                    <a:cubicBezTo>
                      <a:pt x="75" y="70"/>
                      <a:pt x="71" y="71"/>
                      <a:pt x="67"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6" name="Freeform 22"/>
              <p:cNvSpPr>
                <a:spLocks/>
              </p:cNvSpPr>
              <p:nvPr/>
            </p:nvSpPr>
            <p:spPr bwMode="auto">
              <a:xfrm>
                <a:off x="4714240" y="-1314008"/>
                <a:ext cx="179387" cy="198438"/>
              </a:xfrm>
              <a:custGeom>
                <a:avLst/>
                <a:gdLst>
                  <a:gd name="T0" fmla="*/ 91 w 113"/>
                  <a:gd name="T1" fmla="*/ 93 h 125"/>
                  <a:gd name="T2" fmla="*/ 90 w 113"/>
                  <a:gd name="T3" fmla="*/ 93 h 125"/>
                  <a:gd name="T4" fmla="*/ 29 w 113"/>
                  <a:gd name="T5" fmla="*/ 0 h 125"/>
                  <a:gd name="T6" fmla="*/ 0 w 113"/>
                  <a:gd name="T7" fmla="*/ 0 h 125"/>
                  <a:gd name="T8" fmla="*/ 0 w 113"/>
                  <a:gd name="T9" fmla="*/ 125 h 125"/>
                  <a:gd name="T10" fmla="*/ 22 w 113"/>
                  <a:gd name="T11" fmla="*/ 125 h 125"/>
                  <a:gd name="T12" fmla="*/ 22 w 113"/>
                  <a:gd name="T13" fmla="*/ 29 h 125"/>
                  <a:gd name="T14" fmla="*/ 23 w 113"/>
                  <a:gd name="T15" fmla="*/ 29 h 125"/>
                  <a:gd name="T16" fmla="*/ 85 w 113"/>
                  <a:gd name="T17" fmla="*/ 125 h 125"/>
                  <a:gd name="T18" fmla="*/ 113 w 113"/>
                  <a:gd name="T19" fmla="*/ 125 h 125"/>
                  <a:gd name="T20" fmla="*/ 113 w 113"/>
                  <a:gd name="T21" fmla="*/ 0 h 125"/>
                  <a:gd name="T22" fmla="*/ 91 w 113"/>
                  <a:gd name="T23" fmla="*/ 0 h 125"/>
                  <a:gd name="T24" fmla="*/ 91 w 113"/>
                  <a:gd name="T25"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25">
                    <a:moveTo>
                      <a:pt x="91" y="93"/>
                    </a:moveTo>
                    <a:lnTo>
                      <a:pt x="90" y="93"/>
                    </a:lnTo>
                    <a:lnTo>
                      <a:pt x="29" y="0"/>
                    </a:lnTo>
                    <a:lnTo>
                      <a:pt x="0" y="0"/>
                    </a:lnTo>
                    <a:lnTo>
                      <a:pt x="0" y="125"/>
                    </a:lnTo>
                    <a:lnTo>
                      <a:pt x="22" y="125"/>
                    </a:lnTo>
                    <a:lnTo>
                      <a:pt x="22" y="29"/>
                    </a:lnTo>
                    <a:lnTo>
                      <a:pt x="23" y="29"/>
                    </a:lnTo>
                    <a:lnTo>
                      <a:pt x="85" y="125"/>
                    </a:lnTo>
                    <a:lnTo>
                      <a:pt x="113" y="125"/>
                    </a:lnTo>
                    <a:lnTo>
                      <a:pt x="113" y="0"/>
                    </a:lnTo>
                    <a:lnTo>
                      <a:pt x="91" y="0"/>
                    </a:lnTo>
                    <a:lnTo>
                      <a:pt x="91"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grpSp>
      <p:sp>
        <p:nvSpPr>
          <p:cNvPr id="32" name="Left Bar"/>
          <p:cNvSpPr>
            <a:spLocks noChangeArrowheads="1"/>
          </p:cNvSpPr>
          <p:nvPr/>
        </p:nvSpPr>
        <p:spPr bwMode="auto">
          <a:xfrm rot="5400000">
            <a:off x="6056393" y="2691781"/>
            <a:ext cx="79215" cy="147443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Right Bar"/>
          <p:cNvSpPr>
            <a:spLocks noChangeArrowheads="1"/>
          </p:cNvSpPr>
          <p:nvPr/>
        </p:nvSpPr>
        <p:spPr bwMode="auto">
          <a:xfrm rot="5400000">
            <a:off x="6056393" y="2691780"/>
            <a:ext cx="79215" cy="147443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Slide Number Placeholder" hidden="1"/>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privileged and confidential</a:t>
            </a:r>
            <a:endParaRPr lang="en-US" dirty="0"/>
          </a:p>
        </p:txBody>
      </p:sp>
      <p:sp>
        <p:nvSpPr>
          <p:cNvPr id="37" name="Footer Placeholder" hidden="1"/>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
        <p:nvSpPr>
          <p:cNvPr id="2" name="TextBox 1"/>
          <p:cNvSpPr txBox="1"/>
          <p:nvPr userDrawn="1"/>
        </p:nvSpPr>
        <p:spPr>
          <a:xfrm>
            <a:off x="685801" y="7244366"/>
            <a:ext cx="10820400" cy="1323439"/>
          </a:xfrm>
          <a:prstGeom prst="rect">
            <a:avLst/>
          </a:prstGeom>
          <a:noFill/>
        </p:spPr>
        <p:txBody>
          <a:bodyPr wrap="square" rtlCol="0">
            <a:spAutoFit/>
          </a:bodyPr>
          <a:lstStyle/>
          <a:p>
            <a:r>
              <a:rPr lang="en-US" sz="1600" b="1" dirty="0">
                <a:solidFill>
                  <a:schemeClr val="bg1">
                    <a:lumMod val="65000"/>
                  </a:schemeClr>
                </a:solidFill>
              </a:rPr>
              <a:t>Note: </a:t>
            </a:r>
            <a:r>
              <a:rPr lang="en-US" sz="1600" dirty="0">
                <a:solidFill>
                  <a:schemeClr val="bg1">
                    <a:lumMod val="65000"/>
                  </a:schemeClr>
                </a:solidFill>
              </a:rPr>
              <a:t>This slide features</a:t>
            </a:r>
            <a:r>
              <a:rPr lang="en-US" sz="1600" baseline="0" dirty="0">
                <a:solidFill>
                  <a:schemeClr val="bg1">
                    <a:lumMod val="65000"/>
                  </a:schemeClr>
                </a:solidFill>
              </a:rPr>
              <a:t> an animation of the Shook logo. View your slides in presentation mode to see how the logo will look when presenting. </a:t>
            </a:r>
          </a:p>
          <a:p>
            <a:endParaRPr lang="en-US" sz="1600" baseline="0" dirty="0">
              <a:solidFill>
                <a:schemeClr val="bg1">
                  <a:lumMod val="65000"/>
                </a:schemeClr>
              </a:solidFill>
            </a:endParaRPr>
          </a:p>
          <a:p>
            <a:r>
              <a:rPr lang="en-US" sz="1600" i="1" baseline="0" dirty="0">
                <a:solidFill>
                  <a:schemeClr val="bg1">
                    <a:lumMod val="65000"/>
                  </a:schemeClr>
                </a:solidFill>
              </a:rPr>
              <a:t>To view in presentation mode, select “Slide Show” from the navigation ribbon, then choose “from beginning” or “from current slide” to preview the presentation.</a:t>
            </a:r>
            <a:endParaRPr lang="en-US" sz="1600" i="1" dirty="0">
              <a:solidFill>
                <a:schemeClr val="bg1">
                  <a:lumMod val="65000"/>
                </a:schemeClr>
              </a:solidFill>
            </a:endParaRPr>
          </a:p>
        </p:txBody>
      </p:sp>
    </p:spTree>
    <p:extLst>
      <p:ext uri="{BB962C8B-B14F-4D97-AF65-F5344CB8AC3E}">
        <p14:creationId xmlns:p14="http://schemas.microsoft.com/office/powerpoint/2010/main" val="74889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par>
                                <p:cTn id="8" presetID="16" presetClass="entr" presetSubtype="37" fill="hold" grpId="1"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outVertical)">
                                      <p:cBhvr>
                                        <p:cTn id="10" dur="500"/>
                                        <p:tgtEl>
                                          <p:spTgt spid="33"/>
                                        </p:tgtEl>
                                      </p:cBhvr>
                                    </p:animEffect>
                                  </p:childTnLst>
                                </p:cTn>
                              </p:par>
                            </p:childTnLst>
                          </p:cTn>
                        </p:par>
                        <p:par>
                          <p:cTn id="11" fill="hold">
                            <p:stCondLst>
                              <p:cond delay="500"/>
                            </p:stCondLst>
                            <p:childTnLst>
                              <p:par>
                                <p:cTn id="12" presetID="8" presetClass="emph" presetSubtype="0" fill="hold" grpId="2" nodeType="afterEffect">
                                  <p:stCondLst>
                                    <p:cond delay="0"/>
                                  </p:stCondLst>
                                  <p:childTnLst>
                                    <p:animRot by="5400000">
                                      <p:cBhvr>
                                        <p:cTn id="13" dur="750" fill="hold"/>
                                        <p:tgtEl>
                                          <p:spTgt spid="32"/>
                                        </p:tgtEl>
                                        <p:attrNameLst>
                                          <p:attrName>r</p:attrName>
                                        </p:attrNameLst>
                                      </p:cBhvr>
                                    </p:animRot>
                                  </p:childTnLst>
                                </p:cTn>
                              </p:par>
                              <p:par>
                                <p:cTn id="14" presetID="8" presetClass="emph" presetSubtype="0" fill="hold" grpId="2" nodeType="withEffect">
                                  <p:stCondLst>
                                    <p:cond delay="0"/>
                                  </p:stCondLst>
                                  <p:childTnLst>
                                    <p:animRot by="5400000">
                                      <p:cBhvr>
                                        <p:cTn id="15" dur="750" fill="hold"/>
                                        <p:tgtEl>
                                          <p:spTgt spid="33"/>
                                        </p:tgtEl>
                                        <p:attrNameLst>
                                          <p:attrName>r</p:attrName>
                                        </p:attrNameLst>
                                      </p:cBhvr>
                                    </p:animRot>
                                  </p:childTnLst>
                                </p:cTn>
                              </p:par>
                            </p:childTnLst>
                          </p:cTn>
                        </p:par>
                        <p:par>
                          <p:cTn id="16" fill="hold">
                            <p:stCondLst>
                              <p:cond delay="1250"/>
                            </p:stCondLst>
                            <p:childTnLst>
                              <p:par>
                                <p:cTn id="17" presetID="35" presetClass="path" presetSubtype="0" accel="50000" decel="50000" fill="hold" grpId="0" nodeType="afterEffect">
                                  <p:stCondLst>
                                    <p:cond delay="0"/>
                                  </p:stCondLst>
                                  <p:childTnLst>
                                    <p:animMotion origin="layout" path="M 0 0 L -0.14831 0 " pathEditMode="relative" rAng="0" ptsTypes="AA">
                                      <p:cBhvr>
                                        <p:cTn id="18" dur="1250" fill="hold"/>
                                        <p:tgtEl>
                                          <p:spTgt spid="32"/>
                                        </p:tgtEl>
                                        <p:attrNameLst>
                                          <p:attrName>ppt_x</p:attrName>
                                          <p:attrName>ppt_y</p:attrName>
                                        </p:attrNameLst>
                                      </p:cBhvr>
                                      <p:rCtr x="-7422" y="0"/>
                                    </p:animMotion>
                                  </p:childTnLst>
                                </p:cTn>
                              </p:par>
                              <p:par>
                                <p:cTn id="19" presetID="63" presetClass="path" presetSubtype="0" accel="50000" decel="50000" fill="hold" grpId="0" nodeType="withEffect">
                                  <p:stCondLst>
                                    <p:cond delay="0"/>
                                  </p:stCondLst>
                                  <p:childTnLst>
                                    <p:animMotion origin="layout" path="M 0 0 L 0.14805 0 " pathEditMode="relative" rAng="0" ptsTypes="AA">
                                      <p:cBhvr>
                                        <p:cTn id="20" dur="1250" fill="hold"/>
                                        <p:tgtEl>
                                          <p:spTgt spid="33"/>
                                        </p:tgtEl>
                                        <p:attrNameLst>
                                          <p:attrName>ppt_x</p:attrName>
                                          <p:attrName>ppt_y</p:attrName>
                                        </p:attrNameLst>
                                      </p:cBhvr>
                                      <p:rCtr x="7396" y="0"/>
                                    </p:animMotion>
                                  </p:childTnLst>
                                </p:cTn>
                              </p:par>
                              <p:par>
                                <p:cTn id="21" presetID="16" presetClass="entr" presetSubtype="37" fill="hold"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6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33" grpId="0" animBg="1"/>
      <p:bldP spid="33" grpId="1" animBg="1"/>
      <p:bldP spid="33" grpId="2" animBg="1"/>
      <p:bldP spid="36" grpId="0"/>
      <p:bldP spid="37" grpId="0"/>
    </p:bldLst>
  </p:timing>
</p:sldLayout>
</file>

<file path=ppt/slideLayouts/slideLayout33.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blank" preserve="1">
  <p:cSld name="Closing Slide (Tagline)">
    <p:spTree>
      <p:nvGrpSpPr>
        <p:cNvPr id="1" name=""/>
        <p:cNvGrpSpPr/>
        <p:nvPr/>
      </p:nvGrpSpPr>
      <p:grpSpPr>
        <a:xfrm>
          <a:off x="0" y="0"/>
          <a:ext cx="0" cy="0"/>
          <a:chOff x="0" y="0"/>
          <a:chExt cx="0" cy="0"/>
        </a:xfrm>
      </p:grpSpPr>
      <p:sp>
        <p:nvSpPr>
          <p:cNvPr id="36" name="Slide Number Placeholder" hidden="1"/>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privileged and confidential</a:t>
            </a:r>
            <a:endParaRPr lang="en-US" dirty="0"/>
          </a:p>
        </p:txBody>
      </p:sp>
      <p:sp>
        <p:nvSpPr>
          <p:cNvPr id="37" name="Footer Placeholder" hidden="1"/>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grpSp>
        <p:nvGrpSpPr>
          <p:cNvPr id="53" name="Legal Sense of Science Tagline (center)" hidden="1"/>
          <p:cNvGrpSpPr>
            <a:grpSpLocks noChangeAspect="1"/>
          </p:cNvGrpSpPr>
          <p:nvPr/>
        </p:nvGrpSpPr>
        <p:grpSpPr>
          <a:xfrm>
            <a:off x="5137799" y="2474343"/>
            <a:ext cx="1917032" cy="1909151"/>
            <a:chOff x="1835150" y="587375"/>
            <a:chExt cx="8108950" cy="8075613"/>
          </a:xfrm>
          <a:solidFill>
            <a:schemeClr val="tx1"/>
          </a:solidFill>
        </p:grpSpPr>
        <p:grpSp>
          <p:nvGrpSpPr>
            <p:cNvPr id="54" name="Technology" hidden="1"/>
            <p:cNvGrpSpPr/>
            <p:nvPr/>
          </p:nvGrpSpPr>
          <p:grpSpPr>
            <a:xfrm>
              <a:off x="7573963" y="1020763"/>
              <a:ext cx="2370137" cy="6256337"/>
              <a:chOff x="7573963" y="1020763"/>
              <a:chExt cx="2370137" cy="6256337"/>
            </a:xfrm>
            <a:grpFill/>
          </p:grpSpPr>
          <p:sp>
            <p:nvSpPr>
              <p:cNvPr id="112" name="Freeform 108"/>
              <p:cNvSpPr>
                <a:spLocks/>
              </p:cNvSpPr>
              <p:nvPr/>
            </p:nvSpPr>
            <p:spPr bwMode="auto">
              <a:xfrm>
                <a:off x="8655050" y="6683375"/>
                <a:ext cx="636588" cy="593725"/>
              </a:xfrm>
              <a:custGeom>
                <a:avLst/>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3" name="Freeform 113"/>
              <p:cNvSpPr>
                <a:spLocks/>
              </p:cNvSpPr>
              <p:nvPr/>
            </p:nvSpPr>
            <p:spPr bwMode="auto">
              <a:xfrm>
                <a:off x="8956675" y="5978525"/>
                <a:ext cx="646113" cy="641350"/>
              </a:xfrm>
              <a:custGeom>
                <a:avLst/>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1">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4" name="Freeform 121"/>
              <p:cNvSpPr>
                <a:spLocks/>
              </p:cNvSpPr>
              <p:nvPr/>
            </p:nvSpPr>
            <p:spPr bwMode="auto">
              <a:xfrm>
                <a:off x="9129713" y="3109913"/>
                <a:ext cx="682625" cy="663575"/>
              </a:xfrm>
              <a:custGeom>
                <a:avLst/>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5" name="Freeform 123"/>
              <p:cNvSpPr>
                <a:spLocks/>
              </p:cNvSpPr>
              <p:nvPr/>
            </p:nvSpPr>
            <p:spPr bwMode="auto">
              <a:xfrm>
                <a:off x="9366250" y="4732338"/>
                <a:ext cx="577850" cy="350838"/>
              </a:xfrm>
              <a:custGeom>
                <a:avLst/>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ah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6" name="Freeform 126"/>
              <p:cNvSpPr>
                <a:spLocks noEditPoints="1"/>
              </p:cNvSpPr>
              <p:nvPr/>
            </p:nvSpPr>
            <p:spPr bwMode="auto">
              <a:xfrm>
                <a:off x="9337675" y="3911600"/>
                <a:ext cx="606425" cy="623888"/>
              </a:xfrm>
              <a:custGeom>
                <a:avLst/>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7" name="Freeform 127"/>
              <p:cNvSpPr>
                <a:spLocks/>
              </p:cNvSpPr>
              <p:nvPr/>
            </p:nvSpPr>
            <p:spPr bwMode="auto">
              <a:xfrm>
                <a:off x="8447088" y="1874838"/>
                <a:ext cx="623888" cy="623888"/>
              </a:xfrm>
              <a:custGeom>
                <a:avLst/>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8" name="Freeform 128"/>
              <p:cNvSpPr>
                <a:spLocks/>
              </p:cNvSpPr>
              <p:nvPr/>
            </p:nvSpPr>
            <p:spPr bwMode="auto">
              <a:xfrm>
                <a:off x="8799513" y="2406650"/>
                <a:ext cx="711200" cy="685800"/>
              </a:xfrm>
              <a:custGeom>
                <a:avLst/>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9" name="Freeform 129"/>
              <p:cNvSpPr>
                <a:spLocks noEditPoints="1"/>
              </p:cNvSpPr>
              <p:nvPr/>
            </p:nvSpPr>
            <p:spPr bwMode="auto">
              <a:xfrm>
                <a:off x="9228138" y="5240338"/>
                <a:ext cx="641350" cy="657225"/>
              </a:xfrm>
              <a:custGeom>
                <a:avLst/>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0" name="Freeform 132"/>
              <p:cNvSpPr>
                <a:spLocks/>
              </p:cNvSpPr>
              <p:nvPr/>
            </p:nvSpPr>
            <p:spPr bwMode="auto">
              <a:xfrm>
                <a:off x="7573963" y="1020763"/>
                <a:ext cx="520700" cy="611188"/>
              </a:xfrm>
              <a:custGeom>
                <a:avLst/>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1" name="Freeform 133"/>
              <p:cNvSpPr>
                <a:spLocks/>
              </p:cNvSpPr>
              <p:nvPr/>
            </p:nvSpPr>
            <p:spPr bwMode="auto">
              <a:xfrm>
                <a:off x="7956550" y="1384300"/>
                <a:ext cx="635000" cy="669925"/>
              </a:xfrm>
              <a:custGeom>
                <a:avLst/>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5" name="SHB.com" hidden="1"/>
            <p:cNvGrpSpPr/>
            <p:nvPr/>
          </p:nvGrpSpPr>
          <p:grpSpPr>
            <a:xfrm>
              <a:off x="3725863" y="7548563"/>
              <a:ext cx="4375150" cy="1114425"/>
              <a:chOff x="3725863" y="7548563"/>
              <a:chExt cx="4375150" cy="1114425"/>
            </a:xfrm>
            <a:grpFill/>
          </p:grpSpPr>
          <p:sp>
            <p:nvSpPr>
              <p:cNvPr id="105" name="Freeform 137"/>
              <p:cNvSpPr>
                <a:spLocks/>
              </p:cNvSpPr>
              <p:nvPr/>
            </p:nvSpPr>
            <p:spPr bwMode="auto">
              <a:xfrm>
                <a:off x="3725863" y="7570788"/>
                <a:ext cx="560388" cy="588963"/>
              </a:xfrm>
              <a:custGeom>
                <a:avLst/>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6" name="Freeform 139"/>
              <p:cNvSpPr>
                <a:spLocks/>
              </p:cNvSpPr>
              <p:nvPr/>
            </p:nvSpPr>
            <p:spPr bwMode="auto">
              <a:xfrm>
                <a:off x="4279900" y="7808913"/>
                <a:ext cx="623888" cy="668338"/>
              </a:xfrm>
              <a:custGeom>
                <a:avLst/>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7" name="Freeform 141"/>
              <p:cNvSpPr>
                <a:spLocks noEditPoints="1"/>
              </p:cNvSpPr>
              <p:nvPr/>
            </p:nvSpPr>
            <p:spPr bwMode="auto">
              <a:xfrm>
                <a:off x="6621463" y="7912100"/>
                <a:ext cx="663575" cy="646113"/>
              </a:xfrm>
              <a:custGeom>
                <a:avLst/>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8" name="Freeform 149"/>
              <p:cNvSpPr>
                <a:spLocks noEditPoints="1"/>
              </p:cNvSpPr>
              <p:nvPr/>
            </p:nvSpPr>
            <p:spPr bwMode="auto">
              <a:xfrm>
                <a:off x="5002213" y="8021638"/>
                <a:ext cx="479425" cy="588963"/>
              </a:xfrm>
              <a:custGeom>
                <a:avLst/>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9" name="Freeform 150"/>
              <p:cNvSpPr>
                <a:spLocks/>
              </p:cNvSpPr>
              <p:nvPr/>
            </p:nvSpPr>
            <p:spPr bwMode="auto">
              <a:xfrm>
                <a:off x="5661025" y="8512175"/>
                <a:ext cx="144463" cy="144463"/>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0" name="Freeform 151"/>
              <p:cNvSpPr>
                <a:spLocks/>
              </p:cNvSpPr>
              <p:nvPr/>
            </p:nvSpPr>
            <p:spPr bwMode="auto">
              <a:xfrm>
                <a:off x="6002338" y="8067675"/>
                <a:ext cx="531813" cy="595313"/>
              </a:xfrm>
              <a:custGeom>
                <a:avLst/>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1" name="Freeform 158"/>
              <p:cNvSpPr>
                <a:spLocks/>
              </p:cNvSpPr>
              <p:nvPr/>
            </p:nvSpPr>
            <p:spPr bwMode="auto">
              <a:xfrm>
                <a:off x="7302500" y="7548563"/>
                <a:ext cx="798513" cy="773113"/>
              </a:xfrm>
              <a:custGeom>
                <a:avLst/>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3"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6" name="We make legal sense of science."/>
            <p:cNvGrpSpPr/>
            <p:nvPr/>
          </p:nvGrpSpPr>
          <p:grpSpPr>
            <a:xfrm>
              <a:off x="3117850" y="3006725"/>
              <a:ext cx="5618163" cy="2971800"/>
              <a:chOff x="3117850" y="3006725"/>
              <a:chExt cx="5618163" cy="2971800"/>
            </a:xfrm>
            <a:grpFill/>
          </p:grpSpPr>
          <p:sp>
            <p:nvSpPr>
              <p:cNvPr id="77" name="Freeform 106"/>
              <p:cNvSpPr>
                <a:spLocks noEditPoints="1"/>
              </p:cNvSpPr>
              <p:nvPr/>
            </p:nvSpPr>
            <p:spPr bwMode="auto">
              <a:xfrm>
                <a:off x="6407150" y="4356100"/>
                <a:ext cx="554038" cy="566738"/>
              </a:xfrm>
              <a:custGeom>
                <a:avLst/>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109"/>
              <p:cNvSpPr>
                <a:spLocks/>
              </p:cNvSpPr>
              <p:nvPr/>
            </p:nvSpPr>
            <p:spPr bwMode="auto">
              <a:xfrm>
                <a:off x="7054850" y="4356100"/>
                <a:ext cx="525463" cy="554038"/>
              </a:xfrm>
              <a:custGeom>
                <a:avLst/>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111"/>
              <p:cNvSpPr>
                <a:spLocks noEditPoints="1"/>
              </p:cNvSpPr>
              <p:nvPr/>
            </p:nvSpPr>
            <p:spPr bwMode="auto">
              <a:xfrm>
                <a:off x="6510338" y="3294063"/>
                <a:ext cx="520700" cy="571500"/>
              </a:xfrm>
              <a:custGeom>
                <a:avLst/>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0" name="Freeform 112"/>
              <p:cNvSpPr>
                <a:spLocks/>
              </p:cNvSpPr>
              <p:nvPr/>
            </p:nvSpPr>
            <p:spPr bwMode="auto">
              <a:xfrm>
                <a:off x="5575300" y="3294063"/>
                <a:ext cx="855663" cy="560388"/>
              </a:xfrm>
              <a:custGeom>
                <a:avLst/>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Freeform 114"/>
              <p:cNvSpPr>
                <a:spLocks noEditPoints="1"/>
              </p:cNvSpPr>
              <p:nvPr/>
            </p:nvSpPr>
            <p:spPr bwMode="auto">
              <a:xfrm>
                <a:off x="3222625" y="5413375"/>
                <a:ext cx="606425" cy="565150"/>
              </a:xfrm>
              <a:custGeom>
                <a:avLst/>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Freeform 117"/>
              <p:cNvSpPr>
                <a:spLocks/>
              </p:cNvSpPr>
              <p:nvPr/>
            </p:nvSpPr>
            <p:spPr bwMode="auto">
              <a:xfrm>
                <a:off x="8453438" y="5494338"/>
                <a:ext cx="155575" cy="138113"/>
              </a:xfrm>
              <a:custGeom>
                <a:avLst/>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Freeform 119"/>
              <p:cNvSpPr>
                <a:spLocks noEditPoints="1"/>
              </p:cNvSpPr>
              <p:nvPr/>
            </p:nvSpPr>
            <p:spPr bwMode="auto">
              <a:xfrm>
                <a:off x="3863975" y="4356100"/>
                <a:ext cx="739775" cy="1611313"/>
              </a:xfrm>
              <a:custGeom>
                <a:avLst/>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Freeform 122"/>
              <p:cNvSpPr>
                <a:spLocks noEditPoints="1"/>
              </p:cNvSpPr>
              <p:nvPr/>
            </p:nvSpPr>
            <p:spPr bwMode="auto">
              <a:xfrm>
                <a:off x="8175625" y="4356100"/>
                <a:ext cx="560388" cy="566738"/>
              </a:xfrm>
              <a:custGeom>
                <a:avLst/>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Freeform 124"/>
              <p:cNvSpPr>
                <a:spLocks/>
              </p:cNvSpPr>
              <p:nvPr/>
            </p:nvSpPr>
            <p:spPr bwMode="auto">
              <a:xfrm>
                <a:off x="7129463" y="3006725"/>
                <a:ext cx="560388" cy="847725"/>
              </a:xfrm>
              <a:custGeom>
                <a:avLst/>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Freeform 125"/>
              <p:cNvSpPr>
                <a:spLocks/>
              </p:cNvSpPr>
              <p:nvPr/>
            </p:nvSpPr>
            <p:spPr bwMode="auto">
              <a:xfrm>
                <a:off x="8313738" y="5494338"/>
                <a:ext cx="104775" cy="138113"/>
              </a:xfrm>
              <a:custGeom>
                <a:avLst/>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130"/>
              <p:cNvSpPr>
                <a:spLocks noEditPoints="1"/>
              </p:cNvSpPr>
              <p:nvPr/>
            </p:nvSpPr>
            <p:spPr bwMode="auto">
              <a:xfrm>
                <a:off x="7731125" y="5413375"/>
                <a:ext cx="560388" cy="565150"/>
              </a:xfrm>
              <a:custGeom>
                <a:avLst/>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Freeform 131"/>
              <p:cNvSpPr>
                <a:spLocks noEditPoints="1"/>
              </p:cNvSpPr>
              <p:nvPr/>
            </p:nvSpPr>
            <p:spPr bwMode="auto">
              <a:xfrm>
                <a:off x="7718425" y="3294063"/>
                <a:ext cx="561975" cy="571500"/>
              </a:xfrm>
              <a:custGeom>
                <a:avLst/>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Freeform 134"/>
              <p:cNvSpPr>
                <a:spLocks/>
              </p:cNvSpPr>
              <p:nvPr/>
            </p:nvSpPr>
            <p:spPr bwMode="auto">
              <a:xfrm>
                <a:off x="7654925" y="4356100"/>
                <a:ext cx="463550" cy="566738"/>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136"/>
              <p:cNvSpPr>
                <a:spLocks noEditPoints="1"/>
              </p:cNvSpPr>
              <p:nvPr/>
            </p:nvSpPr>
            <p:spPr bwMode="auto">
              <a:xfrm>
                <a:off x="4603750" y="3294063"/>
                <a:ext cx="560388" cy="571500"/>
              </a:xfrm>
              <a:custGeom>
                <a:avLst/>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144"/>
              <p:cNvSpPr>
                <a:spLocks/>
              </p:cNvSpPr>
              <p:nvPr/>
            </p:nvSpPr>
            <p:spPr bwMode="auto">
              <a:xfrm>
                <a:off x="6586538" y="5413375"/>
                <a:ext cx="525463" cy="554038"/>
              </a:xfrm>
              <a:custGeom>
                <a:avLst/>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Freeform 147"/>
              <p:cNvSpPr>
                <a:spLocks/>
              </p:cNvSpPr>
              <p:nvPr/>
            </p:nvSpPr>
            <p:spPr bwMode="auto">
              <a:xfrm>
                <a:off x="5881688" y="4356100"/>
                <a:ext cx="468313" cy="566738"/>
              </a:xfrm>
              <a:custGeom>
                <a:avLst/>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Freeform 148"/>
              <p:cNvSpPr>
                <a:spLocks/>
              </p:cNvSpPr>
              <p:nvPr/>
            </p:nvSpPr>
            <p:spPr bwMode="auto">
              <a:xfrm>
                <a:off x="5129213" y="5413375"/>
                <a:ext cx="496888" cy="565150"/>
              </a:xfrm>
              <a:custGeom>
                <a:avLst/>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152"/>
              <p:cNvSpPr>
                <a:spLocks/>
              </p:cNvSpPr>
              <p:nvPr/>
            </p:nvSpPr>
            <p:spPr bwMode="auto">
              <a:xfrm>
                <a:off x="3511550" y="3063875"/>
                <a:ext cx="1127125" cy="790575"/>
              </a:xfrm>
              <a:custGeom>
                <a:avLst/>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154"/>
              <p:cNvSpPr>
                <a:spLocks/>
              </p:cNvSpPr>
              <p:nvPr/>
            </p:nvSpPr>
            <p:spPr bwMode="auto">
              <a:xfrm>
                <a:off x="4610100" y="5413375"/>
                <a:ext cx="461963" cy="565150"/>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1" name="Freeform 155"/>
              <p:cNvSpPr>
                <a:spLocks noEditPoints="1"/>
              </p:cNvSpPr>
              <p:nvPr/>
            </p:nvSpPr>
            <p:spPr bwMode="auto">
              <a:xfrm>
                <a:off x="4695825" y="4356100"/>
                <a:ext cx="527050" cy="566738"/>
              </a:xfrm>
              <a:custGeom>
                <a:avLst/>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2" name="Freeform 157"/>
              <p:cNvSpPr>
                <a:spLocks noEditPoints="1"/>
              </p:cNvSpPr>
              <p:nvPr/>
            </p:nvSpPr>
            <p:spPr bwMode="auto">
              <a:xfrm>
                <a:off x="3384550" y="4356100"/>
                <a:ext cx="554038" cy="566738"/>
              </a:xfrm>
              <a:custGeom>
                <a:avLst/>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3" name="Freeform 159"/>
              <p:cNvSpPr>
                <a:spLocks noEditPoints="1"/>
              </p:cNvSpPr>
              <p:nvPr/>
            </p:nvSpPr>
            <p:spPr bwMode="auto">
              <a:xfrm>
                <a:off x="5938838" y="5413375"/>
                <a:ext cx="560388" cy="565150"/>
              </a:xfrm>
              <a:custGeom>
                <a:avLst/>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4" name="Freeform 160"/>
              <p:cNvSpPr>
                <a:spLocks/>
              </p:cNvSpPr>
              <p:nvPr/>
            </p:nvSpPr>
            <p:spPr bwMode="auto">
              <a:xfrm>
                <a:off x="7204075" y="5413375"/>
                <a:ext cx="492125" cy="565150"/>
              </a:xfrm>
              <a:custGeom>
                <a:avLst/>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7" name="Health" hidden="1"/>
            <p:cNvGrpSpPr/>
            <p:nvPr/>
          </p:nvGrpSpPr>
          <p:grpSpPr>
            <a:xfrm>
              <a:off x="1835150" y="3502025"/>
              <a:ext cx="1335088" cy="3671888"/>
              <a:chOff x="1835150" y="3502025"/>
              <a:chExt cx="1335088" cy="3671888"/>
            </a:xfrm>
            <a:grpFill/>
          </p:grpSpPr>
          <p:sp>
            <p:nvSpPr>
              <p:cNvPr id="71" name="Freeform 140"/>
              <p:cNvSpPr>
                <a:spLocks noEditPoints="1"/>
              </p:cNvSpPr>
              <p:nvPr/>
            </p:nvSpPr>
            <p:spPr bwMode="auto">
              <a:xfrm>
                <a:off x="1955800" y="5240338"/>
                <a:ext cx="612775" cy="554038"/>
              </a:xfrm>
              <a:custGeom>
                <a:avLst/>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142"/>
              <p:cNvSpPr>
                <a:spLocks/>
              </p:cNvSpPr>
              <p:nvPr/>
            </p:nvSpPr>
            <p:spPr bwMode="auto">
              <a:xfrm>
                <a:off x="2135188" y="5926138"/>
                <a:ext cx="654050" cy="571500"/>
              </a:xfrm>
              <a:custGeom>
                <a:avLst/>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143"/>
              <p:cNvSpPr>
                <a:spLocks/>
              </p:cNvSpPr>
              <p:nvPr/>
            </p:nvSpPr>
            <p:spPr bwMode="auto">
              <a:xfrm>
                <a:off x="2447925" y="6469063"/>
                <a:ext cx="722313" cy="704850"/>
              </a:xfrm>
              <a:custGeom>
                <a:avLst/>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4">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4" name="Freeform 153"/>
              <p:cNvSpPr>
                <a:spLocks/>
              </p:cNvSpPr>
              <p:nvPr/>
            </p:nvSpPr>
            <p:spPr bwMode="auto">
              <a:xfrm>
                <a:off x="1858963" y="4737100"/>
                <a:ext cx="554038" cy="381000"/>
              </a:xfrm>
              <a:custGeom>
                <a:avLst/>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161"/>
              <p:cNvSpPr>
                <a:spLocks/>
              </p:cNvSpPr>
              <p:nvPr/>
            </p:nvSpPr>
            <p:spPr bwMode="auto">
              <a:xfrm>
                <a:off x="1887538" y="3502025"/>
                <a:ext cx="647700" cy="588963"/>
              </a:xfrm>
              <a:custGeom>
                <a:avLst/>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162"/>
              <p:cNvSpPr>
                <a:spLocks/>
              </p:cNvSpPr>
              <p:nvPr/>
            </p:nvSpPr>
            <p:spPr bwMode="auto">
              <a:xfrm>
                <a:off x="1835150" y="4224338"/>
                <a:ext cx="560388" cy="438150"/>
              </a:xfrm>
              <a:custGeom>
                <a:avLst/>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8" name="Dividers" hidden="1"/>
            <p:cNvGrpSpPr/>
            <p:nvPr/>
          </p:nvGrpSpPr>
          <p:grpSpPr>
            <a:xfrm>
              <a:off x="2205038" y="742950"/>
              <a:ext cx="6381750" cy="7024688"/>
              <a:chOff x="2205038" y="742950"/>
              <a:chExt cx="6381750" cy="7024688"/>
            </a:xfrm>
            <a:grpFill/>
          </p:grpSpPr>
          <p:sp>
            <p:nvSpPr>
              <p:cNvPr id="67" name="Freeform 110"/>
              <p:cNvSpPr>
                <a:spLocks/>
              </p:cNvSpPr>
              <p:nvPr/>
            </p:nvSpPr>
            <p:spPr bwMode="auto">
              <a:xfrm>
                <a:off x="6846888" y="742950"/>
                <a:ext cx="339725" cy="762000"/>
              </a:xfrm>
              <a:custGeom>
                <a:avLst/>
                <a:gdLst>
                  <a:gd name="T0" fmla="*/ 214 w 214"/>
                  <a:gd name="T1" fmla="*/ 19 h 480"/>
                  <a:gd name="T2" fmla="*/ 156 w 214"/>
                  <a:gd name="T3" fmla="*/ 0 h 480"/>
                  <a:gd name="T4" fmla="*/ 0 w 214"/>
                  <a:gd name="T5" fmla="*/ 462 h 480"/>
                  <a:gd name="T6" fmla="*/ 54 w 214"/>
                  <a:gd name="T7" fmla="*/ 480 h 480"/>
                  <a:gd name="T8" fmla="*/ 214 w 214"/>
                  <a:gd name="T9" fmla="*/ 19 h 480"/>
                </a:gdLst>
                <a:ah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135"/>
              <p:cNvSpPr>
                <a:spLocks/>
              </p:cNvSpPr>
              <p:nvPr/>
            </p:nvSpPr>
            <p:spPr bwMode="auto">
              <a:xfrm>
                <a:off x="8008938" y="7115175"/>
                <a:ext cx="577850" cy="652463"/>
              </a:xfrm>
              <a:custGeom>
                <a:avLst/>
                <a:gdLst>
                  <a:gd name="T0" fmla="*/ 0 w 364"/>
                  <a:gd name="T1" fmla="*/ 40 h 411"/>
                  <a:gd name="T2" fmla="*/ 316 w 364"/>
                  <a:gd name="T3" fmla="*/ 411 h 411"/>
                  <a:gd name="T4" fmla="*/ 364 w 364"/>
                  <a:gd name="T5" fmla="*/ 371 h 411"/>
                  <a:gd name="T6" fmla="*/ 47 w 364"/>
                  <a:gd name="T7" fmla="*/ 0 h 411"/>
                  <a:gd name="T8" fmla="*/ 0 w 364"/>
                  <a:gd name="T9" fmla="*/ 40 h 411"/>
                </a:gdLst>
                <a:ah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138"/>
              <p:cNvSpPr>
                <a:spLocks/>
              </p:cNvSpPr>
              <p:nvPr/>
            </p:nvSpPr>
            <p:spPr bwMode="auto">
              <a:xfrm>
                <a:off x="3146425" y="7086600"/>
                <a:ext cx="595313" cy="635000"/>
              </a:xfrm>
              <a:custGeom>
                <a:avLst/>
                <a:gdLst>
                  <a:gd name="T0" fmla="*/ 328 w 375"/>
                  <a:gd name="T1" fmla="*/ 0 h 400"/>
                  <a:gd name="T2" fmla="*/ 0 w 375"/>
                  <a:gd name="T3" fmla="*/ 360 h 400"/>
                  <a:gd name="T4" fmla="*/ 44 w 375"/>
                  <a:gd name="T5" fmla="*/ 400 h 400"/>
                  <a:gd name="T6" fmla="*/ 375 w 375"/>
                  <a:gd name="T7" fmla="*/ 44 h 400"/>
                  <a:gd name="T8" fmla="*/ 328 w 375"/>
                  <a:gd name="T9" fmla="*/ 0 h 400"/>
                </a:gdLst>
                <a:ah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Freeform 164"/>
              <p:cNvSpPr>
                <a:spLocks/>
              </p:cNvSpPr>
              <p:nvPr/>
            </p:nvSpPr>
            <p:spPr bwMode="auto">
              <a:xfrm>
                <a:off x="2205038" y="2786063"/>
                <a:ext cx="733425" cy="444500"/>
              </a:xfrm>
              <a:custGeom>
                <a:avLst/>
                <a:gdLst>
                  <a:gd name="T0" fmla="*/ 462 w 462"/>
                  <a:gd name="T1" fmla="*/ 226 h 280"/>
                  <a:gd name="T2" fmla="*/ 29 w 462"/>
                  <a:gd name="T3" fmla="*/ 0 h 280"/>
                  <a:gd name="T4" fmla="*/ 0 w 462"/>
                  <a:gd name="T5" fmla="*/ 55 h 280"/>
                  <a:gd name="T6" fmla="*/ 433 w 462"/>
                  <a:gd name="T7" fmla="*/ 280 h 280"/>
                  <a:gd name="T8" fmla="*/ 462 w 462"/>
                  <a:gd name="T9" fmla="*/ 226 h 280"/>
                </a:gdLst>
                <a:ah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9" name="Science" hidden="1"/>
            <p:cNvGrpSpPr/>
            <p:nvPr/>
          </p:nvGrpSpPr>
          <p:grpSpPr>
            <a:xfrm>
              <a:off x="2627313" y="587375"/>
              <a:ext cx="3825875" cy="2014538"/>
              <a:chOff x="2627313" y="587375"/>
              <a:chExt cx="3825875" cy="2014538"/>
            </a:xfrm>
            <a:grpFill/>
          </p:grpSpPr>
          <p:sp>
            <p:nvSpPr>
              <p:cNvPr id="60" name="Freeform 107"/>
              <p:cNvSpPr>
                <a:spLocks/>
              </p:cNvSpPr>
              <p:nvPr/>
            </p:nvSpPr>
            <p:spPr bwMode="auto">
              <a:xfrm>
                <a:off x="6026150" y="593725"/>
                <a:ext cx="427038" cy="588963"/>
              </a:xfrm>
              <a:custGeom>
                <a:avLst/>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1" name="Freeform 120"/>
              <p:cNvSpPr>
                <a:spLocks/>
              </p:cNvSpPr>
              <p:nvPr/>
            </p:nvSpPr>
            <p:spPr bwMode="auto">
              <a:xfrm>
                <a:off x="5326063" y="587375"/>
                <a:ext cx="520700" cy="588963"/>
              </a:xfrm>
              <a:custGeom>
                <a:avLst/>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2" name="Freeform 156"/>
              <p:cNvSpPr>
                <a:spLocks/>
              </p:cNvSpPr>
              <p:nvPr/>
            </p:nvSpPr>
            <p:spPr bwMode="auto">
              <a:xfrm>
                <a:off x="4529138" y="679450"/>
                <a:ext cx="652463" cy="669925"/>
              </a:xfrm>
              <a:custGeom>
                <a:avLst/>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3" name="Freeform 163"/>
              <p:cNvSpPr>
                <a:spLocks/>
              </p:cNvSpPr>
              <p:nvPr/>
            </p:nvSpPr>
            <p:spPr bwMode="auto">
              <a:xfrm>
                <a:off x="3916363" y="939800"/>
                <a:ext cx="582613" cy="658813"/>
              </a:xfrm>
              <a:custGeom>
                <a:avLst/>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4" name="Freeform 165"/>
              <p:cNvSpPr>
                <a:spLocks/>
              </p:cNvSpPr>
              <p:nvPr/>
            </p:nvSpPr>
            <p:spPr bwMode="auto">
              <a:xfrm>
                <a:off x="3563938" y="1263650"/>
                <a:ext cx="403225" cy="519113"/>
              </a:xfrm>
              <a:custGeom>
                <a:avLst/>
                <a:gdLst>
                  <a:gd name="T0" fmla="*/ 254 w 254"/>
                  <a:gd name="T1" fmla="*/ 287 h 327"/>
                  <a:gd name="T2" fmla="*/ 65 w 254"/>
                  <a:gd name="T3" fmla="*/ 0 h 327"/>
                  <a:gd name="T4" fmla="*/ 0 w 254"/>
                  <a:gd name="T5" fmla="*/ 40 h 327"/>
                  <a:gd name="T6" fmla="*/ 193 w 254"/>
                  <a:gd name="T7" fmla="*/ 327 h 327"/>
                  <a:gd name="T8" fmla="*/ 254 w 254"/>
                  <a:gd name="T9" fmla="*/ 287 h 327"/>
                </a:gdLst>
                <a:ah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Freeform 166"/>
              <p:cNvSpPr>
                <a:spLocks/>
              </p:cNvSpPr>
              <p:nvPr/>
            </p:nvSpPr>
            <p:spPr bwMode="auto">
              <a:xfrm>
                <a:off x="3060700" y="1517650"/>
                <a:ext cx="623888" cy="617538"/>
              </a:xfrm>
              <a:custGeom>
                <a:avLst/>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167"/>
              <p:cNvSpPr>
                <a:spLocks/>
              </p:cNvSpPr>
              <p:nvPr/>
            </p:nvSpPr>
            <p:spPr bwMode="auto">
              <a:xfrm>
                <a:off x="2627313" y="2012950"/>
                <a:ext cx="595313" cy="588963"/>
              </a:xfrm>
              <a:custGeom>
                <a:avLst/>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22" name="Litigators You Like Tagline (center)" hidden="1"/>
          <p:cNvGrpSpPr>
            <a:grpSpLocks noChangeAspect="1"/>
          </p:cNvGrpSpPr>
          <p:nvPr/>
        </p:nvGrpSpPr>
        <p:grpSpPr>
          <a:xfrm>
            <a:off x="5137268" y="2474344"/>
            <a:ext cx="1917861" cy="1909150"/>
            <a:chOff x="1417638" y="293688"/>
            <a:chExt cx="9437687" cy="9394826"/>
          </a:xfrm>
          <a:solidFill>
            <a:schemeClr val="tx1"/>
          </a:solidFill>
        </p:grpSpPr>
        <p:grpSp>
          <p:nvGrpSpPr>
            <p:cNvPr id="123" name="Technology" hidden="1"/>
            <p:cNvGrpSpPr/>
            <p:nvPr/>
          </p:nvGrpSpPr>
          <p:grpSpPr>
            <a:xfrm>
              <a:off x="8102600" y="796926"/>
              <a:ext cx="2752725" cy="7278687"/>
              <a:chOff x="8102600" y="796926"/>
              <a:chExt cx="2752725" cy="7278687"/>
            </a:xfrm>
            <a:grpFill/>
          </p:grpSpPr>
          <p:sp>
            <p:nvSpPr>
              <p:cNvPr id="175" name="Freeform 182"/>
              <p:cNvSpPr>
                <a:spLocks/>
              </p:cNvSpPr>
              <p:nvPr/>
            </p:nvSpPr>
            <p:spPr bwMode="auto">
              <a:xfrm>
                <a:off x="8537575" y="1225551"/>
                <a:ext cx="742950" cy="776288"/>
              </a:xfrm>
              <a:custGeom>
                <a:avLst/>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6" name="Freeform 183"/>
              <p:cNvSpPr>
                <a:spLocks/>
              </p:cNvSpPr>
              <p:nvPr/>
            </p:nvSpPr>
            <p:spPr bwMode="auto">
              <a:xfrm>
                <a:off x="9117013" y="1790701"/>
                <a:ext cx="722312" cy="728663"/>
              </a:xfrm>
              <a:custGeom>
                <a:avLst/>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7" name="Freeform 186"/>
              <p:cNvSpPr>
                <a:spLocks noEditPoints="1"/>
              </p:cNvSpPr>
              <p:nvPr/>
            </p:nvSpPr>
            <p:spPr bwMode="auto">
              <a:xfrm>
                <a:off x="10153650" y="4164013"/>
                <a:ext cx="701675" cy="722313"/>
              </a:xfrm>
              <a:custGeom>
                <a:avLst/>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8" name="Freeform 187"/>
              <p:cNvSpPr>
                <a:spLocks/>
              </p:cNvSpPr>
              <p:nvPr/>
            </p:nvSpPr>
            <p:spPr bwMode="auto">
              <a:xfrm>
                <a:off x="9526588" y="2409826"/>
                <a:ext cx="823912" cy="795338"/>
              </a:xfrm>
              <a:custGeom>
                <a:avLst/>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9" name="Freeform 188"/>
              <p:cNvSpPr>
                <a:spLocks/>
              </p:cNvSpPr>
              <p:nvPr/>
            </p:nvSpPr>
            <p:spPr bwMode="auto">
              <a:xfrm>
                <a:off x="9907588" y="3232151"/>
                <a:ext cx="796925" cy="769938"/>
              </a:xfrm>
              <a:custGeom>
                <a:avLst/>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0" name="Freeform 195"/>
              <p:cNvSpPr>
                <a:spLocks/>
              </p:cNvSpPr>
              <p:nvPr/>
            </p:nvSpPr>
            <p:spPr bwMode="auto">
              <a:xfrm>
                <a:off x="8102600" y="796926"/>
                <a:ext cx="598487" cy="714375"/>
              </a:xfrm>
              <a:custGeom>
                <a:avLst/>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1" name="Freeform 205"/>
              <p:cNvSpPr>
                <a:spLocks noEditPoints="1"/>
              </p:cNvSpPr>
              <p:nvPr/>
            </p:nvSpPr>
            <p:spPr bwMode="auto">
              <a:xfrm>
                <a:off x="10023475" y="5708651"/>
                <a:ext cx="749300" cy="768350"/>
              </a:xfrm>
              <a:custGeom>
                <a:avLst/>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2" name="Freeform 207"/>
              <p:cNvSpPr>
                <a:spLocks/>
              </p:cNvSpPr>
              <p:nvPr/>
            </p:nvSpPr>
            <p:spPr bwMode="auto">
              <a:xfrm>
                <a:off x="10186988" y="5116513"/>
                <a:ext cx="668337" cy="409575"/>
              </a:xfrm>
              <a:custGeom>
                <a:avLst/>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ah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3" name="Freeform 208"/>
              <p:cNvSpPr>
                <a:spLocks/>
              </p:cNvSpPr>
              <p:nvPr/>
            </p:nvSpPr>
            <p:spPr bwMode="auto">
              <a:xfrm>
                <a:off x="9702800" y="6572251"/>
                <a:ext cx="757237" cy="742950"/>
              </a:xfrm>
              <a:custGeom>
                <a:avLst/>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4" name="Freeform 209"/>
              <p:cNvSpPr>
                <a:spLocks/>
              </p:cNvSpPr>
              <p:nvPr/>
            </p:nvSpPr>
            <p:spPr bwMode="auto">
              <a:xfrm>
                <a:off x="9355138" y="7389813"/>
                <a:ext cx="742950" cy="685800"/>
              </a:xfrm>
              <a:custGeom>
                <a:avLst/>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4" name="SHB.com" hidden="1"/>
            <p:cNvGrpSpPr/>
            <p:nvPr/>
          </p:nvGrpSpPr>
          <p:grpSpPr>
            <a:xfrm>
              <a:off x="3619500" y="8396288"/>
              <a:ext cx="5089525" cy="1292226"/>
              <a:chOff x="3619500" y="8396288"/>
              <a:chExt cx="5089525" cy="1292226"/>
            </a:xfrm>
            <a:grpFill/>
          </p:grpSpPr>
          <p:sp>
            <p:nvSpPr>
              <p:cNvPr id="168" name="Freeform 198"/>
              <p:cNvSpPr>
                <a:spLocks/>
              </p:cNvSpPr>
              <p:nvPr/>
            </p:nvSpPr>
            <p:spPr bwMode="auto">
              <a:xfrm>
                <a:off x="4259263" y="8702676"/>
                <a:ext cx="728662" cy="774700"/>
              </a:xfrm>
              <a:custGeom>
                <a:avLst/>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9" name="Freeform 200"/>
              <p:cNvSpPr>
                <a:spLocks noEditPoints="1"/>
              </p:cNvSpPr>
              <p:nvPr/>
            </p:nvSpPr>
            <p:spPr bwMode="auto">
              <a:xfrm>
                <a:off x="5103813" y="8947151"/>
                <a:ext cx="558800" cy="681038"/>
              </a:xfrm>
              <a:custGeom>
                <a:avLst/>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0"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1" name="Freeform 204"/>
              <p:cNvSpPr>
                <a:spLocks/>
              </p:cNvSpPr>
              <p:nvPr/>
            </p:nvSpPr>
            <p:spPr bwMode="auto">
              <a:xfrm>
                <a:off x="6269038" y="9001126"/>
                <a:ext cx="612775" cy="687388"/>
              </a:xfrm>
              <a:custGeom>
                <a:avLst/>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1">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2" name="Freeform 206"/>
              <p:cNvSpPr>
                <a:spLocks noEditPoints="1"/>
              </p:cNvSpPr>
              <p:nvPr/>
            </p:nvSpPr>
            <p:spPr bwMode="auto">
              <a:xfrm>
                <a:off x="6991350" y="8818563"/>
                <a:ext cx="769937" cy="754063"/>
              </a:xfrm>
              <a:custGeom>
                <a:avLst/>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1">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3" name="Freeform 210"/>
              <p:cNvSpPr>
                <a:spLocks/>
              </p:cNvSpPr>
              <p:nvPr/>
            </p:nvSpPr>
            <p:spPr bwMode="auto">
              <a:xfrm>
                <a:off x="7781925" y="8396288"/>
                <a:ext cx="927100" cy="898525"/>
              </a:xfrm>
              <a:custGeom>
                <a:avLst/>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4" name="Freeform 215"/>
              <p:cNvSpPr>
                <a:spLocks/>
              </p:cNvSpPr>
              <p:nvPr/>
            </p:nvSpPr>
            <p:spPr bwMode="auto">
              <a:xfrm>
                <a:off x="3619500" y="8423276"/>
                <a:ext cx="646112" cy="687388"/>
              </a:xfrm>
              <a:custGeom>
                <a:avLst/>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1">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5" name="Science" hidden="1"/>
            <p:cNvGrpSpPr/>
            <p:nvPr/>
          </p:nvGrpSpPr>
          <p:grpSpPr>
            <a:xfrm>
              <a:off x="2344738" y="293688"/>
              <a:ext cx="4449762" cy="2347913"/>
              <a:chOff x="2344738" y="293688"/>
              <a:chExt cx="4449762" cy="2347913"/>
            </a:xfrm>
            <a:grpFill/>
          </p:grpSpPr>
          <p:sp>
            <p:nvSpPr>
              <p:cNvPr id="161" name="Freeform 171"/>
              <p:cNvSpPr>
                <a:spLocks/>
              </p:cNvSpPr>
              <p:nvPr/>
            </p:nvSpPr>
            <p:spPr bwMode="auto">
              <a:xfrm>
                <a:off x="6296025" y="301626"/>
                <a:ext cx="498475" cy="679450"/>
              </a:xfrm>
              <a:custGeom>
                <a:avLst/>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2" name="Freeform 178"/>
              <p:cNvSpPr>
                <a:spLocks/>
              </p:cNvSpPr>
              <p:nvPr/>
            </p:nvSpPr>
            <p:spPr bwMode="auto">
              <a:xfrm>
                <a:off x="5484813" y="293688"/>
                <a:ext cx="600075" cy="687388"/>
              </a:xfrm>
              <a:custGeom>
                <a:avLst/>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1">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3" name="Freeform 213"/>
              <p:cNvSpPr>
                <a:spLocks/>
              </p:cNvSpPr>
              <p:nvPr/>
            </p:nvSpPr>
            <p:spPr bwMode="auto">
              <a:xfrm>
                <a:off x="2344738" y="1954213"/>
                <a:ext cx="687387" cy="687388"/>
              </a:xfrm>
              <a:custGeom>
                <a:avLst/>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1">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4" name="Freeform 216"/>
              <p:cNvSpPr>
                <a:spLocks/>
              </p:cNvSpPr>
              <p:nvPr/>
            </p:nvSpPr>
            <p:spPr bwMode="auto">
              <a:xfrm>
                <a:off x="2849563" y="1376363"/>
                <a:ext cx="720725" cy="720725"/>
              </a:xfrm>
              <a:custGeom>
                <a:avLst/>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5" name="Freeform 217"/>
              <p:cNvSpPr>
                <a:spLocks/>
              </p:cNvSpPr>
              <p:nvPr/>
            </p:nvSpPr>
            <p:spPr bwMode="auto">
              <a:xfrm>
                <a:off x="4552950" y="403226"/>
                <a:ext cx="755650" cy="774700"/>
              </a:xfrm>
              <a:custGeom>
                <a:avLst/>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6" name="Freeform 218"/>
              <p:cNvSpPr>
                <a:spLocks/>
              </p:cNvSpPr>
              <p:nvPr/>
            </p:nvSpPr>
            <p:spPr bwMode="auto">
              <a:xfrm>
                <a:off x="3427413" y="1076326"/>
                <a:ext cx="471487" cy="612775"/>
              </a:xfrm>
              <a:custGeom>
                <a:avLst/>
                <a:gdLst>
                  <a:gd name="T0" fmla="*/ 297 w 297"/>
                  <a:gd name="T1" fmla="*/ 334 h 386"/>
                  <a:gd name="T2" fmla="*/ 73 w 297"/>
                  <a:gd name="T3" fmla="*/ 0 h 386"/>
                  <a:gd name="T4" fmla="*/ 0 w 297"/>
                  <a:gd name="T5" fmla="*/ 51 h 386"/>
                  <a:gd name="T6" fmla="*/ 224 w 297"/>
                  <a:gd name="T7" fmla="*/ 386 h 386"/>
                  <a:gd name="T8" fmla="*/ 297 w 297"/>
                  <a:gd name="T9" fmla="*/ 334 h 386"/>
                </a:gdLst>
                <a:ah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7" name="Freeform 219"/>
              <p:cNvSpPr>
                <a:spLocks/>
              </p:cNvSpPr>
              <p:nvPr/>
            </p:nvSpPr>
            <p:spPr bwMode="auto">
              <a:xfrm>
                <a:off x="3836988" y="701676"/>
                <a:ext cx="681037" cy="762000"/>
              </a:xfrm>
              <a:custGeom>
                <a:avLst/>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6" name="Dividers" hidden="1"/>
            <p:cNvGrpSpPr/>
            <p:nvPr/>
          </p:nvGrpSpPr>
          <p:grpSpPr>
            <a:xfrm>
              <a:off x="1847850" y="477838"/>
              <a:ext cx="7426325" cy="8169275"/>
              <a:chOff x="1847850" y="477838"/>
              <a:chExt cx="7426325" cy="8169275"/>
            </a:xfrm>
            <a:grpFill/>
          </p:grpSpPr>
          <p:sp>
            <p:nvSpPr>
              <p:cNvPr id="157" name="Freeform 190"/>
              <p:cNvSpPr>
                <a:spLocks/>
              </p:cNvSpPr>
              <p:nvPr/>
            </p:nvSpPr>
            <p:spPr bwMode="auto">
              <a:xfrm>
                <a:off x="7243763" y="477838"/>
                <a:ext cx="401637" cy="884238"/>
              </a:xfrm>
              <a:custGeom>
                <a:avLst/>
                <a:gdLst>
                  <a:gd name="T0" fmla="*/ 253 w 253"/>
                  <a:gd name="T1" fmla="*/ 21 h 557"/>
                  <a:gd name="T2" fmla="*/ 189 w 253"/>
                  <a:gd name="T3" fmla="*/ 0 h 557"/>
                  <a:gd name="T4" fmla="*/ 0 w 253"/>
                  <a:gd name="T5" fmla="*/ 536 h 557"/>
                  <a:gd name="T6" fmla="*/ 69 w 253"/>
                  <a:gd name="T7" fmla="*/ 557 h 557"/>
                  <a:gd name="T8" fmla="*/ 253 w 253"/>
                  <a:gd name="T9" fmla="*/ 21 h 557"/>
                </a:gdLst>
                <a:ah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8" name="Freeform 211"/>
              <p:cNvSpPr>
                <a:spLocks/>
              </p:cNvSpPr>
              <p:nvPr/>
            </p:nvSpPr>
            <p:spPr bwMode="auto">
              <a:xfrm>
                <a:off x="8599488" y="7885113"/>
                <a:ext cx="674687" cy="762000"/>
              </a:xfrm>
              <a:custGeom>
                <a:avLst/>
                <a:gdLst>
                  <a:gd name="T0" fmla="*/ 0 w 425"/>
                  <a:gd name="T1" fmla="*/ 48 h 480"/>
                  <a:gd name="T2" fmla="*/ 369 w 425"/>
                  <a:gd name="T3" fmla="*/ 480 h 480"/>
                  <a:gd name="T4" fmla="*/ 425 w 425"/>
                  <a:gd name="T5" fmla="*/ 433 h 480"/>
                  <a:gd name="T6" fmla="*/ 56 w 425"/>
                  <a:gd name="T7" fmla="*/ 0 h 480"/>
                  <a:gd name="T8" fmla="*/ 0 w 425"/>
                  <a:gd name="T9" fmla="*/ 48 h 480"/>
                </a:gdLst>
                <a:ah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9" name="Freeform 214"/>
              <p:cNvSpPr>
                <a:spLocks/>
              </p:cNvSpPr>
              <p:nvPr/>
            </p:nvSpPr>
            <p:spPr bwMode="auto">
              <a:xfrm>
                <a:off x="1847850" y="2859088"/>
                <a:ext cx="857250" cy="515938"/>
              </a:xfrm>
              <a:custGeom>
                <a:avLst/>
                <a:gdLst>
                  <a:gd name="T0" fmla="*/ 540 w 540"/>
                  <a:gd name="T1" fmla="*/ 261 h 325"/>
                  <a:gd name="T2" fmla="*/ 34 w 540"/>
                  <a:gd name="T3" fmla="*/ 0 h 325"/>
                  <a:gd name="T4" fmla="*/ 0 w 540"/>
                  <a:gd name="T5" fmla="*/ 60 h 325"/>
                  <a:gd name="T6" fmla="*/ 506 w 540"/>
                  <a:gd name="T7" fmla="*/ 325 h 325"/>
                  <a:gd name="T8" fmla="*/ 540 w 540"/>
                  <a:gd name="T9" fmla="*/ 261 h 325"/>
                </a:gdLst>
                <a:ah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0" name="Freeform 224"/>
              <p:cNvSpPr>
                <a:spLocks/>
              </p:cNvSpPr>
              <p:nvPr/>
            </p:nvSpPr>
            <p:spPr bwMode="auto">
              <a:xfrm>
                <a:off x="2936875" y="7858126"/>
                <a:ext cx="701675" cy="741363"/>
              </a:xfrm>
              <a:custGeom>
                <a:avLst/>
                <a:gdLst>
                  <a:gd name="T0" fmla="*/ 387 w 442"/>
                  <a:gd name="T1" fmla="*/ 0 h 467"/>
                  <a:gd name="T2" fmla="*/ 0 w 442"/>
                  <a:gd name="T3" fmla="*/ 416 h 467"/>
                  <a:gd name="T4" fmla="*/ 56 w 442"/>
                  <a:gd name="T5" fmla="*/ 467 h 467"/>
                  <a:gd name="T6" fmla="*/ 442 w 442"/>
                  <a:gd name="T7" fmla="*/ 47 h 467"/>
                  <a:gd name="T8" fmla="*/ 387 w 442"/>
                  <a:gd name="T9" fmla="*/ 0 h 467"/>
                </a:gdLst>
                <a:ah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7" name="Litigators you like."/>
            <p:cNvGrpSpPr/>
            <p:nvPr/>
          </p:nvGrpSpPr>
          <p:grpSpPr>
            <a:xfrm>
              <a:off x="3387725" y="3987801"/>
              <a:ext cx="5634037" cy="2482850"/>
              <a:chOff x="3387725" y="3987801"/>
              <a:chExt cx="5634037" cy="2482850"/>
            </a:xfrm>
            <a:grpFill/>
          </p:grpSpPr>
          <p:sp>
            <p:nvSpPr>
              <p:cNvPr id="135" name="Freeform 172"/>
              <p:cNvSpPr>
                <a:spLocks/>
              </p:cNvSpPr>
              <p:nvPr/>
            </p:nvSpPr>
            <p:spPr bwMode="auto">
              <a:xfrm>
                <a:off x="66436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6" name="Freeform 173"/>
              <p:cNvSpPr>
                <a:spLocks noEditPoints="1"/>
              </p:cNvSpPr>
              <p:nvPr/>
            </p:nvSpPr>
            <p:spPr bwMode="auto">
              <a:xfrm>
                <a:off x="4572000" y="5511801"/>
                <a:ext cx="701675" cy="666750"/>
              </a:xfrm>
              <a:custGeom>
                <a:avLst/>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7"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8"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9" name="Freeform 176"/>
              <p:cNvSpPr>
                <a:spLocks noEditPoints="1"/>
              </p:cNvSpPr>
              <p:nvPr/>
            </p:nvSpPr>
            <p:spPr bwMode="auto">
              <a:xfrm>
                <a:off x="5186363" y="4287838"/>
                <a:ext cx="687387" cy="958850"/>
              </a:xfrm>
              <a:custGeom>
                <a:avLst/>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0" name="Freeform 177"/>
              <p:cNvSpPr>
                <a:spLocks/>
              </p:cNvSpPr>
              <p:nvPr/>
            </p:nvSpPr>
            <p:spPr bwMode="auto">
              <a:xfrm>
                <a:off x="3816350" y="5532438"/>
                <a:ext cx="715962" cy="938213"/>
              </a:xfrm>
              <a:custGeom>
                <a:avLst/>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1" name="Freeform 179"/>
              <p:cNvSpPr>
                <a:spLocks/>
              </p:cNvSpPr>
              <p:nvPr/>
            </p:nvSpPr>
            <p:spPr bwMode="auto">
              <a:xfrm>
                <a:off x="43068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2" name="Freeform 180"/>
              <p:cNvSpPr>
                <a:spLocks/>
              </p:cNvSpPr>
              <p:nvPr/>
            </p:nvSpPr>
            <p:spPr bwMode="auto">
              <a:xfrm>
                <a:off x="3387725" y="4008438"/>
                <a:ext cx="577850" cy="925513"/>
              </a:xfrm>
              <a:custGeom>
                <a:avLst/>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3"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4" name="Freeform 184"/>
              <p:cNvSpPr>
                <a:spLocks/>
              </p:cNvSpPr>
              <p:nvPr/>
            </p:nvSpPr>
            <p:spPr bwMode="auto">
              <a:xfrm>
                <a:off x="8483600" y="4287838"/>
                <a:ext cx="538162" cy="658813"/>
              </a:xfrm>
              <a:custGeom>
                <a:avLst/>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5" name="Freeform 185"/>
              <p:cNvSpPr>
                <a:spLocks/>
              </p:cNvSpPr>
              <p:nvPr/>
            </p:nvSpPr>
            <p:spPr bwMode="auto">
              <a:xfrm>
                <a:off x="8763000" y="5526088"/>
                <a:ext cx="177800" cy="161925"/>
              </a:xfrm>
              <a:custGeom>
                <a:avLst/>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6" name="Freeform 189"/>
              <p:cNvSpPr>
                <a:spLocks/>
              </p:cNvSpPr>
              <p:nvPr/>
            </p:nvSpPr>
            <p:spPr bwMode="auto">
              <a:xfrm>
                <a:off x="7134225" y="5178426"/>
                <a:ext cx="660400" cy="985838"/>
              </a:xfrm>
              <a:custGeom>
                <a:avLst/>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7" name="Freeform 191"/>
              <p:cNvSpPr>
                <a:spLocks/>
              </p:cNvSpPr>
              <p:nvPr/>
            </p:nvSpPr>
            <p:spPr bwMode="auto">
              <a:xfrm>
                <a:off x="8599488" y="5526088"/>
                <a:ext cx="122237" cy="161925"/>
              </a:xfrm>
              <a:custGeom>
                <a:avLst/>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8" name="Freeform 192"/>
              <p:cNvSpPr>
                <a:spLocks noEditPoints="1"/>
              </p:cNvSpPr>
              <p:nvPr/>
            </p:nvSpPr>
            <p:spPr bwMode="auto">
              <a:xfrm>
                <a:off x="7196138" y="4287838"/>
                <a:ext cx="708025" cy="658813"/>
              </a:xfrm>
              <a:custGeom>
                <a:avLst/>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9" name="Freeform 193"/>
              <p:cNvSpPr>
                <a:spLocks noEditPoints="1"/>
              </p:cNvSpPr>
              <p:nvPr/>
            </p:nvSpPr>
            <p:spPr bwMode="auto">
              <a:xfrm>
                <a:off x="7829550" y="5511801"/>
                <a:ext cx="647700" cy="666750"/>
              </a:xfrm>
              <a:custGeom>
                <a:avLst/>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0" name="Freeform 194"/>
              <p:cNvSpPr>
                <a:spLocks/>
              </p:cNvSpPr>
              <p:nvPr/>
            </p:nvSpPr>
            <p:spPr bwMode="auto">
              <a:xfrm>
                <a:off x="8007350" y="4287838"/>
                <a:ext cx="442912" cy="646113"/>
              </a:xfrm>
              <a:custGeom>
                <a:avLst/>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1"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2" name="Freeform 197"/>
              <p:cNvSpPr>
                <a:spLocks noEditPoints="1"/>
              </p:cNvSpPr>
              <p:nvPr/>
            </p:nvSpPr>
            <p:spPr bwMode="auto">
              <a:xfrm>
                <a:off x="5983288" y="4287838"/>
                <a:ext cx="612775" cy="658813"/>
              </a:xfrm>
              <a:custGeom>
                <a:avLst/>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3" name="Rectangle 199"/>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4"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5" name="Freeform 203"/>
              <p:cNvSpPr>
                <a:spLocks/>
              </p:cNvSpPr>
              <p:nvPr/>
            </p:nvSpPr>
            <p:spPr bwMode="auto">
              <a:xfrm>
                <a:off x="5376863" y="5532438"/>
                <a:ext cx="606425" cy="646113"/>
              </a:xfrm>
              <a:custGeom>
                <a:avLst/>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6"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8" name="Health" hidden="1"/>
            <p:cNvGrpSpPr/>
            <p:nvPr/>
          </p:nvGrpSpPr>
          <p:grpSpPr>
            <a:xfrm>
              <a:off x="1417638" y="3689351"/>
              <a:ext cx="1554162" cy="4264025"/>
              <a:chOff x="1417638" y="3689351"/>
              <a:chExt cx="1554162" cy="4264025"/>
            </a:xfrm>
            <a:grpFill/>
          </p:grpSpPr>
          <p:sp>
            <p:nvSpPr>
              <p:cNvPr id="129" name="Freeform 212"/>
              <p:cNvSpPr>
                <a:spLocks/>
              </p:cNvSpPr>
              <p:nvPr/>
            </p:nvSpPr>
            <p:spPr bwMode="auto">
              <a:xfrm>
                <a:off x="1438275" y="5124451"/>
                <a:ext cx="647700" cy="441325"/>
              </a:xfrm>
              <a:custGeom>
                <a:avLst/>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0" name="Freeform 220"/>
              <p:cNvSpPr>
                <a:spLocks/>
              </p:cNvSpPr>
              <p:nvPr/>
            </p:nvSpPr>
            <p:spPr bwMode="auto">
              <a:xfrm>
                <a:off x="1479550" y="3689351"/>
                <a:ext cx="749300" cy="685800"/>
              </a:xfrm>
              <a:custGeom>
                <a:avLst/>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1" name="Freeform 221"/>
              <p:cNvSpPr>
                <a:spLocks/>
              </p:cNvSpPr>
              <p:nvPr/>
            </p:nvSpPr>
            <p:spPr bwMode="auto">
              <a:xfrm>
                <a:off x="1765300" y="6505576"/>
                <a:ext cx="763587" cy="673100"/>
              </a:xfrm>
              <a:custGeom>
                <a:avLst/>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4">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2" name="Freeform 222"/>
              <p:cNvSpPr>
                <a:spLocks/>
              </p:cNvSpPr>
              <p:nvPr/>
            </p:nvSpPr>
            <p:spPr bwMode="auto">
              <a:xfrm>
                <a:off x="2127250" y="7137401"/>
                <a:ext cx="844550" cy="815975"/>
              </a:xfrm>
              <a:custGeom>
                <a:avLst/>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3" name="Freeform 223"/>
              <p:cNvSpPr>
                <a:spLocks/>
              </p:cNvSpPr>
              <p:nvPr/>
            </p:nvSpPr>
            <p:spPr bwMode="auto">
              <a:xfrm>
                <a:off x="1417638" y="4525963"/>
                <a:ext cx="654050" cy="509588"/>
              </a:xfrm>
              <a:custGeom>
                <a:avLst/>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4" name="Freeform 226"/>
              <p:cNvSpPr>
                <a:spLocks noEditPoints="1"/>
              </p:cNvSpPr>
              <p:nvPr/>
            </p:nvSpPr>
            <p:spPr bwMode="auto">
              <a:xfrm>
                <a:off x="1560513" y="5708651"/>
                <a:ext cx="709612" cy="646113"/>
              </a:xfrm>
              <a:custGeom>
                <a:avLst/>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85" name="Critical in a Crisis Tagline (center)"/>
          <p:cNvGrpSpPr>
            <a:grpSpLocks noChangeAspect="1"/>
          </p:cNvGrpSpPr>
          <p:nvPr/>
        </p:nvGrpSpPr>
        <p:grpSpPr>
          <a:xfrm>
            <a:off x="5137188" y="2474135"/>
            <a:ext cx="1917988" cy="1909731"/>
            <a:chOff x="1760538" y="814388"/>
            <a:chExt cx="7743824" cy="7710488"/>
          </a:xfrm>
          <a:solidFill>
            <a:schemeClr val="tx1"/>
          </a:solidFill>
        </p:grpSpPr>
        <p:grpSp>
          <p:nvGrpSpPr>
            <p:cNvPr id="186" name="Critical in a Crisis"/>
            <p:cNvGrpSpPr/>
            <p:nvPr/>
          </p:nvGrpSpPr>
          <p:grpSpPr>
            <a:xfrm>
              <a:off x="3222625" y="2690813"/>
              <a:ext cx="4852988" cy="3875088"/>
              <a:chOff x="3222625" y="2690813"/>
              <a:chExt cx="4852988" cy="3875088"/>
            </a:xfrm>
            <a:grpFill/>
          </p:grpSpPr>
          <p:sp>
            <p:nvSpPr>
              <p:cNvPr id="226"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28"/>
              <p:cNvSpPr>
                <a:spLocks/>
              </p:cNvSpPr>
              <p:nvPr/>
            </p:nvSpPr>
            <p:spPr bwMode="auto">
              <a:xfrm>
                <a:off x="4033838" y="6003925"/>
                <a:ext cx="515937" cy="549275"/>
              </a:xfrm>
              <a:custGeom>
                <a:avLst/>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30"/>
              <p:cNvSpPr>
                <a:spLocks/>
              </p:cNvSpPr>
              <p:nvPr/>
            </p:nvSpPr>
            <p:spPr bwMode="auto">
              <a:xfrm>
                <a:off x="4960938" y="6003925"/>
                <a:ext cx="488950" cy="561975"/>
              </a:xfrm>
              <a:custGeom>
                <a:avLst/>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31"/>
              <p:cNvSpPr>
                <a:spLocks/>
              </p:cNvSpPr>
              <p:nvPr/>
            </p:nvSpPr>
            <p:spPr bwMode="auto">
              <a:xfrm>
                <a:off x="6788150" y="6003925"/>
                <a:ext cx="382587" cy="549275"/>
              </a:xfrm>
              <a:custGeom>
                <a:avLst/>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Freeform 32"/>
              <p:cNvSpPr>
                <a:spLocks/>
              </p:cNvSpPr>
              <p:nvPr/>
            </p:nvSpPr>
            <p:spPr bwMode="auto">
              <a:xfrm>
                <a:off x="7177088" y="5857875"/>
                <a:ext cx="420687" cy="708025"/>
              </a:xfrm>
              <a:custGeom>
                <a:avLst/>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6">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3" name="Freeform 33"/>
              <p:cNvSpPr>
                <a:spLocks noEditPoints="1"/>
              </p:cNvSpPr>
              <p:nvPr/>
            </p:nvSpPr>
            <p:spPr bwMode="auto">
              <a:xfrm>
                <a:off x="5478463" y="6003925"/>
                <a:ext cx="601662" cy="561975"/>
              </a:xfrm>
              <a:custGeom>
                <a:avLst/>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4" name="Freeform 34"/>
              <p:cNvSpPr>
                <a:spLocks/>
              </p:cNvSpPr>
              <p:nvPr/>
            </p:nvSpPr>
            <p:spPr bwMode="auto">
              <a:xfrm>
                <a:off x="6164263" y="6015038"/>
                <a:ext cx="517525" cy="550863"/>
              </a:xfrm>
              <a:custGeom>
                <a:avLst/>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5" name="Freeform 35"/>
              <p:cNvSpPr>
                <a:spLocks/>
              </p:cNvSpPr>
              <p:nvPr/>
            </p:nvSpPr>
            <p:spPr bwMode="auto">
              <a:xfrm>
                <a:off x="4184650" y="4992688"/>
                <a:ext cx="376237" cy="550863"/>
              </a:xfrm>
              <a:custGeom>
                <a:avLst/>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6" name="Freeform 36"/>
              <p:cNvSpPr>
                <a:spLocks/>
              </p:cNvSpPr>
              <p:nvPr/>
            </p:nvSpPr>
            <p:spPr bwMode="auto">
              <a:xfrm>
                <a:off x="3644900" y="4992688"/>
                <a:ext cx="488950" cy="566738"/>
              </a:xfrm>
              <a:custGeom>
                <a:avLst/>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7" name="Freeform 37"/>
              <p:cNvSpPr>
                <a:spLocks noEditPoints="1"/>
              </p:cNvSpPr>
              <p:nvPr/>
            </p:nvSpPr>
            <p:spPr bwMode="auto">
              <a:xfrm>
                <a:off x="4589463" y="4992688"/>
                <a:ext cx="550862" cy="566738"/>
              </a:xfrm>
              <a:custGeom>
                <a:avLst/>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8" name="Freeform 38"/>
              <p:cNvSpPr>
                <a:spLocks/>
              </p:cNvSpPr>
              <p:nvPr/>
            </p:nvSpPr>
            <p:spPr bwMode="auto">
              <a:xfrm>
                <a:off x="6473825" y="5003800"/>
                <a:ext cx="612775" cy="539750"/>
              </a:xfrm>
              <a:custGeom>
                <a:avLst/>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9"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0" name="Freeform 40"/>
              <p:cNvSpPr>
                <a:spLocks noEditPoints="1"/>
              </p:cNvSpPr>
              <p:nvPr/>
            </p:nvSpPr>
            <p:spPr bwMode="auto">
              <a:xfrm>
                <a:off x="5202238" y="4992688"/>
                <a:ext cx="517525" cy="566738"/>
              </a:xfrm>
              <a:custGeom>
                <a:avLst/>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41"/>
              <p:cNvSpPr>
                <a:spLocks noEditPoints="1"/>
              </p:cNvSpPr>
              <p:nvPr/>
            </p:nvSpPr>
            <p:spPr bwMode="auto">
              <a:xfrm>
                <a:off x="7119938" y="4992688"/>
                <a:ext cx="550862" cy="566738"/>
              </a:xfrm>
              <a:custGeom>
                <a:avLst/>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Freeform 42"/>
              <p:cNvSpPr>
                <a:spLocks/>
              </p:cNvSpPr>
              <p:nvPr/>
            </p:nvSpPr>
            <p:spPr bwMode="auto">
              <a:xfrm>
                <a:off x="5765800" y="4846638"/>
                <a:ext cx="415925" cy="712788"/>
              </a:xfrm>
              <a:custGeom>
                <a:avLst/>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3"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44"/>
              <p:cNvSpPr>
                <a:spLocks/>
              </p:cNvSpPr>
              <p:nvPr/>
            </p:nvSpPr>
            <p:spPr bwMode="auto">
              <a:xfrm>
                <a:off x="5876925" y="3981450"/>
                <a:ext cx="377825" cy="557213"/>
              </a:xfrm>
              <a:custGeom>
                <a:avLst/>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45"/>
              <p:cNvSpPr>
                <a:spLocks/>
              </p:cNvSpPr>
              <p:nvPr/>
            </p:nvSpPr>
            <p:spPr bwMode="auto">
              <a:xfrm>
                <a:off x="5337175" y="3981450"/>
                <a:ext cx="490537" cy="568325"/>
              </a:xfrm>
              <a:custGeom>
                <a:avLst/>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6"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47"/>
              <p:cNvSpPr>
                <a:spLocks/>
              </p:cNvSpPr>
              <p:nvPr/>
            </p:nvSpPr>
            <p:spPr bwMode="auto">
              <a:xfrm>
                <a:off x="6564313" y="3981450"/>
                <a:ext cx="460375" cy="568325"/>
              </a:xfrm>
              <a:custGeom>
                <a:avLst/>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0" name="Freeform 50"/>
              <p:cNvSpPr>
                <a:spLocks/>
              </p:cNvSpPr>
              <p:nvPr/>
            </p:nvSpPr>
            <p:spPr bwMode="auto">
              <a:xfrm>
                <a:off x="3509963" y="3981450"/>
                <a:ext cx="517525" cy="557213"/>
              </a:xfrm>
              <a:custGeom>
                <a:avLst/>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Freeform 52"/>
              <p:cNvSpPr>
                <a:spLocks/>
              </p:cNvSpPr>
              <p:nvPr/>
            </p:nvSpPr>
            <p:spPr bwMode="auto">
              <a:xfrm>
                <a:off x="7834313" y="4357688"/>
                <a:ext cx="241300" cy="309563"/>
              </a:xfrm>
              <a:custGeom>
                <a:avLst/>
                <a:gdLst>
                  <a:gd name="T0" fmla="*/ 53 w 152"/>
                  <a:gd name="T1" fmla="*/ 0 h 195"/>
                  <a:gd name="T2" fmla="*/ 0 w 152"/>
                  <a:gd name="T3" fmla="*/ 195 h 195"/>
                  <a:gd name="T4" fmla="*/ 92 w 152"/>
                  <a:gd name="T5" fmla="*/ 195 h 195"/>
                  <a:gd name="T6" fmla="*/ 152 w 152"/>
                  <a:gd name="T7" fmla="*/ 0 h 195"/>
                  <a:gd name="T8" fmla="*/ 53 w 152"/>
                  <a:gd name="T9" fmla="*/ 0 h 195"/>
                </a:gdLst>
                <a:ah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3"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55"/>
              <p:cNvSpPr>
                <a:spLocks/>
              </p:cNvSpPr>
              <p:nvPr/>
            </p:nvSpPr>
            <p:spPr bwMode="auto">
              <a:xfrm>
                <a:off x="7339013" y="3981450"/>
                <a:ext cx="461962" cy="568325"/>
              </a:xfrm>
              <a:custGeom>
                <a:avLst/>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Freeform 56"/>
              <p:cNvSpPr>
                <a:spLocks noEditPoints="1"/>
              </p:cNvSpPr>
              <p:nvPr/>
            </p:nvSpPr>
            <p:spPr bwMode="auto">
              <a:xfrm>
                <a:off x="4425950" y="3981450"/>
                <a:ext cx="517525" cy="568325"/>
              </a:xfrm>
              <a:custGeom>
                <a:avLst/>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0"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1" name="Freeform 61"/>
              <p:cNvSpPr>
                <a:spLocks/>
              </p:cNvSpPr>
              <p:nvPr/>
            </p:nvSpPr>
            <p:spPr bwMode="auto">
              <a:xfrm>
                <a:off x="3910013" y="2724150"/>
                <a:ext cx="701675" cy="820738"/>
              </a:xfrm>
              <a:custGeom>
                <a:avLst/>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2" name="Freeform 62"/>
              <p:cNvSpPr>
                <a:spLocks/>
              </p:cNvSpPr>
              <p:nvPr/>
            </p:nvSpPr>
            <p:spPr bwMode="auto">
              <a:xfrm>
                <a:off x="4679950" y="2976563"/>
                <a:ext cx="376237" cy="550863"/>
              </a:xfrm>
              <a:custGeom>
                <a:avLst/>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3"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4" name="Freeform 64"/>
              <p:cNvSpPr>
                <a:spLocks/>
              </p:cNvSpPr>
              <p:nvPr/>
            </p:nvSpPr>
            <p:spPr bwMode="auto">
              <a:xfrm>
                <a:off x="5343525" y="2830513"/>
                <a:ext cx="415925" cy="708025"/>
              </a:xfrm>
              <a:custGeom>
                <a:avLst/>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6">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5" name="Freeform 65"/>
              <p:cNvSpPr>
                <a:spLocks/>
              </p:cNvSpPr>
              <p:nvPr/>
            </p:nvSpPr>
            <p:spPr bwMode="auto">
              <a:xfrm>
                <a:off x="6097588" y="2976563"/>
                <a:ext cx="488950" cy="561975"/>
              </a:xfrm>
              <a:custGeom>
                <a:avLst/>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6" name="Freeform 66"/>
              <p:cNvSpPr>
                <a:spLocks noEditPoints="1"/>
              </p:cNvSpPr>
              <p:nvPr/>
            </p:nvSpPr>
            <p:spPr bwMode="auto">
              <a:xfrm>
                <a:off x="6608763" y="2976563"/>
                <a:ext cx="517525" cy="561975"/>
              </a:xfrm>
              <a:custGeom>
                <a:avLst/>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7" name="Freeform 67"/>
              <p:cNvSpPr>
                <a:spLocks noEditPoints="1"/>
              </p:cNvSpPr>
              <p:nvPr/>
            </p:nvSpPr>
            <p:spPr bwMode="auto">
              <a:xfrm>
                <a:off x="7710488" y="5857875"/>
                <a:ext cx="276225" cy="274638"/>
              </a:xfrm>
              <a:custGeom>
                <a:avLst/>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68"/>
              <p:cNvSpPr>
                <a:spLocks noEditPoints="1"/>
              </p:cNvSpPr>
              <p:nvPr/>
            </p:nvSpPr>
            <p:spPr bwMode="auto">
              <a:xfrm>
                <a:off x="7794625" y="5924550"/>
                <a:ext cx="112712" cy="141288"/>
              </a:xfrm>
              <a:custGeom>
                <a:avLst/>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87" name="SHB.com" hidden="1"/>
            <p:cNvGrpSpPr/>
            <p:nvPr/>
          </p:nvGrpSpPr>
          <p:grpSpPr>
            <a:xfrm>
              <a:off x="3567113" y="7464425"/>
              <a:ext cx="4176712" cy="1060451"/>
              <a:chOff x="3567113" y="7464425"/>
              <a:chExt cx="4176712" cy="1060451"/>
            </a:xfrm>
            <a:grpFill/>
          </p:grpSpPr>
          <p:sp>
            <p:nvSpPr>
              <p:cNvPr id="219" name="Freeform 69"/>
              <p:cNvSpPr>
                <a:spLocks/>
              </p:cNvSpPr>
              <p:nvPr/>
            </p:nvSpPr>
            <p:spPr bwMode="auto">
              <a:xfrm>
                <a:off x="5741988" y="7958138"/>
                <a:ext cx="501650" cy="566738"/>
              </a:xfrm>
              <a:custGeom>
                <a:avLst/>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Freeform 70"/>
              <p:cNvSpPr>
                <a:spLocks/>
              </p:cNvSpPr>
              <p:nvPr/>
            </p:nvSpPr>
            <p:spPr bwMode="auto">
              <a:xfrm>
                <a:off x="3567113" y="7486650"/>
                <a:ext cx="533400" cy="560388"/>
              </a:xfrm>
              <a:custGeom>
                <a:avLst/>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Freeform 71"/>
              <p:cNvSpPr>
                <a:spLocks noEditPoints="1"/>
              </p:cNvSpPr>
              <p:nvPr/>
            </p:nvSpPr>
            <p:spPr bwMode="auto">
              <a:xfrm>
                <a:off x="6332538" y="7812088"/>
                <a:ext cx="636587" cy="617538"/>
              </a:xfrm>
              <a:custGeom>
                <a:avLst/>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2" name="Freeform 72"/>
              <p:cNvSpPr>
                <a:spLocks/>
              </p:cNvSpPr>
              <p:nvPr/>
            </p:nvSpPr>
            <p:spPr bwMode="auto">
              <a:xfrm>
                <a:off x="5416550" y="8378825"/>
                <a:ext cx="134937" cy="141288"/>
              </a:xfrm>
              <a:custGeom>
                <a:avLst/>
                <a:gdLst>
                  <a:gd name="T0" fmla="*/ 12 w 24"/>
                  <a:gd name="T1" fmla="*/ 0 h 25"/>
                  <a:gd name="T2" fmla="*/ 0 w 24"/>
                  <a:gd name="T3" fmla="*/ 12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Freeform 73"/>
              <p:cNvSpPr>
                <a:spLocks noEditPoints="1"/>
              </p:cNvSpPr>
              <p:nvPr/>
            </p:nvSpPr>
            <p:spPr bwMode="auto">
              <a:xfrm>
                <a:off x="4786313" y="7913688"/>
                <a:ext cx="455612" cy="560388"/>
              </a:xfrm>
              <a:custGeom>
                <a:avLst/>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74"/>
              <p:cNvSpPr>
                <a:spLocks/>
              </p:cNvSpPr>
              <p:nvPr/>
            </p:nvSpPr>
            <p:spPr bwMode="auto">
              <a:xfrm>
                <a:off x="4095750" y="7710488"/>
                <a:ext cx="595312" cy="635000"/>
              </a:xfrm>
              <a:custGeom>
                <a:avLst/>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75"/>
              <p:cNvSpPr>
                <a:spLocks/>
              </p:cNvSpPr>
              <p:nvPr/>
            </p:nvSpPr>
            <p:spPr bwMode="auto">
              <a:xfrm>
                <a:off x="6980238" y="7464425"/>
                <a:ext cx="763587" cy="735013"/>
              </a:xfrm>
              <a:custGeom>
                <a:avLst/>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3">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88" name="Dividers" hidden="1"/>
            <p:cNvGrpSpPr/>
            <p:nvPr/>
          </p:nvGrpSpPr>
          <p:grpSpPr>
            <a:xfrm>
              <a:off x="2116138" y="960438"/>
              <a:ext cx="6089649" cy="6705600"/>
              <a:chOff x="2116138" y="960438"/>
              <a:chExt cx="6089649" cy="6705600"/>
            </a:xfrm>
            <a:grpFill/>
          </p:grpSpPr>
          <p:sp>
            <p:nvSpPr>
              <p:cNvPr id="215" name="Freeform 78"/>
              <p:cNvSpPr>
                <a:spLocks/>
              </p:cNvSpPr>
              <p:nvPr/>
            </p:nvSpPr>
            <p:spPr bwMode="auto">
              <a:xfrm>
                <a:off x="6540500" y="960438"/>
                <a:ext cx="331787" cy="730250"/>
              </a:xfrm>
              <a:custGeom>
                <a:avLst/>
                <a:gdLst>
                  <a:gd name="T0" fmla="*/ 209 w 209"/>
                  <a:gd name="T1" fmla="*/ 22 h 460"/>
                  <a:gd name="T2" fmla="*/ 153 w 209"/>
                  <a:gd name="T3" fmla="*/ 0 h 460"/>
                  <a:gd name="T4" fmla="*/ 0 w 209"/>
                  <a:gd name="T5" fmla="*/ 443 h 460"/>
                  <a:gd name="T6" fmla="*/ 57 w 209"/>
                  <a:gd name="T7" fmla="*/ 460 h 460"/>
                  <a:gd name="T8" fmla="*/ 209 w 209"/>
                  <a:gd name="T9" fmla="*/ 22 h 460"/>
                </a:gdLst>
                <a:ah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85"/>
              <p:cNvSpPr>
                <a:spLocks/>
              </p:cNvSpPr>
              <p:nvPr/>
            </p:nvSpPr>
            <p:spPr bwMode="auto">
              <a:xfrm>
                <a:off x="7654925" y="7048500"/>
                <a:ext cx="550862" cy="617538"/>
              </a:xfrm>
              <a:custGeom>
                <a:avLst/>
                <a:gdLst>
                  <a:gd name="T0" fmla="*/ 0 w 347"/>
                  <a:gd name="T1" fmla="*/ 35 h 389"/>
                  <a:gd name="T2" fmla="*/ 301 w 347"/>
                  <a:gd name="T3" fmla="*/ 389 h 389"/>
                  <a:gd name="T4" fmla="*/ 347 w 347"/>
                  <a:gd name="T5" fmla="*/ 353 h 389"/>
                  <a:gd name="T6" fmla="*/ 46 w 347"/>
                  <a:gd name="T7" fmla="*/ 0 h 389"/>
                  <a:gd name="T8" fmla="*/ 0 w 347"/>
                  <a:gd name="T9" fmla="*/ 35 h 389"/>
                </a:gdLst>
                <a:ah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89"/>
              <p:cNvSpPr>
                <a:spLocks/>
              </p:cNvSpPr>
              <p:nvPr/>
            </p:nvSpPr>
            <p:spPr bwMode="auto">
              <a:xfrm>
                <a:off x="2116138" y="2914650"/>
                <a:ext cx="701675" cy="427038"/>
              </a:xfrm>
              <a:custGeom>
                <a:avLst/>
                <a:gdLst>
                  <a:gd name="T0" fmla="*/ 442 w 442"/>
                  <a:gd name="T1" fmla="*/ 216 h 269"/>
                  <a:gd name="T2" fmla="*/ 28 w 442"/>
                  <a:gd name="T3" fmla="*/ 0 h 269"/>
                  <a:gd name="T4" fmla="*/ 0 w 442"/>
                  <a:gd name="T5" fmla="*/ 53 h 269"/>
                  <a:gd name="T6" fmla="*/ 414 w 442"/>
                  <a:gd name="T7" fmla="*/ 269 h 269"/>
                  <a:gd name="T8" fmla="*/ 442 w 442"/>
                  <a:gd name="T9" fmla="*/ 216 h 269"/>
                </a:gdLst>
                <a:ah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Freeform 96"/>
              <p:cNvSpPr>
                <a:spLocks/>
              </p:cNvSpPr>
              <p:nvPr/>
            </p:nvSpPr>
            <p:spPr bwMode="auto">
              <a:xfrm>
                <a:off x="3009900" y="7019925"/>
                <a:ext cx="573087" cy="606425"/>
              </a:xfrm>
              <a:custGeom>
                <a:avLst/>
                <a:gdLst>
                  <a:gd name="T0" fmla="*/ 315 w 361"/>
                  <a:gd name="T1" fmla="*/ 0 h 382"/>
                  <a:gd name="T2" fmla="*/ 0 w 361"/>
                  <a:gd name="T3" fmla="*/ 343 h 382"/>
                  <a:gd name="T4" fmla="*/ 42 w 361"/>
                  <a:gd name="T5" fmla="*/ 382 h 382"/>
                  <a:gd name="T6" fmla="*/ 361 w 361"/>
                  <a:gd name="T7" fmla="*/ 39 h 382"/>
                  <a:gd name="T8" fmla="*/ 315 w 361"/>
                  <a:gd name="T9" fmla="*/ 0 h 382"/>
                </a:gdLst>
                <a:ah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89" name="Technology" hidden="1"/>
            <p:cNvGrpSpPr/>
            <p:nvPr/>
          </p:nvGrpSpPr>
          <p:grpSpPr>
            <a:xfrm>
              <a:off x="7243763" y="1230313"/>
              <a:ext cx="2260599" cy="5969000"/>
              <a:chOff x="7243763" y="1230313"/>
              <a:chExt cx="2260599" cy="5969000"/>
            </a:xfrm>
            <a:grpFill/>
          </p:grpSpPr>
          <p:sp>
            <p:nvSpPr>
              <p:cNvPr id="205" name="Freeform 76"/>
              <p:cNvSpPr>
                <a:spLocks/>
              </p:cNvSpPr>
              <p:nvPr/>
            </p:nvSpPr>
            <p:spPr bwMode="auto">
              <a:xfrm>
                <a:off x="8723313" y="3224213"/>
                <a:ext cx="652462" cy="635000"/>
              </a:xfrm>
              <a:custGeom>
                <a:avLst/>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77"/>
              <p:cNvSpPr>
                <a:spLocks noEditPoints="1"/>
              </p:cNvSpPr>
              <p:nvPr/>
            </p:nvSpPr>
            <p:spPr bwMode="auto">
              <a:xfrm>
                <a:off x="8924925" y="3987800"/>
                <a:ext cx="579437" cy="595313"/>
              </a:xfrm>
              <a:custGeom>
                <a:avLst/>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79"/>
              <p:cNvSpPr>
                <a:spLocks/>
              </p:cNvSpPr>
              <p:nvPr/>
            </p:nvSpPr>
            <p:spPr bwMode="auto">
              <a:xfrm>
                <a:off x="8953500" y="4768850"/>
                <a:ext cx="546100" cy="336550"/>
              </a:xfrm>
              <a:custGeom>
                <a:avLst/>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44" h="212">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8" name="Freeform 80"/>
              <p:cNvSpPr>
                <a:spLocks noEditPoints="1"/>
              </p:cNvSpPr>
              <p:nvPr/>
            </p:nvSpPr>
            <p:spPr bwMode="auto">
              <a:xfrm>
                <a:off x="8818563" y="5256213"/>
                <a:ext cx="612775" cy="630238"/>
              </a:xfrm>
              <a:custGeom>
                <a:avLst/>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9" name="Freeform 81"/>
              <p:cNvSpPr>
                <a:spLocks/>
              </p:cNvSpPr>
              <p:nvPr/>
            </p:nvSpPr>
            <p:spPr bwMode="auto">
              <a:xfrm>
                <a:off x="8413750" y="2551113"/>
                <a:ext cx="674687" cy="655638"/>
              </a:xfrm>
              <a:custGeom>
                <a:avLst/>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3">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82"/>
              <p:cNvSpPr>
                <a:spLocks/>
              </p:cNvSpPr>
              <p:nvPr/>
            </p:nvSpPr>
            <p:spPr bwMode="auto">
              <a:xfrm>
                <a:off x="8272463" y="6638925"/>
                <a:ext cx="608012" cy="560388"/>
              </a:xfrm>
              <a:custGeom>
                <a:avLst/>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83"/>
              <p:cNvSpPr>
                <a:spLocks/>
              </p:cNvSpPr>
              <p:nvPr/>
            </p:nvSpPr>
            <p:spPr bwMode="auto">
              <a:xfrm>
                <a:off x="8075613" y="2044700"/>
                <a:ext cx="596900" cy="595313"/>
              </a:xfrm>
              <a:custGeom>
                <a:avLst/>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84"/>
              <p:cNvSpPr>
                <a:spLocks/>
              </p:cNvSpPr>
              <p:nvPr/>
            </p:nvSpPr>
            <p:spPr bwMode="auto">
              <a:xfrm>
                <a:off x="8559800" y="5964238"/>
                <a:ext cx="619125" cy="606425"/>
              </a:xfrm>
              <a:custGeom>
                <a:avLst/>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86"/>
              <p:cNvSpPr>
                <a:spLocks/>
              </p:cNvSpPr>
              <p:nvPr/>
            </p:nvSpPr>
            <p:spPr bwMode="auto">
              <a:xfrm>
                <a:off x="7604125" y="1579563"/>
                <a:ext cx="606425" cy="633413"/>
              </a:xfrm>
              <a:custGeom>
                <a:avLst/>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97"/>
              <p:cNvSpPr>
                <a:spLocks/>
              </p:cNvSpPr>
              <p:nvPr/>
            </p:nvSpPr>
            <p:spPr bwMode="auto">
              <a:xfrm>
                <a:off x="7243763" y="1230313"/>
                <a:ext cx="488950" cy="584200"/>
              </a:xfrm>
              <a:custGeom>
                <a:avLst/>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0" name="Science" hidden="1"/>
            <p:cNvGrpSpPr/>
            <p:nvPr/>
          </p:nvGrpSpPr>
          <p:grpSpPr>
            <a:xfrm>
              <a:off x="2520950" y="814388"/>
              <a:ext cx="3649662" cy="1927225"/>
              <a:chOff x="2520950" y="814388"/>
              <a:chExt cx="3649662" cy="1927225"/>
            </a:xfrm>
            <a:grpFill/>
          </p:grpSpPr>
          <p:sp>
            <p:nvSpPr>
              <p:cNvPr id="198" name="Freeform 88"/>
              <p:cNvSpPr>
                <a:spLocks/>
              </p:cNvSpPr>
              <p:nvPr/>
            </p:nvSpPr>
            <p:spPr bwMode="auto">
              <a:xfrm>
                <a:off x="2520950" y="2179638"/>
                <a:ext cx="566737" cy="561975"/>
              </a:xfrm>
              <a:custGeom>
                <a:avLst/>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91"/>
              <p:cNvSpPr>
                <a:spLocks/>
              </p:cNvSpPr>
              <p:nvPr/>
            </p:nvSpPr>
            <p:spPr bwMode="auto">
              <a:xfrm>
                <a:off x="2930525" y="1701800"/>
                <a:ext cx="596900" cy="590550"/>
              </a:xfrm>
              <a:custGeom>
                <a:avLst/>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92"/>
              <p:cNvSpPr>
                <a:spLocks/>
              </p:cNvSpPr>
              <p:nvPr/>
            </p:nvSpPr>
            <p:spPr bwMode="auto">
              <a:xfrm>
                <a:off x="3414713" y="1455738"/>
                <a:ext cx="382587" cy="500063"/>
              </a:xfrm>
              <a:custGeom>
                <a:avLst/>
                <a:gdLst>
                  <a:gd name="T0" fmla="*/ 241 w 241"/>
                  <a:gd name="T1" fmla="*/ 276 h 315"/>
                  <a:gd name="T2" fmla="*/ 60 w 241"/>
                  <a:gd name="T3" fmla="*/ 0 h 315"/>
                  <a:gd name="T4" fmla="*/ 0 w 241"/>
                  <a:gd name="T5" fmla="*/ 42 h 315"/>
                  <a:gd name="T6" fmla="*/ 181 w 241"/>
                  <a:gd name="T7" fmla="*/ 315 h 315"/>
                  <a:gd name="T8" fmla="*/ 241 w 241"/>
                  <a:gd name="T9" fmla="*/ 276 h 315"/>
                </a:gdLst>
                <a:ah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Freeform 93"/>
              <p:cNvSpPr>
                <a:spLocks/>
              </p:cNvSpPr>
              <p:nvPr/>
            </p:nvSpPr>
            <p:spPr bwMode="auto">
              <a:xfrm>
                <a:off x="5095875" y="814388"/>
                <a:ext cx="495300" cy="561975"/>
              </a:xfrm>
              <a:custGeom>
                <a:avLst/>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94"/>
              <p:cNvSpPr>
                <a:spLocks/>
              </p:cNvSpPr>
              <p:nvPr/>
            </p:nvSpPr>
            <p:spPr bwMode="auto">
              <a:xfrm>
                <a:off x="5759450" y="820738"/>
                <a:ext cx="411162" cy="561975"/>
              </a:xfrm>
              <a:custGeom>
                <a:avLst/>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95"/>
              <p:cNvSpPr>
                <a:spLocks/>
              </p:cNvSpPr>
              <p:nvPr/>
            </p:nvSpPr>
            <p:spPr bwMode="auto">
              <a:xfrm>
                <a:off x="3746500" y="1152525"/>
                <a:ext cx="557212" cy="622300"/>
              </a:xfrm>
              <a:custGeom>
                <a:avLst/>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Freeform 99"/>
              <p:cNvSpPr>
                <a:spLocks/>
              </p:cNvSpPr>
              <p:nvPr/>
            </p:nvSpPr>
            <p:spPr bwMode="auto">
              <a:xfrm>
                <a:off x="4337050" y="904875"/>
                <a:ext cx="617537" cy="635000"/>
              </a:xfrm>
              <a:custGeom>
                <a:avLst/>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1" name="Health" hidden="1"/>
            <p:cNvGrpSpPr/>
            <p:nvPr/>
          </p:nvGrpSpPr>
          <p:grpSpPr>
            <a:xfrm>
              <a:off x="1760538" y="3600450"/>
              <a:ext cx="1277937" cy="3498851"/>
              <a:chOff x="1760538" y="3600450"/>
              <a:chExt cx="1277937" cy="3498851"/>
            </a:xfrm>
            <a:grpFill/>
          </p:grpSpPr>
          <p:sp>
            <p:nvSpPr>
              <p:cNvPr id="192" name="Freeform 87"/>
              <p:cNvSpPr>
                <a:spLocks noEditPoints="1"/>
              </p:cNvSpPr>
              <p:nvPr/>
            </p:nvSpPr>
            <p:spPr bwMode="auto">
              <a:xfrm>
                <a:off x="1879600" y="5256213"/>
                <a:ext cx="584200" cy="533400"/>
              </a:xfrm>
              <a:custGeom>
                <a:avLst/>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3" name="Freeform 90"/>
              <p:cNvSpPr>
                <a:spLocks/>
              </p:cNvSpPr>
              <p:nvPr/>
            </p:nvSpPr>
            <p:spPr bwMode="auto">
              <a:xfrm>
                <a:off x="1811338" y="3600450"/>
                <a:ext cx="612775" cy="561975"/>
              </a:xfrm>
              <a:custGeom>
                <a:avLst/>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4" name="Freeform 98"/>
              <p:cNvSpPr>
                <a:spLocks/>
              </p:cNvSpPr>
              <p:nvPr/>
            </p:nvSpPr>
            <p:spPr bwMode="auto">
              <a:xfrm>
                <a:off x="2346325" y="6430963"/>
                <a:ext cx="692150" cy="668338"/>
              </a:xfrm>
              <a:custGeom>
                <a:avLst/>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5" name="Freeform 100"/>
              <p:cNvSpPr>
                <a:spLocks/>
              </p:cNvSpPr>
              <p:nvPr/>
            </p:nvSpPr>
            <p:spPr bwMode="auto">
              <a:xfrm>
                <a:off x="1778000" y="4773613"/>
                <a:ext cx="534987" cy="365125"/>
              </a:xfrm>
              <a:custGeom>
                <a:avLst/>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6" name="Freeform 101"/>
              <p:cNvSpPr>
                <a:spLocks/>
              </p:cNvSpPr>
              <p:nvPr/>
            </p:nvSpPr>
            <p:spPr bwMode="auto">
              <a:xfrm>
                <a:off x="1760538" y="4284663"/>
                <a:ext cx="534987" cy="422275"/>
              </a:xfrm>
              <a:custGeom>
                <a:avLst/>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7" name="Freeform 102"/>
              <p:cNvSpPr>
                <a:spLocks/>
              </p:cNvSpPr>
              <p:nvPr/>
            </p:nvSpPr>
            <p:spPr bwMode="auto">
              <a:xfrm>
                <a:off x="2047875" y="5913438"/>
                <a:ext cx="623887" cy="544513"/>
              </a:xfrm>
              <a:custGeom>
                <a:avLst/>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sp>
        <p:nvSpPr>
          <p:cNvPr id="289" name="Divider (4)"/>
          <p:cNvSpPr>
            <a:spLocks/>
          </p:cNvSpPr>
          <p:nvPr/>
        </p:nvSpPr>
        <p:spPr bwMode="auto">
          <a:xfrm>
            <a:off x="5447052" y="4010475"/>
            <a:ext cx="141636" cy="150774"/>
          </a:xfrm>
          <a:custGeom>
            <a:avLst/>
            <a:gdLst>
              <a:gd name="T0" fmla="*/ 382 w 434"/>
              <a:gd name="T1" fmla="*/ 0 h 462"/>
              <a:gd name="T2" fmla="*/ 0 w 434"/>
              <a:gd name="T3" fmla="*/ 415 h 462"/>
              <a:gd name="T4" fmla="*/ 52 w 434"/>
              <a:gd name="T5" fmla="*/ 462 h 462"/>
              <a:gd name="T6" fmla="*/ 434 w 434"/>
              <a:gd name="T7" fmla="*/ 51 h 462"/>
              <a:gd name="T8" fmla="*/ 382 w 434"/>
              <a:gd name="T9" fmla="*/ 0 h 462"/>
            </a:gdLst>
            <a:ahLst/>
            <a:cxnLst>
              <a:cxn ang="0">
                <a:pos x="T0" y="T1"/>
              </a:cxn>
              <a:cxn ang="0">
                <a:pos x="T2" y="T3"/>
              </a:cxn>
              <a:cxn ang="0">
                <a:pos x="T4" y="T5"/>
              </a:cxn>
              <a:cxn ang="0">
                <a:pos x="T6" y="T7"/>
              </a:cxn>
              <a:cxn ang="0">
                <a:pos x="T8" y="T9"/>
              </a:cxn>
            </a:cxnLst>
            <a:rect l="0" t="0" r="r" b="b"/>
            <a:pathLst>
              <a:path w="434" h="462">
                <a:moveTo>
                  <a:pt x="382" y="0"/>
                </a:moveTo>
                <a:lnTo>
                  <a:pt x="0" y="415"/>
                </a:lnTo>
                <a:lnTo>
                  <a:pt x="52" y="462"/>
                </a:lnTo>
                <a:lnTo>
                  <a:pt x="434" y="51"/>
                </a:lnTo>
                <a:lnTo>
                  <a:pt x="38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0" name="Divider (3)"/>
          <p:cNvSpPr>
            <a:spLocks/>
          </p:cNvSpPr>
          <p:nvPr/>
        </p:nvSpPr>
        <p:spPr bwMode="auto">
          <a:xfrm>
            <a:off x="6596459" y="4017329"/>
            <a:ext cx="137067" cy="153711"/>
          </a:xfrm>
          <a:custGeom>
            <a:avLst/>
            <a:gdLst>
              <a:gd name="T0" fmla="*/ 0 w 420"/>
              <a:gd name="T1" fmla="*/ 43 h 471"/>
              <a:gd name="T2" fmla="*/ 364 w 420"/>
              <a:gd name="T3" fmla="*/ 471 h 471"/>
              <a:gd name="T4" fmla="*/ 420 w 420"/>
              <a:gd name="T5" fmla="*/ 424 h 471"/>
              <a:gd name="T6" fmla="*/ 56 w 420"/>
              <a:gd name="T7" fmla="*/ 0 h 471"/>
              <a:gd name="T8" fmla="*/ 0 w 420"/>
              <a:gd name="T9" fmla="*/ 43 h 471"/>
            </a:gdLst>
            <a:ah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8" name="Divider (2)"/>
          <p:cNvSpPr>
            <a:spLocks/>
          </p:cNvSpPr>
          <p:nvPr/>
        </p:nvSpPr>
        <p:spPr bwMode="auto">
          <a:xfrm>
            <a:off x="6321998" y="2510568"/>
            <a:ext cx="81261" cy="180472"/>
          </a:xfrm>
          <a:custGeom>
            <a:avLst/>
            <a:gdLst>
              <a:gd name="T0" fmla="*/ 249 w 249"/>
              <a:gd name="T1" fmla="*/ 22 h 553"/>
              <a:gd name="T2" fmla="*/ 185 w 249"/>
              <a:gd name="T3" fmla="*/ 0 h 553"/>
              <a:gd name="T4" fmla="*/ 0 w 249"/>
              <a:gd name="T5" fmla="*/ 531 h 553"/>
              <a:gd name="T6" fmla="*/ 65 w 249"/>
              <a:gd name="T7" fmla="*/ 553 h 553"/>
              <a:gd name="T8" fmla="*/ 249 w 249"/>
              <a:gd name="T9" fmla="*/ 22 h 553"/>
            </a:gdLst>
            <a:ah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1" name="Divider (1)"/>
          <p:cNvSpPr>
            <a:spLocks/>
          </p:cNvSpPr>
          <p:nvPr/>
        </p:nvSpPr>
        <p:spPr bwMode="auto">
          <a:xfrm>
            <a:off x="5226113" y="2994220"/>
            <a:ext cx="171987" cy="104759"/>
          </a:xfrm>
          <a:custGeom>
            <a:avLst/>
            <a:gdLst>
              <a:gd name="T0" fmla="*/ 527 w 527"/>
              <a:gd name="T1" fmla="*/ 261 h 321"/>
              <a:gd name="T2" fmla="*/ 30 w 527"/>
              <a:gd name="T3" fmla="*/ 0 h 321"/>
              <a:gd name="T4" fmla="*/ 0 w 527"/>
              <a:gd name="T5" fmla="*/ 64 h 321"/>
              <a:gd name="T6" fmla="*/ 497 w 527"/>
              <a:gd name="T7" fmla="*/ 321 h 321"/>
              <a:gd name="T8" fmla="*/ 527 w 527"/>
              <a:gd name="T9" fmla="*/ 261 h 321"/>
            </a:gdLst>
            <a:ah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nvGrpSpPr>
          <p:cNvPr id="271" name="SHB.com"/>
          <p:cNvGrpSpPr/>
          <p:nvPr/>
        </p:nvGrpSpPr>
        <p:grpSpPr>
          <a:xfrm>
            <a:off x="5584446" y="4119476"/>
            <a:ext cx="1034531" cy="264018"/>
            <a:chOff x="3232150" y="8308976"/>
            <a:chExt cx="5032375" cy="1284287"/>
          </a:xfrm>
          <a:solidFill>
            <a:schemeClr val="tx1"/>
          </a:solidFill>
        </p:grpSpPr>
        <p:sp>
          <p:nvSpPr>
            <p:cNvPr id="292" name="Freeform 239"/>
            <p:cNvSpPr>
              <a:spLocks noEditPoints="1"/>
            </p:cNvSpPr>
            <p:nvPr/>
          </p:nvSpPr>
          <p:spPr bwMode="auto">
            <a:xfrm>
              <a:off x="4702175" y="8851901"/>
              <a:ext cx="552450" cy="681038"/>
            </a:xfrm>
            <a:custGeom>
              <a:avLst/>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3" name="Freeform 240"/>
            <p:cNvSpPr>
              <a:spLocks/>
            </p:cNvSpPr>
            <p:nvPr/>
          </p:nvSpPr>
          <p:spPr bwMode="auto">
            <a:xfrm>
              <a:off x="5457825" y="9417051"/>
              <a:ext cx="163512" cy="163513"/>
            </a:xfrm>
            <a:custGeom>
              <a:avLst/>
              <a:gdLst>
                <a:gd name="T0" fmla="*/ 13 w 24"/>
                <a:gd name="T1" fmla="*/ 0 h 24"/>
                <a:gd name="T2" fmla="*/ 0 w 24"/>
                <a:gd name="T3" fmla="*/ 12 h 24"/>
                <a:gd name="T4" fmla="*/ 12 w 24"/>
                <a:gd name="T5" fmla="*/ 24 h 24"/>
                <a:gd name="T6" fmla="*/ 24 w 24"/>
                <a:gd name="T7" fmla="*/ 13 h 24"/>
                <a:gd name="T8" fmla="*/ 13 w 24"/>
                <a:gd name="T9" fmla="*/ 0 h 24"/>
              </a:gdLst>
              <a:ah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4" name="Freeform 241"/>
            <p:cNvSpPr>
              <a:spLocks/>
            </p:cNvSpPr>
            <p:nvPr/>
          </p:nvSpPr>
          <p:spPr bwMode="auto">
            <a:xfrm>
              <a:off x="3871913" y="8607426"/>
              <a:ext cx="714375" cy="768350"/>
            </a:xfrm>
            <a:custGeom>
              <a:avLst/>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4">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5" name="Freeform 243"/>
            <p:cNvSpPr>
              <a:spLocks/>
            </p:cNvSpPr>
            <p:nvPr/>
          </p:nvSpPr>
          <p:spPr bwMode="auto">
            <a:xfrm>
              <a:off x="3232150" y="8342313"/>
              <a:ext cx="639762" cy="673100"/>
            </a:xfrm>
            <a:custGeom>
              <a:avLst/>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6" name="Freeform 251"/>
            <p:cNvSpPr>
              <a:spLocks noEditPoints="1"/>
            </p:cNvSpPr>
            <p:nvPr/>
          </p:nvSpPr>
          <p:spPr bwMode="auto">
            <a:xfrm>
              <a:off x="6561138" y="8729663"/>
              <a:ext cx="769937" cy="741363"/>
            </a:xfrm>
            <a:custGeom>
              <a:avLst/>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7" name="Freeform 253"/>
            <p:cNvSpPr>
              <a:spLocks/>
            </p:cNvSpPr>
            <p:nvPr/>
          </p:nvSpPr>
          <p:spPr bwMode="auto">
            <a:xfrm>
              <a:off x="7343775" y="8308976"/>
              <a:ext cx="920750" cy="890588"/>
            </a:xfrm>
            <a:custGeom>
              <a:avLst/>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8" name="Freeform 254"/>
            <p:cNvSpPr>
              <a:spLocks/>
            </p:cNvSpPr>
            <p:nvPr/>
          </p:nvSpPr>
          <p:spPr bwMode="auto">
            <a:xfrm>
              <a:off x="5853113" y="8907463"/>
              <a:ext cx="606425" cy="685800"/>
            </a:xfrm>
            <a:custGeom>
              <a:avLst/>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0" name="Technology"/>
          <p:cNvGrpSpPr/>
          <p:nvPr/>
        </p:nvGrpSpPr>
        <p:grpSpPr>
          <a:xfrm>
            <a:off x="6495617" y="2576491"/>
            <a:ext cx="560017" cy="1478695"/>
            <a:chOff x="7664450" y="803276"/>
            <a:chExt cx="2724150" cy="7192963"/>
          </a:xfrm>
          <a:solidFill>
            <a:schemeClr val="tx1"/>
          </a:solidFill>
        </p:grpSpPr>
        <p:sp>
          <p:nvSpPr>
            <p:cNvPr id="299" name="Freeform 233"/>
            <p:cNvSpPr>
              <a:spLocks/>
            </p:cNvSpPr>
            <p:nvPr/>
          </p:nvSpPr>
          <p:spPr bwMode="auto">
            <a:xfrm>
              <a:off x="8101013" y="1223963"/>
              <a:ext cx="728662" cy="768350"/>
            </a:xfrm>
            <a:custGeom>
              <a:avLst/>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4">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0" name="Freeform 234"/>
            <p:cNvSpPr>
              <a:spLocks noEditPoints="1"/>
            </p:cNvSpPr>
            <p:nvPr/>
          </p:nvSpPr>
          <p:spPr bwMode="auto">
            <a:xfrm>
              <a:off x="9686925" y="4127501"/>
              <a:ext cx="701675" cy="712788"/>
            </a:xfrm>
            <a:custGeom>
              <a:avLst/>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1" name="Freeform 235"/>
            <p:cNvSpPr>
              <a:spLocks/>
            </p:cNvSpPr>
            <p:nvPr/>
          </p:nvSpPr>
          <p:spPr bwMode="auto">
            <a:xfrm>
              <a:off x="9448800" y="3201988"/>
              <a:ext cx="782637" cy="768350"/>
            </a:xfrm>
            <a:custGeom>
              <a:avLst/>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484">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2" name="Freeform 236"/>
            <p:cNvSpPr>
              <a:spLocks/>
            </p:cNvSpPr>
            <p:nvPr/>
          </p:nvSpPr>
          <p:spPr bwMode="auto">
            <a:xfrm>
              <a:off x="8666163" y="1781176"/>
              <a:ext cx="714375" cy="720725"/>
            </a:xfrm>
            <a:custGeom>
              <a:avLst/>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6">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3" name="Freeform 237"/>
            <p:cNvSpPr>
              <a:spLocks/>
            </p:cNvSpPr>
            <p:nvPr/>
          </p:nvSpPr>
          <p:spPr bwMode="auto">
            <a:xfrm>
              <a:off x="9067800" y="2393951"/>
              <a:ext cx="823912" cy="788988"/>
            </a:xfrm>
            <a:custGeom>
              <a:avLst/>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4" name="Freeform 238"/>
            <p:cNvSpPr>
              <a:spLocks/>
            </p:cNvSpPr>
            <p:nvPr/>
          </p:nvSpPr>
          <p:spPr bwMode="auto">
            <a:xfrm>
              <a:off x="7664450" y="803276"/>
              <a:ext cx="592137" cy="706438"/>
            </a:xfrm>
            <a:custGeom>
              <a:avLst/>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5" name="Freeform 247"/>
            <p:cNvSpPr>
              <a:spLocks/>
            </p:cNvSpPr>
            <p:nvPr/>
          </p:nvSpPr>
          <p:spPr bwMode="auto">
            <a:xfrm>
              <a:off x="9244013" y="6507163"/>
              <a:ext cx="749300" cy="733425"/>
            </a:xfrm>
            <a:custGeom>
              <a:avLst/>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6" name="Freeform 248"/>
            <p:cNvSpPr>
              <a:spLocks/>
            </p:cNvSpPr>
            <p:nvPr/>
          </p:nvSpPr>
          <p:spPr bwMode="auto">
            <a:xfrm>
              <a:off x="9720263" y="5072063"/>
              <a:ext cx="661987" cy="401638"/>
            </a:xfrm>
            <a:custGeom>
              <a:avLst/>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ah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7" name="Freeform 249"/>
            <p:cNvSpPr>
              <a:spLocks/>
            </p:cNvSpPr>
            <p:nvPr/>
          </p:nvSpPr>
          <p:spPr bwMode="auto">
            <a:xfrm>
              <a:off x="8904288" y="7315201"/>
              <a:ext cx="728662" cy="681038"/>
            </a:xfrm>
            <a:custGeom>
              <a:avLst/>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8" name="Freeform 250"/>
            <p:cNvSpPr>
              <a:spLocks noEditPoints="1"/>
            </p:cNvSpPr>
            <p:nvPr/>
          </p:nvSpPr>
          <p:spPr bwMode="auto">
            <a:xfrm>
              <a:off x="9556750" y="5656263"/>
              <a:ext cx="742950" cy="755650"/>
            </a:xfrm>
            <a:custGeom>
              <a:avLst/>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1">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4" name="Science"/>
          <p:cNvGrpSpPr/>
          <p:nvPr/>
        </p:nvGrpSpPr>
        <p:grpSpPr>
          <a:xfrm>
            <a:off x="5325324" y="2474343"/>
            <a:ext cx="904317" cy="476472"/>
            <a:chOff x="1971675" y="306388"/>
            <a:chExt cx="4398962" cy="2317750"/>
          </a:xfrm>
          <a:solidFill>
            <a:schemeClr val="tx1"/>
          </a:solidFill>
        </p:grpSpPr>
        <p:sp>
          <p:nvSpPr>
            <p:cNvPr id="275" name="Freeform 230"/>
            <p:cNvSpPr>
              <a:spLocks/>
            </p:cNvSpPr>
            <p:nvPr/>
          </p:nvSpPr>
          <p:spPr bwMode="auto">
            <a:xfrm>
              <a:off x="5880100" y="312738"/>
              <a:ext cx="490537" cy="673100"/>
            </a:xfrm>
            <a:custGeom>
              <a:avLst/>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4">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6" name="Freeform 231"/>
            <p:cNvSpPr>
              <a:spLocks/>
            </p:cNvSpPr>
            <p:nvPr/>
          </p:nvSpPr>
          <p:spPr bwMode="auto">
            <a:xfrm>
              <a:off x="5076825" y="306388"/>
              <a:ext cx="592137" cy="679450"/>
            </a:xfrm>
            <a:custGeom>
              <a:avLst/>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7" name="Freeform 255"/>
            <p:cNvSpPr>
              <a:spLocks/>
            </p:cNvSpPr>
            <p:nvPr/>
          </p:nvSpPr>
          <p:spPr bwMode="auto">
            <a:xfrm>
              <a:off x="4157663" y="407988"/>
              <a:ext cx="749300" cy="768350"/>
            </a:xfrm>
            <a:custGeom>
              <a:avLst/>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4">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8" name="Freeform 259"/>
            <p:cNvSpPr>
              <a:spLocks/>
            </p:cNvSpPr>
            <p:nvPr/>
          </p:nvSpPr>
          <p:spPr bwMode="auto">
            <a:xfrm>
              <a:off x="1971675" y="1944688"/>
              <a:ext cx="681037" cy="679450"/>
            </a:xfrm>
            <a:custGeom>
              <a:avLst/>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9" name="Freeform 261"/>
            <p:cNvSpPr>
              <a:spLocks/>
            </p:cNvSpPr>
            <p:nvPr/>
          </p:nvSpPr>
          <p:spPr bwMode="auto">
            <a:xfrm>
              <a:off x="3449638" y="708026"/>
              <a:ext cx="666750" cy="754063"/>
            </a:xfrm>
            <a:custGeom>
              <a:avLst/>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0" name="Freeform 262"/>
            <p:cNvSpPr>
              <a:spLocks/>
            </p:cNvSpPr>
            <p:nvPr/>
          </p:nvSpPr>
          <p:spPr bwMode="auto">
            <a:xfrm>
              <a:off x="3048000" y="1081088"/>
              <a:ext cx="463550" cy="598488"/>
            </a:xfrm>
            <a:custGeom>
              <a:avLst/>
              <a:gdLst>
                <a:gd name="T0" fmla="*/ 292 w 292"/>
                <a:gd name="T1" fmla="*/ 330 h 377"/>
                <a:gd name="T2" fmla="*/ 73 w 292"/>
                <a:gd name="T3" fmla="*/ 0 h 377"/>
                <a:gd name="T4" fmla="*/ 0 w 292"/>
                <a:gd name="T5" fmla="*/ 47 h 377"/>
                <a:gd name="T6" fmla="*/ 219 w 292"/>
                <a:gd name="T7" fmla="*/ 377 h 377"/>
                <a:gd name="T8" fmla="*/ 292 w 292"/>
                <a:gd name="T9" fmla="*/ 330 h 377"/>
              </a:gdLst>
              <a:ah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1" name="Freeform 263"/>
            <p:cNvSpPr>
              <a:spLocks/>
            </p:cNvSpPr>
            <p:nvPr/>
          </p:nvSpPr>
          <p:spPr bwMode="auto">
            <a:xfrm>
              <a:off x="2468563" y="1373188"/>
              <a:ext cx="715962" cy="708025"/>
            </a:xfrm>
            <a:custGeom>
              <a:avLst/>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3" name="Health"/>
          <p:cNvGrpSpPr/>
          <p:nvPr/>
        </p:nvGrpSpPr>
        <p:grpSpPr>
          <a:xfrm>
            <a:off x="5136367" y="3163269"/>
            <a:ext cx="316560" cy="866787"/>
            <a:chOff x="1052513" y="3657601"/>
            <a:chExt cx="1539875" cy="4216400"/>
          </a:xfrm>
          <a:solidFill>
            <a:schemeClr val="tx1"/>
          </a:solidFill>
        </p:grpSpPr>
        <p:sp>
          <p:nvSpPr>
            <p:cNvPr id="282" name="Freeform 242"/>
            <p:cNvSpPr>
              <a:spLocks/>
            </p:cNvSpPr>
            <p:nvPr/>
          </p:nvSpPr>
          <p:spPr bwMode="auto">
            <a:xfrm>
              <a:off x="1760538" y="7064376"/>
              <a:ext cx="831850" cy="809625"/>
            </a:xfrm>
            <a:custGeom>
              <a:avLst/>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3" name="Freeform 244"/>
            <p:cNvSpPr>
              <a:spLocks/>
            </p:cNvSpPr>
            <p:nvPr/>
          </p:nvSpPr>
          <p:spPr bwMode="auto">
            <a:xfrm>
              <a:off x="1400175" y="6445251"/>
              <a:ext cx="755650" cy="660400"/>
            </a:xfrm>
            <a:custGeom>
              <a:avLst/>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4" name="Freeform 246"/>
            <p:cNvSpPr>
              <a:spLocks noEditPoints="1"/>
            </p:cNvSpPr>
            <p:nvPr/>
          </p:nvSpPr>
          <p:spPr bwMode="auto">
            <a:xfrm>
              <a:off x="1195388" y="5656263"/>
              <a:ext cx="708025" cy="639763"/>
            </a:xfrm>
            <a:custGeom>
              <a:avLst/>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3">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5" name="Freeform 256"/>
            <p:cNvSpPr>
              <a:spLocks/>
            </p:cNvSpPr>
            <p:nvPr/>
          </p:nvSpPr>
          <p:spPr bwMode="auto">
            <a:xfrm>
              <a:off x="1052513" y="4487863"/>
              <a:ext cx="654050" cy="503238"/>
            </a:xfrm>
            <a:custGeom>
              <a:avLst/>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6" name="Freeform 257"/>
            <p:cNvSpPr>
              <a:spLocks/>
            </p:cNvSpPr>
            <p:nvPr/>
          </p:nvSpPr>
          <p:spPr bwMode="auto">
            <a:xfrm>
              <a:off x="1120775" y="3657601"/>
              <a:ext cx="735012" cy="681038"/>
            </a:xfrm>
            <a:custGeom>
              <a:avLst/>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7" name="Freeform 260"/>
            <p:cNvSpPr>
              <a:spLocks/>
            </p:cNvSpPr>
            <p:nvPr/>
          </p:nvSpPr>
          <p:spPr bwMode="auto">
            <a:xfrm>
              <a:off x="1079500" y="5072063"/>
              <a:ext cx="641350" cy="441325"/>
            </a:xfrm>
            <a:custGeom>
              <a:avLst/>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4"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3303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91"/>
                                        </p:tgtEl>
                                        <p:attrNameLst>
                                          <p:attrName>style.visibility</p:attrName>
                                        </p:attrNameLst>
                                      </p:cBhvr>
                                      <p:to>
                                        <p:strVal val="visible"/>
                                      </p:to>
                                    </p:set>
                                    <p:animEffect transition="in" filter="wipe(right)">
                                      <p:cBhvr>
                                        <p:cTn id="13" dur="600"/>
                                        <p:tgtEl>
                                          <p:spTgt spid="29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8"/>
                                        </p:tgtEl>
                                        <p:attrNameLst>
                                          <p:attrName>style.visibility</p:attrName>
                                        </p:attrNameLst>
                                      </p:cBhvr>
                                      <p:to>
                                        <p:strVal val="visible"/>
                                      </p:to>
                                    </p:set>
                                    <p:animEffect transition="in" filter="wipe(down)">
                                      <p:cBhvr>
                                        <p:cTn id="16" dur="600"/>
                                        <p:tgtEl>
                                          <p:spTgt spid="28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wipe(up)">
                                      <p:cBhvr>
                                        <p:cTn id="19" dur="600"/>
                                        <p:tgtEl>
                                          <p:spTgt spid="29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89"/>
                                        </p:tgtEl>
                                        <p:attrNameLst>
                                          <p:attrName>style.visibility</p:attrName>
                                        </p:attrNameLst>
                                      </p:cBhvr>
                                      <p:to>
                                        <p:strVal val="visible"/>
                                      </p:to>
                                    </p:set>
                                    <p:animEffect transition="in" filter="wipe(up)">
                                      <p:cBhvr>
                                        <p:cTn id="22" dur="600"/>
                                        <p:tgtEl>
                                          <p:spTgt spid="289"/>
                                        </p:tgtEl>
                                      </p:cBhvr>
                                    </p:animEffect>
                                  </p:childTnLst>
                                </p:cTn>
                              </p:par>
                              <p:par>
                                <p:cTn id="23" presetID="22" presetClass="entr" presetSubtype="8" fill="hold" nodeType="withEffect">
                                  <p:stCondLst>
                                    <p:cond delay="0"/>
                                  </p:stCondLst>
                                  <p:childTnLst>
                                    <p:set>
                                      <p:cBhvr>
                                        <p:cTn id="24" dur="1" fill="hold">
                                          <p:stCondLst>
                                            <p:cond delay="0"/>
                                          </p:stCondLst>
                                        </p:cTn>
                                        <p:tgtEl>
                                          <p:spTgt spid="274"/>
                                        </p:tgtEl>
                                        <p:attrNameLst>
                                          <p:attrName>style.visibility</p:attrName>
                                        </p:attrNameLst>
                                      </p:cBhvr>
                                      <p:to>
                                        <p:strVal val="visible"/>
                                      </p:to>
                                    </p:set>
                                    <p:animEffect transition="in" filter="wipe(left)">
                                      <p:cBhvr>
                                        <p:cTn id="25" dur="600"/>
                                        <p:tgtEl>
                                          <p:spTgt spid="274"/>
                                        </p:tgtEl>
                                      </p:cBhvr>
                                    </p:animEffect>
                                  </p:childTnLst>
                                </p:cTn>
                              </p:par>
                              <p:par>
                                <p:cTn id="26" presetID="22" presetClass="entr" presetSubtype="1" fill="hold" nodeType="withEffect">
                                  <p:stCondLst>
                                    <p:cond delay="0"/>
                                  </p:stCondLst>
                                  <p:childTnLst>
                                    <p:set>
                                      <p:cBhvr>
                                        <p:cTn id="27" dur="1" fill="hold">
                                          <p:stCondLst>
                                            <p:cond delay="0"/>
                                          </p:stCondLst>
                                        </p:cTn>
                                        <p:tgtEl>
                                          <p:spTgt spid="270"/>
                                        </p:tgtEl>
                                        <p:attrNameLst>
                                          <p:attrName>style.visibility</p:attrName>
                                        </p:attrNameLst>
                                      </p:cBhvr>
                                      <p:to>
                                        <p:strVal val="visible"/>
                                      </p:to>
                                    </p:set>
                                    <p:animEffect transition="in" filter="wipe(up)">
                                      <p:cBhvr>
                                        <p:cTn id="28" dur="600"/>
                                        <p:tgtEl>
                                          <p:spTgt spid="270"/>
                                        </p:tgtEl>
                                      </p:cBhvr>
                                    </p:animEffect>
                                  </p:childTnLst>
                                </p:cTn>
                              </p:par>
                              <p:par>
                                <p:cTn id="29" presetID="22" presetClass="entr" presetSubtype="2" fill="hold" nodeType="withEffect">
                                  <p:stCondLst>
                                    <p:cond delay="0"/>
                                  </p:stCondLst>
                                  <p:childTnLst>
                                    <p:set>
                                      <p:cBhvr>
                                        <p:cTn id="30" dur="1" fill="hold">
                                          <p:stCondLst>
                                            <p:cond delay="0"/>
                                          </p:stCondLst>
                                        </p:cTn>
                                        <p:tgtEl>
                                          <p:spTgt spid="271"/>
                                        </p:tgtEl>
                                        <p:attrNameLst>
                                          <p:attrName>style.visibility</p:attrName>
                                        </p:attrNameLst>
                                      </p:cBhvr>
                                      <p:to>
                                        <p:strVal val="visible"/>
                                      </p:to>
                                    </p:set>
                                    <p:animEffect transition="in" filter="wipe(right)">
                                      <p:cBhvr>
                                        <p:cTn id="31" dur="600"/>
                                        <p:tgtEl>
                                          <p:spTgt spid="271"/>
                                        </p:tgtEl>
                                      </p:cBhvr>
                                    </p:animEffect>
                                  </p:childTnLst>
                                </p:cTn>
                              </p:par>
                              <p:par>
                                <p:cTn id="32" presetID="22" presetClass="entr" presetSubtype="4" fill="hold" nodeType="withEffect">
                                  <p:stCondLst>
                                    <p:cond delay="0"/>
                                  </p:stCondLst>
                                  <p:childTnLst>
                                    <p:set>
                                      <p:cBhvr>
                                        <p:cTn id="33" dur="1" fill="hold">
                                          <p:stCondLst>
                                            <p:cond delay="0"/>
                                          </p:stCondLst>
                                        </p:cTn>
                                        <p:tgtEl>
                                          <p:spTgt spid="273"/>
                                        </p:tgtEl>
                                        <p:attrNameLst>
                                          <p:attrName>style.visibility</p:attrName>
                                        </p:attrNameLst>
                                      </p:cBhvr>
                                      <p:to>
                                        <p:strVal val="visible"/>
                                      </p:to>
                                    </p:set>
                                    <p:animEffect transition="in" filter="wipe(down)">
                                      <p:cBhvr>
                                        <p:cTn id="34" dur="600"/>
                                        <p:tgtEl>
                                          <p:spTgt spid="273"/>
                                        </p:tgtEl>
                                      </p:cBhvr>
                                    </p:animEffect>
                                  </p:childTnLst>
                                </p:cTn>
                              </p:par>
                              <p:par>
                                <p:cTn id="35" presetID="10" presetClass="entr" presetSubtype="0" fill="hold" nodeType="with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fade">
                                      <p:cBhvr>
                                        <p:cTn id="37" dur="600"/>
                                        <p:tgtEl>
                                          <p:spTgt spid="185"/>
                                        </p:tgtEl>
                                      </p:cBhvr>
                                    </p:animEffect>
                                  </p:childTnLst>
                                </p:cTn>
                              </p:par>
                              <p:par>
                                <p:cTn id="38" presetID="10" presetClass="entr" presetSubtype="0" fill="hold" nodeType="withEffect">
                                  <p:stCondLst>
                                    <p:cond delay="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600"/>
                                        <p:tgtEl>
                                          <p:spTgt spid="122"/>
                                        </p:tgtEl>
                                      </p:cBhvr>
                                    </p:animEffect>
                                  </p:childTnLst>
                                </p:cTn>
                              </p:par>
                              <p:par>
                                <p:cTn id="41" presetID="10"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6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289" grpId="0" animBg="1"/>
      <p:bldP spid="290" grpId="0" animBg="1"/>
      <p:bldP spid="288" grpId="0" animBg="1"/>
      <p:bldP spid="291" grpId="0" animBg="1"/>
    </p:bldLst>
  </p:timing>
</p:sldLayout>
</file>

<file path=ppt/slideLayouts/slideLayout4.xml><?xml version="1.0" encoding="utf-8"?>
<p:sldLayout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name="Sub-Section Divider">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1371601" y="2602057"/>
            <a:ext cx="9448799" cy="2093314"/>
          </a:xfrm>
        </p:spPr>
        <p:txBody>
          <a:bodyPr tIns="91440" rIns="0" anchor="ctr">
            <a:noAutofit/>
          </a:bodyPr>
          <a:lstStyle>
            <a:lvl1pPr algn="ctr">
              <a:lnSpc>
                <a:spcPts val="6000"/>
              </a:lnSpc>
              <a:defRPr sz="6000">
                <a:solidFill>
                  <a:schemeClr val="tx1"/>
                </a:solidFill>
              </a:defRPr>
            </a:lvl1pPr>
          </a:lstStyle>
          <a:p>
            <a:r>
              <a:rPr lang="en-US" dirty="0"/>
              <a:t>Sub-Section Title</a:t>
            </a:r>
            <a:br>
              <a:rPr lang="en-US" dirty="0"/>
            </a:br>
            <a:r>
              <a:rPr lang="en-US" dirty="0"/>
              <a:t>Goes Here</a:t>
            </a:r>
          </a:p>
        </p:txBody>
      </p:sp>
      <p:sp>
        <p:nvSpPr>
          <p:cNvPr id="8" name="Color Bar Placeholder"/>
          <p:cNvSpPr>
            <a:spLocks noGrp="1"/>
          </p:cNvSpPr>
          <p:nvPr>
            <p:ph type="body" sz="quarter" idx="13" hasCustomPrompt="1"/>
          </p:nvPr>
        </p:nvSpPr>
        <p:spPr>
          <a:xfrm>
            <a:off x="4381500" y="2254585"/>
            <a:ext cx="3429000" cy="347472"/>
          </a:xfrm>
          <a:solidFill>
            <a:srgbClr val="003D58"/>
          </a:solidFill>
          <a:ln w="19050">
            <a:noFill/>
          </a:ln>
        </p:spPr>
        <p:txBody>
          <a:bodyPr rIns="0" anchor="ctr">
            <a:normAutofit/>
          </a:bodyPr>
          <a:lstStyle>
            <a:lvl1pPr marL="0" indent="0" algn="ctr">
              <a:buNone/>
              <a:defRPr sz="1200" b="1" cap="all" spc="100" baseline="0">
                <a:solidFill>
                  <a:schemeClr val="bg1"/>
                </a:solidFill>
                <a:latin typeface="Arial" panose="020B0604020202020204" pitchFamily="34" charset="0"/>
                <a:cs typeface="Arial" panose="020B0604020202020204" pitchFamily="34" charset="0"/>
              </a:defRPr>
            </a:lvl1pPr>
          </a:lstStyle>
          <a:p>
            <a:pPr lvl="0"/>
            <a:r>
              <a:rPr lang="en-US" dirty="0"/>
              <a:t>SECTION TITLE HERE</a:t>
            </a:r>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C96A5F20-FE2E-4D93-8157-4FD0F0231A8B}" type="slidenum">
              <a:rPr lang="en-US" smtClean="0"/>
              <a:pPr/>
              <a:t>‹#›</a:t>
            </a:fld>
            <a:endParaRPr lang="en-US" dirty="0"/>
          </a:p>
        </p:txBody>
      </p:sp>
      <p:sp>
        <p:nvSpPr>
          <p:cNvPr id="5"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236999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anim calcmode="lin" valueType="num">
                                      <p:cBhvr>
                                        <p:cTn id="11" dur="750" fill="hold"/>
                                        <p:tgtEl>
                                          <p:spTgt spid="2"/>
                                        </p:tgtEl>
                                        <p:attrNameLst>
                                          <p:attrName>ppt_x</p:attrName>
                                        </p:attrNameLst>
                                      </p:cBhvr>
                                      <p:tavLst>
                                        <p:tav tm="0">
                                          <p:val>
                                            <p:strVal val="#ppt_x"/>
                                          </p:val>
                                        </p:tav>
                                        <p:tav tm="100000">
                                          <p:val>
                                            <p:strVal val="#ppt_x"/>
                                          </p:val>
                                        </p:tav>
                                      </p:tavLst>
                                    </p:anim>
                                    <p:anim calcmode="lin" valueType="num">
                                      <p:cBhvr>
                                        <p:cTn id="12"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extLst>
    <p:ext uri="{DCECCB84-F9BA-43D5-87BE-67443E8EF086}">
      <p15:sldGuideLst xmlns:p15="http://schemas.microsoft.com/office/powerpoint/2012/main">
        <p15:guide id="2" pos="6816">
          <p15:clr>
            <a:srgbClr val="A4A3A4"/>
          </p15:clr>
        </p15:guide>
        <p15:guide id="6" orient="horz" pos="3456">
          <p15:clr>
            <a:srgbClr val="A4A3A4"/>
          </p15:clr>
        </p15:guide>
        <p15:guide id="7" pos="864">
          <p15:clr>
            <a:srgbClr val="A4A3A4"/>
          </p15:clr>
        </p15:guide>
        <p15:guide id="8" orient="horz" pos="864">
          <p15:clr>
            <a:srgbClr val="A4A3A4"/>
          </p15:clr>
        </p15:guide>
      </p15:sldGuideLst>
    </p:ext>
  </p:extLst>
</p:sldLayout>
</file>

<file path=ppt/slideLayouts/slideLayout5.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Overview (A)">
    <p:spTree>
      <p:nvGrpSpPr>
        <p:cNvPr id="1" name=""/>
        <p:cNvGrpSpPr/>
        <p:nvPr/>
      </p:nvGrpSpPr>
      <p:grpSpPr>
        <a:xfrm>
          <a:off x="0" y="0"/>
          <a:ext cx="0" cy="0"/>
          <a:chOff x="0" y="0"/>
          <a:chExt cx="0" cy="0"/>
        </a:xfrm>
      </p:grpSpPr>
      <p:sp>
        <p:nvSpPr>
          <p:cNvPr id="35" name="White Background"/>
          <p:cNvSpPr/>
          <p:nvPr/>
        </p:nvSpPr>
        <p:spPr>
          <a:xfrm>
            <a:off x="4610100" y="0"/>
            <a:ext cx="7581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ection Title (5)"/>
          <p:cNvSpPr>
            <a:spLocks noGrp="1"/>
          </p:cNvSpPr>
          <p:nvPr>
            <p:ph type="body" sz="quarter" idx="27" hasCustomPrompt="1"/>
          </p:nvPr>
        </p:nvSpPr>
        <p:spPr>
          <a:xfrm>
            <a:off x="6091109" y="5251354"/>
            <a:ext cx="5415091"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sp>
        <p:nvSpPr>
          <p:cNvPr id="34" name="Section Number (5)"/>
          <p:cNvSpPr>
            <a:spLocks noGrp="1"/>
          </p:cNvSpPr>
          <p:nvPr>
            <p:ph type="body" sz="quarter" idx="28" hasCustomPrompt="1"/>
          </p:nvPr>
        </p:nvSpPr>
        <p:spPr>
          <a:xfrm>
            <a:off x="5295900" y="5251356"/>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a:t>0</a:t>
            </a:r>
          </a:p>
        </p:txBody>
      </p:sp>
      <p:sp>
        <p:nvSpPr>
          <p:cNvPr id="31" name="Section Title (4)"/>
          <p:cNvSpPr>
            <a:spLocks noGrp="1"/>
          </p:cNvSpPr>
          <p:nvPr>
            <p:ph type="body" sz="quarter" idx="25" hasCustomPrompt="1"/>
          </p:nvPr>
        </p:nvSpPr>
        <p:spPr>
          <a:xfrm>
            <a:off x="6091109" y="4101919"/>
            <a:ext cx="5415091"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sp>
        <p:nvSpPr>
          <p:cNvPr id="32" name="Section Number (4)"/>
          <p:cNvSpPr>
            <a:spLocks noGrp="1"/>
          </p:cNvSpPr>
          <p:nvPr>
            <p:ph type="body" sz="quarter" idx="26" hasCustomPrompt="1"/>
          </p:nvPr>
        </p:nvSpPr>
        <p:spPr>
          <a:xfrm>
            <a:off x="5295900" y="4101921"/>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a:t>0</a:t>
            </a:r>
          </a:p>
        </p:txBody>
      </p:sp>
      <p:sp>
        <p:nvSpPr>
          <p:cNvPr id="29" name="Section Title (3)"/>
          <p:cNvSpPr>
            <a:spLocks noGrp="1"/>
          </p:cNvSpPr>
          <p:nvPr>
            <p:ph type="body" sz="quarter" idx="23" hasCustomPrompt="1"/>
          </p:nvPr>
        </p:nvSpPr>
        <p:spPr>
          <a:xfrm>
            <a:off x="6091109" y="2963212"/>
            <a:ext cx="5415091"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sp>
        <p:nvSpPr>
          <p:cNvPr id="30" name="Section Number (3)"/>
          <p:cNvSpPr>
            <a:spLocks noGrp="1"/>
          </p:cNvSpPr>
          <p:nvPr>
            <p:ph type="body" sz="quarter" idx="24" hasCustomPrompt="1"/>
          </p:nvPr>
        </p:nvSpPr>
        <p:spPr>
          <a:xfrm>
            <a:off x="5295900" y="2963214"/>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a:t>0</a:t>
            </a:r>
          </a:p>
        </p:txBody>
      </p:sp>
      <p:sp>
        <p:nvSpPr>
          <p:cNvPr id="23" name="Section Title (2)"/>
          <p:cNvSpPr>
            <a:spLocks noGrp="1"/>
          </p:cNvSpPr>
          <p:nvPr>
            <p:ph type="body" sz="quarter" idx="21" hasCustomPrompt="1"/>
          </p:nvPr>
        </p:nvSpPr>
        <p:spPr>
          <a:xfrm>
            <a:off x="6091109" y="1824507"/>
            <a:ext cx="5415091"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sp>
        <p:nvSpPr>
          <p:cNvPr id="27" name="Section Number (2)"/>
          <p:cNvSpPr>
            <a:spLocks noGrp="1"/>
          </p:cNvSpPr>
          <p:nvPr>
            <p:ph type="body" sz="quarter" idx="22" hasCustomPrompt="1"/>
          </p:nvPr>
        </p:nvSpPr>
        <p:spPr>
          <a:xfrm>
            <a:off x="5295900" y="1824509"/>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a:t>0</a:t>
            </a:r>
          </a:p>
        </p:txBody>
      </p:sp>
      <p:sp>
        <p:nvSpPr>
          <p:cNvPr id="18" name="Section Title (1)"/>
          <p:cNvSpPr>
            <a:spLocks noGrp="1"/>
          </p:cNvSpPr>
          <p:nvPr>
            <p:ph type="body" sz="quarter" idx="13" hasCustomPrompt="1"/>
          </p:nvPr>
        </p:nvSpPr>
        <p:spPr>
          <a:xfrm>
            <a:off x="6091109" y="685800"/>
            <a:ext cx="5415091"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sp>
        <p:nvSpPr>
          <p:cNvPr id="22" name="Section Number (1)"/>
          <p:cNvSpPr>
            <a:spLocks noGrp="1"/>
          </p:cNvSpPr>
          <p:nvPr>
            <p:ph type="body" sz="quarter" idx="20" hasCustomPrompt="1"/>
          </p:nvPr>
        </p:nvSpPr>
        <p:spPr>
          <a:xfrm>
            <a:off x="5295900" y="685802"/>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a:t>0</a:t>
            </a:r>
          </a:p>
        </p:txBody>
      </p:sp>
      <p:sp>
        <p:nvSpPr>
          <p:cNvPr id="3" name="Summary Placeholder"/>
          <p:cNvSpPr>
            <a:spLocks noGrp="1"/>
          </p:cNvSpPr>
          <p:nvPr>
            <p:ph type="body" sz="quarter" idx="29" hasCustomPrompt="1"/>
          </p:nvPr>
        </p:nvSpPr>
        <p:spPr>
          <a:xfrm>
            <a:off x="685800" y="1930400"/>
            <a:ext cx="3581400" cy="2372659"/>
          </a:xfrm>
        </p:spPr>
        <p:txBody>
          <a:bodyPr lIns="0" tIns="0" rIns="182880" bIns="0"/>
          <a:lstStyle>
            <a:lvl1pPr marL="0" indent="0">
              <a:buNone/>
              <a:defRPr sz="2000" baseline="0">
                <a:solidFill>
                  <a:schemeClr val="tx1"/>
                </a:solidFill>
              </a:defRPr>
            </a:lvl1pPr>
          </a:lstStyle>
          <a:p>
            <a:pPr lvl="0"/>
            <a:r>
              <a:rPr lang="en-US" dirty="0"/>
              <a:t>Overview summary placeholder. Write a short one to three sentence intro for your audience if needed for your presentation.</a:t>
            </a:r>
          </a:p>
        </p:txBody>
      </p:sp>
      <p:sp>
        <p:nvSpPr>
          <p:cNvPr id="20" name="Slide Title"/>
          <p:cNvSpPr>
            <a:spLocks noGrp="1"/>
          </p:cNvSpPr>
          <p:nvPr>
            <p:ph type="body" sz="quarter" idx="19" hasCustomPrompt="1"/>
          </p:nvPr>
        </p:nvSpPr>
        <p:spPr>
          <a:xfrm>
            <a:off x="685800" y="685800"/>
            <a:ext cx="3581400" cy="1077259"/>
          </a:xfrm>
        </p:spPr>
        <p:txBody>
          <a:bodyPr lIns="0" rIns="182880" bIns="0" anchor="t"/>
          <a:lstStyle>
            <a:lvl1pPr marL="0" indent="0">
              <a:buNone/>
              <a:defRPr sz="4800" b="1" spc="-150" baseline="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Overview</a:t>
            </a:r>
          </a:p>
        </p:txBody>
      </p:sp>
      <p:sp>
        <p:nvSpPr>
          <p:cNvPr id="21"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fld id="{A6A48233-AECF-4CCE-863D-06D90F0396B3}" type="slidenum">
              <a:rPr lang="en-US" smtClean="0"/>
              <a:pPr/>
              <a:t>‹#›</a:t>
            </a:fld>
            <a:endParaRPr lang="en-US" dirty="0"/>
          </a:p>
        </p:txBody>
      </p:sp>
      <p:sp>
        <p:nvSpPr>
          <p:cNvPr id="24" name="Footer Placeholder"/>
          <p:cNvSpPr>
            <a:spLocks noGrp="1"/>
          </p:cNvSpPr>
          <p:nvPr>
            <p:ph type="ftr" sz="quarter" idx="11"/>
          </p:nvPr>
        </p:nvSpPr>
        <p:spPr>
          <a:xfrm>
            <a:off x="0" y="0"/>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175656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750"/>
                                        <p:tgtEl>
                                          <p:spTgt spid="22">
                                            <p:txEl>
                                              <p:pRg st="0" end="0"/>
                                            </p:txEl>
                                          </p:spTgt>
                                        </p:tgtEl>
                                      </p:cBhvr>
                                    </p:animEffect>
                                    <p:anim calcmode="lin" valueType="num">
                                      <p:cBhvr>
                                        <p:cTn id="8"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750"/>
                                        <p:tgtEl>
                                          <p:spTgt spid="18">
                                            <p:txEl>
                                              <p:pRg st="0" end="0"/>
                                            </p:txEl>
                                          </p:spTgt>
                                        </p:tgtEl>
                                      </p:cBhvr>
                                    </p:animEffect>
                                    <p:anim calcmode="lin" valueType="num">
                                      <p:cBhvr>
                                        <p:cTn id="13"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1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750"/>
                                        <p:tgtEl>
                                          <p:spTgt spid="27">
                                            <p:txEl>
                                              <p:pRg st="0" end="0"/>
                                            </p:txEl>
                                          </p:spTgt>
                                        </p:tgtEl>
                                      </p:cBhvr>
                                    </p:animEffect>
                                    <p:anim calcmode="lin" valueType="num">
                                      <p:cBhvr>
                                        <p:cTn id="18"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2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750"/>
                                        <p:tgtEl>
                                          <p:spTgt spid="23">
                                            <p:txEl>
                                              <p:pRg st="0" end="0"/>
                                            </p:txEl>
                                          </p:spTgt>
                                        </p:tgtEl>
                                      </p:cBhvr>
                                    </p:animEffect>
                                    <p:anim calcmode="lin" valueType="num">
                                      <p:cBhvr>
                                        <p:cTn id="23"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750"/>
                                        <p:tgtEl>
                                          <p:spTgt spid="30">
                                            <p:txEl>
                                              <p:pRg st="0" end="0"/>
                                            </p:txEl>
                                          </p:spTgt>
                                        </p:tgtEl>
                                      </p:cBhvr>
                                    </p:animEffect>
                                    <p:anim calcmode="lin" valueType="num">
                                      <p:cBhvr>
                                        <p:cTn id="28"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29" dur="750" fill="hold"/>
                                        <p:tgtEl>
                                          <p:spTgt spid="30">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fade">
                                      <p:cBhvr>
                                        <p:cTn id="32" dur="750"/>
                                        <p:tgtEl>
                                          <p:spTgt spid="29">
                                            <p:txEl>
                                              <p:pRg st="0" end="0"/>
                                            </p:txEl>
                                          </p:spTgt>
                                        </p:tgtEl>
                                      </p:cBhvr>
                                    </p:animEffect>
                                    <p:anim calcmode="lin" valueType="num">
                                      <p:cBhvr>
                                        <p:cTn id="33"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29">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fade">
                                      <p:cBhvr>
                                        <p:cTn id="37" dur="750"/>
                                        <p:tgtEl>
                                          <p:spTgt spid="32">
                                            <p:txEl>
                                              <p:pRg st="0" end="0"/>
                                            </p:txEl>
                                          </p:spTgt>
                                        </p:tgtEl>
                                      </p:cBhvr>
                                    </p:animEffect>
                                    <p:anim calcmode="lin" valueType="num">
                                      <p:cBhvr>
                                        <p:cTn id="3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9" dur="750" fill="hold"/>
                                        <p:tgtEl>
                                          <p:spTgt spid="32">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fade">
                                      <p:cBhvr>
                                        <p:cTn id="42" dur="750"/>
                                        <p:tgtEl>
                                          <p:spTgt spid="31">
                                            <p:txEl>
                                              <p:pRg st="0" end="0"/>
                                            </p:txEl>
                                          </p:spTgt>
                                        </p:tgtEl>
                                      </p:cBhvr>
                                    </p:animEffect>
                                    <p:anim calcmode="lin" valueType="num">
                                      <p:cBhvr>
                                        <p:cTn id="43"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4" dur="750" fill="hold"/>
                                        <p:tgtEl>
                                          <p:spTgt spid="31">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Effect transition="in" filter="fade">
                                      <p:cBhvr>
                                        <p:cTn id="47" dur="750"/>
                                        <p:tgtEl>
                                          <p:spTgt spid="34">
                                            <p:txEl>
                                              <p:pRg st="0" end="0"/>
                                            </p:txEl>
                                          </p:spTgt>
                                        </p:tgtEl>
                                      </p:cBhvr>
                                    </p:animEffect>
                                    <p:anim calcmode="lin" valueType="num">
                                      <p:cBhvr>
                                        <p:cTn id="48" dur="75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49" dur="750" fill="hold"/>
                                        <p:tgtEl>
                                          <p:spTgt spid="34">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fade">
                                      <p:cBhvr>
                                        <p:cTn id="52" dur="750"/>
                                        <p:tgtEl>
                                          <p:spTgt spid="33">
                                            <p:txEl>
                                              <p:pRg st="0" end="0"/>
                                            </p:txEl>
                                          </p:spTgt>
                                        </p:tgtEl>
                                      </p:cBhvr>
                                    </p:animEffect>
                                    <p:anim calcmode="lin" valueType="num">
                                      <p:cBhvr>
                                        <p:cTn id="53" dur="75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54" dur="75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750"/>
                        <p:tgtEl>
                          <p:spTgt spid="33"/>
                        </p:tgtEl>
                      </p:cBhvr>
                    </p:animEffect>
                    <p:anim calcmode="lin" valueType="num">
                      <p:cBhvr>
                        <p:cTn dur="750" fill="hold"/>
                        <p:tgtEl>
                          <p:spTgt spid="33"/>
                        </p:tgtEl>
                        <p:attrNameLst>
                          <p:attrName>ppt_x</p:attrName>
                        </p:attrNameLst>
                      </p:cBhvr>
                      <p:tavLst>
                        <p:tav tm="0">
                          <p:val>
                            <p:strVal val="#ppt_x"/>
                          </p:val>
                        </p:tav>
                        <p:tav tm="100000">
                          <p:val>
                            <p:strVal val="#ppt_x"/>
                          </p:val>
                        </p:tav>
                      </p:tavLst>
                    </p:anim>
                    <p:anim calcmode="lin" valueType="num">
                      <p:cBhvr>
                        <p:cTn dur="750" fill="hold"/>
                        <p:tgtEl>
                          <p:spTgt spid="33"/>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750"/>
                        <p:tgtEl>
                          <p:spTgt spid="34"/>
                        </p:tgtEl>
                      </p:cBhvr>
                    </p:animEffect>
                    <p:anim calcmode="lin" valueType="num">
                      <p:cBhvr>
                        <p:cTn dur="750" fill="hold"/>
                        <p:tgtEl>
                          <p:spTgt spid="34"/>
                        </p:tgtEl>
                        <p:attrNameLst>
                          <p:attrName>ppt_x</p:attrName>
                        </p:attrNameLst>
                      </p:cBhvr>
                      <p:tavLst>
                        <p:tav tm="0">
                          <p:val>
                            <p:strVal val="#ppt_x"/>
                          </p:val>
                        </p:tav>
                        <p:tav tm="100000">
                          <p:val>
                            <p:strVal val="#ppt_x"/>
                          </p:val>
                        </p:tav>
                      </p:tavLst>
                    </p:anim>
                    <p:anim calcmode="lin" valueType="num">
                      <p:cBhvr>
                        <p:cTn dur="750" fill="hold"/>
                        <p:tgtEl>
                          <p:spTgt spid="34"/>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750"/>
                        <p:tgtEl>
                          <p:spTgt spid="31"/>
                        </p:tgtEl>
                      </p:cBhvr>
                    </p:animEffect>
                    <p:anim calcmode="lin" valueType="num">
                      <p:cBhvr>
                        <p:cTn dur="750" fill="hold"/>
                        <p:tgtEl>
                          <p:spTgt spid="31"/>
                        </p:tgtEl>
                        <p:attrNameLst>
                          <p:attrName>ppt_x</p:attrName>
                        </p:attrNameLst>
                      </p:cBhvr>
                      <p:tavLst>
                        <p:tav tm="0">
                          <p:val>
                            <p:strVal val="#ppt_x"/>
                          </p:val>
                        </p:tav>
                        <p:tav tm="100000">
                          <p:val>
                            <p:strVal val="#ppt_x"/>
                          </p:val>
                        </p:tav>
                      </p:tavLst>
                    </p:anim>
                    <p:anim calcmode="lin" valueType="num">
                      <p:cBhvr>
                        <p:cTn dur="75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anim calcmode="lin" valueType="num">
                      <p:cBhvr>
                        <p:cTn dur="750" fill="hold"/>
                        <p:tgtEl>
                          <p:spTgt spid="32"/>
                        </p:tgtEl>
                        <p:attrNameLst>
                          <p:attrName>ppt_x</p:attrName>
                        </p:attrNameLst>
                      </p:cBhvr>
                      <p:tavLst>
                        <p:tav tm="0">
                          <p:val>
                            <p:strVal val="#ppt_x"/>
                          </p:val>
                        </p:tav>
                        <p:tav tm="100000">
                          <p:val>
                            <p:strVal val="#ppt_x"/>
                          </p:val>
                        </p:tav>
                      </p:tavLst>
                    </p:anim>
                    <p:anim calcmode="lin" valueType="num">
                      <p:cBhvr>
                        <p:cTn dur="750" fill="hold"/>
                        <p:tgtEl>
                          <p:spTgt spid="32"/>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750"/>
                        <p:tgtEl>
                          <p:spTgt spid="29"/>
                        </p:tgtEl>
                      </p:cBhvr>
                    </p:animEffect>
                    <p:anim calcmode="lin" valueType="num">
                      <p:cBhvr>
                        <p:cTn dur="750" fill="hold"/>
                        <p:tgtEl>
                          <p:spTgt spid="29"/>
                        </p:tgtEl>
                        <p:attrNameLst>
                          <p:attrName>ppt_x</p:attrName>
                        </p:attrNameLst>
                      </p:cBhvr>
                      <p:tavLst>
                        <p:tav tm="0">
                          <p:val>
                            <p:strVal val="#ppt_x"/>
                          </p:val>
                        </p:tav>
                        <p:tav tm="100000">
                          <p:val>
                            <p:strVal val="#ppt_x"/>
                          </p:val>
                        </p:tav>
                      </p:tavLst>
                    </p:anim>
                    <p:anim calcmode="lin" valueType="num">
                      <p:cBhvr>
                        <p:cTn dur="75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anim calcmode="lin" valueType="num">
                      <p:cBhvr>
                        <p:cTn dur="750" fill="hold"/>
                        <p:tgtEl>
                          <p:spTgt spid="30"/>
                        </p:tgtEl>
                        <p:attrNameLst>
                          <p:attrName>ppt_x</p:attrName>
                        </p:attrNameLst>
                      </p:cBhvr>
                      <p:tavLst>
                        <p:tav tm="0">
                          <p:val>
                            <p:strVal val="#ppt_x"/>
                          </p:val>
                        </p:tav>
                        <p:tav tm="100000">
                          <p:val>
                            <p:strVal val="#ppt_x"/>
                          </p:val>
                        </p:tav>
                      </p:tavLst>
                    </p:anim>
                    <p:anim calcmode="lin" valueType="num">
                      <p:cBhvr>
                        <p:cTn dur="750" fill="hold"/>
                        <p:tgtEl>
                          <p:spTgt spid="30"/>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anim calcmode="lin" valueType="num">
                      <p:cBhvr>
                        <p:cTn dur="750" fill="hold"/>
                        <p:tgtEl>
                          <p:spTgt spid="23"/>
                        </p:tgtEl>
                        <p:attrNameLst>
                          <p:attrName>ppt_x</p:attrName>
                        </p:attrNameLst>
                      </p:cBhvr>
                      <p:tavLst>
                        <p:tav tm="0">
                          <p:val>
                            <p:strVal val="#ppt_x"/>
                          </p:val>
                        </p:tav>
                        <p:tav tm="100000">
                          <p:val>
                            <p:strVal val="#ppt_x"/>
                          </p:val>
                        </p:tav>
                      </p:tavLst>
                    </p:anim>
                    <p:anim calcmode="lin" valueType="num">
                      <p:cBhvr>
                        <p:cTn dur="750" fill="hold"/>
                        <p:tgtEl>
                          <p:spTgt spid="23"/>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42"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750"/>
                        <p:tgtEl>
                          <p:spTgt spid="27"/>
                        </p:tgtEl>
                      </p:cBhvr>
                    </p:animEffect>
                    <p:anim calcmode="lin" valueType="num">
                      <p:cBhvr>
                        <p:cTn dur="750" fill="hold"/>
                        <p:tgtEl>
                          <p:spTgt spid="27"/>
                        </p:tgtEl>
                        <p:attrNameLst>
                          <p:attrName>ppt_x</p:attrName>
                        </p:attrNameLst>
                      </p:cBhvr>
                      <p:tavLst>
                        <p:tav tm="0">
                          <p:val>
                            <p:strVal val="#ppt_x"/>
                          </p:val>
                        </p:tav>
                        <p:tav tm="100000">
                          <p:val>
                            <p:strVal val="#ppt_x"/>
                          </p:val>
                        </p:tav>
                      </p:tavLst>
                    </p:anim>
                    <p:anim calcmode="lin" valueType="num">
                      <p:cBhvr>
                        <p:cTn dur="750" fill="hold"/>
                        <p:tgtEl>
                          <p:spTgt spid="2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750"/>
                        <p:tgtEl>
                          <p:spTgt spid="18"/>
                        </p:tgtEl>
                      </p:cBhvr>
                    </p:animEffect>
                    <p:anim calcmode="lin" valueType="num">
                      <p:cBhvr>
                        <p:cTn dur="750" fill="hold"/>
                        <p:tgtEl>
                          <p:spTgt spid="18"/>
                        </p:tgtEl>
                        <p:attrNameLst>
                          <p:attrName>ppt_x</p:attrName>
                        </p:attrNameLst>
                      </p:cBhvr>
                      <p:tavLst>
                        <p:tav tm="0">
                          <p:val>
                            <p:strVal val="#ppt_x"/>
                          </p:val>
                        </p:tav>
                        <p:tav tm="100000">
                          <p:val>
                            <p:strVal val="#ppt_x"/>
                          </p:val>
                        </p:tav>
                      </p:tavLst>
                    </p:anim>
                    <p:anim calcmode="lin" valueType="num">
                      <p:cBhvr>
                        <p:cTn dur="750" fill="hold"/>
                        <p:tgtEl>
                          <p:spTgt spid="18"/>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42"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750"/>
                        <p:tgtEl>
                          <p:spTgt spid="22"/>
                        </p:tgtEl>
                      </p:cBhvr>
                    </p:animEffect>
                    <p:anim calcmode="lin" valueType="num">
                      <p:cBhvr>
                        <p:cTn dur="750" fill="hold"/>
                        <p:tgtEl>
                          <p:spTgt spid="22"/>
                        </p:tgtEl>
                        <p:attrNameLst>
                          <p:attrName>ppt_x</p:attrName>
                        </p:attrNameLst>
                      </p:cBhvr>
                      <p:tavLst>
                        <p:tav tm="0">
                          <p:val>
                            <p:strVal val="#ppt_x"/>
                          </p:val>
                        </p:tav>
                        <p:tav tm="100000">
                          <p:val>
                            <p:strVal val="#ppt_x"/>
                          </p:val>
                        </p:tav>
                      </p:tavLst>
                    </p:anim>
                    <p:anim calcmode="lin" valueType="num">
                      <p:cBhvr>
                        <p:cTn dur="750" fill="hold"/>
                        <p:tgtEl>
                          <p:spTgt spid="22"/>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15:guide id="7" pos="2904" userDrawn="1">
          <p15:clr>
            <a:srgbClr val="A4A3A4"/>
          </p15:clr>
        </p15:guide>
        <p15:guide id="8" pos="2688" userDrawn="1">
          <p15:clr>
            <a:srgbClr val="A4A3A4"/>
          </p15:clr>
        </p15:guide>
        <p15:guide id="9" pos="3336" userDrawn="1">
          <p15:clr>
            <a:srgbClr val="A4A3A4"/>
          </p15:clr>
        </p15:guide>
      </p15:sldGuideLst>
    </p:ext>
  </p:extLst>
</p:sldLayout>
</file>

<file path=ppt/slideLayouts/slideLayout6.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Overview (B)">
    <p:bg>
      <p:bgPr>
        <a:solidFill>
          <a:schemeClr val="bg1"/>
        </a:solidFill>
        <a:effectLst/>
      </p:bgPr>
    </p:bg>
    <p:spTree>
      <p:nvGrpSpPr>
        <p:cNvPr id="1" name=""/>
        <p:cNvGrpSpPr/>
        <p:nvPr/>
      </p:nvGrpSpPr>
      <p:grpSpPr>
        <a:xfrm>
          <a:off x="0" y="0"/>
          <a:ext cx="0" cy="0"/>
          <a:chOff x="0" y="0"/>
          <a:chExt cx="0" cy="0"/>
        </a:xfrm>
      </p:grpSpPr>
      <p:sp>
        <p:nvSpPr>
          <p:cNvPr id="25" name="Striped Background"/>
          <p:cNvSpPr/>
          <p:nvPr/>
        </p:nvSpPr>
        <p:spPr>
          <a:xfrm>
            <a:off x="0" y="0"/>
            <a:ext cx="2743202" cy="6858002"/>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ection Title (5)"/>
          <p:cNvSpPr>
            <a:spLocks noGrp="1"/>
          </p:cNvSpPr>
          <p:nvPr>
            <p:ph type="body" sz="quarter" idx="27" hasCustomPrompt="1"/>
          </p:nvPr>
        </p:nvSpPr>
        <p:spPr>
          <a:xfrm>
            <a:off x="4371780" y="5251354"/>
            <a:ext cx="7134420"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sp>
        <p:nvSpPr>
          <p:cNvPr id="34" name="Section Number (5)"/>
          <p:cNvSpPr>
            <a:spLocks noGrp="1"/>
          </p:cNvSpPr>
          <p:nvPr>
            <p:ph type="body" sz="quarter" idx="28" hasCustomPrompt="1"/>
          </p:nvPr>
        </p:nvSpPr>
        <p:spPr>
          <a:xfrm>
            <a:off x="3576571" y="5251356"/>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a:t>0</a:t>
            </a:r>
          </a:p>
        </p:txBody>
      </p:sp>
      <p:sp>
        <p:nvSpPr>
          <p:cNvPr id="31" name="Section Title (4)"/>
          <p:cNvSpPr>
            <a:spLocks noGrp="1"/>
          </p:cNvSpPr>
          <p:nvPr>
            <p:ph type="body" sz="quarter" idx="25" hasCustomPrompt="1"/>
          </p:nvPr>
        </p:nvSpPr>
        <p:spPr>
          <a:xfrm>
            <a:off x="4371780" y="4109967"/>
            <a:ext cx="7134420"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sp>
        <p:nvSpPr>
          <p:cNvPr id="32" name="Section Number (4)"/>
          <p:cNvSpPr>
            <a:spLocks noGrp="1"/>
          </p:cNvSpPr>
          <p:nvPr>
            <p:ph type="body" sz="quarter" idx="26" hasCustomPrompt="1"/>
          </p:nvPr>
        </p:nvSpPr>
        <p:spPr>
          <a:xfrm>
            <a:off x="3576571" y="4109969"/>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a:t>0</a:t>
            </a:r>
          </a:p>
        </p:txBody>
      </p:sp>
      <p:sp>
        <p:nvSpPr>
          <p:cNvPr id="29" name="Section Title (3)"/>
          <p:cNvSpPr>
            <a:spLocks noGrp="1"/>
          </p:cNvSpPr>
          <p:nvPr>
            <p:ph type="body" sz="quarter" idx="23" hasCustomPrompt="1"/>
          </p:nvPr>
        </p:nvSpPr>
        <p:spPr>
          <a:xfrm>
            <a:off x="4371780" y="2968578"/>
            <a:ext cx="7134420"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sp>
        <p:nvSpPr>
          <p:cNvPr id="30" name="Section Number (3)"/>
          <p:cNvSpPr>
            <a:spLocks noGrp="1"/>
          </p:cNvSpPr>
          <p:nvPr>
            <p:ph type="body" sz="quarter" idx="24" hasCustomPrompt="1"/>
          </p:nvPr>
        </p:nvSpPr>
        <p:spPr>
          <a:xfrm>
            <a:off x="3576571" y="2968580"/>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a:t>0</a:t>
            </a:r>
          </a:p>
        </p:txBody>
      </p:sp>
      <p:sp>
        <p:nvSpPr>
          <p:cNvPr id="27" name="Section Title (2)"/>
          <p:cNvSpPr>
            <a:spLocks noGrp="1"/>
          </p:cNvSpPr>
          <p:nvPr>
            <p:ph type="body" sz="quarter" idx="21" hasCustomPrompt="1"/>
          </p:nvPr>
        </p:nvSpPr>
        <p:spPr>
          <a:xfrm>
            <a:off x="4371780" y="1827189"/>
            <a:ext cx="7134420"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sp>
        <p:nvSpPr>
          <p:cNvPr id="28" name="Section Number (2)"/>
          <p:cNvSpPr>
            <a:spLocks noGrp="1"/>
          </p:cNvSpPr>
          <p:nvPr>
            <p:ph type="body" sz="quarter" idx="22" hasCustomPrompt="1"/>
          </p:nvPr>
        </p:nvSpPr>
        <p:spPr>
          <a:xfrm>
            <a:off x="3576571" y="1827191"/>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a:t>0</a:t>
            </a:r>
          </a:p>
        </p:txBody>
      </p:sp>
      <p:sp>
        <p:nvSpPr>
          <p:cNvPr id="17" name="Section Title (1)"/>
          <p:cNvSpPr>
            <a:spLocks noGrp="1"/>
          </p:cNvSpPr>
          <p:nvPr>
            <p:ph type="body" sz="quarter" idx="13" hasCustomPrompt="1"/>
          </p:nvPr>
        </p:nvSpPr>
        <p:spPr>
          <a:xfrm>
            <a:off x="4371780" y="685800"/>
            <a:ext cx="7134420"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sp>
        <p:nvSpPr>
          <p:cNvPr id="20" name="Section Number (1)"/>
          <p:cNvSpPr>
            <a:spLocks noGrp="1"/>
          </p:cNvSpPr>
          <p:nvPr>
            <p:ph type="body" sz="quarter" idx="20" hasCustomPrompt="1"/>
          </p:nvPr>
        </p:nvSpPr>
        <p:spPr>
          <a:xfrm>
            <a:off x="3576571" y="685802"/>
            <a:ext cx="795209" cy="920844"/>
          </a:xfrm>
        </p:spPr>
        <p:txBody>
          <a:bodyPr tIns="0" bIns="0" anchor="ctr"/>
          <a:lstStyle>
            <a:lvl1pPr marL="0" indent="0" algn="ctr">
              <a:buNone/>
              <a:defRPr sz="2800" b="1">
                <a:solidFill>
                  <a:srgbClr val="003D58"/>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a:t>0</a:t>
            </a:r>
          </a:p>
        </p:txBody>
      </p:sp>
      <p:sp>
        <p:nvSpPr>
          <p:cNvPr id="18" name="Slide Title"/>
          <p:cNvSpPr>
            <a:spLocks noGrp="1"/>
          </p:cNvSpPr>
          <p:nvPr>
            <p:ph type="title" orient="vert" hasCustomPrompt="1"/>
          </p:nvPr>
        </p:nvSpPr>
        <p:spPr>
          <a:xfrm>
            <a:off x="1" y="0"/>
            <a:ext cx="1371599" cy="6857999"/>
          </a:xfrm>
        </p:spPr>
        <p:txBody>
          <a:bodyPr vert="eaVert" lIns="411480" tIns="365760" rIns="0" b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a:t>Overview</a:t>
            </a:r>
          </a:p>
        </p:txBody>
      </p:sp>
      <p:sp>
        <p:nvSpPr>
          <p:cNvPr id="5"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023D95E-C818-4154-AC30-823850F9DD72}" type="slidenum">
              <a:rPr lang="en-US" smtClean="0"/>
              <a:pPr/>
              <a:t>‹#›</a:t>
            </a:fld>
            <a:endParaRPr lang="en-US" dirty="0"/>
          </a:p>
        </p:txBody>
      </p:sp>
      <p:sp>
        <p:nvSpPr>
          <p:cNvPr id="6"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34208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750"/>
                                        <p:tgtEl>
                                          <p:spTgt spid="20">
                                            <p:txEl>
                                              <p:pRg st="0" end="0"/>
                                            </p:txEl>
                                          </p:spTgt>
                                        </p:tgtEl>
                                      </p:cBhvr>
                                    </p:animEffect>
                                    <p:anim calcmode="lin" valueType="num">
                                      <p:cBhvr>
                                        <p:cTn id="12"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20">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750"/>
                                        <p:tgtEl>
                                          <p:spTgt spid="17">
                                            <p:txEl>
                                              <p:pRg st="0" end="0"/>
                                            </p:txEl>
                                          </p:spTgt>
                                        </p:tgtEl>
                                      </p:cBhvr>
                                    </p:animEffect>
                                    <p:anim calcmode="lin" valueType="num">
                                      <p:cBhvr>
                                        <p:cTn id="1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17">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fade">
                                      <p:cBhvr>
                                        <p:cTn id="21" dur="750"/>
                                        <p:tgtEl>
                                          <p:spTgt spid="28">
                                            <p:txEl>
                                              <p:pRg st="0" end="0"/>
                                            </p:txEl>
                                          </p:spTgt>
                                        </p:tgtEl>
                                      </p:cBhvr>
                                    </p:animEffect>
                                    <p:anim calcmode="lin" valueType="num">
                                      <p:cBhvr>
                                        <p:cTn id="22"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28">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
                                            <p:txEl>
                                              <p:pRg st="0" end="0"/>
                                            </p:txEl>
                                          </p:spTgt>
                                        </p:tgtEl>
                                        <p:attrNameLst>
                                          <p:attrName>style.visibility</p:attrName>
                                        </p:attrNameLst>
                                      </p:cBhvr>
                                      <p:to>
                                        <p:strVal val="visible"/>
                                      </p:to>
                                    </p:set>
                                    <p:animEffect transition="in" filter="fade">
                                      <p:cBhvr>
                                        <p:cTn id="26" dur="750"/>
                                        <p:tgtEl>
                                          <p:spTgt spid="27">
                                            <p:txEl>
                                              <p:pRg st="0" end="0"/>
                                            </p:txEl>
                                          </p:spTgt>
                                        </p:tgtEl>
                                      </p:cBhvr>
                                    </p:animEffect>
                                    <p:anim calcmode="lin" valueType="num">
                                      <p:cBhvr>
                                        <p:cTn id="27"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8" dur="750" fill="hold"/>
                                        <p:tgtEl>
                                          <p:spTgt spid="27">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fade">
                                      <p:cBhvr>
                                        <p:cTn id="31" dur="750"/>
                                        <p:tgtEl>
                                          <p:spTgt spid="30">
                                            <p:txEl>
                                              <p:pRg st="0" end="0"/>
                                            </p:txEl>
                                          </p:spTgt>
                                        </p:tgtEl>
                                      </p:cBhvr>
                                    </p:animEffect>
                                    <p:anim calcmode="lin" valueType="num">
                                      <p:cBhvr>
                                        <p:cTn id="32"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33" dur="750" fill="hold"/>
                                        <p:tgtEl>
                                          <p:spTgt spid="30">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750"/>
                                        <p:tgtEl>
                                          <p:spTgt spid="29">
                                            <p:txEl>
                                              <p:pRg st="0" end="0"/>
                                            </p:txEl>
                                          </p:spTgt>
                                        </p:tgtEl>
                                      </p:cBhvr>
                                    </p:animEffect>
                                    <p:anim calcmode="lin" valueType="num">
                                      <p:cBhvr>
                                        <p:cTn id="37"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750" fill="hold"/>
                                        <p:tgtEl>
                                          <p:spTgt spid="2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fade">
                                      <p:cBhvr>
                                        <p:cTn id="41" dur="750"/>
                                        <p:tgtEl>
                                          <p:spTgt spid="32">
                                            <p:txEl>
                                              <p:pRg st="0" end="0"/>
                                            </p:txEl>
                                          </p:spTgt>
                                        </p:tgtEl>
                                      </p:cBhvr>
                                    </p:animEffect>
                                    <p:anim calcmode="lin" valueType="num">
                                      <p:cBhvr>
                                        <p:cTn id="42"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43" dur="750" fill="hold"/>
                                        <p:tgtEl>
                                          <p:spTgt spid="32">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Effect transition="in" filter="fade">
                                      <p:cBhvr>
                                        <p:cTn id="46" dur="750"/>
                                        <p:tgtEl>
                                          <p:spTgt spid="31">
                                            <p:txEl>
                                              <p:pRg st="0" end="0"/>
                                            </p:txEl>
                                          </p:spTgt>
                                        </p:tgtEl>
                                      </p:cBhvr>
                                    </p:animEffect>
                                    <p:anim calcmode="lin" valueType="num">
                                      <p:cBhvr>
                                        <p:cTn id="47"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8" dur="750" fill="hold"/>
                                        <p:tgtEl>
                                          <p:spTgt spid="31">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fade">
                                      <p:cBhvr>
                                        <p:cTn id="51" dur="750"/>
                                        <p:tgtEl>
                                          <p:spTgt spid="34">
                                            <p:txEl>
                                              <p:pRg st="0" end="0"/>
                                            </p:txEl>
                                          </p:spTgt>
                                        </p:tgtEl>
                                      </p:cBhvr>
                                    </p:animEffect>
                                    <p:anim calcmode="lin" valueType="num">
                                      <p:cBhvr>
                                        <p:cTn id="52" dur="75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3" dur="750" fill="hold"/>
                                        <p:tgtEl>
                                          <p:spTgt spid="34">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3">
                                            <p:txEl>
                                              <p:pRg st="0" end="0"/>
                                            </p:txEl>
                                          </p:spTgt>
                                        </p:tgtEl>
                                        <p:attrNameLst>
                                          <p:attrName>style.visibility</p:attrName>
                                        </p:attrNameLst>
                                      </p:cBhvr>
                                      <p:to>
                                        <p:strVal val="visible"/>
                                      </p:to>
                                    </p:set>
                                    <p:animEffect transition="in" filter="fade">
                                      <p:cBhvr>
                                        <p:cTn id="56" dur="750"/>
                                        <p:tgtEl>
                                          <p:spTgt spid="33">
                                            <p:txEl>
                                              <p:pRg st="0" end="0"/>
                                            </p:txEl>
                                          </p:spTgt>
                                        </p:tgtEl>
                                      </p:cBhvr>
                                    </p:animEffect>
                                    <p:anim calcmode="lin" valueType="num">
                                      <p:cBhvr>
                                        <p:cTn id="57" dur="75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58" dur="75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750"/>
                        <p:tgtEl>
                          <p:spTgt spid="33"/>
                        </p:tgtEl>
                      </p:cBhvr>
                    </p:animEffect>
                    <p:anim calcmode="lin" valueType="num">
                      <p:cBhvr>
                        <p:cTn dur="750" fill="hold"/>
                        <p:tgtEl>
                          <p:spTgt spid="33"/>
                        </p:tgtEl>
                        <p:attrNameLst>
                          <p:attrName>ppt_x</p:attrName>
                        </p:attrNameLst>
                      </p:cBhvr>
                      <p:tavLst>
                        <p:tav tm="0">
                          <p:val>
                            <p:strVal val="#ppt_x"/>
                          </p:val>
                        </p:tav>
                        <p:tav tm="100000">
                          <p:val>
                            <p:strVal val="#ppt_x"/>
                          </p:val>
                        </p:tav>
                      </p:tavLst>
                    </p:anim>
                    <p:anim calcmode="lin" valueType="num">
                      <p:cBhvr>
                        <p:cTn dur="750" fill="hold"/>
                        <p:tgtEl>
                          <p:spTgt spid="33"/>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750"/>
                        <p:tgtEl>
                          <p:spTgt spid="34"/>
                        </p:tgtEl>
                      </p:cBhvr>
                    </p:animEffect>
                    <p:anim calcmode="lin" valueType="num">
                      <p:cBhvr>
                        <p:cTn dur="750" fill="hold"/>
                        <p:tgtEl>
                          <p:spTgt spid="34"/>
                        </p:tgtEl>
                        <p:attrNameLst>
                          <p:attrName>ppt_x</p:attrName>
                        </p:attrNameLst>
                      </p:cBhvr>
                      <p:tavLst>
                        <p:tav tm="0">
                          <p:val>
                            <p:strVal val="#ppt_x"/>
                          </p:val>
                        </p:tav>
                        <p:tav tm="100000">
                          <p:val>
                            <p:strVal val="#ppt_x"/>
                          </p:val>
                        </p:tav>
                      </p:tavLst>
                    </p:anim>
                    <p:anim calcmode="lin" valueType="num">
                      <p:cBhvr>
                        <p:cTn dur="750" fill="hold"/>
                        <p:tgtEl>
                          <p:spTgt spid="34"/>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750"/>
                        <p:tgtEl>
                          <p:spTgt spid="31"/>
                        </p:tgtEl>
                      </p:cBhvr>
                    </p:animEffect>
                    <p:anim calcmode="lin" valueType="num">
                      <p:cBhvr>
                        <p:cTn dur="750" fill="hold"/>
                        <p:tgtEl>
                          <p:spTgt spid="31"/>
                        </p:tgtEl>
                        <p:attrNameLst>
                          <p:attrName>ppt_x</p:attrName>
                        </p:attrNameLst>
                      </p:cBhvr>
                      <p:tavLst>
                        <p:tav tm="0">
                          <p:val>
                            <p:strVal val="#ppt_x"/>
                          </p:val>
                        </p:tav>
                        <p:tav tm="100000">
                          <p:val>
                            <p:strVal val="#ppt_x"/>
                          </p:val>
                        </p:tav>
                      </p:tavLst>
                    </p:anim>
                    <p:anim calcmode="lin" valueType="num">
                      <p:cBhvr>
                        <p:cTn dur="75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anim calcmode="lin" valueType="num">
                      <p:cBhvr>
                        <p:cTn dur="750" fill="hold"/>
                        <p:tgtEl>
                          <p:spTgt spid="32"/>
                        </p:tgtEl>
                        <p:attrNameLst>
                          <p:attrName>ppt_x</p:attrName>
                        </p:attrNameLst>
                      </p:cBhvr>
                      <p:tavLst>
                        <p:tav tm="0">
                          <p:val>
                            <p:strVal val="#ppt_x"/>
                          </p:val>
                        </p:tav>
                        <p:tav tm="100000">
                          <p:val>
                            <p:strVal val="#ppt_x"/>
                          </p:val>
                        </p:tav>
                      </p:tavLst>
                    </p:anim>
                    <p:anim calcmode="lin" valueType="num">
                      <p:cBhvr>
                        <p:cTn dur="750" fill="hold"/>
                        <p:tgtEl>
                          <p:spTgt spid="32"/>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750"/>
                        <p:tgtEl>
                          <p:spTgt spid="29"/>
                        </p:tgtEl>
                      </p:cBhvr>
                    </p:animEffect>
                    <p:anim calcmode="lin" valueType="num">
                      <p:cBhvr>
                        <p:cTn dur="750" fill="hold"/>
                        <p:tgtEl>
                          <p:spTgt spid="29"/>
                        </p:tgtEl>
                        <p:attrNameLst>
                          <p:attrName>ppt_x</p:attrName>
                        </p:attrNameLst>
                      </p:cBhvr>
                      <p:tavLst>
                        <p:tav tm="0">
                          <p:val>
                            <p:strVal val="#ppt_x"/>
                          </p:val>
                        </p:tav>
                        <p:tav tm="100000">
                          <p:val>
                            <p:strVal val="#ppt_x"/>
                          </p:val>
                        </p:tav>
                      </p:tavLst>
                    </p:anim>
                    <p:anim calcmode="lin" valueType="num">
                      <p:cBhvr>
                        <p:cTn dur="75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anim calcmode="lin" valueType="num">
                      <p:cBhvr>
                        <p:cTn dur="750" fill="hold"/>
                        <p:tgtEl>
                          <p:spTgt spid="30"/>
                        </p:tgtEl>
                        <p:attrNameLst>
                          <p:attrName>ppt_x</p:attrName>
                        </p:attrNameLst>
                      </p:cBhvr>
                      <p:tavLst>
                        <p:tav tm="0">
                          <p:val>
                            <p:strVal val="#ppt_x"/>
                          </p:val>
                        </p:tav>
                        <p:tav tm="100000">
                          <p:val>
                            <p:strVal val="#ppt_x"/>
                          </p:val>
                        </p:tav>
                      </p:tavLst>
                    </p:anim>
                    <p:anim calcmode="lin" valueType="num">
                      <p:cBhvr>
                        <p:cTn dur="750" fill="hold"/>
                        <p:tgtEl>
                          <p:spTgt spid="30"/>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42"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750"/>
                        <p:tgtEl>
                          <p:spTgt spid="27"/>
                        </p:tgtEl>
                      </p:cBhvr>
                    </p:animEffect>
                    <p:anim calcmode="lin" valueType="num">
                      <p:cBhvr>
                        <p:cTn dur="750" fill="hold"/>
                        <p:tgtEl>
                          <p:spTgt spid="27"/>
                        </p:tgtEl>
                        <p:attrNameLst>
                          <p:attrName>ppt_x</p:attrName>
                        </p:attrNameLst>
                      </p:cBhvr>
                      <p:tavLst>
                        <p:tav tm="0">
                          <p:val>
                            <p:strVal val="#ppt_x"/>
                          </p:val>
                        </p:tav>
                        <p:tav tm="100000">
                          <p:val>
                            <p:strVal val="#ppt_x"/>
                          </p:val>
                        </p:tav>
                      </p:tavLst>
                    </p:anim>
                    <p:anim calcmode="lin" valueType="num">
                      <p:cBhvr>
                        <p:cTn dur="75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750"/>
                        <p:tgtEl>
                          <p:spTgt spid="28"/>
                        </p:tgtEl>
                      </p:cBhvr>
                    </p:animEffect>
                    <p:anim calcmode="lin" valueType="num">
                      <p:cBhvr>
                        <p:cTn dur="750" fill="hold"/>
                        <p:tgtEl>
                          <p:spTgt spid="28"/>
                        </p:tgtEl>
                        <p:attrNameLst>
                          <p:attrName>ppt_x</p:attrName>
                        </p:attrNameLst>
                      </p:cBhvr>
                      <p:tavLst>
                        <p:tav tm="0">
                          <p:val>
                            <p:strVal val="#ppt_x"/>
                          </p:val>
                        </p:tav>
                        <p:tav tm="100000">
                          <p:val>
                            <p:strVal val="#ppt_x"/>
                          </p:val>
                        </p:tav>
                      </p:tavLst>
                    </p:anim>
                    <p:anim calcmode="lin" valueType="num">
                      <p:cBhvr>
                        <p:cTn dur="750" fill="hold"/>
                        <p:tgtEl>
                          <p:spTgt spid="28"/>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ppt_x</p:attrName>
                        </p:attrNameLst>
                      </p:cBhvr>
                      <p:tavLst>
                        <p:tav tm="0">
                          <p:val>
                            <p:strVal val="#ppt_x"/>
                          </p:val>
                        </p:tav>
                        <p:tav tm="100000">
                          <p:val>
                            <p:strVal val="#ppt_x"/>
                          </p:val>
                        </p:tav>
                      </p:tavLst>
                    </p:anim>
                    <p:anim calcmode="lin" valueType="num">
                      <p:cBhvr>
                        <p:cTn dur="750" fill="hold"/>
                        <p:tgtEl>
                          <p:spTgt spid="17"/>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anim calcmode="lin" valueType="num">
                      <p:cBhvr>
                        <p:cTn dur="750" fill="hold"/>
                        <p:tgtEl>
                          <p:spTgt spid="20"/>
                        </p:tgtEl>
                        <p:attrNameLst>
                          <p:attrName>ppt_x</p:attrName>
                        </p:attrNameLst>
                      </p:cBhvr>
                      <p:tavLst>
                        <p:tav tm="0">
                          <p:val>
                            <p:strVal val="#ppt_x"/>
                          </p:val>
                        </p:tav>
                        <p:tav tm="100000">
                          <p:val>
                            <p:strVal val="#ppt_x"/>
                          </p:val>
                        </p:tav>
                      </p:tavLst>
                    </p:anim>
                    <p:anim calcmode="lin" valueType="num">
                      <p:cBhvr>
                        <p:cTn dur="750" fill="hold"/>
                        <p:tgtEl>
                          <p:spTgt spid="20"/>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15:guide id="5" pos="864" userDrawn="1">
          <p15:clr>
            <a:srgbClr val="A4A3A4"/>
          </p15:clr>
        </p15:guide>
        <p15:guide id="6" pos="2256" userDrawn="1">
          <p15:clr>
            <a:srgbClr val="A4A3A4"/>
          </p15:clr>
        </p15:guide>
      </p15:sldGuideLst>
    </p:ext>
  </p:extLst>
</p:sldLayout>
</file>

<file path=ppt/slideLayouts/slideLayout7.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Overview (C)">
    <p:bg>
      <p:bgPr>
        <a:solidFill>
          <a:schemeClr val="bg1"/>
        </a:solidFill>
        <a:effectLst/>
      </p:bgPr>
    </p:bg>
    <p:spTree>
      <p:nvGrpSpPr>
        <p:cNvPr id="1" name=""/>
        <p:cNvGrpSpPr/>
        <p:nvPr/>
      </p:nvGrpSpPr>
      <p:grpSpPr>
        <a:xfrm>
          <a:off x="0" y="0"/>
          <a:ext cx="0" cy="0"/>
          <a:chOff x="0" y="0"/>
          <a:chExt cx="0" cy="0"/>
        </a:xfrm>
      </p:grpSpPr>
      <p:sp>
        <p:nvSpPr>
          <p:cNvPr id="24" name="Section Title (6)"/>
          <p:cNvSpPr>
            <a:spLocks noGrp="1"/>
          </p:cNvSpPr>
          <p:nvPr>
            <p:ph type="body" sz="quarter" idx="18" hasCustomPrompt="1"/>
          </p:nvPr>
        </p:nvSpPr>
        <p:spPr>
          <a:xfrm>
            <a:off x="7156820" y="5078520"/>
            <a:ext cx="4343400" cy="1087200"/>
          </a:xfrm>
        </p:spPr>
        <p:txBody>
          <a:bodyPr lIns="0" tIns="0" rIns="0">
            <a:noAutofit/>
          </a:bodyPr>
          <a:lstStyle>
            <a:lvl1pPr marL="0" indent="0">
              <a:lnSpc>
                <a:spcPts val="3600"/>
              </a:lnSpc>
              <a:spcBef>
                <a:spcPts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cxnSp>
        <p:nvCxnSpPr>
          <p:cNvPr id="17" name="Straight Line (6)"/>
          <p:cNvCxnSpPr/>
          <p:nvPr/>
        </p:nvCxnSpPr>
        <p:spPr bwMode="auto">
          <a:xfrm>
            <a:off x="7156820" y="4835841"/>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21" name="Section Title (5)"/>
          <p:cNvSpPr>
            <a:spLocks noGrp="1"/>
          </p:cNvSpPr>
          <p:nvPr>
            <p:ph type="body" sz="quarter" idx="15" hasCustomPrompt="1"/>
          </p:nvPr>
        </p:nvSpPr>
        <p:spPr>
          <a:xfrm>
            <a:off x="2060677" y="5078521"/>
            <a:ext cx="4343400" cy="1087200"/>
          </a:xfrm>
        </p:spPr>
        <p:txBody>
          <a:bodyPr lIns="0" tIns="0" rIns="0">
            <a:noAutofit/>
          </a:bodyPr>
          <a:lstStyle>
            <a:lvl1pPr marL="0" indent="0">
              <a:lnSpc>
                <a:spcPts val="3600"/>
              </a:lnSpc>
              <a:spcBef>
                <a:spcPts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cxnSp>
        <p:nvCxnSpPr>
          <p:cNvPr id="11" name="Straight Line (5)"/>
          <p:cNvCxnSpPr/>
          <p:nvPr/>
        </p:nvCxnSpPr>
        <p:spPr bwMode="auto">
          <a:xfrm>
            <a:off x="2060677" y="4835841"/>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23" name="Section Title (4)"/>
          <p:cNvSpPr>
            <a:spLocks noGrp="1"/>
          </p:cNvSpPr>
          <p:nvPr>
            <p:ph type="body" sz="quarter" idx="17" hasCustomPrompt="1"/>
          </p:nvPr>
        </p:nvSpPr>
        <p:spPr>
          <a:xfrm>
            <a:off x="7156820" y="3035665"/>
            <a:ext cx="4343400" cy="1087200"/>
          </a:xfrm>
        </p:spPr>
        <p:txBody>
          <a:bodyPr lIns="0" tIns="0" rIns="0">
            <a:noAutofit/>
          </a:bodyPr>
          <a:lstStyle>
            <a:lvl1pPr marL="0" indent="0">
              <a:lnSpc>
                <a:spcPts val="3600"/>
              </a:lnSpc>
              <a:spcBef>
                <a:spcPts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cxnSp>
        <p:nvCxnSpPr>
          <p:cNvPr id="15" name="Straight Line (4)"/>
          <p:cNvCxnSpPr/>
          <p:nvPr/>
        </p:nvCxnSpPr>
        <p:spPr bwMode="auto">
          <a:xfrm>
            <a:off x="7156820" y="2793462"/>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20" name="Section Title (3)"/>
          <p:cNvSpPr>
            <a:spLocks noGrp="1"/>
          </p:cNvSpPr>
          <p:nvPr>
            <p:ph type="body" sz="quarter" idx="14" hasCustomPrompt="1"/>
          </p:nvPr>
        </p:nvSpPr>
        <p:spPr>
          <a:xfrm>
            <a:off x="2060677" y="3035666"/>
            <a:ext cx="4343400" cy="1087200"/>
          </a:xfrm>
        </p:spPr>
        <p:txBody>
          <a:bodyPr lIns="0" tIns="0" rIns="0">
            <a:noAutofit/>
          </a:bodyPr>
          <a:lstStyle>
            <a:lvl1pPr marL="0" indent="0">
              <a:lnSpc>
                <a:spcPts val="3600"/>
              </a:lnSpc>
              <a:spcBef>
                <a:spcPts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cxnSp>
        <p:nvCxnSpPr>
          <p:cNvPr id="9" name="Straight Line (3)"/>
          <p:cNvCxnSpPr/>
          <p:nvPr/>
        </p:nvCxnSpPr>
        <p:spPr bwMode="auto">
          <a:xfrm>
            <a:off x="2060677" y="2793462"/>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22" name="Section Title (2)"/>
          <p:cNvSpPr>
            <a:spLocks noGrp="1"/>
          </p:cNvSpPr>
          <p:nvPr>
            <p:ph type="body" sz="quarter" idx="16" hasCustomPrompt="1"/>
          </p:nvPr>
        </p:nvSpPr>
        <p:spPr>
          <a:xfrm>
            <a:off x="7156820" y="992809"/>
            <a:ext cx="4343400" cy="1087200"/>
          </a:xfrm>
        </p:spPr>
        <p:txBody>
          <a:bodyPr lIns="0" tIns="0" rIns="0">
            <a:noAutofit/>
          </a:bodyPr>
          <a:lstStyle>
            <a:lvl1pPr marL="0" indent="0">
              <a:lnSpc>
                <a:spcPts val="3600"/>
              </a:lnSpc>
              <a:spcBef>
                <a:spcPts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cxnSp>
        <p:nvCxnSpPr>
          <p:cNvPr id="13" name="Straight Line (2)"/>
          <p:cNvCxnSpPr/>
          <p:nvPr/>
        </p:nvCxnSpPr>
        <p:spPr bwMode="auto">
          <a:xfrm>
            <a:off x="7156820" y="751082"/>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3" name="Section Title (1)"/>
          <p:cNvSpPr>
            <a:spLocks noGrp="1"/>
          </p:cNvSpPr>
          <p:nvPr>
            <p:ph type="body" sz="quarter" idx="13" hasCustomPrompt="1"/>
          </p:nvPr>
        </p:nvSpPr>
        <p:spPr>
          <a:xfrm>
            <a:off x="2060677" y="992809"/>
            <a:ext cx="4343400" cy="1087201"/>
          </a:xfrm>
        </p:spPr>
        <p:txBody>
          <a:bodyPr lIns="0" tIns="0" rIns="0">
            <a:noAutofit/>
          </a:bodyPr>
          <a:lstStyle>
            <a:lvl1pPr marL="0" indent="0">
              <a:lnSpc>
                <a:spcPts val="3600"/>
              </a:lnSpc>
              <a:spcBef>
                <a:spcPts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dirty="0"/>
              <a:t>Section Title</a:t>
            </a:r>
          </a:p>
        </p:txBody>
      </p:sp>
      <p:cxnSp>
        <p:nvCxnSpPr>
          <p:cNvPr id="7" name="Straight Line (1)"/>
          <p:cNvCxnSpPr/>
          <p:nvPr/>
        </p:nvCxnSpPr>
        <p:spPr bwMode="auto">
          <a:xfrm>
            <a:off x="2060677" y="751082"/>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18"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a:t>Overview</a:t>
            </a:r>
          </a:p>
        </p:txBody>
      </p:sp>
      <p:sp>
        <p:nvSpPr>
          <p:cNvPr id="5"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FA061617-D779-434D-8887-24F1E654481A}" type="slidenum">
              <a:rPr lang="en-US" smtClean="0"/>
              <a:pPr/>
              <a:t>‹#›</a:t>
            </a:fld>
            <a:endParaRPr lang="en-US" dirty="0"/>
          </a:p>
        </p:txBody>
      </p:sp>
      <p:sp>
        <p:nvSpPr>
          <p:cNvPr id="6"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166335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75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75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75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75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750"/>
                                        <p:tgtEl>
                                          <p:spTgt spid="17"/>
                                        </p:tgtEl>
                                      </p:cBhvr>
                                    </p:animEffect>
                                  </p:childTnLst>
                                </p:cTn>
                              </p:par>
                            </p:childTnLst>
                          </p:cTn>
                        </p:par>
                        <p:par>
                          <p:cTn id="23" fill="hold">
                            <p:stCondLst>
                              <p:cond delay="75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750"/>
                                        <p:tgtEl>
                                          <p:spTgt spid="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750"/>
                                        <p:tgtEl>
                                          <p:spTgt spid="22">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750"/>
                                        <p:tgtEl>
                                          <p:spTgt spid="2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750"/>
                                        <p:tgtEl>
                                          <p:spTgt spid="2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Effect transition="in" filter="fade">
                                      <p:cBhvr>
                                        <p:cTn id="38" dur="750"/>
                                        <p:tgtEl>
                                          <p:spTgt spid="21">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fade">
                                      <p:cBhvr>
                                        <p:cTn id="41" dur="75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750"/>
                        <p:tgtEl>
                          <p:spTgt spid="24"/>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750"/>
                        <p:tgtEl>
                          <p:spTgt spid="21"/>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750"/>
                        <p:tgtEl>
                          <p:spTgt spid="22"/>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extLst>
    <p:ext uri="{DCECCB84-F9BA-43D5-87BE-67443E8EF086}">
      <p15:sldGuideLst xmlns:p15="http://schemas.microsoft.com/office/powerpoint/2012/main">
        <p15:guide id="1" pos="864" userDrawn="1">
          <p15:clr>
            <a:srgbClr val="A4A3A4"/>
          </p15:clr>
        </p15:guide>
      </p15:sldGuideLst>
    </p:ext>
  </p:extLst>
</p:sldLayout>
</file>

<file path=ppt/slideLayouts/slideLayout8.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Title and Content (A)">
    <p:spTree>
      <p:nvGrpSpPr>
        <p:cNvPr id="1" name=""/>
        <p:cNvGrpSpPr/>
        <p:nvPr/>
      </p:nvGrpSpPr>
      <p:grpSpPr>
        <a:xfrm>
          <a:off x="0" y="0"/>
          <a:ext cx="0" cy="0"/>
          <a:chOff x="0" y="0"/>
          <a:chExt cx="0" cy="0"/>
        </a:xfrm>
      </p:grpSpPr>
      <p:sp>
        <p:nvSpPr>
          <p:cNvPr id="9" name="White Background"/>
          <p:cNvSpPr/>
          <p:nvPr/>
        </p:nvSpPr>
        <p:spPr>
          <a:xfrm>
            <a:off x="1" y="1709929"/>
            <a:ext cx="12192000" cy="5148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p:cNvSpPr>
            <a:spLocks noGrp="1"/>
          </p:cNvSpPr>
          <p:nvPr>
            <p:ph idx="1"/>
          </p:nvPr>
        </p:nvSpPr>
        <p:spPr>
          <a:xfrm>
            <a:off x="689650" y="2057400"/>
            <a:ext cx="10816550" cy="4119563"/>
          </a:xfrm>
        </p:spPr>
        <p:txBody>
          <a:bodyPr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Title"/>
          <p:cNvSpPr>
            <a:spLocks noGrp="1"/>
          </p:cNvSpPr>
          <p:nvPr>
            <p:ph type="title"/>
          </p:nvPr>
        </p:nvSpPr>
        <p:spPr>
          <a:xfrm>
            <a:off x="685800" y="693470"/>
            <a:ext cx="10820400" cy="1024128"/>
          </a:xfrm>
        </p:spPr>
        <p:txBody>
          <a:bodyPr lIns="0" tIns="182880" anchor="t" anchorCtr="0">
            <a:noAutofit/>
          </a:bodyPr>
          <a:lstStyle>
            <a:lvl1pPr>
              <a:defRPr>
                <a:solidFill>
                  <a:schemeClr val="tx1"/>
                </a:solidFill>
              </a:defRPr>
            </a:lvl1pPr>
          </a:lstStyle>
          <a:p>
            <a:r>
              <a:rPr lang="en-US"/>
              <a:t>Click to edit Master title style</a:t>
            </a:r>
            <a:endParaRPr lang="en-US" dirty="0"/>
          </a:p>
        </p:txBody>
      </p:sp>
      <p:sp>
        <p:nvSpPr>
          <p:cNvPr id="15"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fld id="{40691FC5-8656-4465-B922-9C8E8E60B534}" type="slidenum">
              <a:rPr lang="en-US" smtClean="0"/>
              <a:pPr/>
              <a:t>‹#›</a:t>
            </a:fld>
            <a:endParaRPr lang="en-US" dirty="0"/>
          </a:p>
        </p:txBody>
      </p:sp>
      <p:sp>
        <p:nvSpPr>
          <p:cNvPr id="16" name="Footer Placeholder"/>
          <p:cNvSpPr>
            <a:spLocks noGrp="1"/>
          </p:cNvSpPr>
          <p:nvPr>
            <p:ph type="ftr" sz="quarter" idx="11"/>
          </p:nvPr>
        </p:nvSpPr>
        <p:spPr>
          <a:xfrm>
            <a:off x="0" y="0"/>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cxnSp>
        <p:nvCxnSpPr>
          <p:cNvPr id="8" name="Straight Line"/>
          <p:cNvCxnSpPr/>
          <p:nvPr userDrawn="1"/>
        </p:nvCxnSpPr>
        <p:spPr bwMode="auto">
          <a:xfrm>
            <a:off x="685800" y="634854"/>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47721609"/>
      </p:ext>
    </p:extLst>
  </p:cSld>
  <p:clrMapOvr>
    <a:masterClrMapping/>
  </p:clrMapOvr>
  <p:extLst>
    <p:ext uri="{DCECCB84-F9BA-43D5-87BE-67443E8EF086}">
      <p15:sldGuideLst xmlns:p15="http://schemas.microsoft.com/office/powerpoint/2012/main">
        <p15:guide id="1" orient="horz" pos="1296" userDrawn="1">
          <p15:clr>
            <a:srgbClr val="A4A3A4"/>
          </p15:clr>
        </p15:guide>
      </p15:sldGuideLst>
    </p:ext>
  </p:extLst>
</p:sldLayout>
</file>

<file path=ppt/slideLayouts/slideLayout9.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Title and Content (B)">
    <p:bg>
      <p:bgPr>
        <a:solidFill>
          <a:schemeClr val="bg1"/>
        </a:solidFill>
        <a:effectLst/>
      </p:bgPr>
    </p:bg>
    <p:spTree>
      <p:nvGrpSpPr>
        <p:cNvPr id="1" name=""/>
        <p:cNvGrpSpPr/>
        <p:nvPr/>
      </p:nvGrpSpPr>
      <p:grpSpPr>
        <a:xfrm>
          <a:off x="0" y="0"/>
          <a:ext cx="0" cy="0"/>
          <a:chOff x="0" y="0"/>
          <a:chExt cx="0" cy="0"/>
        </a:xfrm>
      </p:grpSpPr>
      <p:sp>
        <p:nvSpPr>
          <p:cNvPr id="6" name="Gray Header"/>
          <p:cNvSpPr/>
          <p:nvPr/>
        </p:nvSpPr>
        <p:spPr>
          <a:xfrm>
            <a:off x="0" y="1"/>
            <a:ext cx="12191999" cy="17175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p:cNvSpPr>
            <a:spLocks noGrp="1"/>
          </p:cNvSpPr>
          <p:nvPr>
            <p:ph idx="1"/>
          </p:nvPr>
        </p:nvSpPr>
        <p:spPr>
          <a:xfrm>
            <a:off x="685800" y="2057401"/>
            <a:ext cx="10820400" cy="4119562"/>
          </a:xfrm>
        </p:spPr>
        <p:txBody>
          <a:bodyPr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Title"/>
          <p:cNvSpPr>
            <a:spLocks noGrp="1"/>
          </p:cNvSpPr>
          <p:nvPr>
            <p:ph type="title"/>
          </p:nvPr>
        </p:nvSpPr>
        <p:spPr>
          <a:xfrm>
            <a:off x="685800" y="693470"/>
            <a:ext cx="10820400" cy="1024128"/>
          </a:xfrm>
        </p:spPr>
        <p:txBody>
          <a:bodyPr lIns="0" tIns="182880" anchor="t" anchorCtr="0">
            <a:noAutofit/>
          </a:bodyPr>
          <a:lstStyle/>
          <a:p>
            <a:r>
              <a:rPr lang="en-US"/>
              <a:t>Click to edit Master title style</a:t>
            </a:r>
            <a:endParaRPr lang="en-US" dirty="0"/>
          </a:p>
        </p:txBody>
      </p:sp>
      <p:cxnSp>
        <p:nvCxnSpPr>
          <p:cNvPr id="9" name="Straight Line"/>
          <p:cNvCxnSpPr/>
          <p:nvPr/>
        </p:nvCxnSpPr>
        <p:spPr bwMode="auto">
          <a:xfrm>
            <a:off x="685800" y="634854"/>
            <a:ext cx="914400" cy="0"/>
          </a:xfrm>
          <a:prstGeom prst="line">
            <a:avLst/>
          </a:prstGeom>
          <a:noFill/>
          <a:ln w="114300" cap="flat">
            <a:solidFill>
              <a:srgbClr val="003D58"/>
            </a:solidFill>
            <a:prstDash val="solid"/>
            <a:round/>
          </a:ln>
          <a:effectLst/>
          <a:sp3d/>
        </p:spPr>
        <p:style>
          <a:lnRef idx="0">
            <a:scrgbClr r="0" g="0" b="0"/>
          </a:lnRef>
          <a:fillRef idx="0">
            <a:scrgbClr r="0" g="0" b="0"/>
          </a:fillRef>
          <a:effectRef idx="0">
            <a:scrgbClr r="0" g="0" b="0"/>
          </a:effectRef>
          <a:fontRef idx="none"/>
        </p:style>
      </p:cxnSp>
      <p:sp>
        <p:nvSpPr>
          <p:cNvPr id="7"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B4FDDB11-1E71-44A1-B02A-D8CCA24CBDB1}" type="slidenum">
              <a:rPr lang="en-US" smtClean="0"/>
              <a:pPr/>
              <a:t>‹#›</a:t>
            </a:fld>
            <a:endParaRPr lang="en-US" dirty="0"/>
          </a:p>
        </p:txBody>
      </p:sp>
      <p:sp>
        <p:nvSpPr>
          <p:cNvPr id="8"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2229889225"/>
      </p:ext>
    </p:extLst>
  </p:cSld>
  <p:clrMapOvr>
    <a:masterClrMapping/>
  </p:clrMapOvr>
  <p:extLst>
    <p:ext uri="{DCECCB84-F9BA-43D5-87BE-67443E8EF086}">
      <p15:sldGuideLst xmlns:p15="http://schemas.microsoft.com/office/powerpoint/2012/main">
        <p15:guide id="1" orient="horz" pos="1296"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svg="http://schemas.microsoft.com/office/drawing/2016/SVG/main"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Pr>
        <a:blipFill dpi="0" rotWithShape="1">
          <a:blip r:embed="rId35">
            <a:lum/>
            <a:extLst>
              <a:ext uri="{96DAC541-7B7A-43D3-8B79-37D633B846F1}">
                <asvg:svgBlip xmlns:asvg="http://schemas.microsoft.com/office/drawing/2016/SVG/main" r:embed="rId36"/>
              </a:ext>
            </a:extLst>
          </a:blip>
          <a:srcRect/>
          <a:stretch>
            <a:fillRect/>
          </a:stretch>
        </a:blipFill>
        <a:effectLst/>
      </p:bgPr>
    </p:bg>
    <p:spTree>
      <p:nvGrpSpPr>
        <p:cNvPr id="1" name=""/>
        <p:cNvGrpSpPr/>
        <p:nvPr/>
      </p:nvGrpSpPr>
      <p:grpSpPr>
        <a:xfrm>
          <a:off x="0" y="0"/>
          <a:ext cx="0" cy="0"/>
          <a:chOff x="0" y="0"/>
          <a:chExt cx="0" cy="0"/>
        </a:xfrm>
      </p:grpSpPr>
      <p:grpSp>
        <p:nvGrpSpPr>
          <p:cNvPr id="10" name="Background" hidden="1">
            <a:extLst>
              <a:ext uri="{FF2B5EF4-FFF2-40B4-BE49-F238E27FC236}">
                <a16:creationId xmlns:a16="http://schemas.microsoft.com/office/drawing/2014/main" id="{55973DF5-F647-20FD-DC68-CA809E7D909E}"/>
              </a:ext>
            </a:extLst>
          </p:cNvPr>
          <p:cNvGrpSpPr>
            <a:grpSpLocks noGrp="1" noUngrp="1" noRot="1" noMove="1" noResize="1"/>
          </p:cNvGrpSpPr>
          <p:nvPr userDrawn="1"/>
        </p:nvGrpSpPr>
        <p:grpSpPr>
          <a:xfrm>
            <a:off x="0" y="0"/>
            <a:ext cx="12192000" cy="6858000"/>
            <a:chOff x="0" y="0"/>
            <a:chExt cx="12192000" cy="6858000"/>
          </a:xfrm>
        </p:grpSpPr>
        <p:pic>
          <p:nvPicPr>
            <p:cNvPr id="5" name="Picture 4">
              <a:extLst>
                <a:ext uri="{FF2B5EF4-FFF2-40B4-BE49-F238E27FC236}">
                  <a16:creationId xmlns:a16="http://schemas.microsoft.com/office/drawing/2014/main" id="{3F2ABB94-F10B-CB86-491C-14C96C941657}"/>
                </a:ext>
              </a:extLst>
            </p:cNvPr>
            <p:cNvPicPr>
              <a:picLocks noGrp="1" noRot="1" noChangeAspect="1" noMove="1" noResize="1" noEditPoints="1" noAdjustHandles="1" noChangeArrowheads="1" noChangeShapeType="1" noCrop="1"/>
            </p:cNvPicPr>
            <p:nvPr userDrawn="1"/>
          </p:nvPicPr>
          <p:blipFill rotWithShape="1">
            <a:blip r:embed="rId37">
              <a:extLst>
                <a:ext uri="{28A0092B-C50C-407E-A947-70E740481C1C}">
                  <a14:useLocalDpi xmlns:a14="http://schemas.microsoft.com/office/drawing/2010/main" val="0"/>
                </a:ext>
              </a:extLst>
            </a:blip>
            <a:srcRect l="18117" t="-204" r="18117" b="204"/>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D0955DF2-6F2E-4044-58BF-5797B6F87209}"/>
                </a:ext>
              </a:extLst>
            </p:cNvPr>
            <p:cNvSpPr>
              <a:spLocks noGrp="1" noRot="1" noMove="1" noResize="1" noEditPoints="1" noAdjustHandles="1" noChangeArrowheads="1" noChangeShapeType="1"/>
            </p:cNvSpPr>
            <p:nvPr userDrawn="1"/>
          </p:nvSpPr>
          <p:spPr>
            <a:xfrm>
              <a:off x="0" y="0"/>
              <a:ext cx="12192000" cy="6858000"/>
            </a:xfrm>
            <a:prstGeom prst="rect">
              <a:avLst/>
            </a:prstGeom>
            <a:gradFill flip="none" rotWithShape="1">
              <a:gsLst>
                <a:gs pos="82000">
                  <a:srgbClr val="69D2DE">
                    <a:alpha val="72000"/>
                  </a:srgbClr>
                </a:gs>
                <a:gs pos="40000">
                  <a:schemeClr val="bg1">
                    <a:alpha val="54000"/>
                  </a:schemeClr>
                </a:gs>
                <a:gs pos="100000">
                  <a:srgbClr val="02B3C8">
                    <a:alpha val="94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p:cNvSpPr>
            <a:spLocks noGrp="1"/>
          </p:cNvSpPr>
          <p:nvPr userDrawn="1">
            <p:ph type="body" idx="1"/>
          </p:nvPr>
        </p:nvSpPr>
        <p:spPr>
          <a:xfrm>
            <a:off x="689649" y="1825625"/>
            <a:ext cx="10816551" cy="4346576"/>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userDrawn="1">
            <p:ph type="title"/>
          </p:nvPr>
        </p:nvSpPr>
        <p:spPr>
          <a:xfrm>
            <a:off x="689649" y="685800"/>
            <a:ext cx="10816549" cy="1024128"/>
          </a:xfrm>
          <a:prstGeom prst="rect">
            <a:avLst/>
          </a:prstGeom>
        </p:spPr>
        <p:txBody>
          <a:bodyPr vert="horz" lIns="0" tIns="182880" rIns="0" bIns="0" rtlCol="0" anchor="t" anchorCtr="0">
            <a:noAutofit/>
          </a:bodyPr>
          <a:lstStyle/>
          <a:p>
            <a:r>
              <a:rPr lang="en-US"/>
              <a:t>Click to edit Master title style</a:t>
            </a:r>
            <a:endParaRPr lang="en-US" dirty="0"/>
          </a:p>
        </p:txBody>
      </p:sp>
      <p:sp>
        <p:nvSpPr>
          <p:cNvPr id="7" name="Slide Number Placeholder"/>
          <p:cNvSpPr>
            <a:spLocks noGrp="1"/>
          </p:cNvSpPr>
          <p:nvPr userDrawn="1">
            <p:ph type="sldNum" sz="quarter" idx="12"/>
          </p:nvPr>
        </p:nvSpPr>
        <p:spPr>
          <a:xfrm>
            <a:off x="0" y="6510528"/>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r>
              <a:rPr lang="en-US"/>
              <a:t>privileged and confidential</a:t>
            </a:r>
            <a:endParaRPr lang="en-US" dirty="0"/>
          </a:p>
        </p:txBody>
      </p:sp>
      <p:sp>
        <p:nvSpPr>
          <p:cNvPr id="8" name="Footer Placeholder"/>
          <p:cNvSpPr>
            <a:spLocks noGrp="1"/>
          </p:cNvSpPr>
          <p:nvPr userDrawn="1">
            <p:ph type="ftr" sz="quarter" idx="11"/>
          </p:nvPr>
        </p:nvSpPr>
        <p:spPr>
          <a:xfrm>
            <a:off x="0" y="0"/>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r>
              <a:rPr lang="en-US"/>
              <a:t>CGA LEGAL ADVISORY COMMITTEE</a:t>
            </a:r>
            <a:endParaRPr lang="en-US" dirty="0"/>
          </a:p>
        </p:txBody>
      </p:sp>
    </p:spTree>
    <p:extLst>
      <p:ext uri="{BB962C8B-B14F-4D97-AF65-F5344CB8AC3E}">
        <p14:creationId xmlns:p14="http://schemas.microsoft.com/office/powerpoint/2010/main" val="1079426404"/>
      </p:ext>
    </p:extLst>
  </p:cSld>
  <p:clrMap bg1="lt1" tx1="dk1" bg2="lt2" tx2="dk2" accent1="accent1" accent2="accent2" accent3="accent3" accent4="accent4" accent5="accent5" accent6="accent6" hlink="hlink" folHlink="folHlink"/>
  <p:sldLayoutIdLst>
    <p:sldLayoutId id="2147483910" r:id="rId1"/>
    <p:sldLayoutId id="2147483942"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2" r:id="rId24"/>
    <p:sldLayoutId id="2147483933" r:id="rId25"/>
    <p:sldLayoutId id="2147483934" r:id="rId26"/>
    <p:sldLayoutId id="2147483935" r:id="rId27"/>
    <p:sldLayoutId id="2147483936" r:id="rId28"/>
    <p:sldLayoutId id="2147483937" r:id="rId29"/>
    <p:sldLayoutId id="2147483938" r:id="rId30"/>
    <p:sldLayoutId id="2147483939" r:id="rId31"/>
    <p:sldLayoutId id="2147483940" r:id="rId32"/>
    <p:sldLayoutId id="2147483941" r:id="rId3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hf hdr="0" dt="0"/>
  <p:txStyles>
    <p:titleStyle>
      <a:lvl1pPr algn="l" defTabSz="914400" rtl="0" eaLnBrk="1" latinLnBrk="0" hangingPunct="1">
        <a:lnSpc>
          <a:spcPct val="90000"/>
        </a:lnSpc>
        <a:spcBef>
          <a:spcPct val="0"/>
        </a:spcBef>
        <a:buNone/>
        <a:defRPr sz="4800" b="1" kern="1200" spc="-150" baseline="0">
          <a:solidFill>
            <a:srgbClr val="000000"/>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100000"/>
        </a:lnSpc>
        <a:spcBef>
          <a:spcPts val="1000"/>
        </a:spcBef>
        <a:buClr>
          <a:srgbClr val="B2BB1E"/>
        </a:buClr>
        <a:buFont typeface="Arial" panose="020B0604020202020204" pitchFamily="34" charset="0"/>
        <a:buChar char="•"/>
        <a:defRPr sz="2800" kern="1200">
          <a:solidFill>
            <a:srgbClr val="000000"/>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400" kern="1200">
          <a:solidFill>
            <a:srgbClr val="000000"/>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rgbClr val="000000"/>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A4A3A4"/>
          </p15:clr>
        </p15:guide>
        <p15:guide id="2" orient="horz" pos="432">
          <p15:clr>
            <a:srgbClr val="A4A3A4"/>
          </p15:clr>
        </p15:guide>
        <p15:guide id="3" pos="7248">
          <p15:clr>
            <a:srgbClr val="A4A3A4"/>
          </p15:clr>
        </p15:guide>
        <p15:guide id="4" orient="horz" pos="388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nkaneko@shb.com" TargetMode="External"/><Relationship Id="rId1" Type="http://schemas.openxmlformats.org/officeDocument/2006/relationships/slideLayout" Target="../slideLayouts/slideLayout31.xml"/><Relationship Id="rId5" Type="http://schemas.openxmlformats.org/officeDocument/2006/relationships/image" Target="../media/image9.jpg"/><Relationship Id="rId4" Type="http://schemas.openxmlformats.org/officeDocument/2006/relationships/hyperlink" Target="mailto:cpiazza@khlaw.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ubtitle 3" descr="" title=""/>
          <p:cNvSpPr>
            <a:spLocks noGrp="1"/>
          </p:cNvSpPr>
          <p:nvPr>
            <p:ph type="subTitle" idx="1"/>
          </p:nvPr>
        </p:nvSpPr>
        <p:spPr>
          <a:xfrm>
            <a:off x="1257300" y="5179076"/>
            <a:ext cx="7987184" cy="993123"/>
          </a:xfrm>
        </p:spPr>
        <p:txBody>
          <a:bodyPr/>
          <a:lstStyle/>
          <a:p>
            <a:r>
              <a:rPr lang="en-US" sz="1200" b="1" spc="100" dirty="0">
                <a:latin typeface="+mj-lt"/>
              </a:rPr>
              <a:t>PRESENTED BY</a:t>
            </a:r>
          </a:p>
          <a:p>
            <a:r>
              <a:rPr lang="en-US" sz="2000" dirty="0"/>
              <a:t>Meghan Baker | </a:t>
            </a:r>
            <a:r>
              <a:rPr lang="en-US" sz="2000" i="1" dirty="0"/>
              <a:t>Partner</a:t>
            </a:r>
            <a:r>
              <a:rPr lang="en-US" sz="2000" dirty="0"/>
              <a:t>, Downey Brand LLP</a:t>
            </a:r>
          </a:p>
          <a:p>
            <a:r>
              <a:rPr lang="en-US" sz="2000" dirty="0"/>
              <a:t>Naoki Kaneko | </a:t>
            </a:r>
            <a:r>
              <a:rPr lang="en-US" sz="2000" i="1" dirty="0"/>
              <a:t>Partner</a:t>
            </a:r>
            <a:r>
              <a:rPr lang="en-US" sz="2000" dirty="0"/>
              <a:t>, Shook, Hardy &amp; Bacon</a:t>
            </a:r>
            <a:br>
              <a:rPr lang="en-US" sz="2000" dirty="0"/>
            </a:br>
            <a:endParaRPr lang="en-US" sz="2000" dirty="0"/>
          </a:p>
        </p:txBody>
      </p:sp>
      <p:sp>
        <p:nvSpPr>
          <p:cNvPr id="5" name="Title 4" descr="" title=""/>
          <p:cNvSpPr>
            <a:spLocks noGrp="1"/>
          </p:cNvSpPr>
          <p:nvPr>
            <p:ph type="ctrTitle"/>
          </p:nvPr>
        </p:nvSpPr>
        <p:spPr>
          <a:xfrm>
            <a:off x="1257300" y="1760581"/>
            <a:ext cx="9892782" cy="1761725"/>
          </a:xfrm>
        </p:spPr>
        <p:txBody>
          <a:bodyPr/>
          <a:lstStyle/>
          <a:p>
            <a:pPr>
              <a:lnSpc>
                <a:spcPts val="6900"/>
              </a:lnSpc>
            </a:pPr>
            <a:r>
              <a:rPr lang="en-US" sz="7200" dirty="0"/>
              <a:t>Consumer </a:t>
            </a:r>
            <a:br>
              <a:rPr lang="en-US" sz="7200" dirty="0"/>
            </a:br>
            <a:r>
              <a:rPr lang="en-US" sz="7200" dirty="0"/>
              <a:t>Protection Litigation:</a:t>
            </a:r>
            <a:endParaRPr lang="en-US" sz="5400" b="0" spc="-50" dirty="0"/>
          </a:p>
        </p:txBody>
      </p:sp>
      <p:sp>
        <p:nvSpPr>
          <p:cNvPr id="6" name="Text Placeholder 5" descr="" title=""/>
          <p:cNvSpPr>
            <a:spLocks noGrp="1"/>
          </p:cNvSpPr>
          <p:nvPr>
            <p:ph type="body" sz="quarter" idx="13"/>
          </p:nvPr>
        </p:nvSpPr>
        <p:spPr>
          <a:xfrm>
            <a:off x="1252636" y="1141597"/>
            <a:ext cx="3429000" cy="347472"/>
          </a:xfrm>
        </p:spPr>
        <p:txBody>
          <a:bodyPr/>
          <a:lstStyle/>
          <a:p>
            <a:fld id="{C8E4290E-58A3-493D-AA23-6634B155C53E}" type="datetime4">
              <a:rPr lang="en-US" smtClean="0"/>
              <a:t>May 5, 2026</a:t>
            </a:fld>
            <a:endParaRPr lang="en-US" dirty="0"/>
          </a:p>
        </p:txBody>
      </p:sp>
      <p:sp>
        <p:nvSpPr>
          <p:cNvPr id="2" name="Slide Number Placeholder 1" descr="" title=""/>
          <p:cNvSpPr>
            <a:spLocks noGrp="1"/>
          </p:cNvSpPr>
          <p:nvPr>
            <p:ph type="sldNum" sz="quarter" idx="12"/>
          </p:nvPr>
        </p:nvSpPr>
        <p:spPr/>
        <p:txBody>
          <a:bodyPr/>
          <a:lstStyle/>
          <a:p>
            <a:r>
              <a:rPr lang="en-US" dirty="0">
                <a:solidFill>
                  <a:schemeClr val="bg1">
                    <a:alpha val="50000"/>
                  </a:schemeClr>
                </a:solidFill>
              </a:rPr>
              <a:t>Privileged + confidential | attorney-client work product</a:t>
            </a:r>
          </a:p>
        </p:txBody>
      </p:sp>
      <p:sp>
        <p:nvSpPr>
          <p:cNvPr id="3" name="Footer Placeholder 2" descr="" title=""/>
          <p:cNvSpPr>
            <a:spLocks noGrp="1"/>
          </p:cNvSpPr>
          <p:nvPr>
            <p:ph type="ftr" sz="quarter" idx="11"/>
          </p:nvPr>
        </p:nvSpPr>
        <p:spPr/>
        <p:txBody>
          <a:bodyPr/>
          <a:lstStyle/>
          <a:p>
            <a:r>
              <a:rPr lang="en-US" dirty="0"/>
              <a:t>CGA LEGAL ADVISORY COMMITTEE</a:t>
            </a:r>
          </a:p>
        </p:txBody>
      </p:sp>
      <p:sp>
        <p:nvSpPr>
          <p:cNvPr id="14" name="TextBox 13" descr="" title="">
            <a:extLst>
              <a:ext uri="{FF2B5EF4-FFF2-40B4-BE49-F238E27FC236}">
                <a16:creationId xmlns:a16="http://schemas.microsoft.com/office/drawing/2014/main" id="{3E41C33F-8A12-F818-120B-E77E83C5EABF}"/>
              </a:ext>
            </a:extLst>
          </p:cNvPr>
          <p:cNvSpPr txBox="1"/>
          <p:nvPr/>
        </p:nvSpPr>
        <p:spPr>
          <a:xfrm>
            <a:off x="1252635" y="3591470"/>
            <a:ext cx="9892781" cy="1451679"/>
          </a:xfrm>
          <a:prstGeom prst="rect">
            <a:avLst/>
          </a:prstGeom>
          <a:noFill/>
        </p:spPr>
        <p:txBody>
          <a:bodyPr wrap="square" lIns="0" rIns="0">
            <a:spAutoFit/>
          </a:bodyPr>
          <a:lstStyle/>
          <a:p>
            <a:pPr>
              <a:lnSpc>
                <a:spcPts val="5300"/>
              </a:lnSpc>
            </a:pPr>
            <a:r>
              <a:rPr kumimoji="0" lang="en-US" sz="4800" b="0" i="0" u="none" strike="noStrike" kern="1200" cap="none" spc="-5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Overview of Recent Cases + </a:t>
            </a:r>
            <a:br>
              <a:rPr kumimoji="0" lang="en-US" sz="4800" b="0" i="0" u="none" strike="noStrike" kern="1200" cap="none" spc="-5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4800" b="0" i="0" u="none" strike="noStrike" kern="1200" cap="none" spc="-5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Mitigation Strategies</a:t>
            </a:r>
            <a:endParaRPr lang="en-US" dirty="0"/>
          </a:p>
        </p:txBody>
      </p:sp>
    </p:spTree>
    <p:extLst>
      <p:ext uri="{BB962C8B-B14F-4D97-AF65-F5344CB8AC3E}">
        <p14:creationId xmlns:p14="http://schemas.microsoft.com/office/powerpoint/2010/main" val="3962167995"/>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F56BA013-BBAF-B86E-078F-CD88FB50AA30}"/>
            </a:ext>
          </a:extLst>
        </p:cNvPr>
        <p:cNvGrpSpPr/>
        <p:nvPr/>
      </p:nvGrpSpPr>
      <p:grpSpPr>
        <a:xfrm>
          <a:off x="0" y="0"/>
          <a:ext cx="0" cy="0"/>
          <a:chOff x="0" y="0"/>
          <a:chExt cx="0" cy="0"/>
        </a:xfrm>
      </p:grpSpPr>
      <p:sp>
        <p:nvSpPr>
          <p:cNvPr id="3" name="Title 2" descr="" title="">
            <a:extLst>
              <a:ext uri="{FF2B5EF4-FFF2-40B4-BE49-F238E27FC236}">
                <a16:creationId xmlns:a16="http://schemas.microsoft.com/office/drawing/2014/main" id="{ED1D37AD-31C5-591D-ADFF-6A5461382389}"/>
              </a:ext>
            </a:extLst>
          </p:cNvPr>
          <p:cNvSpPr>
            <a:spLocks noGrp="1"/>
          </p:cNvSpPr>
          <p:nvPr>
            <p:ph type="title"/>
          </p:nvPr>
        </p:nvSpPr>
        <p:spPr>
          <a:xfrm>
            <a:off x="685800" y="693470"/>
            <a:ext cx="10820400" cy="1363930"/>
          </a:xfrm>
        </p:spPr>
        <p:txBody>
          <a:bodyPr/>
          <a:lstStyle/>
          <a:p>
            <a:r>
              <a:rPr lang="en-US" sz="4400" dirty="0"/>
              <a:t>Emerging Threat:</a:t>
            </a:r>
            <a:br>
              <a:rPr lang="en-US" sz="4400" dirty="0"/>
            </a:br>
            <a:r>
              <a:rPr lang="en-US" sz="4000" b="0" spc="-50" dirty="0"/>
              <a:t>Addiction Theory and Ultra-Processed Foods</a:t>
            </a:r>
            <a:endParaRPr lang="en-US" b="0" spc="-50" dirty="0"/>
          </a:p>
        </p:txBody>
      </p:sp>
      <p:sp>
        <p:nvSpPr>
          <p:cNvPr id="4" name="Slide Number Placeholder 3" descr="" title="">
            <a:extLst>
              <a:ext uri="{FF2B5EF4-FFF2-40B4-BE49-F238E27FC236}">
                <a16:creationId xmlns:a16="http://schemas.microsoft.com/office/drawing/2014/main" id="{FDF833C5-58C7-9E3D-9ED3-83F948772C8D}"/>
              </a:ext>
            </a:extLst>
          </p:cNvPr>
          <p:cNvSpPr>
            <a:spLocks noGrp="1"/>
          </p:cNvSpPr>
          <p:nvPr>
            <p:ph type="sldNum" sz="quarter" idx="12"/>
          </p:nvPr>
        </p:nvSpPr>
        <p:spPr/>
        <p:txBody>
          <a:bodyPr/>
          <a:lstStyle/>
          <a:p>
            <a:fld id="{04ACA33F-E264-49CB-9432-9F5CE7FE39AE}" type="slidenum">
              <a:rPr lang="en-US" smtClean="0"/>
              <a:pPr/>
              <a:t>10</a:t>
            </a:fld>
            <a:endParaRPr lang="en-US" dirty="0"/>
          </a:p>
        </p:txBody>
      </p:sp>
      <p:sp>
        <p:nvSpPr>
          <p:cNvPr id="5" name="Footer Placeholder 4" descr="" title="">
            <a:extLst>
              <a:ext uri="{FF2B5EF4-FFF2-40B4-BE49-F238E27FC236}">
                <a16:creationId xmlns:a16="http://schemas.microsoft.com/office/drawing/2014/main" id="{38BB374D-5308-C522-D424-2C8D59CE9393}"/>
              </a:ext>
            </a:extLst>
          </p:cNvPr>
          <p:cNvSpPr>
            <a:spLocks noGrp="1"/>
          </p:cNvSpPr>
          <p:nvPr>
            <p:ph type="ftr" sz="quarter" idx="11"/>
          </p:nvPr>
        </p:nvSpPr>
        <p:spPr/>
        <p:txBody>
          <a:bodyPr/>
          <a:lstStyle/>
          <a:p>
            <a:r>
              <a:rPr lang="en-US"/>
              <a:t>CGA LEGAL ADVISORY COMMITTEE</a:t>
            </a:r>
            <a:endParaRPr lang="en-US" dirty="0"/>
          </a:p>
        </p:txBody>
      </p:sp>
      <p:grpSp>
        <p:nvGrpSpPr>
          <p:cNvPr id="17" name="Group 16" descr="" title="">
            <a:extLst>
              <a:ext uri="{FF2B5EF4-FFF2-40B4-BE49-F238E27FC236}">
                <a16:creationId xmlns:a16="http://schemas.microsoft.com/office/drawing/2014/main" id="{5F69A9E0-F720-2596-2DDE-591B6ADCA5E0}"/>
              </a:ext>
            </a:extLst>
          </p:cNvPr>
          <p:cNvGrpSpPr/>
          <p:nvPr/>
        </p:nvGrpSpPr>
        <p:grpSpPr>
          <a:xfrm>
            <a:off x="6391469" y="2265101"/>
            <a:ext cx="5114731" cy="3899429"/>
            <a:chOff x="6555580" y="2265101"/>
            <a:chExt cx="4950620" cy="3899429"/>
          </a:xfrm>
        </p:grpSpPr>
        <p:sp>
          <p:nvSpPr>
            <p:cNvPr id="15" name="Rectangle 14" descr="" title="">
              <a:extLst>
                <a:ext uri="{FF2B5EF4-FFF2-40B4-BE49-F238E27FC236}">
                  <a16:creationId xmlns:a16="http://schemas.microsoft.com/office/drawing/2014/main" id="{0985DE68-BB20-F28A-9F73-8F28D7474AC0}"/>
                </a:ext>
              </a:extLst>
            </p:cNvPr>
            <p:cNvSpPr/>
            <p:nvPr/>
          </p:nvSpPr>
          <p:spPr>
            <a:xfrm>
              <a:off x="6555580" y="2265101"/>
              <a:ext cx="4950620" cy="389942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descr="" title="">
              <a:extLst>
                <a:ext uri="{FF2B5EF4-FFF2-40B4-BE49-F238E27FC236}">
                  <a16:creationId xmlns:a16="http://schemas.microsoft.com/office/drawing/2014/main" id="{1030FB24-5601-A988-8DA5-D77A1DA881F7}"/>
                </a:ext>
              </a:extLst>
            </p:cNvPr>
            <p:cNvSpPr txBox="1"/>
            <p:nvPr/>
          </p:nvSpPr>
          <p:spPr>
            <a:xfrm>
              <a:off x="6723530" y="2403398"/>
              <a:ext cx="4622040" cy="3558863"/>
            </a:xfrm>
            <a:prstGeom prst="rect">
              <a:avLst/>
            </a:prstGeom>
            <a:noFill/>
          </p:spPr>
          <p:txBody>
            <a:bodyPr wrap="square" rtlCol="0">
              <a:noAutofit/>
            </a:bodyPr>
            <a:lstStyle/>
            <a:p>
              <a:r>
                <a:rPr lang="en-US" sz="1900" b="1" dirty="0">
                  <a:solidFill>
                    <a:srgbClr val="003D58"/>
                  </a:solidFill>
                  <a:latin typeface="+mj-lt"/>
                </a:rPr>
                <a:t>Impact on CA Retailers?</a:t>
              </a:r>
            </a:p>
            <a:p>
              <a:pPr marL="285750" indent="-285750">
                <a:spcBef>
                  <a:spcPts val="800"/>
                </a:spcBef>
                <a:buClr>
                  <a:srgbClr val="B2BB1E"/>
                </a:buClr>
                <a:buFont typeface="Arial" panose="020B0604020202020204" pitchFamily="34" charset="0"/>
                <a:buChar char="•"/>
              </a:pPr>
              <a:r>
                <a:rPr lang="en-US" sz="1450" dirty="0"/>
                <a:t>Grocery retailers sell UPFs at scale—potential downstream liability as distributors.</a:t>
              </a:r>
            </a:p>
            <a:p>
              <a:pPr marL="285750" indent="-285750">
                <a:spcBef>
                  <a:spcPts val="800"/>
                </a:spcBef>
                <a:buClr>
                  <a:srgbClr val="B2BB1E"/>
                </a:buClr>
                <a:buFont typeface="Arial" panose="020B0604020202020204" pitchFamily="34" charset="0"/>
                <a:buChar char="•"/>
              </a:pPr>
              <a:r>
                <a:rPr lang="en-US" sz="1450" dirty="0"/>
                <a:t>Private label UPF products face heightened exposure for companies operating both as manufacturers and retailers.</a:t>
              </a:r>
            </a:p>
            <a:p>
              <a:pPr marL="285750" indent="-285750">
                <a:spcBef>
                  <a:spcPts val="800"/>
                </a:spcBef>
                <a:buClr>
                  <a:srgbClr val="B2BB1E"/>
                </a:buClr>
                <a:buFont typeface="Arial" panose="020B0604020202020204" pitchFamily="34" charset="0"/>
                <a:buChar char="•"/>
              </a:pPr>
              <a:r>
                <a:rPr lang="en-US" sz="1450" dirty="0"/>
                <a:t>MAHA federal initiatives sharpen regulatory scrutiny of additives and front-of-package marketing claims.</a:t>
              </a:r>
            </a:p>
            <a:p>
              <a:pPr marL="285750" indent="-285750">
                <a:spcBef>
                  <a:spcPts val="800"/>
                </a:spcBef>
                <a:buClr>
                  <a:srgbClr val="B2BB1E"/>
                </a:buClr>
                <a:buFont typeface="Arial" panose="020B0604020202020204" pitchFamily="34" charset="0"/>
                <a:buChar char="•"/>
              </a:pPr>
              <a:r>
                <a:rPr lang="en-US" sz="1450" dirty="0"/>
                <a:t>CA class action plaintiffs’ bar most active in the country.</a:t>
              </a:r>
            </a:p>
            <a:p>
              <a:pPr marL="285750" indent="-285750">
                <a:spcBef>
                  <a:spcPts val="800"/>
                </a:spcBef>
                <a:buClr>
                  <a:srgbClr val="B2BB1E"/>
                </a:buClr>
                <a:buFont typeface="Arial" panose="020B0604020202020204" pitchFamily="34" charset="0"/>
                <a:buChar char="•"/>
              </a:pPr>
              <a:r>
                <a:rPr lang="en-US" sz="1450" dirty="0"/>
                <a:t>Class action risk increases as UPF ingredients are classified as harmful.</a:t>
              </a:r>
            </a:p>
          </p:txBody>
        </p:sp>
      </p:grpSp>
      <p:grpSp>
        <p:nvGrpSpPr>
          <p:cNvPr id="26" name="Group 25" descr="" title="">
            <a:extLst>
              <a:ext uri="{FF2B5EF4-FFF2-40B4-BE49-F238E27FC236}">
                <a16:creationId xmlns:a16="http://schemas.microsoft.com/office/drawing/2014/main" id="{1D9DC3B9-462B-D6F3-5F9F-E5B9AE36960A}"/>
              </a:ext>
            </a:extLst>
          </p:cNvPr>
          <p:cNvGrpSpPr/>
          <p:nvPr/>
        </p:nvGrpSpPr>
        <p:grpSpPr>
          <a:xfrm>
            <a:off x="685800" y="2265102"/>
            <a:ext cx="5295122" cy="3946912"/>
            <a:chOff x="685800" y="2265102"/>
            <a:chExt cx="5295122" cy="3946912"/>
          </a:xfrm>
        </p:grpSpPr>
        <p:sp>
          <p:nvSpPr>
            <p:cNvPr id="13" name="TextBox 12" descr="" title="">
              <a:extLst>
                <a:ext uri="{FF2B5EF4-FFF2-40B4-BE49-F238E27FC236}">
                  <a16:creationId xmlns:a16="http://schemas.microsoft.com/office/drawing/2014/main" id="{365086B4-93B3-222F-0E42-0FD2C5F1EAE3}"/>
                </a:ext>
              </a:extLst>
            </p:cNvPr>
            <p:cNvSpPr txBox="1"/>
            <p:nvPr/>
          </p:nvSpPr>
          <p:spPr>
            <a:xfrm>
              <a:off x="685800" y="2265102"/>
              <a:ext cx="5295122" cy="3946912"/>
            </a:xfrm>
            <a:prstGeom prst="rect">
              <a:avLst/>
            </a:prstGeom>
            <a:noFill/>
          </p:spPr>
          <p:txBody>
            <a:bodyPr wrap="square" rtlCol="0">
              <a:noAutofit/>
            </a:bodyPr>
            <a:lstStyle/>
            <a:p>
              <a:r>
                <a:rPr lang="en-US" sz="2000" b="1" dirty="0">
                  <a:solidFill>
                    <a:srgbClr val="003D58"/>
                  </a:solidFill>
                  <a:latin typeface="+mj-lt"/>
                </a:rPr>
                <a:t>The Tobacco Playbook – Applied to Food</a:t>
              </a:r>
            </a:p>
            <a:p>
              <a:pPr marL="548640" marR="0" lvl="0" indent="0" algn="l" defTabSz="914400" rtl="0" eaLnBrk="1" fontAlgn="auto" latinLnBrk="0" hangingPunct="1">
                <a:lnSpc>
                  <a:spcPct val="100000"/>
                </a:lnSpc>
                <a:spcBef>
                  <a:spcPts val="1500"/>
                </a:spcBef>
                <a:spcAft>
                  <a:spcPts val="0"/>
                </a:spcAft>
                <a:buClr>
                  <a:srgbClr val="B2BB1E"/>
                </a:buClr>
                <a:buSzTx/>
                <a:buFont typeface="Arial" panose="020B0604020202020204" pitchFamily="34" charset="0"/>
                <a:buNone/>
                <a:tabLst/>
                <a:defRPr/>
              </a:pPr>
              <a:r>
                <a:rPr kumimoji="0" lang="en-US" sz="1100" b="1" i="0" u="none" strike="noStrike" kern="1200" cap="none" spc="100" normalizeH="0" baseline="0" noProof="0" dirty="0">
                  <a:ln>
                    <a:noFill/>
                  </a:ln>
                  <a:solidFill>
                    <a:srgbClr val="02B3C8"/>
                  </a:solidFill>
                  <a:effectLst/>
                  <a:uLnTx/>
                  <a:uFillTx/>
                  <a:latin typeface="Arial"/>
                  <a:ea typeface="+mn-ea"/>
                  <a:cs typeface="+mn-cs"/>
                </a:rPr>
                <a:t>2025-26</a:t>
              </a:r>
              <a:endParaRPr kumimoji="0" lang="en-US" sz="1200" b="1" i="0" u="none" strike="noStrike" kern="1200" cap="none" spc="100" normalizeH="0" baseline="0" noProof="0" dirty="0">
                <a:ln>
                  <a:noFill/>
                </a:ln>
                <a:solidFill>
                  <a:srgbClr val="02B3C8"/>
                </a:solidFill>
                <a:effectLst/>
                <a:uLnTx/>
                <a:uFillTx/>
                <a:latin typeface="Arial"/>
                <a:ea typeface="+mn-ea"/>
                <a:cs typeface="+mn-cs"/>
              </a:endParaRPr>
            </a:p>
            <a:p>
              <a:pPr marL="548640" marR="0" lvl="0" indent="0" algn="l" defTabSz="914400" rtl="0" eaLnBrk="1" fontAlgn="auto" latinLnBrk="0" hangingPunct="1">
                <a:lnSpc>
                  <a:spcPct val="100000"/>
                </a:lnSpc>
                <a:spcBef>
                  <a:spcPts val="600"/>
                </a:spcBef>
                <a:spcAft>
                  <a:spcPts val="0"/>
                </a:spcAft>
                <a:buClr>
                  <a:srgbClr val="B2BB1E"/>
                </a:buClr>
                <a:buSzTx/>
                <a:buFont typeface="Arial" panose="020B0604020202020204" pitchFamily="34" charset="0"/>
                <a:buNone/>
                <a:tabLst/>
                <a:defRPr/>
              </a:pP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Harvard/Duke/U-Mich Study:</a:t>
              </a: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 UPFs are ‘industrially engineered delivery systems’ analogous to cigarettes.</a:t>
              </a:r>
            </a:p>
            <a:p>
              <a:pPr marL="548640" marR="0" lvl="0" indent="0" algn="l" defTabSz="914400" rtl="0" eaLnBrk="1" fontAlgn="auto" latinLnBrk="0" hangingPunct="1">
                <a:lnSpc>
                  <a:spcPct val="100000"/>
                </a:lnSpc>
                <a:spcBef>
                  <a:spcPts val="1500"/>
                </a:spcBef>
                <a:spcAft>
                  <a:spcPts val="0"/>
                </a:spcAft>
                <a:buClr>
                  <a:srgbClr val="B2BB1E"/>
                </a:buClr>
                <a:buSzTx/>
                <a:buFont typeface="Arial" panose="020B0604020202020204" pitchFamily="34" charset="0"/>
                <a:buNone/>
                <a:tabLst/>
                <a:defRPr/>
              </a:pPr>
              <a:r>
                <a:rPr kumimoji="0" lang="en-US" sz="1100" b="1" i="0" u="none" strike="noStrike" kern="1200" cap="none" spc="100" normalizeH="0" baseline="0" noProof="0" dirty="0">
                  <a:ln>
                    <a:noFill/>
                  </a:ln>
                  <a:solidFill>
                    <a:srgbClr val="02B3C8"/>
                  </a:solidFill>
                  <a:effectLst/>
                  <a:uLnTx/>
                  <a:uFillTx/>
                  <a:latin typeface="Arial"/>
                  <a:ea typeface="+mn-ea"/>
                  <a:cs typeface="+mn-cs"/>
                </a:rPr>
                <a:t>MARCH 2026</a:t>
              </a:r>
              <a:endParaRPr kumimoji="0" lang="en-US" sz="1200" b="1" i="0" u="none" strike="noStrike" kern="1200" cap="none" spc="100" normalizeH="0" baseline="0" noProof="0" dirty="0">
                <a:ln>
                  <a:noFill/>
                </a:ln>
                <a:solidFill>
                  <a:srgbClr val="02B3C8"/>
                </a:solidFill>
                <a:effectLst/>
                <a:uLnTx/>
                <a:uFillTx/>
                <a:latin typeface="Arial"/>
                <a:ea typeface="+mn-ea"/>
                <a:cs typeface="+mn-cs"/>
              </a:endParaRPr>
            </a:p>
            <a:p>
              <a:pPr marL="548640" marR="0" lvl="0" indent="0" algn="l" defTabSz="914400" rtl="0" eaLnBrk="1" fontAlgn="auto" latinLnBrk="0" hangingPunct="1">
                <a:lnSpc>
                  <a:spcPct val="100000"/>
                </a:lnSpc>
                <a:spcBef>
                  <a:spcPts val="600"/>
                </a:spcBef>
                <a:spcAft>
                  <a:spcPts val="0"/>
                </a:spcAft>
                <a:buClr>
                  <a:srgbClr val="B2BB1E"/>
                </a:buClr>
                <a:buSzTx/>
                <a:buFont typeface="Arial" panose="020B0604020202020204" pitchFamily="34" charset="0"/>
                <a:buNone/>
                <a:tabLst/>
                <a:defRPr/>
              </a:pP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CA Jury:</a:t>
              </a: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 Meta/Google liable for social media addiction — $375M NM verdict. Plaintiffs’ bar watching closely.</a:t>
              </a:r>
            </a:p>
            <a:p>
              <a:pPr marL="548640" marR="0" lvl="0" indent="0" algn="l" defTabSz="914400" rtl="0" eaLnBrk="1" fontAlgn="auto" latinLnBrk="0" hangingPunct="1">
                <a:lnSpc>
                  <a:spcPct val="100000"/>
                </a:lnSpc>
                <a:spcBef>
                  <a:spcPts val="1500"/>
                </a:spcBef>
                <a:spcAft>
                  <a:spcPts val="0"/>
                </a:spcAft>
                <a:buClr>
                  <a:srgbClr val="B2BB1E"/>
                </a:buClr>
                <a:buSzTx/>
                <a:buFont typeface="Arial" panose="020B0604020202020204" pitchFamily="34" charset="0"/>
                <a:buNone/>
                <a:tabLst/>
                <a:defRPr/>
              </a:pPr>
              <a:r>
                <a:rPr kumimoji="0" lang="en-US" sz="1100" b="1" i="0" u="none" strike="noStrike" kern="1200" cap="none" spc="100" normalizeH="0" baseline="0" noProof="0" dirty="0">
                  <a:ln>
                    <a:noFill/>
                  </a:ln>
                  <a:solidFill>
                    <a:srgbClr val="02B3C8"/>
                  </a:solidFill>
                  <a:effectLst/>
                  <a:uLnTx/>
                  <a:uFillTx/>
                  <a:latin typeface="Arial"/>
                  <a:ea typeface="+mn-ea"/>
                  <a:cs typeface="+mn-cs"/>
                </a:rPr>
                <a:t>2026+</a:t>
              </a:r>
              <a:endParaRPr kumimoji="0" lang="en-US" sz="1200" b="1" i="0" u="none" strike="noStrike" kern="1200" cap="none" spc="100" normalizeH="0" baseline="0" noProof="0" dirty="0">
                <a:ln>
                  <a:noFill/>
                </a:ln>
                <a:solidFill>
                  <a:srgbClr val="02B3C8"/>
                </a:solidFill>
                <a:effectLst/>
                <a:uLnTx/>
                <a:uFillTx/>
                <a:latin typeface="Arial"/>
                <a:ea typeface="+mn-ea"/>
                <a:cs typeface="+mn-cs"/>
              </a:endParaRPr>
            </a:p>
            <a:p>
              <a:pPr marL="548640" marR="0" lvl="0" indent="0" algn="l" defTabSz="914400" rtl="0" eaLnBrk="1" fontAlgn="auto" latinLnBrk="0" hangingPunct="1">
                <a:lnSpc>
                  <a:spcPct val="100000"/>
                </a:lnSpc>
                <a:spcBef>
                  <a:spcPts val="600"/>
                </a:spcBef>
                <a:spcAft>
                  <a:spcPts val="0"/>
                </a:spcAft>
                <a:buClr>
                  <a:srgbClr val="B2BB1E"/>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Extend addiction theory to ultra-processed snacks, beverages, and confections sold in grocery?</a:t>
              </a:r>
            </a:p>
            <a:p>
              <a:pPr marL="548640" marR="0" lvl="0" indent="0" algn="l" defTabSz="914400" rtl="0" eaLnBrk="1" fontAlgn="auto" latinLnBrk="0" hangingPunct="1">
                <a:lnSpc>
                  <a:spcPct val="100000"/>
                </a:lnSpc>
                <a:spcBef>
                  <a:spcPts val="1500"/>
                </a:spcBef>
                <a:spcAft>
                  <a:spcPts val="0"/>
                </a:spcAft>
                <a:buClr>
                  <a:srgbClr val="B2BB1E"/>
                </a:buClr>
                <a:buSzTx/>
                <a:buFont typeface="Arial" panose="020B0604020202020204" pitchFamily="34" charset="0"/>
                <a:buNone/>
                <a:tabLst/>
                <a:defRPr/>
              </a:pPr>
              <a:r>
                <a:rPr lang="en-US" sz="1100" b="1" spc="100" dirty="0">
                  <a:solidFill>
                    <a:srgbClr val="02B3C8"/>
                  </a:solidFill>
                  <a:latin typeface="Arial"/>
                </a:rPr>
                <a:t>WATCH</a:t>
              </a:r>
              <a:endParaRPr kumimoji="0" lang="en-US" sz="1200" b="1" i="0" u="none" strike="noStrike" kern="1200" cap="none" spc="100" normalizeH="0" baseline="0" noProof="0" dirty="0">
                <a:ln>
                  <a:noFill/>
                </a:ln>
                <a:solidFill>
                  <a:srgbClr val="02B3C8"/>
                </a:solidFill>
                <a:effectLst/>
                <a:uLnTx/>
                <a:uFillTx/>
                <a:latin typeface="Arial"/>
                <a:ea typeface="+mn-ea"/>
                <a:cs typeface="+mn-cs"/>
              </a:endParaRPr>
            </a:p>
            <a:p>
              <a:pPr marL="548640" marR="0" lvl="0" indent="0" algn="l" defTabSz="914400" rtl="0" eaLnBrk="1" fontAlgn="auto" latinLnBrk="0" hangingPunct="1">
                <a:lnSpc>
                  <a:spcPct val="100000"/>
                </a:lnSpc>
                <a:spcBef>
                  <a:spcPts val="600"/>
                </a:spcBef>
                <a:spcAft>
                  <a:spcPts val="0"/>
                </a:spcAft>
                <a:buClr>
                  <a:srgbClr val="B2BB1E"/>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Tobacco-style marketing restriction proposals and class actions gaining traction.</a:t>
              </a:r>
            </a:p>
            <a:p>
              <a:pPr marL="0" marR="0" lvl="0" indent="0" algn="l" defTabSz="914400" rtl="0" eaLnBrk="1" fontAlgn="auto" latinLnBrk="0" hangingPunct="1">
                <a:lnSpc>
                  <a:spcPct val="100000"/>
                </a:lnSpc>
                <a:spcBef>
                  <a:spcPts val="600"/>
                </a:spcBef>
                <a:spcAft>
                  <a:spcPts val="0"/>
                </a:spcAft>
                <a:buClr>
                  <a:srgbClr val="B2BB1E"/>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p:txBody>
        </p:sp>
        <p:cxnSp>
          <p:nvCxnSpPr>
            <p:cNvPr id="19" name="Straight Connector 18" descr="" title="">
              <a:extLst>
                <a:ext uri="{FF2B5EF4-FFF2-40B4-BE49-F238E27FC236}">
                  <a16:creationId xmlns:a16="http://schemas.microsoft.com/office/drawing/2014/main" id="{1F3B5B24-24DE-AA9C-04EA-D931AEEEB3D3}"/>
                </a:ext>
              </a:extLst>
            </p:cNvPr>
            <p:cNvCxnSpPr>
              <a:cxnSpLocks/>
            </p:cNvCxnSpPr>
            <p:nvPr/>
          </p:nvCxnSpPr>
          <p:spPr>
            <a:xfrm>
              <a:off x="979041" y="2850015"/>
              <a:ext cx="0" cy="3189120"/>
            </a:xfrm>
            <a:prstGeom prst="line">
              <a:avLst/>
            </a:prstGeom>
            <a:ln w="381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Oval 11" descr="" title="">
              <a:extLst>
                <a:ext uri="{FF2B5EF4-FFF2-40B4-BE49-F238E27FC236}">
                  <a16:creationId xmlns:a16="http://schemas.microsoft.com/office/drawing/2014/main" id="{7DD5672C-8613-49CF-6769-C3CE43FFE3B7}"/>
                </a:ext>
              </a:extLst>
            </p:cNvPr>
            <p:cNvSpPr/>
            <p:nvPr/>
          </p:nvSpPr>
          <p:spPr>
            <a:xfrm>
              <a:off x="851755" y="2784144"/>
              <a:ext cx="254573" cy="254573"/>
            </a:xfrm>
            <a:prstGeom prst="ellipse">
              <a:avLst/>
            </a:prstGeom>
            <a:solidFill>
              <a:srgbClr val="02B3C8"/>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descr="" title="">
              <a:extLst>
                <a:ext uri="{FF2B5EF4-FFF2-40B4-BE49-F238E27FC236}">
                  <a16:creationId xmlns:a16="http://schemas.microsoft.com/office/drawing/2014/main" id="{B7EBAB0B-5FED-D44B-E2CF-9D2D31A20AB4}"/>
                </a:ext>
              </a:extLst>
            </p:cNvPr>
            <p:cNvSpPr/>
            <p:nvPr/>
          </p:nvSpPr>
          <p:spPr>
            <a:xfrm>
              <a:off x="851755" y="3635041"/>
              <a:ext cx="254573" cy="254573"/>
            </a:xfrm>
            <a:prstGeom prst="ellipse">
              <a:avLst/>
            </a:prstGeom>
            <a:solidFill>
              <a:srgbClr val="02B3C8"/>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descr="" title="">
              <a:extLst>
                <a:ext uri="{FF2B5EF4-FFF2-40B4-BE49-F238E27FC236}">
                  <a16:creationId xmlns:a16="http://schemas.microsoft.com/office/drawing/2014/main" id="{C6312256-9C52-816F-446D-247691DB0DEF}"/>
                </a:ext>
              </a:extLst>
            </p:cNvPr>
            <p:cNvSpPr/>
            <p:nvPr/>
          </p:nvSpPr>
          <p:spPr>
            <a:xfrm>
              <a:off x="851755" y="4498262"/>
              <a:ext cx="254573" cy="254573"/>
            </a:xfrm>
            <a:prstGeom prst="ellipse">
              <a:avLst/>
            </a:prstGeom>
            <a:solidFill>
              <a:srgbClr val="02B3C8"/>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descr="" title="">
              <a:extLst>
                <a:ext uri="{FF2B5EF4-FFF2-40B4-BE49-F238E27FC236}">
                  <a16:creationId xmlns:a16="http://schemas.microsoft.com/office/drawing/2014/main" id="{042F14BC-F3D0-2C8C-9C40-C81514EC9E09}"/>
                </a:ext>
              </a:extLst>
            </p:cNvPr>
            <p:cNvSpPr/>
            <p:nvPr/>
          </p:nvSpPr>
          <p:spPr>
            <a:xfrm>
              <a:off x="851755" y="5355138"/>
              <a:ext cx="254573" cy="254573"/>
            </a:xfrm>
            <a:prstGeom prst="ellipse">
              <a:avLst/>
            </a:prstGeom>
            <a:solidFill>
              <a:srgbClr val="02B3C8"/>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9035948"/>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A773828A-DADB-6D04-1895-3D77B903EF45}"/>
            </a:ext>
          </a:extLst>
        </p:cNvPr>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28E4912C-1EDC-AF68-E415-5B0C84BD5D74}"/>
              </a:ext>
            </a:extLst>
          </p:cNvPr>
          <p:cNvSpPr>
            <a:spLocks noGrp="1"/>
          </p:cNvSpPr>
          <p:nvPr>
            <p:ph type="body" idx="1"/>
          </p:nvPr>
        </p:nvSpPr>
        <p:spPr/>
        <p:txBody>
          <a:bodyPr/>
          <a:lstStyle/>
          <a:p>
            <a:r>
              <a:rPr lang="en-US" dirty="0"/>
              <a:t>Practical Steps to Reduce Exposure Now</a:t>
            </a:r>
          </a:p>
        </p:txBody>
      </p:sp>
      <p:sp>
        <p:nvSpPr>
          <p:cNvPr id="3" name="Title 2" descr="" title="">
            <a:extLst>
              <a:ext uri="{FF2B5EF4-FFF2-40B4-BE49-F238E27FC236}">
                <a16:creationId xmlns:a16="http://schemas.microsoft.com/office/drawing/2014/main" id="{F2362CF0-C188-6C6A-CE99-67ADE7425B7F}"/>
              </a:ext>
            </a:extLst>
          </p:cNvPr>
          <p:cNvSpPr>
            <a:spLocks noGrp="1"/>
          </p:cNvSpPr>
          <p:nvPr>
            <p:ph type="title"/>
          </p:nvPr>
        </p:nvSpPr>
        <p:spPr/>
        <p:txBody>
          <a:bodyPr/>
          <a:lstStyle/>
          <a:p>
            <a:r>
              <a:rPr lang="en-US" sz="6200" dirty="0"/>
              <a:t>Mitigation Playbook</a:t>
            </a:r>
          </a:p>
        </p:txBody>
      </p:sp>
      <p:sp>
        <p:nvSpPr>
          <p:cNvPr id="4" name="Text Placeholder 3" descr="" title="">
            <a:extLst>
              <a:ext uri="{FF2B5EF4-FFF2-40B4-BE49-F238E27FC236}">
                <a16:creationId xmlns:a16="http://schemas.microsoft.com/office/drawing/2014/main" id="{9D8F241C-CDB2-74FF-4EDA-E742ECD4E64A}"/>
              </a:ext>
            </a:extLst>
          </p:cNvPr>
          <p:cNvSpPr>
            <a:spLocks noGrp="1"/>
          </p:cNvSpPr>
          <p:nvPr>
            <p:ph type="body" sz="quarter" idx="10"/>
          </p:nvPr>
        </p:nvSpPr>
        <p:spPr/>
        <p:txBody>
          <a:bodyPr/>
          <a:lstStyle/>
          <a:p>
            <a:r>
              <a:rPr lang="en-US" dirty="0"/>
              <a:t>3</a:t>
            </a:r>
          </a:p>
        </p:txBody>
      </p:sp>
    </p:spTree>
    <p:extLst>
      <p:ext uri="{BB962C8B-B14F-4D97-AF65-F5344CB8AC3E}">
        <p14:creationId xmlns:p14="http://schemas.microsoft.com/office/powerpoint/2010/main" val="3551878400"/>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69C96A17-08D0-A009-B137-13C054C8EDD4}"/>
            </a:ext>
          </a:extLst>
        </p:cNvPr>
        <p:cNvGrpSpPr/>
        <p:nvPr/>
      </p:nvGrpSpPr>
      <p:grpSpPr>
        <a:xfrm>
          <a:off x="0" y="0"/>
          <a:ext cx="0" cy="0"/>
          <a:chOff x="0" y="0"/>
          <a:chExt cx="0" cy="0"/>
        </a:xfrm>
      </p:grpSpPr>
      <p:grpSp>
        <p:nvGrpSpPr>
          <p:cNvPr id="26" name="Shopping-Tag (Icon)" descr="" title="">
            <a:extLst>
              <a:ext uri="{FF2B5EF4-FFF2-40B4-BE49-F238E27FC236}">
                <a16:creationId xmlns:a16="http://schemas.microsoft.com/office/drawing/2014/main" id="{4F77933F-DA90-C962-1BC6-C642DB233A04}"/>
              </a:ext>
            </a:extLst>
          </p:cNvPr>
          <p:cNvGrpSpPr>
            <a:grpSpLocks noChangeAspect="1"/>
          </p:cNvGrpSpPr>
          <p:nvPr/>
        </p:nvGrpSpPr>
        <p:grpSpPr>
          <a:xfrm>
            <a:off x="685800" y="2205654"/>
            <a:ext cx="850392" cy="850392"/>
            <a:chOff x="3375025" y="4002088"/>
            <a:chExt cx="1095375" cy="1095375"/>
          </a:xfrm>
        </p:grpSpPr>
        <p:sp>
          <p:nvSpPr>
            <p:cNvPr id="27" name="Shopping-Tag (Circle)" descr="" title="">
              <a:extLst>
                <a:ext uri="{FF2B5EF4-FFF2-40B4-BE49-F238E27FC236}">
                  <a16:creationId xmlns:a16="http://schemas.microsoft.com/office/drawing/2014/main" id="{713B1EA3-6CA9-3BC8-89D8-CC11207EA212}"/>
                </a:ext>
              </a:extLst>
            </p:cNvPr>
            <p:cNvSpPr>
              <a:spLocks noChangeAspect="1" noChangeArrowheads="1"/>
            </p:cNvSpPr>
            <p:nvPr/>
          </p:nvSpPr>
          <p:spPr bwMode="auto">
            <a:xfrm>
              <a:off x="3375025" y="4002088"/>
              <a:ext cx="1095375" cy="1095375"/>
            </a:xfrm>
            <a:prstGeom prst="ellipse">
              <a:avLst/>
            </a:pr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Shopping-Tag (Fill)" descr="" title="">
              <a:extLst>
                <a:ext uri="{FF2B5EF4-FFF2-40B4-BE49-F238E27FC236}">
                  <a16:creationId xmlns:a16="http://schemas.microsoft.com/office/drawing/2014/main" id="{573E23C2-9180-0097-DBF8-081E4305D5F8}"/>
                </a:ext>
              </a:extLst>
            </p:cNvPr>
            <p:cNvSpPr>
              <a:spLocks noChangeAspect="1"/>
            </p:cNvSpPr>
            <p:nvPr/>
          </p:nvSpPr>
          <p:spPr bwMode="auto">
            <a:xfrm>
              <a:off x="3636963" y="4411663"/>
              <a:ext cx="454025" cy="452438"/>
            </a:xfrm>
            <a:custGeom>
              <a:avLst/>
              <a:gdLst>
                <a:gd name="T0" fmla="*/ 90 w 191"/>
                <a:gd name="T1" fmla="*/ 14 h 190"/>
                <a:gd name="T2" fmla="*/ 117 w 191"/>
                <a:gd name="T3" fmla="*/ 0 h 190"/>
                <a:gd name="T4" fmla="*/ 167 w 191"/>
                <a:gd name="T5" fmla="*/ 0 h 190"/>
                <a:gd name="T6" fmla="*/ 191 w 191"/>
                <a:gd name="T7" fmla="*/ 23 h 190"/>
                <a:gd name="T8" fmla="*/ 191 w 191"/>
                <a:gd name="T9" fmla="*/ 43 h 190"/>
                <a:gd name="T10" fmla="*/ 172 w 191"/>
                <a:gd name="T11" fmla="*/ 36 h 190"/>
                <a:gd name="T12" fmla="*/ 155 w 191"/>
                <a:gd name="T13" fmla="*/ 18 h 190"/>
                <a:gd name="T14" fmla="*/ 138 w 191"/>
                <a:gd name="T15" fmla="*/ 35 h 190"/>
                <a:gd name="T16" fmla="*/ 155 w 191"/>
                <a:gd name="T17" fmla="*/ 52 h 190"/>
                <a:gd name="T18" fmla="*/ 160 w 191"/>
                <a:gd name="T19" fmla="*/ 52 h 190"/>
                <a:gd name="T20" fmla="*/ 191 w 191"/>
                <a:gd name="T21" fmla="*/ 63 h 190"/>
                <a:gd name="T22" fmla="*/ 191 w 191"/>
                <a:gd name="T23" fmla="*/ 74 h 190"/>
                <a:gd name="T24" fmla="*/ 177 w 191"/>
                <a:gd name="T25" fmla="*/ 100 h 190"/>
                <a:gd name="T26" fmla="*/ 87 w 191"/>
                <a:gd name="T27" fmla="*/ 190 h 190"/>
                <a:gd name="T28" fmla="*/ 0 w 191"/>
                <a:gd name="T29" fmla="*/ 104 h 190"/>
                <a:gd name="T30" fmla="*/ 90 w 191"/>
                <a:gd name="T31" fmla="*/ 1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190">
                  <a:moveTo>
                    <a:pt x="90" y="14"/>
                  </a:moveTo>
                  <a:cubicBezTo>
                    <a:pt x="97" y="7"/>
                    <a:pt x="104" y="0"/>
                    <a:pt x="117" y="0"/>
                  </a:cubicBezTo>
                  <a:cubicBezTo>
                    <a:pt x="167" y="0"/>
                    <a:pt x="167" y="0"/>
                    <a:pt x="167" y="0"/>
                  </a:cubicBezTo>
                  <a:cubicBezTo>
                    <a:pt x="182" y="0"/>
                    <a:pt x="191" y="9"/>
                    <a:pt x="191" y="23"/>
                  </a:cubicBezTo>
                  <a:cubicBezTo>
                    <a:pt x="191" y="43"/>
                    <a:pt x="191" y="43"/>
                    <a:pt x="191" y="43"/>
                  </a:cubicBezTo>
                  <a:cubicBezTo>
                    <a:pt x="184" y="42"/>
                    <a:pt x="178" y="39"/>
                    <a:pt x="172" y="36"/>
                  </a:cubicBezTo>
                  <a:cubicBezTo>
                    <a:pt x="173" y="26"/>
                    <a:pt x="165" y="18"/>
                    <a:pt x="155" y="18"/>
                  </a:cubicBezTo>
                  <a:cubicBezTo>
                    <a:pt x="146" y="18"/>
                    <a:pt x="138" y="26"/>
                    <a:pt x="138" y="35"/>
                  </a:cubicBezTo>
                  <a:cubicBezTo>
                    <a:pt x="138" y="45"/>
                    <a:pt x="146" y="52"/>
                    <a:pt x="155" y="52"/>
                  </a:cubicBezTo>
                  <a:cubicBezTo>
                    <a:pt x="157" y="52"/>
                    <a:pt x="158" y="52"/>
                    <a:pt x="160" y="52"/>
                  </a:cubicBezTo>
                  <a:cubicBezTo>
                    <a:pt x="169" y="58"/>
                    <a:pt x="180" y="62"/>
                    <a:pt x="191" y="63"/>
                  </a:cubicBezTo>
                  <a:cubicBezTo>
                    <a:pt x="191" y="74"/>
                    <a:pt x="191" y="74"/>
                    <a:pt x="191" y="74"/>
                  </a:cubicBezTo>
                  <a:cubicBezTo>
                    <a:pt x="191" y="86"/>
                    <a:pt x="185" y="92"/>
                    <a:pt x="177" y="100"/>
                  </a:cubicBezTo>
                  <a:cubicBezTo>
                    <a:pt x="87" y="190"/>
                    <a:pt x="87" y="190"/>
                    <a:pt x="87" y="190"/>
                  </a:cubicBezTo>
                  <a:cubicBezTo>
                    <a:pt x="0" y="104"/>
                    <a:pt x="0" y="104"/>
                    <a:pt x="0" y="104"/>
                  </a:cubicBezTo>
                  <a:cubicBezTo>
                    <a:pt x="90" y="14"/>
                    <a:pt x="90" y="14"/>
                    <a:pt x="9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Shopping-Tag (Outline)" descr="" title="">
              <a:extLst>
                <a:ext uri="{FF2B5EF4-FFF2-40B4-BE49-F238E27FC236}">
                  <a16:creationId xmlns:a16="http://schemas.microsoft.com/office/drawing/2014/main" id="{C76C72D2-B8EF-A9F4-F497-F5D628A39DFB}"/>
                </a:ext>
              </a:extLst>
            </p:cNvPr>
            <p:cNvSpPr>
              <a:spLocks noChangeAspect="1" noEditPoints="1"/>
            </p:cNvSpPr>
            <p:nvPr/>
          </p:nvSpPr>
          <p:spPr bwMode="auto">
            <a:xfrm>
              <a:off x="3576638" y="4217988"/>
              <a:ext cx="708025" cy="704850"/>
            </a:xfrm>
            <a:custGeom>
              <a:avLst/>
              <a:gdLst>
                <a:gd name="T0" fmla="*/ 236 w 297"/>
                <a:gd name="T1" fmla="*/ 144 h 296"/>
                <a:gd name="T2" fmla="*/ 236 w 297"/>
                <a:gd name="T3" fmla="*/ 155 h 296"/>
                <a:gd name="T4" fmla="*/ 216 w 297"/>
                <a:gd name="T5" fmla="*/ 196 h 296"/>
                <a:gd name="T6" fmla="*/ 119 w 297"/>
                <a:gd name="T7" fmla="*/ 292 h 296"/>
                <a:gd name="T8" fmla="*/ 105 w 297"/>
                <a:gd name="T9" fmla="*/ 292 h 296"/>
                <a:gd name="T10" fmla="*/ 4 w 297"/>
                <a:gd name="T11" fmla="*/ 192 h 296"/>
                <a:gd name="T12" fmla="*/ 4 w 297"/>
                <a:gd name="T13" fmla="*/ 178 h 296"/>
                <a:gd name="T14" fmla="*/ 101 w 297"/>
                <a:gd name="T15" fmla="*/ 81 h 296"/>
                <a:gd name="T16" fmla="*/ 142 w 297"/>
                <a:gd name="T17" fmla="*/ 61 h 296"/>
                <a:gd name="T18" fmla="*/ 153 w 297"/>
                <a:gd name="T19" fmla="*/ 61 h 296"/>
                <a:gd name="T20" fmla="*/ 158 w 297"/>
                <a:gd name="T21" fmla="*/ 44 h 296"/>
                <a:gd name="T22" fmla="*/ 224 w 297"/>
                <a:gd name="T23" fmla="*/ 0 h 296"/>
                <a:gd name="T24" fmla="*/ 297 w 297"/>
                <a:gd name="T25" fmla="*/ 72 h 296"/>
                <a:gd name="T26" fmla="*/ 236 w 297"/>
                <a:gd name="T27" fmla="*/ 144 h 296"/>
                <a:gd name="T28" fmla="*/ 173 w 297"/>
                <a:gd name="T29" fmla="*/ 61 h 296"/>
                <a:gd name="T30" fmla="*/ 192 w 297"/>
                <a:gd name="T31" fmla="*/ 61 h 296"/>
                <a:gd name="T32" fmla="*/ 236 w 297"/>
                <a:gd name="T33" fmla="*/ 104 h 296"/>
                <a:gd name="T34" fmla="*/ 236 w 297"/>
                <a:gd name="T35" fmla="*/ 123 h 296"/>
                <a:gd name="T36" fmla="*/ 277 w 297"/>
                <a:gd name="T37" fmla="*/ 72 h 296"/>
                <a:gd name="T38" fmla="*/ 224 w 297"/>
                <a:gd name="T39" fmla="*/ 20 h 296"/>
                <a:gd name="T40" fmla="*/ 176 w 297"/>
                <a:gd name="T41" fmla="*/ 52 h 296"/>
                <a:gd name="T42" fmla="*/ 173 w 297"/>
                <a:gd name="T43" fmla="*/ 61 h 296"/>
                <a:gd name="T44" fmla="*/ 115 w 297"/>
                <a:gd name="T45" fmla="*/ 95 h 296"/>
                <a:gd name="T46" fmla="*/ 25 w 297"/>
                <a:gd name="T47" fmla="*/ 185 h 296"/>
                <a:gd name="T48" fmla="*/ 112 w 297"/>
                <a:gd name="T49" fmla="*/ 271 h 296"/>
                <a:gd name="T50" fmla="*/ 202 w 297"/>
                <a:gd name="T51" fmla="*/ 181 h 296"/>
                <a:gd name="T52" fmla="*/ 216 w 297"/>
                <a:gd name="T53" fmla="*/ 155 h 296"/>
                <a:gd name="T54" fmla="*/ 216 w 297"/>
                <a:gd name="T55" fmla="*/ 144 h 296"/>
                <a:gd name="T56" fmla="*/ 185 w 297"/>
                <a:gd name="T57" fmla="*/ 133 h 296"/>
                <a:gd name="T58" fmla="*/ 180 w 297"/>
                <a:gd name="T59" fmla="*/ 133 h 296"/>
                <a:gd name="T60" fmla="*/ 163 w 297"/>
                <a:gd name="T61" fmla="*/ 116 h 296"/>
                <a:gd name="T62" fmla="*/ 180 w 297"/>
                <a:gd name="T63" fmla="*/ 99 h 296"/>
                <a:gd name="T64" fmla="*/ 197 w 297"/>
                <a:gd name="T65" fmla="*/ 117 h 296"/>
                <a:gd name="T66" fmla="*/ 216 w 297"/>
                <a:gd name="T67" fmla="*/ 124 h 296"/>
                <a:gd name="T68" fmla="*/ 216 w 297"/>
                <a:gd name="T69" fmla="*/ 104 h 296"/>
                <a:gd name="T70" fmla="*/ 192 w 297"/>
                <a:gd name="T71" fmla="*/ 81 h 296"/>
                <a:gd name="T72" fmla="*/ 142 w 297"/>
                <a:gd name="T73" fmla="*/ 81 h 296"/>
                <a:gd name="T74" fmla="*/ 115 w 297"/>
                <a:gd name="T75" fmla="*/ 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7" h="296">
                  <a:moveTo>
                    <a:pt x="236" y="144"/>
                  </a:moveTo>
                  <a:cubicBezTo>
                    <a:pt x="236" y="155"/>
                    <a:pt x="236" y="155"/>
                    <a:pt x="236" y="155"/>
                  </a:cubicBezTo>
                  <a:cubicBezTo>
                    <a:pt x="236" y="173"/>
                    <a:pt x="228" y="183"/>
                    <a:pt x="216" y="196"/>
                  </a:cubicBezTo>
                  <a:cubicBezTo>
                    <a:pt x="119" y="292"/>
                    <a:pt x="119" y="292"/>
                    <a:pt x="119" y="292"/>
                  </a:cubicBezTo>
                  <a:cubicBezTo>
                    <a:pt x="115" y="296"/>
                    <a:pt x="109" y="296"/>
                    <a:pt x="105" y="292"/>
                  </a:cubicBezTo>
                  <a:cubicBezTo>
                    <a:pt x="4" y="192"/>
                    <a:pt x="4" y="192"/>
                    <a:pt x="4" y="192"/>
                  </a:cubicBezTo>
                  <a:cubicBezTo>
                    <a:pt x="0" y="188"/>
                    <a:pt x="0" y="181"/>
                    <a:pt x="4" y="178"/>
                  </a:cubicBezTo>
                  <a:cubicBezTo>
                    <a:pt x="101" y="81"/>
                    <a:pt x="101" y="81"/>
                    <a:pt x="101" y="81"/>
                  </a:cubicBezTo>
                  <a:cubicBezTo>
                    <a:pt x="111" y="71"/>
                    <a:pt x="121" y="61"/>
                    <a:pt x="142" y="61"/>
                  </a:cubicBezTo>
                  <a:cubicBezTo>
                    <a:pt x="153" y="61"/>
                    <a:pt x="153" y="61"/>
                    <a:pt x="153" y="61"/>
                  </a:cubicBezTo>
                  <a:cubicBezTo>
                    <a:pt x="154" y="55"/>
                    <a:pt x="155" y="50"/>
                    <a:pt x="158" y="44"/>
                  </a:cubicBezTo>
                  <a:cubicBezTo>
                    <a:pt x="169" y="17"/>
                    <a:pt x="195" y="0"/>
                    <a:pt x="224" y="0"/>
                  </a:cubicBezTo>
                  <a:cubicBezTo>
                    <a:pt x="264" y="0"/>
                    <a:pt x="297" y="32"/>
                    <a:pt x="297" y="72"/>
                  </a:cubicBezTo>
                  <a:cubicBezTo>
                    <a:pt x="297" y="108"/>
                    <a:pt x="270" y="138"/>
                    <a:pt x="236" y="144"/>
                  </a:cubicBezTo>
                  <a:close/>
                  <a:moveTo>
                    <a:pt x="173" y="61"/>
                  </a:moveTo>
                  <a:cubicBezTo>
                    <a:pt x="192" y="61"/>
                    <a:pt x="192" y="61"/>
                    <a:pt x="192" y="61"/>
                  </a:cubicBezTo>
                  <a:cubicBezTo>
                    <a:pt x="218" y="61"/>
                    <a:pt x="236" y="79"/>
                    <a:pt x="236" y="104"/>
                  </a:cubicBezTo>
                  <a:cubicBezTo>
                    <a:pt x="236" y="123"/>
                    <a:pt x="236" y="123"/>
                    <a:pt x="236" y="123"/>
                  </a:cubicBezTo>
                  <a:cubicBezTo>
                    <a:pt x="259" y="118"/>
                    <a:pt x="277" y="97"/>
                    <a:pt x="277" y="72"/>
                  </a:cubicBezTo>
                  <a:cubicBezTo>
                    <a:pt x="277" y="43"/>
                    <a:pt x="253" y="20"/>
                    <a:pt x="224" y="20"/>
                  </a:cubicBezTo>
                  <a:cubicBezTo>
                    <a:pt x="203" y="20"/>
                    <a:pt x="184" y="32"/>
                    <a:pt x="176" y="52"/>
                  </a:cubicBezTo>
                  <a:cubicBezTo>
                    <a:pt x="175" y="55"/>
                    <a:pt x="174" y="58"/>
                    <a:pt x="173" y="61"/>
                  </a:cubicBezTo>
                  <a:close/>
                  <a:moveTo>
                    <a:pt x="115" y="95"/>
                  </a:moveTo>
                  <a:cubicBezTo>
                    <a:pt x="25" y="185"/>
                    <a:pt x="25" y="185"/>
                    <a:pt x="25" y="185"/>
                  </a:cubicBezTo>
                  <a:cubicBezTo>
                    <a:pt x="112" y="271"/>
                    <a:pt x="112" y="271"/>
                    <a:pt x="112" y="271"/>
                  </a:cubicBezTo>
                  <a:cubicBezTo>
                    <a:pt x="202" y="181"/>
                    <a:pt x="202" y="181"/>
                    <a:pt x="202" y="181"/>
                  </a:cubicBezTo>
                  <a:cubicBezTo>
                    <a:pt x="210" y="173"/>
                    <a:pt x="216" y="167"/>
                    <a:pt x="216" y="155"/>
                  </a:cubicBezTo>
                  <a:cubicBezTo>
                    <a:pt x="216" y="144"/>
                    <a:pt x="216" y="144"/>
                    <a:pt x="216" y="144"/>
                  </a:cubicBezTo>
                  <a:cubicBezTo>
                    <a:pt x="205" y="143"/>
                    <a:pt x="194" y="139"/>
                    <a:pt x="185" y="133"/>
                  </a:cubicBezTo>
                  <a:cubicBezTo>
                    <a:pt x="183" y="133"/>
                    <a:pt x="182" y="133"/>
                    <a:pt x="180" y="133"/>
                  </a:cubicBezTo>
                  <a:cubicBezTo>
                    <a:pt x="171" y="133"/>
                    <a:pt x="163" y="126"/>
                    <a:pt x="163" y="116"/>
                  </a:cubicBezTo>
                  <a:cubicBezTo>
                    <a:pt x="163" y="107"/>
                    <a:pt x="171" y="99"/>
                    <a:pt x="180" y="99"/>
                  </a:cubicBezTo>
                  <a:cubicBezTo>
                    <a:pt x="190" y="99"/>
                    <a:pt x="198" y="107"/>
                    <a:pt x="197" y="117"/>
                  </a:cubicBezTo>
                  <a:cubicBezTo>
                    <a:pt x="203" y="120"/>
                    <a:pt x="209" y="123"/>
                    <a:pt x="216" y="124"/>
                  </a:cubicBezTo>
                  <a:cubicBezTo>
                    <a:pt x="216" y="104"/>
                    <a:pt x="216" y="104"/>
                    <a:pt x="216" y="104"/>
                  </a:cubicBezTo>
                  <a:cubicBezTo>
                    <a:pt x="216" y="90"/>
                    <a:pt x="207" y="81"/>
                    <a:pt x="192" y="81"/>
                  </a:cubicBezTo>
                  <a:cubicBezTo>
                    <a:pt x="142" y="81"/>
                    <a:pt x="142" y="81"/>
                    <a:pt x="142" y="81"/>
                  </a:cubicBezTo>
                  <a:cubicBezTo>
                    <a:pt x="129" y="81"/>
                    <a:pt x="122" y="88"/>
                    <a:pt x="115" y="95"/>
                  </a:cubicBezTo>
                  <a:close/>
                </a:path>
              </a:pathLst>
            </a:custGeom>
            <a:solidFill>
              <a:srgbClr val="02B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Shopping-Cart (Icon)" descr="" title="">
            <a:extLst>
              <a:ext uri="{FF2B5EF4-FFF2-40B4-BE49-F238E27FC236}">
                <a16:creationId xmlns:a16="http://schemas.microsoft.com/office/drawing/2014/main" id="{6A0680B8-1493-28E3-1506-E99F2FDB96D3}"/>
              </a:ext>
            </a:extLst>
          </p:cNvPr>
          <p:cNvGrpSpPr>
            <a:grpSpLocks noChangeAspect="1"/>
          </p:cNvGrpSpPr>
          <p:nvPr/>
        </p:nvGrpSpPr>
        <p:grpSpPr>
          <a:xfrm>
            <a:off x="6298164" y="3629553"/>
            <a:ext cx="850392" cy="850392"/>
            <a:chOff x="1927225" y="4002088"/>
            <a:chExt cx="1095375" cy="1095375"/>
          </a:xfrm>
        </p:grpSpPr>
        <p:sp>
          <p:nvSpPr>
            <p:cNvPr id="32" name="Shopping-Cart (Circle)" descr="" title="">
              <a:extLst>
                <a:ext uri="{FF2B5EF4-FFF2-40B4-BE49-F238E27FC236}">
                  <a16:creationId xmlns:a16="http://schemas.microsoft.com/office/drawing/2014/main" id="{DC1A66BC-5242-DAFA-DEDE-11E0B143FB6F}"/>
                </a:ext>
              </a:extLst>
            </p:cNvPr>
            <p:cNvSpPr>
              <a:spLocks noChangeAspect="1" noChangeArrowheads="1"/>
            </p:cNvSpPr>
            <p:nvPr/>
          </p:nvSpPr>
          <p:spPr bwMode="auto">
            <a:xfrm>
              <a:off x="1927225" y="4002088"/>
              <a:ext cx="1095375" cy="1095375"/>
            </a:xfrm>
            <a:prstGeom prst="ellipse">
              <a:avLst/>
            </a:pr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3" name="Shopping-Cart (Fill)" descr="" title="">
              <a:extLst>
                <a:ext uri="{FF2B5EF4-FFF2-40B4-BE49-F238E27FC236}">
                  <a16:creationId xmlns:a16="http://schemas.microsoft.com/office/drawing/2014/main" id="{1D71E973-BAAC-6A59-D37D-D3AAD905A6D3}"/>
                </a:ext>
              </a:extLst>
            </p:cNvPr>
            <p:cNvGrpSpPr/>
            <p:nvPr/>
          </p:nvGrpSpPr>
          <p:grpSpPr>
            <a:xfrm>
              <a:off x="2254250" y="4311650"/>
              <a:ext cx="531813" cy="561976"/>
              <a:chOff x="2254250" y="4311650"/>
              <a:chExt cx="531813" cy="561976"/>
            </a:xfrm>
          </p:grpSpPr>
          <p:sp>
            <p:nvSpPr>
              <p:cNvPr id="35" name="Circle (Fill)" descr="" title="">
                <a:extLst>
                  <a:ext uri="{FF2B5EF4-FFF2-40B4-BE49-F238E27FC236}">
                    <a16:creationId xmlns:a16="http://schemas.microsoft.com/office/drawing/2014/main" id="{3FB3EB51-9EB4-F978-D5E6-11F300248C64}"/>
                  </a:ext>
                </a:extLst>
              </p:cNvPr>
              <p:cNvSpPr>
                <a:spLocks noChangeAspect="1"/>
              </p:cNvSpPr>
              <p:nvPr/>
            </p:nvSpPr>
            <p:spPr bwMode="auto">
              <a:xfrm>
                <a:off x="2579688" y="4311650"/>
                <a:ext cx="206375" cy="204788"/>
              </a:xfrm>
              <a:custGeom>
                <a:avLst/>
                <a:gdLst>
                  <a:gd name="T0" fmla="*/ 13 w 87"/>
                  <a:gd name="T1" fmla="*/ 12 h 86"/>
                  <a:gd name="T2" fmla="*/ 43 w 87"/>
                  <a:gd name="T3" fmla="*/ 0 h 86"/>
                  <a:gd name="T4" fmla="*/ 74 w 87"/>
                  <a:gd name="T5" fmla="*/ 12 h 86"/>
                  <a:gd name="T6" fmla="*/ 78 w 87"/>
                  <a:gd name="T7" fmla="*/ 17 h 86"/>
                  <a:gd name="T8" fmla="*/ 86 w 87"/>
                  <a:gd name="T9" fmla="*/ 36 h 86"/>
                  <a:gd name="T10" fmla="*/ 87 w 87"/>
                  <a:gd name="T11" fmla="*/ 43 h 86"/>
                  <a:gd name="T12" fmla="*/ 75 w 87"/>
                  <a:gd name="T13" fmla="*/ 73 h 86"/>
                  <a:gd name="T14" fmla="*/ 74 w 87"/>
                  <a:gd name="T15" fmla="*/ 74 h 86"/>
                  <a:gd name="T16" fmla="*/ 55 w 87"/>
                  <a:gd name="T17" fmla="*/ 85 h 86"/>
                  <a:gd name="T18" fmla="*/ 43 w 87"/>
                  <a:gd name="T19" fmla="*/ 86 h 86"/>
                  <a:gd name="T20" fmla="*/ 13 w 87"/>
                  <a:gd name="T21" fmla="*/ 74 h 86"/>
                  <a:gd name="T22" fmla="*/ 0 w 87"/>
                  <a:gd name="T23" fmla="*/ 43 h 86"/>
                  <a:gd name="T24" fmla="*/ 1 w 87"/>
                  <a:gd name="T25" fmla="*/ 33 h 86"/>
                  <a:gd name="T26" fmla="*/ 8 w 87"/>
                  <a:gd name="T27" fmla="*/ 17 h 86"/>
                  <a:gd name="T28" fmla="*/ 13 w 87"/>
                  <a:gd name="T29"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6">
                    <a:moveTo>
                      <a:pt x="13" y="12"/>
                    </a:moveTo>
                    <a:cubicBezTo>
                      <a:pt x="21" y="4"/>
                      <a:pt x="32" y="0"/>
                      <a:pt x="43" y="0"/>
                    </a:cubicBezTo>
                    <a:cubicBezTo>
                      <a:pt x="55" y="0"/>
                      <a:pt x="66" y="4"/>
                      <a:pt x="74" y="12"/>
                    </a:cubicBezTo>
                    <a:cubicBezTo>
                      <a:pt x="75" y="14"/>
                      <a:pt x="77" y="16"/>
                      <a:pt x="78" y="17"/>
                    </a:cubicBezTo>
                    <a:cubicBezTo>
                      <a:pt x="82" y="23"/>
                      <a:pt x="85" y="29"/>
                      <a:pt x="86" y="36"/>
                    </a:cubicBezTo>
                    <a:cubicBezTo>
                      <a:pt x="86" y="39"/>
                      <a:pt x="87" y="41"/>
                      <a:pt x="87" y="43"/>
                    </a:cubicBezTo>
                    <a:cubicBezTo>
                      <a:pt x="87" y="54"/>
                      <a:pt x="82" y="65"/>
                      <a:pt x="75" y="73"/>
                    </a:cubicBezTo>
                    <a:cubicBezTo>
                      <a:pt x="74" y="73"/>
                      <a:pt x="74" y="73"/>
                      <a:pt x="74" y="74"/>
                    </a:cubicBezTo>
                    <a:cubicBezTo>
                      <a:pt x="68" y="79"/>
                      <a:pt x="62" y="83"/>
                      <a:pt x="55" y="85"/>
                    </a:cubicBezTo>
                    <a:cubicBezTo>
                      <a:pt x="51" y="86"/>
                      <a:pt x="47" y="86"/>
                      <a:pt x="43" y="86"/>
                    </a:cubicBezTo>
                    <a:cubicBezTo>
                      <a:pt x="32" y="86"/>
                      <a:pt x="21" y="82"/>
                      <a:pt x="13" y="74"/>
                    </a:cubicBezTo>
                    <a:cubicBezTo>
                      <a:pt x="4" y="65"/>
                      <a:pt x="0" y="55"/>
                      <a:pt x="0" y="43"/>
                    </a:cubicBezTo>
                    <a:cubicBezTo>
                      <a:pt x="0" y="40"/>
                      <a:pt x="0" y="36"/>
                      <a:pt x="1" y="33"/>
                    </a:cubicBezTo>
                    <a:cubicBezTo>
                      <a:pt x="2" y="27"/>
                      <a:pt x="5" y="22"/>
                      <a:pt x="8" y="17"/>
                    </a:cubicBezTo>
                    <a:cubicBezTo>
                      <a:pt x="10" y="16"/>
                      <a:pt x="11" y="14"/>
                      <a:pt x="1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Shopping-Cart (Fill)" descr="" title="">
                <a:extLst>
                  <a:ext uri="{FF2B5EF4-FFF2-40B4-BE49-F238E27FC236}">
                    <a16:creationId xmlns:a16="http://schemas.microsoft.com/office/drawing/2014/main" id="{7A31B9AB-83A2-3C47-68A5-89D3B1651830}"/>
                  </a:ext>
                </a:extLst>
              </p:cNvPr>
              <p:cNvSpPr>
                <a:spLocks noChangeAspect="1" noEditPoints="1"/>
              </p:cNvSpPr>
              <p:nvPr/>
            </p:nvSpPr>
            <p:spPr bwMode="auto">
              <a:xfrm>
                <a:off x="2254250" y="4389438"/>
                <a:ext cx="468312" cy="484188"/>
              </a:xfrm>
              <a:custGeom>
                <a:avLst/>
                <a:gdLst>
                  <a:gd name="T0" fmla="*/ 180 w 197"/>
                  <a:gd name="T1" fmla="*/ 169 h 203"/>
                  <a:gd name="T2" fmla="*/ 197 w 197"/>
                  <a:gd name="T3" fmla="*/ 186 h 203"/>
                  <a:gd name="T4" fmla="*/ 180 w 197"/>
                  <a:gd name="T5" fmla="*/ 203 h 203"/>
                  <a:gd name="T6" fmla="*/ 164 w 197"/>
                  <a:gd name="T7" fmla="*/ 186 h 203"/>
                  <a:gd name="T8" fmla="*/ 180 w 197"/>
                  <a:gd name="T9" fmla="*/ 169 h 203"/>
                  <a:gd name="T10" fmla="*/ 15 w 197"/>
                  <a:gd name="T11" fmla="*/ 186 h 203"/>
                  <a:gd name="T12" fmla="*/ 32 w 197"/>
                  <a:gd name="T13" fmla="*/ 203 h 203"/>
                  <a:gd name="T14" fmla="*/ 49 w 197"/>
                  <a:gd name="T15" fmla="*/ 186 h 203"/>
                  <a:gd name="T16" fmla="*/ 32 w 197"/>
                  <a:gd name="T17" fmla="*/ 169 h 203"/>
                  <a:gd name="T18" fmla="*/ 15 w 197"/>
                  <a:gd name="T19" fmla="*/ 186 h 203"/>
                  <a:gd name="T20" fmla="*/ 174 w 197"/>
                  <a:gd name="T21" fmla="*/ 108 h 203"/>
                  <a:gd name="T22" fmla="*/ 187 w 197"/>
                  <a:gd name="T23" fmla="*/ 68 h 203"/>
                  <a:gd name="T24" fmla="*/ 180 w 197"/>
                  <a:gd name="T25" fmla="*/ 69 h 203"/>
                  <a:gd name="T26" fmla="*/ 122 w 197"/>
                  <a:gd name="T27" fmla="*/ 10 h 203"/>
                  <a:gd name="T28" fmla="*/ 122 w 197"/>
                  <a:gd name="T29" fmla="*/ 0 h 203"/>
                  <a:gd name="T30" fmla="*/ 0 w 197"/>
                  <a:gd name="T31" fmla="*/ 0 h 203"/>
                  <a:gd name="T32" fmla="*/ 23 w 197"/>
                  <a:gd name="T33" fmla="*/ 108 h 203"/>
                  <a:gd name="T34" fmla="*/ 174 w 197"/>
                  <a:gd name="T35"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 h="203">
                    <a:moveTo>
                      <a:pt x="180" y="169"/>
                    </a:moveTo>
                    <a:cubicBezTo>
                      <a:pt x="190" y="169"/>
                      <a:pt x="197" y="177"/>
                      <a:pt x="197" y="186"/>
                    </a:cubicBezTo>
                    <a:cubicBezTo>
                      <a:pt x="197" y="195"/>
                      <a:pt x="190" y="203"/>
                      <a:pt x="180" y="203"/>
                    </a:cubicBezTo>
                    <a:cubicBezTo>
                      <a:pt x="171" y="203"/>
                      <a:pt x="164" y="195"/>
                      <a:pt x="164" y="186"/>
                    </a:cubicBezTo>
                    <a:cubicBezTo>
                      <a:pt x="164" y="177"/>
                      <a:pt x="171" y="169"/>
                      <a:pt x="180" y="169"/>
                    </a:cubicBezTo>
                    <a:close/>
                    <a:moveTo>
                      <a:pt x="15" y="186"/>
                    </a:moveTo>
                    <a:cubicBezTo>
                      <a:pt x="15" y="195"/>
                      <a:pt x="23" y="203"/>
                      <a:pt x="32" y="203"/>
                    </a:cubicBezTo>
                    <a:cubicBezTo>
                      <a:pt x="41" y="203"/>
                      <a:pt x="49" y="195"/>
                      <a:pt x="49" y="186"/>
                    </a:cubicBezTo>
                    <a:cubicBezTo>
                      <a:pt x="49" y="177"/>
                      <a:pt x="41" y="169"/>
                      <a:pt x="32" y="169"/>
                    </a:cubicBezTo>
                    <a:cubicBezTo>
                      <a:pt x="23" y="169"/>
                      <a:pt x="15" y="177"/>
                      <a:pt x="15" y="186"/>
                    </a:cubicBezTo>
                    <a:close/>
                    <a:moveTo>
                      <a:pt x="174" y="108"/>
                    </a:moveTo>
                    <a:cubicBezTo>
                      <a:pt x="187" y="68"/>
                      <a:pt x="187" y="68"/>
                      <a:pt x="187" y="68"/>
                    </a:cubicBezTo>
                    <a:cubicBezTo>
                      <a:pt x="185" y="69"/>
                      <a:pt x="182" y="69"/>
                      <a:pt x="180" y="69"/>
                    </a:cubicBezTo>
                    <a:cubicBezTo>
                      <a:pt x="148" y="69"/>
                      <a:pt x="122" y="42"/>
                      <a:pt x="122" y="10"/>
                    </a:cubicBezTo>
                    <a:cubicBezTo>
                      <a:pt x="122" y="7"/>
                      <a:pt x="122" y="3"/>
                      <a:pt x="122" y="0"/>
                    </a:cubicBezTo>
                    <a:cubicBezTo>
                      <a:pt x="0" y="0"/>
                      <a:pt x="0" y="0"/>
                      <a:pt x="0" y="0"/>
                    </a:cubicBezTo>
                    <a:cubicBezTo>
                      <a:pt x="23" y="108"/>
                      <a:pt x="23" y="108"/>
                      <a:pt x="23" y="108"/>
                    </a:cubicBezTo>
                    <a:lnTo>
                      <a:pt x="174"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Shopping-Cart (Outline)" descr="" title="">
              <a:extLst>
                <a:ext uri="{FF2B5EF4-FFF2-40B4-BE49-F238E27FC236}">
                  <a16:creationId xmlns:a16="http://schemas.microsoft.com/office/drawing/2014/main" id="{51F7987A-9F92-98AB-F1AA-BF9588B8FBA1}"/>
                </a:ext>
              </a:extLst>
            </p:cNvPr>
            <p:cNvSpPr>
              <a:spLocks noChangeAspect="1" noEditPoints="1"/>
            </p:cNvSpPr>
            <p:nvPr/>
          </p:nvSpPr>
          <p:spPr bwMode="auto">
            <a:xfrm>
              <a:off x="2103438" y="4227513"/>
              <a:ext cx="719137" cy="681038"/>
            </a:xfrm>
            <a:custGeom>
              <a:avLst/>
              <a:gdLst>
                <a:gd name="T0" fmla="*/ 267 w 302"/>
                <a:gd name="T1" fmla="*/ 132 h 286"/>
                <a:gd name="T2" fmla="*/ 243 w 302"/>
                <a:gd name="T3" fmla="*/ 19 h 286"/>
                <a:gd name="T4" fmla="*/ 60 w 302"/>
                <a:gd name="T5" fmla="*/ 52 h 286"/>
                <a:gd name="T6" fmla="*/ 42 w 302"/>
                <a:gd name="T7" fmla="*/ 0 h 286"/>
                <a:gd name="T8" fmla="*/ 0 w 302"/>
                <a:gd name="T9" fmla="*/ 8 h 286"/>
                <a:gd name="T10" fmla="*/ 36 w 302"/>
                <a:gd name="T11" fmla="*/ 15 h 286"/>
                <a:gd name="T12" fmla="*/ 63 w 302"/>
                <a:gd name="T13" fmla="*/ 254 h 286"/>
                <a:gd name="T14" fmla="*/ 126 w 302"/>
                <a:gd name="T15" fmla="*/ 262 h 286"/>
                <a:gd name="T16" fmla="*/ 243 w 302"/>
                <a:gd name="T17" fmla="*/ 286 h 286"/>
                <a:gd name="T18" fmla="*/ 243 w 302"/>
                <a:gd name="T19" fmla="*/ 222 h 286"/>
                <a:gd name="T20" fmla="*/ 126 w 302"/>
                <a:gd name="T21" fmla="*/ 246 h 286"/>
                <a:gd name="T22" fmla="*/ 90 w 302"/>
                <a:gd name="T23" fmla="*/ 191 h 286"/>
                <a:gd name="T24" fmla="*/ 252 w 302"/>
                <a:gd name="T25" fmla="*/ 181 h 286"/>
                <a:gd name="T26" fmla="*/ 260 w 302"/>
                <a:gd name="T27" fmla="*/ 254 h 286"/>
                <a:gd name="T28" fmla="*/ 227 w 302"/>
                <a:gd name="T29" fmla="*/ 254 h 286"/>
                <a:gd name="T30" fmla="*/ 213 w 302"/>
                <a:gd name="T31" fmla="*/ 47 h 286"/>
                <a:gd name="T32" fmla="*/ 274 w 302"/>
                <a:gd name="T33" fmla="*/ 47 h 286"/>
                <a:gd name="T34" fmla="*/ 286 w 302"/>
                <a:gd name="T35" fmla="*/ 71 h 286"/>
                <a:gd name="T36" fmla="*/ 275 w 302"/>
                <a:gd name="T37" fmla="*/ 108 h 286"/>
                <a:gd name="T38" fmla="*/ 255 w 302"/>
                <a:gd name="T39" fmla="*/ 120 h 286"/>
                <a:gd name="T40" fmla="*/ 213 w 302"/>
                <a:gd name="T41" fmla="*/ 109 h 286"/>
                <a:gd name="T42" fmla="*/ 201 w 302"/>
                <a:gd name="T43" fmla="*/ 68 h 286"/>
                <a:gd name="T44" fmla="*/ 213 w 302"/>
                <a:gd name="T45" fmla="*/ 47 h 286"/>
                <a:gd name="T46" fmla="*/ 112 w 302"/>
                <a:gd name="T47" fmla="*/ 254 h 286"/>
                <a:gd name="T48" fmla="*/ 78 w 302"/>
                <a:gd name="T49" fmla="*/ 254 h 286"/>
                <a:gd name="T50" fmla="*/ 86 w 302"/>
                <a:gd name="T51" fmla="*/ 176 h 286"/>
                <a:gd name="T52" fmla="*/ 185 w 302"/>
                <a:gd name="T53" fmla="*/ 68 h 286"/>
                <a:gd name="T54" fmla="*/ 243 w 302"/>
                <a:gd name="T55" fmla="*/ 137 h 286"/>
                <a:gd name="T56" fmla="*/ 237 w 302"/>
                <a:gd name="T57" fmla="*/ 176 h 286"/>
                <a:gd name="T58" fmla="*/ 267 w 302"/>
                <a:gd name="T59" fmla="*/ 78 h 286"/>
                <a:gd name="T60" fmla="*/ 251 w 302"/>
                <a:gd name="T61" fmla="*/ 86 h 286"/>
                <a:gd name="T62" fmla="*/ 243 w 302"/>
                <a:gd name="T63" fmla="*/ 102 h 286"/>
                <a:gd name="T64" fmla="*/ 236 w 302"/>
                <a:gd name="T65" fmla="*/ 86 h 286"/>
                <a:gd name="T66" fmla="*/ 219 w 302"/>
                <a:gd name="T67" fmla="*/ 78 h 286"/>
                <a:gd name="T68" fmla="*/ 236 w 302"/>
                <a:gd name="T69" fmla="*/ 70 h 286"/>
                <a:gd name="T70" fmla="*/ 243 w 302"/>
                <a:gd name="T71" fmla="*/ 54 h 286"/>
                <a:gd name="T72" fmla="*/ 251 w 302"/>
                <a:gd name="T73" fmla="*/ 70 h 286"/>
                <a:gd name="T74" fmla="*/ 267 w 302"/>
                <a:gd name="T75" fmla="*/ 7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286">
                  <a:moveTo>
                    <a:pt x="252" y="181"/>
                  </a:moveTo>
                  <a:cubicBezTo>
                    <a:pt x="267" y="132"/>
                    <a:pt x="267" y="132"/>
                    <a:pt x="267" y="132"/>
                  </a:cubicBezTo>
                  <a:cubicBezTo>
                    <a:pt x="288" y="122"/>
                    <a:pt x="302" y="102"/>
                    <a:pt x="302" y="78"/>
                  </a:cubicBezTo>
                  <a:cubicBezTo>
                    <a:pt x="302" y="46"/>
                    <a:pt x="276" y="19"/>
                    <a:pt x="243" y="19"/>
                  </a:cubicBezTo>
                  <a:cubicBezTo>
                    <a:pt x="220" y="19"/>
                    <a:pt x="200" y="33"/>
                    <a:pt x="190" y="52"/>
                  </a:cubicBezTo>
                  <a:cubicBezTo>
                    <a:pt x="60" y="52"/>
                    <a:pt x="60" y="52"/>
                    <a:pt x="60" y="52"/>
                  </a:cubicBezTo>
                  <a:cubicBezTo>
                    <a:pt x="50" y="6"/>
                    <a:pt x="50" y="6"/>
                    <a:pt x="50" y="6"/>
                  </a:cubicBezTo>
                  <a:cubicBezTo>
                    <a:pt x="49" y="2"/>
                    <a:pt x="46" y="0"/>
                    <a:pt x="42" y="0"/>
                  </a:cubicBezTo>
                  <a:cubicBezTo>
                    <a:pt x="7" y="0"/>
                    <a:pt x="7" y="0"/>
                    <a:pt x="7" y="0"/>
                  </a:cubicBezTo>
                  <a:cubicBezTo>
                    <a:pt x="3" y="0"/>
                    <a:pt x="0" y="3"/>
                    <a:pt x="0" y="8"/>
                  </a:cubicBezTo>
                  <a:cubicBezTo>
                    <a:pt x="0" y="12"/>
                    <a:pt x="3" y="15"/>
                    <a:pt x="7" y="15"/>
                  </a:cubicBezTo>
                  <a:cubicBezTo>
                    <a:pt x="36" y="15"/>
                    <a:pt x="36" y="15"/>
                    <a:pt x="36" y="15"/>
                  </a:cubicBezTo>
                  <a:cubicBezTo>
                    <a:pt x="81" y="225"/>
                    <a:pt x="81" y="225"/>
                    <a:pt x="81" y="225"/>
                  </a:cubicBezTo>
                  <a:cubicBezTo>
                    <a:pt x="70" y="230"/>
                    <a:pt x="63" y="241"/>
                    <a:pt x="63" y="254"/>
                  </a:cubicBezTo>
                  <a:cubicBezTo>
                    <a:pt x="63" y="272"/>
                    <a:pt x="77" y="286"/>
                    <a:pt x="95" y="286"/>
                  </a:cubicBezTo>
                  <a:cubicBezTo>
                    <a:pt x="110" y="286"/>
                    <a:pt x="123" y="276"/>
                    <a:pt x="126" y="262"/>
                  </a:cubicBezTo>
                  <a:cubicBezTo>
                    <a:pt x="212" y="262"/>
                    <a:pt x="212" y="262"/>
                    <a:pt x="212" y="262"/>
                  </a:cubicBezTo>
                  <a:cubicBezTo>
                    <a:pt x="216" y="276"/>
                    <a:pt x="228" y="286"/>
                    <a:pt x="243" y="286"/>
                  </a:cubicBezTo>
                  <a:cubicBezTo>
                    <a:pt x="261" y="286"/>
                    <a:pt x="276" y="272"/>
                    <a:pt x="276" y="254"/>
                  </a:cubicBezTo>
                  <a:cubicBezTo>
                    <a:pt x="276" y="236"/>
                    <a:pt x="261" y="222"/>
                    <a:pt x="243" y="222"/>
                  </a:cubicBezTo>
                  <a:cubicBezTo>
                    <a:pt x="228" y="222"/>
                    <a:pt x="216" y="232"/>
                    <a:pt x="212" y="246"/>
                  </a:cubicBezTo>
                  <a:cubicBezTo>
                    <a:pt x="126" y="246"/>
                    <a:pt x="126" y="246"/>
                    <a:pt x="126" y="246"/>
                  </a:cubicBezTo>
                  <a:cubicBezTo>
                    <a:pt x="123" y="232"/>
                    <a:pt x="111" y="222"/>
                    <a:pt x="96" y="222"/>
                  </a:cubicBezTo>
                  <a:cubicBezTo>
                    <a:pt x="90" y="191"/>
                    <a:pt x="90" y="191"/>
                    <a:pt x="90" y="191"/>
                  </a:cubicBezTo>
                  <a:cubicBezTo>
                    <a:pt x="238" y="191"/>
                    <a:pt x="238" y="191"/>
                    <a:pt x="238" y="191"/>
                  </a:cubicBezTo>
                  <a:cubicBezTo>
                    <a:pt x="245" y="191"/>
                    <a:pt x="250" y="187"/>
                    <a:pt x="252" y="181"/>
                  </a:cubicBezTo>
                  <a:close/>
                  <a:moveTo>
                    <a:pt x="243" y="237"/>
                  </a:moveTo>
                  <a:cubicBezTo>
                    <a:pt x="253" y="237"/>
                    <a:pt x="260" y="245"/>
                    <a:pt x="260" y="254"/>
                  </a:cubicBezTo>
                  <a:cubicBezTo>
                    <a:pt x="260" y="263"/>
                    <a:pt x="253" y="271"/>
                    <a:pt x="243" y="271"/>
                  </a:cubicBezTo>
                  <a:cubicBezTo>
                    <a:pt x="234" y="271"/>
                    <a:pt x="227" y="263"/>
                    <a:pt x="227" y="254"/>
                  </a:cubicBezTo>
                  <a:cubicBezTo>
                    <a:pt x="227" y="245"/>
                    <a:pt x="234" y="237"/>
                    <a:pt x="243" y="237"/>
                  </a:cubicBezTo>
                  <a:close/>
                  <a:moveTo>
                    <a:pt x="213" y="47"/>
                  </a:moveTo>
                  <a:cubicBezTo>
                    <a:pt x="221" y="39"/>
                    <a:pt x="232" y="35"/>
                    <a:pt x="243" y="35"/>
                  </a:cubicBezTo>
                  <a:cubicBezTo>
                    <a:pt x="255" y="35"/>
                    <a:pt x="266" y="39"/>
                    <a:pt x="274" y="47"/>
                  </a:cubicBezTo>
                  <a:cubicBezTo>
                    <a:pt x="275" y="49"/>
                    <a:pt x="277" y="51"/>
                    <a:pt x="278" y="52"/>
                  </a:cubicBezTo>
                  <a:cubicBezTo>
                    <a:pt x="282" y="58"/>
                    <a:pt x="285" y="64"/>
                    <a:pt x="286" y="71"/>
                  </a:cubicBezTo>
                  <a:cubicBezTo>
                    <a:pt x="286" y="74"/>
                    <a:pt x="287" y="76"/>
                    <a:pt x="287" y="78"/>
                  </a:cubicBezTo>
                  <a:cubicBezTo>
                    <a:pt x="287" y="89"/>
                    <a:pt x="282" y="100"/>
                    <a:pt x="275" y="108"/>
                  </a:cubicBezTo>
                  <a:cubicBezTo>
                    <a:pt x="274" y="108"/>
                    <a:pt x="274" y="108"/>
                    <a:pt x="274" y="109"/>
                  </a:cubicBezTo>
                  <a:cubicBezTo>
                    <a:pt x="268" y="114"/>
                    <a:pt x="262" y="118"/>
                    <a:pt x="255" y="120"/>
                  </a:cubicBezTo>
                  <a:cubicBezTo>
                    <a:pt x="251" y="121"/>
                    <a:pt x="247" y="121"/>
                    <a:pt x="243" y="121"/>
                  </a:cubicBezTo>
                  <a:cubicBezTo>
                    <a:pt x="232" y="121"/>
                    <a:pt x="221" y="117"/>
                    <a:pt x="213" y="109"/>
                  </a:cubicBezTo>
                  <a:cubicBezTo>
                    <a:pt x="204" y="100"/>
                    <a:pt x="200" y="90"/>
                    <a:pt x="200" y="78"/>
                  </a:cubicBezTo>
                  <a:cubicBezTo>
                    <a:pt x="200" y="75"/>
                    <a:pt x="200" y="71"/>
                    <a:pt x="201" y="68"/>
                  </a:cubicBezTo>
                  <a:cubicBezTo>
                    <a:pt x="202" y="62"/>
                    <a:pt x="205" y="57"/>
                    <a:pt x="208" y="52"/>
                  </a:cubicBezTo>
                  <a:cubicBezTo>
                    <a:pt x="210" y="51"/>
                    <a:pt x="211" y="49"/>
                    <a:pt x="213" y="47"/>
                  </a:cubicBezTo>
                  <a:close/>
                  <a:moveTo>
                    <a:pt x="95" y="237"/>
                  </a:moveTo>
                  <a:cubicBezTo>
                    <a:pt x="104" y="237"/>
                    <a:pt x="112" y="245"/>
                    <a:pt x="112" y="254"/>
                  </a:cubicBezTo>
                  <a:cubicBezTo>
                    <a:pt x="112" y="263"/>
                    <a:pt x="104" y="271"/>
                    <a:pt x="95" y="271"/>
                  </a:cubicBezTo>
                  <a:cubicBezTo>
                    <a:pt x="86" y="271"/>
                    <a:pt x="78" y="263"/>
                    <a:pt x="78" y="254"/>
                  </a:cubicBezTo>
                  <a:cubicBezTo>
                    <a:pt x="78" y="245"/>
                    <a:pt x="86" y="237"/>
                    <a:pt x="95" y="237"/>
                  </a:cubicBezTo>
                  <a:close/>
                  <a:moveTo>
                    <a:pt x="86" y="176"/>
                  </a:moveTo>
                  <a:cubicBezTo>
                    <a:pt x="63" y="68"/>
                    <a:pt x="63" y="68"/>
                    <a:pt x="63" y="68"/>
                  </a:cubicBezTo>
                  <a:cubicBezTo>
                    <a:pt x="185" y="68"/>
                    <a:pt x="185" y="68"/>
                    <a:pt x="185" y="68"/>
                  </a:cubicBezTo>
                  <a:cubicBezTo>
                    <a:pt x="185" y="71"/>
                    <a:pt x="185" y="75"/>
                    <a:pt x="185" y="78"/>
                  </a:cubicBezTo>
                  <a:cubicBezTo>
                    <a:pt x="185" y="110"/>
                    <a:pt x="211" y="137"/>
                    <a:pt x="243" y="137"/>
                  </a:cubicBezTo>
                  <a:cubicBezTo>
                    <a:pt x="245" y="137"/>
                    <a:pt x="248" y="137"/>
                    <a:pt x="250" y="136"/>
                  </a:cubicBezTo>
                  <a:cubicBezTo>
                    <a:pt x="237" y="176"/>
                    <a:pt x="237" y="176"/>
                    <a:pt x="237" y="176"/>
                  </a:cubicBezTo>
                  <a:lnTo>
                    <a:pt x="86" y="176"/>
                  </a:lnTo>
                  <a:close/>
                  <a:moveTo>
                    <a:pt x="267" y="78"/>
                  </a:moveTo>
                  <a:cubicBezTo>
                    <a:pt x="267" y="82"/>
                    <a:pt x="264" y="86"/>
                    <a:pt x="260" y="86"/>
                  </a:cubicBezTo>
                  <a:cubicBezTo>
                    <a:pt x="251" y="86"/>
                    <a:pt x="251" y="86"/>
                    <a:pt x="251" y="86"/>
                  </a:cubicBezTo>
                  <a:cubicBezTo>
                    <a:pt x="251" y="94"/>
                    <a:pt x="251" y="94"/>
                    <a:pt x="251" y="94"/>
                  </a:cubicBezTo>
                  <a:cubicBezTo>
                    <a:pt x="251" y="98"/>
                    <a:pt x="248" y="102"/>
                    <a:pt x="243" y="102"/>
                  </a:cubicBezTo>
                  <a:cubicBezTo>
                    <a:pt x="239" y="102"/>
                    <a:pt x="236" y="98"/>
                    <a:pt x="236" y="94"/>
                  </a:cubicBezTo>
                  <a:cubicBezTo>
                    <a:pt x="236" y="86"/>
                    <a:pt x="236" y="86"/>
                    <a:pt x="236" y="86"/>
                  </a:cubicBezTo>
                  <a:cubicBezTo>
                    <a:pt x="227" y="86"/>
                    <a:pt x="227" y="86"/>
                    <a:pt x="227" y="86"/>
                  </a:cubicBezTo>
                  <a:cubicBezTo>
                    <a:pt x="223" y="86"/>
                    <a:pt x="219" y="82"/>
                    <a:pt x="219" y="78"/>
                  </a:cubicBezTo>
                  <a:cubicBezTo>
                    <a:pt x="219" y="74"/>
                    <a:pt x="223" y="70"/>
                    <a:pt x="227" y="70"/>
                  </a:cubicBezTo>
                  <a:cubicBezTo>
                    <a:pt x="236" y="70"/>
                    <a:pt x="236" y="70"/>
                    <a:pt x="236" y="70"/>
                  </a:cubicBezTo>
                  <a:cubicBezTo>
                    <a:pt x="236" y="61"/>
                    <a:pt x="236" y="61"/>
                    <a:pt x="236" y="61"/>
                  </a:cubicBezTo>
                  <a:cubicBezTo>
                    <a:pt x="236" y="57"/>
                    <a:pt x="239" y="54"/>
                    <a:pt x="243" y="54"/>
                  </a:cubicBezTo>
                  <a:cubicBezTo>
                    <a:pt x="248" y="54"/>
                    <a:pt x="251" y="57"/>
                    <a:pt x="251" y="61"/>
                  </a:cubicBezTo>
                  <a:cubicBezTo>
                    <a:pt x="251" y="70"/>
                    <a:pt x="251" y="70"/>
                    <a:pt x="251" y="70"/>
                  </a:cubicBezTo>
                  <a:cubicBezTo>
                    <a:pt x="260" y="70"/>
                    <a:pt x="260" y="70"/>
                    <a:pt x="260" y="70"/>
                  </a:cubicBezTo>
                  <a:cubicBezTo>
                    <a:pt x="264" y="70"/>
                    <a:pt x="267" y="74"/>
                    <a:pt x="267" y="78"/>
                  </a:cubicBezTo>
                  <a:close/>
                </a:path>
              </a:pathLst>
            </a:custGeom>
            <a:solidFill>
              <a:srgbClr val="02B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Shopping-Mobile (Icon)" descr="" title="">
            <a:extLst>
              <a:ext uri="{FF2B5EF4-FFF2-40B4-BE49-F238E27FC236}">
                <a16:creationId xmlns:a16="http://schemas.microsoft.com/office/drawing/2014/main" id="{B51E6816-6E33-8659-A31F-F5E73FEBD54B}"/>
              </a:ext>
            </a:extLst>
          </p:cNvPr>
          <p:cNvGrpSpPr>
            <a:grpSpLocks noChangeAspect="1"/>
          </p:cNvGrpSpPr>
          <p:nvPr/>
        </p:nvGrpSpPr>
        <p:grpSpPr>
          <a:xfrm>
            <a:off x="685800" y="5107223"/>
            <a:ext cx="850392" cy="850392"/>
            <a:chOff x="477838" y="4002088"/>
            <a:chExt cx="1095375" cy="1095375"/>
          </a:xfrm>
        </p:grpSpPr>
        <p:sp>
          <p:nvSpPr>
            <p:cNvPr id="39" name="Shopping-Mobile (Circle)" descr="" title="">
              <a:extLst>
                <a:ext uri="{FF2B5EF4-FFF2-40B4-BE49-F238E27FC236}">
                  <a16:creationId xmlns:a16="http://schemas.microsoft.com/office/drawing/2014/main" id="{CD82300F-04F2-3667-B739-09789F4B162C}"/>
                </a:ext>
              </a:extLst>
            </p:cNvPr>
            <p:cNvSpPr>
              <a:spLocks noChangeAspect="1" noChangeArrowheads="1"/>
            </p:cNvSpPr>
            <p:nvPr/>
          </p:nvSpPr>
          <p:spPr bwMode="auto">
            <a:xfrm>
              <a:off x="477838" y="4002088"/>
              <a:ext cx="1095375" cy="1095375"/>
            </a:xfrm>
            <a:prstGeom prst="ellipse">
              <a:avLst/>
            </a:pr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0" name="Shopping-Mobile (Fill)" descr="" title="">
              <a:extLst>
                <a:ext uri="{FF2B5EF4-FFF2-40B4-BE49-F238E27FC236}">
                  <a16:creationId xmlns:a16="http://schemas.microsoft.com/office/drawing/2014/main" id="{8E119085-335A-785C-3E5B-239830E69178}"/>
                </a:ext>
              </a:extLst>
            </p:cNvPr>
            <p:cNvGrpSpPr/>
            <p:nvPr/>
          </p:nvGrpSpPr>
          <p:grpSpPr>
            <a:xfrm>
              <a:off x="788988" y="4178300"/>
              <a:ext cx="536575" cy="739775"/>
              <a:chOff x="788988" y="4178300"/>
              <a:chExt cx="536575" cy="739775"/>
            </a:xfrm>
          </p:grpSpPr>
          <p:sp>
            <p:nvSpPr>
              <p:cNvPr id="71" name="Phone (Fill)" descr="" title="">
                <a:extLst>
                  <a:ext uri="{FF2B5EF4-FFF2-40B4-BE49-F238E27FC236}">
                    <a16:creationId xmlns:a16="http://schemas.microsoft.com/office/drawing/2014/main" id="{A6B075B3-4E8B-4F04-786A-5BAB638DDB1D}"/>
                  </a:ext>
                </a:extLst>
              </p:cNvPr>
              <p:cNvSpPr>
                <a:spLocks noChangeAspect="1"/>
              </p:cNvSpPr>
              <p:nvPr/>
            </p:nvSpPr>
            <p:spPr bwMode="auto">
              <a:xfrm>
                <a:off x="788988" y="4178300"/>
                <a:ext cx="385762" cy="739775"/>
              </a:xfrm>
              <a:custGeom>
                <a:avLst/>
                <a:gdLst>
                  <a:gd name="T0" fmla="*/ 162 w 162"/>
                  <a:gd name="T1" fmla="*/ 294 h 311"/>
                  <a:gd name="T2" fmla="*/ 145 w 162"/>
                  <a:gd name="T3" fmla="*/ 311 h 311"/>
                  <a:gd name="T4" fmla="*/ 18 w 162"/>
                  <a:gd name="T5" fmla="*/ 311 h 311"/>
                  <a:gd name="T6" fmla="*/ 0 w 162"/>
                  <a:gd name="T7" fmla="*/ 294 h 311"/>
                  <a:gd name="T8" fmla="*/ 0 w 162"/>
                  <a:gd name="T9" fmla="*/ 18 h 311"/>
                  <a:gd name="T10" fmla="*/ 18 w 162"/>
                  <a:gd name="T11" fmla="*/ 0 h 311"/>
                  <a:gd name="T12" fmla="*/ 145 w 162"/>
                  <a:gd name="T13" fmla="*/ 0 h 311"/>
                  <a:gd name="T14" fmla="*/ 162 w 162"/>
                  <a:gd name="T15" fmla="*/ 18 h 311"/>
                  <a:gd name="T16" fmla="*/ 162 w 162"/>
                  <a:gd name="T17" fmla="*/ 29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311">
                    <a:moveTo>
                      <a:pt x="162" y="294"/>
                    </a:moveTo>
                    <a:cubicBezTo>
                      <a:pt x="162" y="304"/>
                      <a:pt x="154" y="311"/>
                      <a:pt x="145" y="311"/>
                    </a:cubicBezTo>
                    <a:cubicBezTo>
                      <a:pt x="18" y="311"/>
                      <a:pt x="18" y="311"/>
                      <a:pt x="18" y="311"/>
                    </a:cubicBezTo>
                    <a:cubicBezTo>
                      <a:pt x="8" y="311"/>
                      <a:pt x="0" y="304"/>
                      <a:pt x="0" y="294"/>
                    </a:cubicBezTo>
                    <a:cubicBezTo>
                      <a:pt x="0" y="18"/>
                      <a:pt x="0" y="18"/>
                      <a:pt x="0" y="18"/>
                    </a:cubicBezTo>
                    <a:cubicBezTo>
                      <a:pt x="0" y="8"/>
                      <a:pt x="8" y="0"/>
                      <a:pt x="18" y="0"/>
                    </a:cubicBezTo>
                    <a:cubicBezTo>
                      <a:pt x="145" y="0"/>
                      <a:pt x="145" y="0"/>
                      <a:pt x="145" y="0"/>
                    </a:cubicBezTo>
                    <a:cubicBezTo>
                      <a:pt x="154" y="0"/>
                      <a:pt x="162" y="8"/>
                      <a:pt x="162" y="18"/>
                    </a:cubicBezTo>
                    <a:lnTo>
                      <a:pt x="162" y="2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Bag-Shadow (Fill)" descr="" title="">
                <a:extLst>
                  <a:ext uri="{FF2B5EF4-FFF2-40B4-BE49-F238E27FC236}">
                    <a16:creationId xmlns:a16="http://schemas.microsoft.com/office/drawing/2014/main" id="{CD1554C7-E5D9-25EA-E74C-7DBB844A25BA}"/>
                  </a:ext>
                </a:extLst>
              </p:cNvPr>
              <p:cNvSpPr>
                <a:spLocks noChangeAspect="1" noChangeArrowheads="1"/>
              </p:cNvSpPr>
              <p:nvPr/>
            </p:nvSpPr>
            <p:spPr bwMode="auto">
              <a:xfrm>
                <a:off x="946150" y="4446588"/>
                <a:ext cx="36512"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Bag (Fill)" descr="" title="">
                <a:extLst>
                  <a:ext uri="{FF2B5EF4-FFF2-40B4-BE49-F238E27FC236}">
                    <a16:creationId xmlns:a16="http://schemas.microsoft.com/office/drawing/2014/main" id="{84C7ECD1-B2F6-E2F6-7DC4-B789A6EFF864}"/>
                  </a:ext>
                </a:extLst>
              </p:cNvPr>
              <p:cNvSpPr>
                <a:spLocks noChangeAspect="1" noChangeArrowheads="1"/>
              </p:cNvSpPr>
              <p:nvPr/>
            </p:nvSpPr>
            <p:spPr bwMode="auto">
              <a:xfrm>
                <a:off x="1017588" y="4446588"/>
                <a:ext cx="307975"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Shopping-Mobile (Outline)" descr="" title="">
              <a:extLst>
                <a:ext uri="{FF2B5EF4-FFF2-40B4-BE49-F238E27FC236}">
                  <a16:creationId xmlns:a16="http://schemas.microsoft.com/office/drawing/2014/main" id="{47C77BE3-4A4C-079C-8C6B-F46C908D7285}"/>
                </a:ext>
              </a:extLst>
            </p:cNvPr>
            <p:cNvSpPr>
              <a:spLocks noChangeAspect="1" noEditPoints="1"/>
            </p:cNvSpPr>
            <p:nvPr/>
          </p:nvSpPr>
          <p:spPr bwMode="auto">
            <a:xfrm>
              <a:off x="736600" y="4141788"/>
              <a:ext cx="627062" cy="814388"/>
            </a:xfrm>
            <a:custGeom>
              <a:avLst/>
              <a:gdLst>
                <a:gd name="T0" fmla="*/ 226 w 263"/>
                <a:gd name="T1" fmla="*/ 101 h 342"/>
                <a:gd name="T2" fmla="*/ 199 w 263"/>
                <a:gd name="T3" fmla="*/ 33 h 342"/>
                <a:gd name="T4" fmla="*/ 40 w 263"/>
                <a:gd name="T5" fmla="*/ 0 h 342"/>
                <a:gd name="T6" fmla="*/ 7 w 263"/>
                <a:gd name="T7" fmla="*/ 49 h 342"/>
                <a:gd name="T8" fmla="*/ 0 w 263"/>
                <a:gd name="T9" fmla="*/ 65 h 342"/>
                <a:gd name="T10" fmla="*/ 7 w 263"/>
                <a:gd name="T11" fmla="*/ 78 h 342"/>
                <a:gd name="T12" fmla="*/ 0 w 263"/>
                <a:gd name="T13" fmla="*/ 93 h 342"/>
                <a:gd name="T14" fmla="*/ 7 w 263"/>
                <a:gd name="T15" fmla="*/ 309 h 342"/>
                <a:gd name="T16" fmla="*/ 167 w 263"/>
                <a:gd name="T17" fmla="*/ 342 h 342"/>
                <a:gd name="T18" fmla="*/ 199 w 263"/>
                <a:gd name="T19" fmla="*/ 267 h 342"/>
                <a:gd name="T20" fmla="*/ 263 w 263"/>
                <a:gd name="T21" fmla="*/ 113 h 342"/>
                <a:gd name="T22" fmla="*/ 199 w 263"/>
                <a:gd name="T23" fmla="*/ 79 h 342"/>
                <a:gd name="T24" fmla="*/ 210 w 263"/>
                <a:gd name="T25" fmla="*/ 113 h 342"/>
                <a:gd name="T26" fmla="*/ 200 w 263"/>
                <a:gd name="T27" fmla="*/ 101 h 342"/>
                <a:gd name="T28" fmla="*/ 190 w 263"/>
                <a:gd name="T29" fmla="*/ 75 h 342"/>
                <a:gd name="T30" fmla="*/ 184 w 263"/>
                <a:gd name="T31" fmla="*/ 309 h 342"/>
                <a:gd name="T32" fmla="*/ 40 w 263"/>
                <a:gd name="T33" fmla="*/ 326 h 342"/>
                <a:gd name="T34" fmla="*/ 22 w 263"/>
                <a:gd name="T35" fmla="*/ 33 h 342"/>
                <a:gd name="T36" fmla="*/ 167 w 263"/>
                <a:gd name="T37" fmla="*/ 15 h 342"/>
                <a:gd name="T38" fmla="*/ 184 w 263"/>
                <a:gd name="T39" fmla="*/ 58 h 342"/>
                <a:gd name="T40" fmla="*/ 170 w 263"/>
                <a:gd name="T41" fmla="*/ 60 h 342"/>
                <a:gd name="T42" fmla="*/ 157 w 263"/>
                <a:gd name="T43" fmla="*/ 58 h 342"/>
                <a:gd name="T44" fmla="*/ 114 w 263"/>
                <a:gd name="T45" fmla="*/ 113 h 342"/>
                <a:gd name="T46" fmla="*/ 72 w 263"/>
                <a:gd name="T47" fmla="*/ 267 h 342"/>
                <a:gd name="T48" fmla="*/ 184 w 263"/>
                <a:gd name="T49" fmla="*/ 309 h 342"/>
                <a:gd name="T50" fmla="*/ 184 w 263"/>
                <a:gd name="T51" fmla="*/ 113 h 342"/>
                <a:gd name="T52" fmla="*/ 155 w 263"/>
                <a:gd name="T53" fmla="*/ 101 h 342"/>
                <a:gd name="T54" fmla="*/ 184 w 263"/>
                <a:gd name="T55" fmla="*/ 98 h 342"/>
                <a:gd name="T56" fmla="*/ 140 w 263"/>
                <a:gd name="T57" fmla="*/ 101 h 342"/>
                <a:gd name="T58" fmla="*/ 129 w 263"/>
                <a:gd name="T59" fmla="*/ 113 h 342"/>
                <a:gd name="T60" fmla="*/ 149 w 263"/>
                <a:gd name="T61" fmla="*/ 75 h 342"/>
                <a:gd name="T62" fmla="*/ 103 w 263"/>
                <a:gd name="T63" fmla="*/ 252 h 342"/>
                <a:gd name="T64" fmla="*/ 88 w 263"/>
                <a:gd name="T65" fmla="*/ 128 h 342"/>
                <a:gd name="T66" fmla="*/ 247 w 263"/>
                <a:gd name="T67" fmla="*/ 252 h 342"/>
                <a:gd name="T68" fmla="*/ 118 w 263"/>
                <a:gd name="T69" fmla="*/ 128 h 342"/>
                <a:gd name="T70" fmla="*/ 247 w 263"/>
                <a:gd name="T71" fmla="*/ 252 h 342"/>
                <a:gd name="T72" fmla="*/ 122 w 263"/>
                <a:gd name="T73" fmla="*/ 303 h 342"/>
                <a:gd name="T74" fmla="*/ 86 w 263"/>
                <a:gd name="T75" fmla="*/ 303 h 342"/>
                <a:gd name="T76" fmla="*/ 104 w 263"/>
                <a:gd name="T77" fmla="*/ 298 h 342"/>
                <a:gd name="T78" fmla="*/ 104 w 263"/>
                <a:gd name="T79" fmla="*/ 308 h 342"/>
                <a:gd name="T80" fmla="*/ 104 w 263"/>
                <a:gd name="T81" fmla="*/ 298 h 342"/>
                <a:gd name="T82" fmla="*/ 117 w 263"/>
                <a:gd name="T83" fmla="*/ 44 h 342"/>
                <a:gd name="T84" fmla="*/ 117 w 263"/>
                <a:gd name="T85" fmla="*/ 29 h 342"/>
                <a:gd name="T86" fmla="*/ 82 w 263"/>
                <a:gd name="T87" fmla="*/ 36 h 342"/>
                <a:gd name="T88" fmla="*/ 163 w 263"/>
                <a:gd name="T89" fmla="*/ 214 h 342"/>
                <a:gd name="T90" fmla="*/ 178 w 263"/>
                <a:gd name="T91" fmla="*/ 228 h 342"/>
                <a:gd name="T92" fmla="*/ 184 w 263"/>
                <a:gd name="T93" fmla="*/ 233 h 342"/>
                <a:gd name="T94" fmla="*/ 190 w 263"/>
                <a:gd name="T95" fmla="*/ 221 h 342"/>
                <a:gd name="T96" fmla="*/ 187 w 263"/>
                <a:gd name="T97" fmla="*/ 183 h 342"/>
                <a:gd name="T98" fmla="*/ 184 w 263"/>
                <a:gd name="T99" fmla="*/ 166 h 342"/>
                <a:gd name="T100" fmla="*/ 201 w 263"/>
                <a:gd name="T101" fmla="*/ 159 h 342"/>
                <a:gd name="T102" fmla="*/ 190 w 263"/>
                <a:gd name="T103" fmla="*/ 148 h 342"/>
                <a:gd name="T104" fmla="*/ 184 w 263"/>
                <a:gd name="T105" fmla="*/ 142 h 342"/>
                <a:gd name="T106" fmla="*/ 178 w 263"/>
                <a:gd name="T107" fmla="*/ 156 h 342"/>
                <a:gd name="T108" fmla="*/ 183 w 263"/>
                <a:gd name="T109" fmla="*/ 193 h 342"/>
                <a:gd name="T110" fmla="*/ 186 w 263"/>
                <a:gd name="T111" fmla="*/ 210 h 342"/>
                <a:gd name="T112" fmla="*/ 163 w 263"/>
                <a:gd name="T113" fmla="*/ 21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3" h="342">
                  <a:moveTo>
                    <a:pt x="226" y="113"/>
                  </a:moveTo>
                  <a:cubicBezTo>
                    <a:pt x="226" y="101"/>
                    <a:pt x="226" y="101"/>
                    <a:pt x="226" y="101"/>
                  </a:cubicBezTo>
                  <a:cubicBezTo>
                    <a:pt x="226" y="83"/>
                    <a:pt x="215" y="68"/>
                    <a:pt x="199" y="61"/>
                  </a:cubicBezTo>
                  <a:cubicBezTo>
                    <a:pt x="199" y="33"/>
                    <a:pt x="199" y="33"/>
                    <a:pt x="199" y="33"/>
                  </a:cubicBezTo>
                  <a:cubicBezTo>
                    <a:pt x="199" y="15"/>
                    <a:pt x="185" y="0"/>
                    <a:pt x="167" y="0"/>
                  </a:cubicBezTo>
                  <a:cubicBezTo>
                    <a:pt x="40" y="0"/>
                    <a:pt x="40" y="0"/>
                    <a:pt x="40" y="0"/>
                  </a:cubicBezTo>
                  <a:cubicBezTo>
                    <a:pt x="22" y="0"/>
                    <a:pt x="7" y="15"/>
                    <a:pt x="7" y="33"/>
                  </a:cubicBezTo>
                  <a:cubicBezTo>
                    <a:pt x="7" y="49"/>
                    <a:pt x="7" y="49"/>
                    <a:pt x="7" y="49"/>
                  </a:cubicBezTo>
                  <a:cubicBezTo>
                    <a:pt x="3" y="50"/>
                    <a:pt x="0" y="53"/>
                    <a:pt x="0" y="57"/>
                  </a:cubicBezTo>
                  <a:cubicBezTo>
                    <a:pt x="0" y="65"/>
                    <a:pt x="0" y="65"/>
                    <a:pt x="0" y="65"/>
                  </a:cubicBezTo>
                  <a:cubicBezTo>
                    <a:pt x="0" y="69"/>
                    <a:pt x="3" y="72"/>
                    <a:pt x="7" y="72"/>
                  </a:cubicBezTo>
                  <a:cubicBezTo>
                    <a:pt x="7" y="78"/>
                    <a:pt x="7" y="78"/>
                    <a:pt x="7" y="78"/>
                  </a:cubicBezTo>
                  <a:cubicBezTo>
                    <a:pt x="3" y="78"/>
                    <a:pt x="0" y="82"/>
                    <a:pt x="0" y="86"/>
                  </a:cubicBezTo>
                  <a:cubicBezTo>
                    <a:pt x="0" y="93"/>
                    <a:pt x="0" y="93"/>
                    <a:pt x="0" y="93"/>
                  </a:cubicBezTo>
                  <a:cubicBezTo>
                    <a:pt x="0" y="97"/>
                    <a:pt x="3" y="100"/>
                    <a:pt x="7" y="101"/>
                  </a:cubicBezTo>
                  <a:cubicBezTo>
                    <a:pt x="7" y="309"/>
                    <a:pt x="7" y="309"/>
                    <a:pt x="7" y="309"/>
                  </a:cubicBezTo>
                  <a:cubicBezTo>
                    <a:pt x="7" y="327"/>
                    <a:pt x="22" y="342"/>
                    <a:pt x="40" y="342"/>
                  </a:cubicBezTo>
                  <a:cubicBezTo>
                    <a:pt x="167" y="342"/>
                    <a:pt x="167" y="342"/>
                    <a:pt x="167" y="342"/>
                  </a:cubicBezTo>
                  <a:cubicBezTo>
                    <a:pt x="185" y="342"/>
                    <a:pt x="199" y="327"/>
                    <a:pt x="199" y="309"/>
                  </a:cubicBezTo>
                  <a:cubicBezTo>
                    <a:pt x="199" y="267"/>
                    <a:pt x="199" y="267"/>
                    <a:pt x="199" y="267"/>
                  </a:cubicBezTo>
                  <a:cubicBezTo>
                    <a:pt x="263" y="267"/>
                    <a:pt x="263" y="267"/>
                    <a:pt x="263" y="267"/>
                  </a:cubicBezTo>
                  <a:cubicBezTo>
                    <a:pt x="263" y="113"/>
                    <a:pt x="263" y="113"/>
                    <a:pt x="263" y="113"/>
                  </a:cubicBezTo>
                  <a:lnTo>
                    <a:pt x="226" y="113"/>
                  </a:lnTo>
                  <a:close/>
                  <a:moveTo>
                    <a:pt x="199" y="79"/>
                  </a:moveTo>
                  <a:cubicBezTo>
                    <a:pt x="206" y="84"/>
                    <a:pt x="210" y="92"/>
                    <a:pt x="210" y="101"/>
                  </a:cubicBezTo>
                  <a:cubicBezTo>
                    <a:pt x="210" y="113"/>
                    <a:pt x="210" y="113"/>
                    <a:pt x="210" y="113"/>
                  </a:cubicBezTo>
                  <a:cubicBezTo>
                    <a:pt x="200" y="113"/>
                    <a:pt x="200" y="113"/>
                    <a:pt x="200" y="113"/>
                  </a:cubicBezTo>
                  <a:cubicBezTo>
                    <a:pt x="200" y="101"/>
                    <a:pt x="200" y="101"/>
                    <a:pt x="200" y="101"/>
                  </a:cubicBezTo>
                  <a:cubicBezTo>
                    <a:pt x="200" y="100"/>
                    <a:pt x="199" y="98"/>
                    <a:pt x="199" y="97"/>
                  </a:cubicBezTo>
                  <a:cubicBezTo>
                    <a:pt x="198" y="88"/>
                    <a:pt x="195" y="81"/>
                    <a:pt x="190" y="75"/>
                  </a:cubicBezTo>
                  <a:cubicBezTo>
                    <a:pt x="194" y="75"/>
                    <a:pt x="197" y="77"/>
                    <a:pt x="199" y="79"/>
                  </a:cubicBezTo>
                  <a:close/>
                  <a:moveTo>
                    <a:pt x="184" y="309"/>
                  </a:moveTo>
                  <a:cubicBezTo>
                    <a:pt x="184" y="319"/>
                    <a:pt x="176" y="326"/>
                    <a:pt x="167" y="326"/>
                  </a:cubicBezTo>
                  <a:cubicBezTo>
                    <a:pt x="40" y="326"/>
                    <a:pt x="40" y="326"/>
                    <a:pt x="40" y="326"/>
                  </a:cubicBezTo>
                  <a:cubicBezTo>
                    <a:pt x="30" y="326"/>
                    <a:pt x="22" y="319"/>
                    <a:pt x="22" y="309"/>
                  </a:cubicBezTo>
                  <a:cubicBezTo>
                    <a:pt x="22" y="33"/>
                    <a:pt x="22" y="33"/>
                    <a:pt x="22" y="33"/>
                  </a:cubicBezTo>
                  <a:cubicBezTo>
                    <a:pt x="22" y="23"/>
                    <a:pt x="30" y="15"/>
                    <a:pt x="40" y="15"/>
                  </a:cubicBezTo>
                  <a:cubicBezTo>
                    <a:pt x="167" y="15"/>
                    <a:pt x="167" y="15"/>
                    <a:pt x="167" y="15"/>
                  </a:cubicBezTo>
                  <a:cubicBezTo>
                    <a:pt x="176" y="15"/>
                    <a:pt x="184" y="23"/>
                    <a:pt x="184" y="33"/>
                  </a:cubicBezTo>
                  <a:cubicBezTo>
                    <a:pt x="184" y="58"/>
                    <a:pt x="184" y="58"/>
                    <a:pt x="184" y="58"/>
                  </a:cubicBezTo>
                  <a:cubicBezTo>
                    <a:pt x="184" y="58"/>
                    <a:pt x="183" y="58"/>
                    <a:pt x="183" y="58"/>
                  </a:cubicBezTo>
                  <a:cubicBezTo>
                    <a:pt x="178" y="58"/>
                    <a:pt x="174" y="59"/>
                    <a:pt x="170" y="60"/>
                  </a:cubicBezTo>
                  <a:cubicBezTo>
                    <a:pt x="170" y="60"/>
                    <a:pt x="170" y="60"/>
                    <a:pt x="170" y="60"/>
                  </a:cubicBezTo>
                  <a:cubicBezTo>
                    <a:pt x="166" y="59"/>
                    <a:pt x="161" y="58"/>
                    <a:pt x="157" y="58"/>
                  </a:cubicBezTo>
                  <a:cubicBezTo>
                    <a:pt x="133" y="58"/>
                    <a:pt x="114" y="77"/>
                    <a:pt x="114" y="101"/>
                  </a:cubicBezTo>
                  <a:cubicBezTo>
                    <a:pt x="114" y="113"/>
                    <a:pt x="114" y="113"/>
                    <a:pt x="114" y="113"/>
                  </a:cubicBezTo>
                  <a:cubicBezTo>
                    <a:pt x="72" y="113"/>
                    <a:pt x="72" y="113"/>
                    <a:pt x="72" y="113"/>
                  </a:cubicBezTo>
                  <a:cubicBezTo>
                    <a:pt x="72" y="267"/>
                    <a:pt x="72" y="267"/>
                    <a:pt x="72" y="267"/>
                  </a:cubicBezTo>
                  <a:cubicBezTo>
                    <a:pt x="184" y="267"/>
                    <a:pt x="184" y="267"/>
                    <a:pt x="184" y="267"/>
                  </a:cubicBezTo>
                  <a:lnTo>
                    <a:pt x="184" y="309"/>
                  </a:lnTo>
                  <a:close/>
                  <a:moveTo>
                    <a:pt x="184" y="98"/>
                  </a:moveTo>
                  <a:cubicBezTo>
                    <a:pt x="184" y="113"/>
                    <a:pt x="184" y="113"/>
                    <a:pt x="184" y="113"/>
                  </a:cubicBezTo>
                  <a:cubicBezTo>
                    <a:pt x="155" y="113"/>
                    <a:pt x="155" y="113"/>
                    <a:pt x="155" y="113"/>
                  </a:cubicBezTo>
                  <a:cubicBezTo>
                    <a:pt x="155" y="101"/>
                    <a:pt x="155" y="101"/>
                    <a:pt x="155" y="101"/>
                  </a:cubicBezTo>
                  <a:cubicBezTo>
                    <a:pt x="155" y="91"/>
                    <a:pt x="161" y="82"/>
                    <a:pt x="170" y="77"/>
                  </a:cubicBezTo>
                  <a:cubicBezTo>
                    <a:pt x="177" y="81"/>
                    <a:pt x="183" y="89"/>
                    <a:pt x="184" y="98"/>
                  </a:cubicBezTo>
                  <a:close/>
                  <a:moveTo>
                    <a:pt x="149" y="75"/>
                  </a:moveTo>
                  <a:cubicBezTo>
                    <a:pt x="143" y="82"/>
                    <a:pt x="140" y="91"/>
                    <a:pt x="140" y="101"/>
                  </a:cubicBezTo>
                  <a:cubicBezTo>
                    <a:pt x="140" y="113"/>
                    <a:pt x="140" y="113"/>
                    <a:pt x="140" y="113"/>
                  </a:cubicBezTo>
                  <a:cubicBezTo>
                    <a:pt x="129" y="113"/>
                    <a:pt x="129" y="113"/>
                    <a:pt x="129" y="113"/>
                  </a:cubicBezTo>
                  <a:cubicBezTo>
                    <a:pt x="129" y="101"/>
                    <a:pt x="129" y="101"/>
                    <a:pt x="129" y="101"/>
                  </a:cubicBezTo>
                  <a:cubicBezTo>
                    <a:pt x="129" y="88"/>
                    <a:pt x="138" y="78"/>
                    <a:pt x="149" y="75"/>
                  </a:cubicBezTo>
                  <a:close/>
                  <a:moveTo>
                    <a:pt x="103" y="128"/>
                  </a:moveTo>
                  <a:cubicBezTo>
                    <a:pt x="103" y="252"/>
                    <a:pt x="103" y="252"/>
                    <a:pt x="103" y="252"/>
                  </a:cubicBezTo>
                  <a:cubicBezTo>
                    <a:pt x="88" y="252"/>
                    <a:pt x="88" y="252"/>
                    <a:pt x="88" y="252"/>
                  </a:cubicBezTo>
                  <a:cubicBezTo>
                    <a:pt x="88" y="128"/>
                    <a:pt x="88" y="128"/>
                    <a:pt x="88" y="128"/>
                  </a:cubicBezTo>
                  <a:lnTo>
                    <a:pt x="103" y="128"/>
                  </a:lnTo>
                  <a:close/>
                  <a:moveTo>
                    <a:pt x="247" y="252"/>
                  </a:moveTo>
                  <a:cubicBezTo>
                    <a:pt x="118" y="252"/>
                    <a:pt x="118" y="252"/>
                    <a:pt x="118" y="252"/>
                  </a:cubicBezTo>
                  <a:cubicBezTo>
                    <a:pt x="118" y="128"/>
                    <a:pt x="118" y="128"/>
                    <a:pt x="118" y="128"/>
                  </a:cubicBezTo>
                  <a:cubicBezTo>
                    <a:pt x="247" y="128"/>
                    <a:pt x="247" y="128"/>
                    <a:pt x="247" y="128"/>
                  </a:cubicBezTo>
                  <a:lnTo>
                    <a:pt x="247" y="252"/>
                  </a:lnTo>
                  <a:close/>
                  <a:moveTo>
                    <a:pt x="104" y="320"/>
                  </a:moveTo>
                  <a:cubicBezTo>
                    <a:pt x="114" y="320"/>
                    <a:pt x="122" y="313"/>
                    <a:pt x="122" y="303"/>
                  </a:cubicBezTo>
                  <a:cubicBezTo>
                    <a:pt x="122" y="293"/>
                    <a:pt x="114" y="285"/>
                    <a:pt x="104" y="285"/>
                  </a:cubicBezTo>
                  <a:cubicBezTo>
                    <a:pt x="94" y="285"/>
                    <a:pt x="86" y="293"/>
                    <a:pt x="86" y="303"/>
                  </a:cubicBezTo>
                  <a:cubicBezTo>
                    <a:pt x="86" y="313"/>
                    <a:pt x="94" y="320"/>
                    <a:pt x="104" y="320"/>
                  </a:cubicBezTo>
                  <a:close/>
                  <a:moveTo>
                    <a:pt x="104" y="298"/>
                  </a:moveTo>
                  <a:cubicBezTo>
                    <a:pt x="107" y="298"/>
                    <a:pt x="109" y="300"/>
                    <a:pt x="109" y="303"/>
                  </a:cubicBezTo>
                  <a:cubicBezTo>
                    <a:pt x="109" y="306"/>
                    <a:pt x="107" y="308"/>
                    <a:pt x="104" y="308"/>
                  </a:cubicBezTo>
                  <a:cubicBezTo>
                    <a:pt x="101" y="308"/>
                    <a:pt x="99" y="306"/>
                    <a:pt x="99" y="303"/>
                  </a:cubicBezTo>
                  <a:cubicBezTo>
                    <a:pt x="99" y="300"/>
                    <a:pt x="101" y="298"/>
                    <a:pt x="104" y="298"/>
                  </a:cubicBezTo>
                  <a:close/>
                  <a:moveTo>
                    <a:pt x="90" y="44"/>
                  </a:moveTo>
                  <a:cubicBezTo>
                    <a:pt x="117" y="44"/>
                    <a:pt x="117" y="44"/>
                    <a:pt x="117" y="44"/>
                  </a:cubicBezTo>
                  <a:cubicBezTo>
                    <a:pt x="121" y="44"/>
                    <a:pt x="125" y="41"/>
                    <a:pt x="125" y="36"/>
                  </a:cubicBezTo>
                  <a:cubicBezTo>
                    <a:pt x="125" y="32"/>
                    <a:pt x="121" y="29"/>
                    <a:pt x="117" y="29"/>
                  </a:cubicBezTo>
                  <a:cubicBezTo>
                    <a:pt x="90" y="29"/>
                    <a:pt x="90" y="29"/>
                    <a:pt x="90" y="29"/>
                  </a:cubicBezTo>
                  <a:cubicBezTo>
                    <a:pt x="86" y="29"/>
                    <a:pt x="82" y="32"/>
                    <a:pt x="82" y="36"/>
                  </a:cubicBezTo>
                  <a:cubicBezTo>
                    <a:pt x="82" y="41"/>
                    <a:pt x="86" y="44"/>
                    <a:pt x="90" y="44"/>
                  </a:cubicBezTo>
                  <a:close/>
                  <a:moveTo>
                    <a:pt x="163" y="214"/>
                  </a:moveTo>
                  <a:cubicBezTo>
                    <a:pt x="168" y="218"/>
                    <a:pt x="173" y="220"/>
                    <a:pt x="178" y="221"/>
                  </a:cubicBezTo>
                  <a:cubicBezTo>
                    <a:pt x="178" y="228"/>
                    <a:pt x="178" y="228"/>
                    <a:pt x="178" y="228"/>
                  </a:cubicBezTo>
                  <a:cubicBezTo>
                    <a:pt x="178" y="231"/>
                    <a:pt x="181" y="233"/>
                    <a:pt x="184" y="233"/>
                  </a:cubicBezTo>
                  <a:cubicBezTo>
                    <a:pt x="184" y="233"/>
                    <a:pt x="184" y="233"/>
                    <a:pt x="184" y="233"/>
                  </a:cubicBezTo>
                  <a:cubicBezTo>
                    <a:pt x="187" y="233"/>
                    <a:pt x="190" y="231"/>
                    <a:pt x="190" y="228"/>
                  </a:cubicBezTo>
                  <a:cubicBezTo>
                    <a:pt x="190" y="221"/>
                    <a:pt x="190" y="221"/>
                    <a:pt x="190" y="221"/>
                  </a:cubicBezTo>
                  <a:cubicBezTo>
                    <a:pt x="199" y="220"/>
                    <a:pt x="208" y="214"/>
                    <a:pt x="208" y="203"/>
                  </a:cubicBezTo>
                  <a:cubicBezTo>
                    <a:pt x="207" y="191"/>
                    <a:pt x="197" y="187"/>
                    <a:pt x="187" y="183"/>
                  </a:cubicBezTo>
                  <a:cubicBezTo>
                    <a:pt x="181" y="180"/>
                    <a:pt x="174" y="178"/>
                    <a:pt x="174" y="173"/>
                  </a:cubicBezTo>
                  <a:cubicBezTo>
                    <a:pt x="174" y="168"/>
                    <a:pt x="180" y="166"/>
                    <a:pt x="184" y="166"/>
                  </a:cubicBezTo>
                  <a:cubicBezTo>
                    <a:pt x="187" y="166"/>
                    <a:pt x="191" y="167"/>
                    <a:pt x="196" y="170"/>
                  </a:cubicBezTo>
                  <a:cubicBezTo>
                    <a:pt x="202" y="173"/>
                    <a:pt x="207" y="163"/>
                    <a:pt x="201" y="159"/>
                  </a:cubicBezTo>
                  <a:cubicBezTo>
                    <a:pt x="197" y="158"/>
                    <a:pt x="193" y="156"/>
                    <a:pt x="190" y="156"/>
                  </a:cubicBezTo>
                  <a:cubicBezTo>
                    <a:pt x="190" y="148"/>
                    <a:pt x="190" y="148"/>
                    <a:pt x="190" y="148"/>
                  </a:cubicBezTo>
                  <a:cubicBezTo>
                    <a:pt x="190" y="145"/>
                    <a:pt x="187" y="142"/>
                    <a:pt x="184" y="142"/>
                  </a:cubicBezTo>
                  <a:cubicBezTo>
                    <a:pt x="184" y="142"/>
                    <a:pt x="184" y="142"/>
                    <a:pt x="184" y="142"/>
                  </a:cubicBezTo>
                  <a:cubicBezTo>
                    <a:pt x="181" y="142"/>
                    <a:pt x="178" y="145"/>
                    <a:pt x="178" y="148"/>
                  </a:cubicBezTo>
                  <a:cubicBezTo>
                    <a:pt x="178" y="156"/>
                    <a:pt x="178" y="156"/>
                    <a:pt x="178" y="156"/>
                  </a:cubicBezTo>
                  <a:cubicBezTo>
                    <a:pt x="170" y="157"/>
                    <a:pt x="163" y="164"/>
                    <a:pt x="163" y="173"/>
                  </a:cubicBezTo>
                  <a:cubicBezTo>
                    <a:pt x="163" y="186"/>
                    <a:pt x="173" y="190"/>
                    <a:pt x="183" y="193"/>
                  </a:cubicBezTo>
                  <a:cubicBezTo>
                    <a:pt x="190" y="196"/>
                    <a:pt x="196" y="198"/>
                    <a:pt x="196" y="203"/>
                  </a:cubicBezTo>
                  <a:cubicBezTo>
                    <a:pt x="196" y="209"/>
                    <a:pt x="190" y="210"/>
                    <a:pt x="186" y="210"/>
                  </a:cubicBezTo>
                  <a:cubicBezTo>
                    <a:pt x="181" y="210"/>
                    <a:pt x="175" y="209"/>
                    <a:pt x="169" y="205"/>
                  </a:cubicBezTo>
                  <a:cubicBezTo>
                    <a:pt x="163" y="201"/>
                    <a:pt x="157" y="210"/>
                    <a:pt x="163" y="214"/>
                  </a:cubicBezTo>
                  <a:close/>
                </a:path>
              </a:pathLst>
            </a:custGeom>
            <a:solidFill>
              <a:srgbClr val="02B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Icon)" descr="" title="">
            <a:extLst>
              <a:ext uri="{FF2B5EF4-FFF2-40B4-BE49-F238E27FC236}">
                <a16:creationId xmlns:a16="http://schemas.microsoft.com/office/drawing/2014/main" id="{1D9CB6AF-3BBC-40CA-0431-8CA27D27E680}"/>
              </a:ext>
            </a:extLst>
          </p:cNvPr>
          <p:cNvGrpSpPr>
            <a:grpSpLocks noChangeAspect="1"/>
          </p:cNvGrpSpPr>
          <p:nvPr/>
        </p:nvGrpSpPr>
        <p:grpSpPr>
          <a:xfrm>
            <a:off x="6298164" y="5107223"/>
            <a:ext cx="850392" cy="850392"/>
            <a:chOff x="1927226" y="1298575"/>
            <a:chExt cx="1095375" cy="1095375"/>
          </a:xfrm>
        </p:grpSpPr>
        <p:sp>
          <p:nvSpPr>
            <p:cNvPr id="75" name="Group (Circle)" descr="" title="">
              <a:extLst>
                <a:ext uri="{FF2B5EF4-FFF2-40B4-BE49-F238E27FC236}">
                  <a16:creationId xmlns:a16="http://schemas.microsoft.com/office/drawing/2014/main" id="{103D9C36-1450-1A86-0799-90D14C28C3B4}"/>
                </a:ext>
              </a:extLst>
            </p:cNvPr>
            <p:cNvSpPr>
              <a:spLocks noChangeAspect="1" noChangeArrowheads="1"/>
            </p:cNvSpPr>
            <p:nvPr/>
          </p:nvSpPr>
          <p:spPr bwMode="auto">
            <a:xfrm>
              <a:off x="1927226" y="1298575"/>
              <a:ext cx="1095375" cy="1095375"/>
            </a:xfrm>
            <a:prstGeom prst="ellipse">
              <a:avLst/>
            </a:pr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6" name="Group (Fill)" descr="" title="">
              <a:extLst>
                <a:ext uri="{FF2B5EF4-FFF2-40B4-BE49-F238E27FC236}">
                  <a16:creationId xmlns:a16="http://schemas.microsoft.com/office/drawing/2014/main" id="{1C1A04F9-5B5C-6DF8-4A34-C637C7F7E7E7}"/>
                </a:ext>
              </a:extLst>
            </p:cNvPr>
            <p:cNvGrpSpPr/>
            <p:nvPr/>
          </p:nvGrpSpPr>
          <p:grpSpPr>
            <a:xfrm>
              <a:off x="2074863" y="1519238"/>
              <a:ext cx="796925" cy="652463"/>
              <a:chOff x="2074863" y="1519238"/>
              <a:chExt cx="796925" cy="652463"/>
            </a:xfrm>
          </p:grpSpPr>
          <p:sp>
            <p:nvSpPr>
              <p:cNvPr id="78" name="Front (Fill)" descr="" title="">
                <a:extLst>
                  <a:ext uri="{FF2B5EF4-FFF2-40B4-BE49-F238E27FC236}">
                    <a16:creationId xmlns:a16="http://schemas.microsoft.com/office/drawing/2014/main" id="{5C339A3A-4AE9-0D5B-99C0-6D50AE7A0B31}"/>
                  </a:ext>
                </a:extLst>
              </p:cNvPr>
              <p:cNvSpPr>
                <a:spLocks noChangeAspect="1" noEditPoints="1"/>
              </p:cNvSpPr>
              <p:nvPr/>
            </p:nvSpPr>
            <p:spPr bwMode="auto">
              <a:xfrm>
                <a:off x="2236788" y="1643063"/>
                <a:ext cx="473075" cy="528638"/>
              </a:xfrm>
              <a:custGeom>
                <a:avLst/>
                <a:gdLst>
                  <a:gd name="T0" fmla="*/ 88 w 199"/>
                  <a:gd name="T1" fmla="*/ 1 h 222"/>
                  <a:gd name="T2" fmla="*/ 99 w 199"/>
                  <a:gd name="T3" fmla="*/ 0 h 222"/>
                  <a:gd name="T4" fmla="*/ 100 w 199"/>
                  <a:gd name="T5" fmla="*/ 0 h 222"/>
                  <a:gd name="T6" fmla="*/ 111 w 199"/>
                  <a:gd name="T7" fmla="*/ 1 h 222"/>
                  <a:gd name="T8" fmla="*/ 127 w 199"/>
                  <a:gd name="T9" fmla="*/ 9 h 222"/>
                  <a:gd name="T10" fmla="*/ 140 w 199"/>
                  <a:gd name="T11" fmla="*/ 42 h 222"/>
                  <a:gd name="T12" fmla="*/ 141 w 199"/>
                  <a:gd name="T13" fmla="*/ 43 h 222"/>
                  <a:gd name="T14" fmla="*/ 141 w 199"/>
                  <a:gd name="T15" fmla="*/ 50 h 222"/>
                  <a:gd name="T16" fmla="*/ 139 w 199"/>
                  <a:gd name="T17" fmla="*/ 74 h 222"/>
                  <a:gd name="T18" fmla="*/ 133 w 199"/>
                  <a:gd name="T19" fmla="*/ 93 h 222"/>
                  <a:gd name="T20" fmla="*/ 127 w 199"/>
                  <a:gd name="T21" fmla="*/ 101 h 222"/>
                  <a:gd name="T22" fmla="*/ 125 w 199"/>
                  <a:gd name="T23" fmla="*/ 103 h 222"/>
                  <a:gd name="T24" fmla="*/ 123 w 199"/>
                  <a:gd name="T25" fmla="*/ 105 h 222"/>
                  <a:gd name="T26" fmla="*/ 100 w 199"/>
                  <a:gd name="T27" fmla="*/ 112 h 222"/>
                  <a:gd name="T28" fmla="*/ 99 w 199"/>
                  <a:gd name="T29" fmla="*/ 112 h 222"/>
                  <a:gd name="T30" fmla="*/ 76 w 199"/>
                  <a:gd name="T31" fmla="*/ 105 h 222"/>
                  <a:gd name="T32" fmla="*/ 74 w 199"/>
                  <a:gd name="T33" fmla="*/ 103 h 222"/>
                  <a:gd name="T34" fmla="*/ 72 w 199"/>
                  <a:gd name="T35" fmla="*/ 101 h 222"/>
                  <a:gd name="T36" fmla="*/ 66 w 199"/>
                  <a:gd name="T37" fmla="*/ 93 h 222"/>
                  <a:gd name="T38" fmla="*/ 60 w 199"/>
                  <a:gd name="T39" fmla="*/ 74 h 222"/>
                  <a:gd name="T40" fmla="*/ 58 w 199"/>
                  <a:gd name="T41" fmla="*/ 50 h 222"/>
                  <a:gd name="T42" fmla="*/ 58 w 199"/>
                  <a:gd name="T43" fmla="*/ 43 h 222"/>
                  <a:gd name="T44" fmla="*/ 59 w 199"/>
                  <a:gd name="T45" fmla="*/ 43 h 222"/>
                  <a:gd name="T46" fmla="*/ 59 w 199"/>
                  <a:gd name="T47" fmla="*/ 43 h 222"/>
                  <a:gd name="T48" fmla="*/ 73 w 199"/>
                  <a:gd name="T49" fmla="*/ 9 h 222"/>
                  <a:gd name="T50" fmla="*/ 88 w 199"/>
                  <a:gd name="T51" fmla="*/ 1 h 222"/>
                  <a:gd name="T52" fmla="*/ 199 w 199"/>
                  <a:gd name="T53" fmla="*/ 184 h 222"/>
                  <a:gd name="T54" fmla="*/ 199 w 199"/>
                  <a:gd name="T55" fmla="*/ 182 h 222"/>
                  <a:gd name="T56" fmla="*/ 197 w 199"/>
                  <a:gd name="T57" fmla="*/ 169 h 222"/>
                  <a:gd name="T58" fmla="*/ 185 w 199"/>
                  <a:gd name="T59" fmla="*/ 153 h 222"/>
                  <a:gd name="T60" fmla="*/ 146 w 199"/>
                  <a:gd name="T61" fmla="*/ 137 h 222"/>
                  <a:gd name="T62" fmla="*/ 145 w 199"/>
                  <a:gd name="T63" fmla="*/ 137 h 222"/>
                  <a:gd name="T64" fmla="*/ 130 w 199"/>
                  <a:gd name="T65" fmla="*/ 127 h 222"/>
                  <a:gd name="T66" fmla="*/ 123 w 199"/>
                  <a:gd name="T67" fmla="*/ 122 h 222"/>
                  <a:gd name="T68" fmla="*/ 100 w 199"/>
                  <a:gd name="T69" fmla="*/ 127 h 222"/>
                  <a:gd name="T70" fmla="*/ 100 w 199"/>
                  <a:gd name="T71" fmla="*/ 127 h 222"/>
                  <a:gd name="T72" fmla="*/ 99 w 199"/>
                  <a:gd name="T73" fmla="*/ 127 h 222"/>
                  <a:gd name="T74" fmla="*/ 99 w 199"/>
                  <a:gd name="T75" fmla="*/ 127 h 222"/>
                  <a:gd name="T76" fmla="*/ 75 w 199"/>
                  <a:gd name="T77" fmla="*/ 122 h 222"/>
                  <a:gd name="T78" fmla="*/ 69 w 199"/>
                  <a:gd name="T79" fmla="*/ 127 h 222"/>
                  <a:gd name="T80" fmla="*/ 53 w 199"/>
                  <a:gd name="T81" fmla="*/ 137 h 222"/>
                  <a:gd name="T82" fmla="*/ 51 w 199"/>
                  <a:gd name="T83" fmla="*/ 138 h 222"/>
                  <a:gd name="T84" fmla="*/ 14 w 199"/>
                  <a:gd name="T85" fmla="*/ 153 h 222"/>
                  <a:gd name="T86" fmla="*/ 2 w 199"/>
                  <a:gd name="T87" fmla="*/ 169 h 222"/>
                  <a:gd name="T88" fmla="*/ 0 w 199"/>
                  <a:gd name="T89" fmla="*/ 182 h 222"/>
                  <a:gd name="T90" fmla="*/ 0 w 199"/>
                  <a:gd name="T91" fmla="*/ 183 h 222"/>
                  <a:gd name="T92" fmla="*/ 0 w 199"/>
                  <a:gd name="T93" fmla="*/ 184 h 222"/>
                  <a:gd name="T94" fmla="*/ 0 w 199"/>
                  <a:gd name="T95" fmla="*/ 184 h 222"/>
                  <a:gd name="T96" fmla="*/ 1 w 199"/>
                  <a:gd name="T97" fmla="*/ 200 h 222"/>
                  <a:gd name="T98" fmla="*/ 100 w 199"/>
                  <a:gd name="T99" fmla="*/ 222 h 222"/>
                  <a:gd name="T100" fmla="*/ 198 w 199"/>
                  <a:gd name="T101" fmla="*/ 200 h 222"/>
                  <a:gd name="T102" fmla="*/ 199 w 199"/>
                  <a:gd name="T103" fmla="*/ 18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 h="222">
                    <a:moveTo>
                      <a:pt x="88" y="1"/>
                    </a:moveTo>
                    <a:cubicBezTo>
                      <a:pt x="92" y="0"/>
                      <a:pt x="96" y="0"/>
                      <a:pt x="99" y="0"/>
                    </a:cubicBezTo>
                    <a:cubicBezTo>
                      <a:pt x="100" y="0"/>
                      <a:pt x="100" y="0"/>
                      <a:pt x="100" y="0"/>
                    </a:cubicBezTo>
                    <a:cubicBezTo>
                      <a:pt x="103" y="0"/>
                      <a:pt x="107" y="0"/>
                      <a:pt x="111" y="1"/>
                    </a:cubicBezTo>
                    <a:cubicBezTo>
                      <a:pt x="116" y="3"/>
                      <a:pt x="122" y="5"/>
                      <a:pt x="127" y="9"/>
                    </a:cubicBezTo>
                    <a:cubicBezTo>
                      <a:pt x="134" y="15"/>
                      <a:pt x="140" y="25"/>
                      <a:pt x="140" y="42"/>
                    </a:cubicBezTo>
                    <a:cubicBezTo>
                      <a:pt x="140" y="43"/>
                      <a:pt x="140" y="43"/>
                      <a:pt x="141" y="43"/>
                    </a:cubicBezTo>
                    <a:cubicBezTo>
                      <a:pt x="141" y="44"/>
                      <a:pt x="141" y="46"/>
                      <a:pt x="141" y="50"/>
                    </a:cubicBezTo>
                    <a:cubicBezTo>
                      <a:pt x="141" y="56"/>
                      <a:pt x="141" y="65"/>
                      <a:pt x="139" y="74"/>
                    </a:cubicBezTo>
                    <a:cubicBezTo>
                      <a:pt x="138" y="80"/>
                      <a:pt x="136" y="87"/>
                      <a:pt x="133" y="93"/>
                    </a:cubicBezTo>
                    <a:cubicBezTo>
                      <a:pt x="131" y="96"/>
                      <a:pt x="129" y="98"/>
                      <a:pt x="127" y="101"/>
                    </a:cubicBezTo>
                    <a:cubicBezTo>
                      <a:pt x="126" y="102"/>
                      <a:pt x="125" y="102"/>
                      <a:pt x="125" y="103"/>
                    </a:cubicBezTo>
                    <a:cubicBezTo>
                      <a:pt x="124" y="104"/>
                      <a:pt x="124" y="104"/>
                      <a:pt x="123" y="105"/>
                    </a:cubicBezTo>
                    <a:cubicBezTo>
                      <a:pt x="117" y="109"/>
                      <a:pt x="109" y="112"/>
                      <a:pt x="100" y="112"/>
                    </a:cubicBezTo>
                    <a:cubicBezTo>
                      <a:pt x="99" y="112"/>
                      <a:pt x="99" y="112"/>
                      <a:pt x="99" y="112"/>
                    </a:cubicBezTo>
                    <a:cubicBezTo>
                      <a:pt x="90" y="112"/>
                      <a:pt x="82" y="109"/>
                      <a:pt x="76" y="105"/>
                    </a:cubicBezTo>
                    <a:cubicBezTo>
                      <a:pt x="75" y="104"/>
                      <a:pt x="75" y="104"/>
                      <a:pt x="74" y="103"/>
                    </a:cubicBezTo>
                    <a:cubicBezTo>
                      <a:pt x="73" y="102"/>
                      <a:pt x="73" y="101"/>
                      <a:pt x="72" y="101"/>
                    </a:cubicBezTo>
                    <a:cubicBezTo>
                      <a:pt x="70" y="98"/>
                      <a:pt x="68" y="96"/>
                      <a:pt x="66" y="93"/>
                    </a:cubicBezTo>
                    <a:cubicBezTo>
                      <a:pt x="63" y="87"/>
                      <a:pt x="61" y="81"/>
                      <a:pt x="60" y="74"/>
                    </a:cubicBezTo>
                    <a:cubicBezTo>
                      <a:pt x="58" y="65"/>
                      <a:pt x="58" y="56"/>
                      <a:pt x="58" y="50"/>
                    </a:cubicBezTo>
                    <a:cubicBezTo>
                      <a:pt x="58" y="46"/>
                      <a:pt x="58" y="44"/>
                      <a:pt x="58" y="43"/>
                    </a:cubicBezTo>
                    <a:cubicBezTo>
                      <a:pt x="59" y="43"/>
                      <a:pt x="59" y="43"/>
                      <a:pt x="59" y="43"/>
                    </a:cubicBezTo>
                    <a:cubicBezTo>
                      <a:pt x="59" y="43"/>
                      <a:pt x="59" y="43"/>
                      <a:pt x="59" y="43"/>
                    </a:cubicBezTo>
                    <a:cubicBezTo>
                      <a:pt x="59" y="25"/>
                      <a:pt x="65" y="15"/>
                      <a:pt x="73" y="9"/>
                    </a:cubicBezTo>
                    <a:cubicBezTo>
                      <a:pt x="77" y="5"/>
                      <a:pt x="83" y="2"/>
                      <a:pt x="88" y="1"/>
                    </a:cubicBezTo>
                    <a:close/>
                    <a:moveTo>
                      <a:pt x="199" y="184"/>
                    </a:moveTo>
                    <a:cubicBezTo>
                      <a:pt x="199" y="183"/>
                      <a:pt x="199" y="183"/>
                      <a:pt x="199" y="182"/>
                    </a:cubicBezTo>
                    <a:cubicBezTo>
                      <a:pt x="198" y="178"/>
                      <a:pt x="198" y="173"/>
                      <a:pt x="197" y="169"/>
                    </a:cubicBezTo>
                    <a:cubicBezTo>
                      <a:pt x="196" y="161"/>
                      <a:pt x="192" y="155"/>
                      <a:pt x="185" y="153"/>
                    </a:cubicBezTo>
                    <a:cubicBezTo>
                      <a:pt x="173" y="150"/>
                      <a:pt x="159" y="144"/>
                      <a:pt x="146" y="137"/>
                    </a:cubicBezTo>
                    <a:cubicBezTo>
                      <a:pt x="146" y="137"/>
                      <a:pt x="145" y="137"/>
                      <a:pt x="145" y="137"/>
                    </a:cubicBezTo>
                    <a:cubicBezTo>
                      <a:pt x="140" y="134"/>
                      <a:pt x="135" y="130"/>
                      <a:pt x="130" y="127"/>
                    </a:cubicBezTo>
                    <a:cubicBezTo>
                      <a:pt x="128" y="126"/>
                      <a:pt x="125" y="124"/>
                      <a:pt x="123" y="122"/>
                    </a:cubicBezTo>
                    <a:cubicBezTo>
                      <a:pt x="116" y="126"/>
                      <a:pt x="109" y="127"/>
                      <a:pt x="100" y="127"/>
                    </a:cubicBezTo>
                    <a:cubicBezTo>
                      <a:pt x="100" y="127"/>
                      <a:pt x="100" y="127"/>
                      <a:pt x="100" y="127"/>
                    </a:cubicBezTo>
                    <a:cubicBezTo>
                      <a:pt x="99" y="127"/>
                      <a:pt x="99" y="127"/>
                      <a:pt x="99" y="127"/>
                    </a:cubicBezTo>
                    <a:cubicBezTo>
                      <a:pt x="99" y="127"/>
                      <a:pt x="99" y="127"/>
                      <a:pt x="99" y="127"/>
                    </a:cubicBezTo>
                    <a:cubicBezTo>
                      <a:pt x="90" y="127"/>
                      <a:pt x="82" y="125"/>
                      <a:pt x="75" y="122"/>
                    </a:cubicBezTo>
                    <a:cubicBezTo>
                      <a:pt x="73" y="124"/>
                      <a:pt x="71" y="125"/>
                      <a:pt x="69" y="127"/>
                    </a:cubicBezTo>
                    <a:cubicBezTo>
                      <a:pt x="64" y="130"/>
                      <a:pt x="59" y="134"/>
                      <a:pt x="53" y="137"/>
                    </a:cubicBezTo>
                    <a:cubicBezTo>
                      <a:pt x="53" y="137"/>
                      <a:pt x="52" y="138"/>
                      <a:pt x="51" y="138"/>
                    </a:cubicBezTo>
                    <a:cubicBezTo>
                      <a:pt x="38" y="145"/>
                      <a:pt x="27" y="149"/>
                      <a:pt x="14" y="153"/>
                    </a:cubicBezTo>
                    <a:cubicBezTo>
                      <a:pt x="8" y="155"/>
                      <a:pt x="4" y="160"/>
                      <a:pt x="2" y="169"/>
                    </a:cubicBezTo>
                    <a:cubicBezTo>
                      <a:pt x="1" y="172"/>
                      <a:pt x="1" y="177"/>
                      <a:pt x="0" y="182"/>
                    </a:cubicBezTo>
                    <a:cubicBezTo>
                      <a:pt x="0" y="183"/>
                      <a:pt x="0" y="183"/>
                      <a:pt x="0" y="183"/>
                    </a:cubicBezTo>
                    <a:cubicBezTo>
                      <a:pt x="0" y="183"/>
                      <a:pt x="0" y="184"/>
                      <a:pt x="0" y="184"/>
                    </a:cubicBezTo>
                    <a:cubicBezTo>
                      <a:pt x="0" y="184"/>
                      <a:pt x="0" y="184"/>
                      <a:pt x="0" y="184"/>
                    </a:cubicBezTo>
                    <a:cubicBezTo>
                      <a:pt x="0" y="189"/>
                      <a:pt x="1" y="195"/>
                      <a:pt x="1" y="200"/>
                    </a:cubicBezTo>
                    <a:cubicBezTo>
                      <a:pt x="12" y="206"/>
                      <a:pt x="47" y="222"/>
                      <a:pt x="100" y="222"/>
                    </a:cubicBezTo>
                    <a:cubicBezTo>
                      <a:pt x="152" y="222"/>
                      <a:pt x="187" y="206"/>
                      <a:pt x="198" y="200"/>
                    </a:cubicBezTo>
                    <a:cubicBezTo>
                      <a:pt x="198" y="195"/>
                      <a:pt x="199" y="189"/>
                      <a:pt x="199" y="1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Group-Back (Fill)" descr="" title="">
                <a:extLst>
                  <a:ext uri="{FF2B5EF4-FFF2-40B4-BE49-F238E27FC236}">
                    <a16:creationId xmlns:a16="http://schemas.microsoft.com/office/drawing/2014/main" id="{573BD3BC-FE82-D511-AAC0-6F1AE3718D9F}"/>
                  </a:ext>
                </a:extLst>
              </p:cNvPr>
              <p:cNvSpPr>
                <a:spLocks noChangeAspect="1" noEditPoints="1"/>
              </p:cNvSpPr>
              <p:nvPr/>
            </p:nvSpPr>
            <p:spPr bwMode="auto">
              <a:xfrm>
                <a:off x="2074863" y="1519238"/>
                <a:ext cx="796925" cy="519113"/>
              </a:xfrm>
              <a:custGeom>
                <a:avLst/>
                <a:gdLst>
                  <a:gd name="T0" fmla="*/ 236 w 335"/>
                  <a:gd name="T1" fmla="*/ 0 h 218"/>
                  <a:gd name="T2" fmla="*/ 277 w 335"/>
                  <a:gd name="T3" fmla="*/ 44 h 218"/>
                  <a:gd name="T4" fmla="*/ 261 w 335"/>
                  <a:gd name="T5" fmla="*/ 104 h 218"/>
                  <a:gd name="T6" fmla="*/ 235 w 335"/>
                  <a:gd name="T7" fmla="*/ 112 h 218"/>
                  <a:gd name="T8" fmla="*/ 224 w 335"/>
                  <a:gd name="T9" fmla="*/ 94 h 218"/>
                  <a:gd name="T10" fmla="*/ 218 w 335"/>
                  <a:gd name="T11" fmla="*/ 67 h 218"/>
                  <a:gd name="T12" fmla="*/ 195 w 335"/>
                  <a:gd name="T13" fmla="*/ 43 h 218"/>
                  <a:gd name="T14" fmla="*/ 72 w 335"/>
                  <a:gd name="T15" fmla="*/ 101 h 218"/>
                  <a:gd name="T16" fmla="*/ 99 w 335"/>
                  <a:gd name="T17" fmla="*/ 112 h 218"/>
                  <a:gd name="T18" fmla="*/ 111 w 335"/>
                  <a:gd name="T19" fmla="*/ 111 h 218"/>
                  <a:gd name="T20" fmla="*/ 111 w 335"/>
                  <a:gd name="T21" fmla="*/ 94 h 218"/>
                  <a:gd name="T22" fmla="*/ 111 w 335"/>
                  <a:gd name="T23" fmla="*/ 93 h 218"/>
                  <a:gd name="T24" fmla="*/ 133 w 335"/>
                  <a:gd name="T25" fmla="*/ 47 h 218"/>
                  <a:gd name="T26" fmla="*/ 100 w 335"/>
                  <a:gd name="T27" fmla="*/ 0 h 218"/>
                  <a:gd name="T28" fmla="*/ 58 w 335"/>
                  <a:gd name="T29" fmla="*/ 43 h 218"/>
                  <a:gd name="T30" fmla="*/ 58 w 335"/>
                  <a:gd name="T31" fmla="*/ 44 h 218"/>
                  <a:gd name="T32" fmla="*/ 55 w 335"/>
                  <a:gd name="T33" fmla="*/ 218 h 218"/>
                  <a:gd name="T34" fmla="*/ 77 w 335"/>
                  <a:gd name="T35" fmla="*/ 190 h 218"/>
                  <a:gd name="T36" fmla="*/ 122 w 335"/>
                  <a:gd name="T37" fmla="*/ 170 h 218"/>
                  <a:gd name="T38" fmla="*/ 128 w 335"/>
                  <a:gd name="T39" fmla="*/ 163 h 218"/>
                  <a:gd name="T40" fmla="*/ 113 w 335"/>
                  <a:gd name="T41" fmla="*/ 126 h 218"/>
                  <a:gd name="T42" fmla="*/ 100 w 335"/>
                  <a:gd name="T43" fmla="*/ 128 h 218"/>
                  <a:gd name="T44" fmla="*/ 99 w 335"/>
                  <a:gd name="T45" fmla="*/ 128 h 218"/>
                  <a:gd name="T46" fmla="*/ 51 w 335"/>
                  <a:gd name="T47" fmla="*/ 139 h 218"/>
                  <a:gd name="T48" fmla="*/ 0 w 335"/>
                  <a:gd name="T49" fmla="*/ 183 h 218"/>
                  <a:gd name="T50" fmla="*/ 0 w 335"/>
                  <a:gd name="T51" fmla="*/ 184 h 218"/>
                  <a:gd name="T52" fmla="*/ 55 w 335"/>
                  <a:gd name="T53" fmla="*/ 218 h 218"/>
                  <a:gd name="T54" fmla="*/ 335 w 335"/>
                  <a:gd name="T55" fmla="*/ 183 h 218"/>
                  <a:gd name="T56" fmla="*/ 281 w 335"/>
                  <a:gd name="T57" fmla="*/ 137 h 218"/>
                  <a:gd name="T58" fmla="*/ 236 w 335"/>
                  <a:gd name="T59" fmla="*/ 128 h 218"/>
                  <a:gd name="T60" fmla="*/ 235 w 335"/>
                  <a:gd name="T61" fmla="*/ 128 h 218"/>
                  <a:gd name="T62" fmla="*/ 222 w 335"/>
                  <a:gd name="T63" fmla="*/ 126 h 218"/>
                  <a:gd name="T64" fmla="*/ 207 w 335"/>
                  <a:gd name="T65" fmla="*/ 163 h 218"/>
                  <a:gd name="T66" fmla="*/ 213 w 335"/>
                  <a:gd name="T67" fmla="*/ 171 h 218"/>
                  <a:gd name="T68" fmla="*/ 257 w 335"/>
                  <a:gd name="T69" fmla="*/ 190 h 218"/>
                  <a:gd name="T70" fmla="*/ 278 w 335"/>
                  <a:gd name="T71" fmla="*/ 211 h 218"/>
                  <a:gd name="T72" fmla="*/ 334 w 335"/>
                  <a:gd name="T73" fmla="*/ 2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5" h="218">
                    <a:moveTo>
                      <a:pt x="235" y="0"/>
                    </a:moveTo>
                    <a:cubicBezTo>
                      <a:pt x="236" y="0"/>
                      <a:pt x="236" y="0"/>
                      <a:pt x="236" y="0"/>
                    </a:cubicBezTo>
                    <a:cubicBezTo>
                      <a:pt x="254" y="1"/>
                      <a:pt x="275" y="8"/>
                      <a:pt x="277" y="43"/>
                    </a:cubicBezTo>
                    <a:cubicBezTo>
                      <a:pt x="277" y="43"/>
                      <a:pt x="277" y="43"/>
                      <a:pt x="277" y="44"/>
                    </a:cubicBezTo>
                    <a:cubicBezTo>
                      <a:pt x="277" y="47"/>
                      <a:pt x="280" y="82"/>
                      <a:pt x="263" y="101"/>
                    </a:cubicBezTo>
                    <a:cubicBezTo>
                      <a:pt x="262" y="102"/>
                      <a:pt x="262" y="103"/>
                      <a:pt x="261" y="104"/>
                    </a:cubicBezTo>
                    <a:cubicBezTo>
                      <a:pt x="254" y="109"/>
                      <a:pt x="246" y="112"/>
                      <a:pt x="236" y="112"/>
                    </a:cubicBezTo>
                    <a:cubicBezTo>
                      <a:pt x="235" y="112"/>
                      <a:pt x="235" y="112"/>
                      <a:pt x="235" y="112"/>
                    </a:cubicBezTo>
                    <a:cubicBezTo>
                      <a:pt x="231" y="112"/>
                      <a:pt x="228" y="112"/>
                      <a:pt x="224" y="111"/>
                    </a:cubicBezTo>
                    <a:cubicBezTo>
                      <a:pt x="224" y="102"/>
                      <a:pt x="224" y="96"/>
                      <a:pt x="224" y="94"/>
                    </a:cubicBezTo>
                    <a:cubicBezTo>
                      <a:pt x="224" y="93"/>
                      <a:pt x="224" y="93"/>
                      <a:pt x="224" y="93"/>
                    </a:cubicBezTo>
                    <a:cubicBezTo>
                      <a:pt x="223" y="83"/>
                      <a:pt x="221" y="75"/>
                      <a:pt x="218" y="67"/>
                    </a:cubicBezTo>
                    <a:cubicBezTo>
                      <a:pt x="215" y="60"/>
                      <a:pt x="210" y="53"/>
                      <a:pt x="204" y="48"/>
                    </a:cubicBezTo>
                    <a:cubicBezTo>
                      <a:pt x="201" y="46"/>
                      <a:pt x="198" y="44"/>
                      <a:pt x="195" y="43"/>
                    </a:cubicBezTo>
                    <a:cubicBezTo>
                      <a:pt x="197" y="6"/>
                      <a:pt x="221" y="0"/>
                      <a:pt x="235" y="0"/>
                    </a:cubicBezTo>
                    <a:close/>
                    <a:moveTo>
                      <a:pt x="72" y="101"/>
                    </a:moveTo>
                    <a:cubicBezTo>
                      <a:pt x="73" y="102"/>
                      <a:pt x="73" y="103"/>
                      <a:pt x="74" y="103"/>
                    </a:cubicBezTo>
                    <a:cubicBezTo>
                      <a:pt x="80" y="109"/>
                      <a:pt x="89" y="112"/>
                      <a:pt x="99" y="112"/>
                    </a:cubicBezTo>
                    <a:cubicBezTo>
                      <a:pt x="100" y="112"/>
                      <a:pt x="100" y="112"/>
                      <a:pt x="100" y="112"/>
                    </a:cubicBezTo>
                    <a:cubicBezTo>
                      <a:pt x="104" y="112"/>
                      <a:pt x="107" y="112"/>
                      <a:pt x="111" y="111"/>
                    </a:cubicBezTo>
                    <a:cubicBezTo>
                      <a:pt x="110" y="102"/>
                      <a:pt x="111" y="95"/>
                      <a:pt x="111" y="94"/>
                    </a:cubicBezTo>
                    <a:cubicBezTo>
                      <a:pt x="111" y="94"/>
                      <a:pt x="111" y="94"/>
                      <a:pt x="111" y="94"/>
                    </a:cubicBezTo>
                    <a:cubicBezTo>
                      <a:pt x="111" y="93"/>
                      <a:pt x="111" y="93"/>
                      <a:pt x="111" y="93"/>
                    </a:cubicBezTo>
                    <a:cubicBezTo>
                      <a:pt x="111" y="93"/>
                      <a:pt x="111" y="93"/>
                      <a:pt x="111" y="93"/>
                    </a:cubicBezTo>
                    <a:cubicBezTo>
                      <a:pt x="112" y="83"/>
                      <a:pt x="114" y="73"/>
                      <a:pt x="118" y="66"/>
                    </a:cubicBezTo>
                    <a:cubicBezTo>
                      <a:pt x="121" y="58"/>
                      <a:pt x="127" y="52"/>
                      <a:pt x="133" y="47"/>
                    </a:cubicBezTo>
                    <a:cubicBezTo>
                      <a:pt x="135" y="45"/>
                      <a:pt x="138" y="44"/>
                      <a:pt x="140" y="43"/>
                    </a:cubicBezTo>
                    <a:cubicBezTo>
                      <a:pt x="139" y="8"/>
                      <a:pt x="117" y="1"/>
                      <a:pt x="100" y="0"/>
                    </a:cubicBezTo>
                    <a:cubicBezTo>
                      <a:pt x="99" y="0"/>
                      <a:pt x="99" y="0"/>
                      <a:pt x="99" y="0"/>
                    </a:cubicBezTo>
                    <a:cubicBezTo>
                      <a:pt x="85" y="0"/>
                      <a:pt x="60" y="6"/>
                      <a:pt x="58" y="43"/>
                    </a:cubicBezTo>
                    <a:cubicBezTo>
                      <a:pt x="58" y="43"/>
                      <a:pt x="58" y="43"/>
                      <a:pt x="58" y="43"/>
                    </a:cubicBezTo>
                    <a:cubicBezTo>
                      <a:pt x="58" y="44"/>
                      <a:pt x="58" y="44"/>
                      <a:pt x="58" y="44"/>
                    </a:cubicBezTo>
                    <a:cubicBezTo>
                      <a:pt x="58" y="45"/>
                      <a:pt x="55" y="82"/>
                      <a:pt x="72" y="101"/>
                    </a:cubicBezTo>
                    <a:close/>
                    <a:moveTo>
                      <a:pt x="55" y="218"/>
                    </a:moveTo>
                    <a:cubicBezTo>
                      <a:pt x="55" y="214"/>
                      <a:pt x="57" y="211"/>
                      <a:pt x="58" y="208"/>
                    </a:cubicBezTo>
                    <a:cubicBezTo>
                      <a:pt x="62" y="199"/>
                      <a:pt x="69" y="193"/>
                      <a:pt x="77" y="190"/>
                    </a:cubicBezTo>
                    <a:cubicBezTo>
                      <a:pt x="90" y="186"/>
                      <a:pt x="100" y="183"/>
                      <a:pt x="112" y="177"/>
                    </a:cubicBezTo>
                    <a:cubicBezTo>
                      <a:pt x="116" y="175"/>
                      <a:pt x="119" y="173"/>
                      <a:pt x="122" y="170"/>
                    </a:cubicBezTo>
                    <a:cubicBezTo>
                      <a:pt x="125" y="169"/>
                      <a:pt x="128" y="167"/>
                      <a:pt x="130" y="165"/>
                    </a:cubicBezTo>
                    <a:cubicBezTo>
                      <a:pt x="130" y="164"/>
                      <a:pt x="129" y="163"/>
                      <a:pt x="128" y="163"/>
                    </a:cubicBezTo>
                    <a:cubicBezTo>
                      <a:pt x="127" y="161"/>
                      <a:pt x="126" y="160"/>
                      <a:pt x="125" y="159"/>
                    </a:cubicBezTo>
                    <a:cubicBezTo>
                      <a:pt x="119" y="150"/>
                      <a:pt x="115" y="139"/>
                      <a:pt x="113" y="126"/>
                    </a:cubicBezTo>
                    <a:cubicBezTo>
                      <a:pt x="109" y="127"/>
                      <a:pt x="104" y="128"/>
                      <a:pt x="100" y="128"/>
                    </a:cubicBezTo>
                    <a:cubicBezTo>
                      <a:pt x="100" y="128"/>
                      <a:pt x="100" y="128"/>
                      <a:pt x="100" y="128"/>
                    </a:cubicBezTo>
                    <a:cubicBezTo>
                      <a:pt x="99" y="128"/>
                      <a:pt x="99" y="128"/>
                      <a:pt x="99" y="128"/>
                    </a:cubicBezTo>
                    <a:cubicBezTo>
                      <a:pt x="99" y="128"/>
                      <a:pt x="99" y="128"/>
                      <a:pt x="99" y="128"/>
                    </a:cubicBezTo>
                    <a:cubicBezTo>
                      <a:pt x="90" y="128"/>
                      <a:pt x="82" y="126"/>
                      <a:pt x="75" y="123"/>
                    </a:cubicBezTo>
                    <a:cubicBezTo>
                      <a:pt x="68" y="128"/>
                      <a:pt x="60" y="134"/>
                      <a:pt x="51" y="139"/>
                    </a:cubicBezTo>
                    <a:cubicBezTo>
                      <a:pt x="38" y="145"/>
                      <a:pt x="27" y="149"/>
                      <a:pt x="14" y="153"/>
                    </a:cubicBezTo>
                    <a:cubicBezTo>
                      <a:pt x="5" y="156"/>
                      <a:pt x="1" y="165"/>
                      <a:pt x="0" y="183"/>
                    </a:cubicBezTo>
                    <a:cubicBezTo>
                      <a:pt x="0" y="183"/>
                      <a:pt x="0" y="183"/>
                      <a:pt x="0" y="183"/>
                    </a:cubicBezTo>
                    <a:cubicBezTo>
                      <a:pt x="0" y="184"/>
                      <a:pt x="0" y="184"/>
                      <a:pt x="0" y="184"/>
                    </a:cubicBezTo>
                    <a:cubicBezTo>
                      <a:pt x="0" y="189"/>
                      <a:pt x="0" y="196"/>
                      <a:pt x="1" y="200"/>
                    </a:cubicBezTo>
                    <a:cubicBezTo>
                      <a:pt x="9" y="204"/>
                      <a:pt x="27" y="213"/>
                      <a:pt x="55" y="218"/>
                    </a:cubicBezTo>
                    <a:close/>
                    <a:moveTo>
                      <a:pt x="335" y="184"/>
                    </a:moveTo>
                    <a:cubicBezTo>
                      <a:pt x="335" y="184"/>
                      <a:pt x="335" y="183"/>
                      <a:pt x="335" y="183"/>
                    </a:cubicBezTo>
                    <a:cubicBezTo>
                      <a:pt x="334" y="171"/>
                      <a:pt x="332" y="156"/>
                      <a:pt x="322" y="154"/>
                    </a:cubicBezTo>
                    <a:cubicBezTo>
                      <a:pt x="309" y="150"/>
                      <a:pt x="295" y="145"/>
                      <a:pt x="281" y="137"/>
                    </a:cubicBezTo>
                    <a:cubicBezTo>
                      <a:pt x="273" y="132"/>
                      <a:pt x="265" y="127"/>
                      <a:pt x="259" y="123"/>
                    </a:cubicBezTo>
                    <a:cubicBezTo>
                      <a:pt x="253" y="126"/>
                      <a:pt x="245" y="128"/>
                      <a:pt x="236" y="128"/>
                    </a:cubicBezTo>
                    <a:cubicBezTo>
                      <a:pt x="236" y="128"/>
                      <a:pt x="236" y="128"/>
                      <a:pt x="236" y="128"/>
                    </a:cubicBezTo>
                    <a:cubicBezTo>
                      <a:pt x="235" y="128"/>
                      <a:pt x="235" y="128"/>
                      <a:pt x="235" y="128"/>
                    </a:cubicBezTo>
                    <a:cubicBezTo>
                      <a:pt x="235" y="128"/>
                      <a:pt x="235" y="128"/>
                      <a:pt x="235" y="128"/>
                    </a:cubicBezTo>
                    <a:cubicBezTo>
                      <a:pt x="231" y="128"/>
                      <a:pt x="226" y="127"/>
                      <a:pt x="222" y="126"/>
                    </a:cubicBezTo>
                    <a:cubicBezTo>
                      <a:pt x="220" y="139"/>
                      <a:pt x="216" y="150"/>
                      <a:pt x="210" y="159"/>
                    </a:cubicBezTo>
                    <a:cubicBezTo>
                      <a:pt x="209" y="160"/>
                      <a:pt x="208" y="162"/>
                      <a:pt x="207" y="163"/>
                    </a:cubicBezTo>
                    <a:cubicBezTo>
                      <a:pt x="206" y="164"/>
                      <a:pt x="205" y="164"/>
                      <a:pt x="204" y="165"/>
                    </a:cubicBezTo>
                    <a:cubicBezTo>
                      <a:pt x="207" y="167"/>
                      <a:pt x="210" y="169"/>
                      <a:pt x="213" y="171"/>
                    </a:cubicBezTo>
                    <a:cubicBezTo>
                      <a:pt x="215" y="172"/>
                      <a:pt x="218" y="174"/>
                      <a:pt x="221" y="175"/>
                    </a:cubicBezTo>
                    <a:cubicBezTo>
                      <a:pt x="233" y="182"/>
                      <a:pt x="245" y="187"/>
                      <a:pt x="257" y="190"/>
                    </a:cubicBezTo>
                    <a:cubicBezTo>
                      <a:pt x="263" y="192"/>
                      <a:pt x="268" y="195"/>
                      <a:pt x="272" y="199"/>
                    </a:cubicBezTo>
                    <a:cubicBezTo>
                      <a:pt x="274" y="202"/>
                      <a:pt x="277" y="206"/>
                      <a:pt x="278" y="211"/>
                    </a:cubicBezTo>
                    <a:cubicBezTo>
                      <a:pt x="279" y="214"/>
                      <a:pt x="280" y="216"/>
                      <a:pt x="280" y="218"/>
                    </a:cubicBezTo>
                    <a:cubicBezTo>
                      <a:pt x="308" y="213"/>
                      <a:pt x="326" y="204"/>
                      <a:pt x="334" y="200"/>
                    </a:cubicBezTo>
                    <a:cubicBezTo>
                      <a:pt x="334" y="196"/>
                      <a:pt x="335" y="189"/>
                      <a:pt x="335" y="1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Group (Outline)" descr="" title="">
              <a:extLst>
                <a:ext uri="{FF2B5EF4-FFF2-40B4-BE49-F238E27FC236}">
                  <a16:creationId xmlns:a16="http://schemas.microsoft.com/office/drawing/2014/main" id="{78F4EDC7-3693-21C2-4382-D3F663E82564}"/>
                </a:ext>
              </a:extLst>
            </p:cNvPr>
            <p:cNvSpPr>
              <a:spLocks noChangeAspect="1" noEditPoints="1"/>
            </p:cNvSpPr>
            <p:nvPr/>
          </p:nvSpPr>
          <p:spPr bwMode="auto">
            <a:xfrm>
              <a:off x="2038351" y="1484313"/>
              <a:ext cx="869950" cy="723900"/>
            </a:xfrm>
            <a:custGeom>
              <a:avLst/>
              <a:gdLst>
                <a:gd name="T0" fmla="*/ 365 w 365"/>
                <a:gd name="T1" fmla="*/ 198 h 304"/>
                <a:gd name="T2" fmla="*/ 355 w 365"/>
                <a:gd name="T3" fmla="*/ 162 h 304"/>
                <a:gd name="T4" fmla="*/ 290 w 365"/>
                <a:gd name="T5" fmla="*/ 126 h 304"/>
                <a:gd name="T6" fmla="*/ 301 w 365"/>
                <a:gd name="T7" fmla="*/ 30 h 304"/>
                <a:gd name="T8" fmla="*/ 250 w 365"/>
                <a:gd name="T9" fmla="*/ 0 h 304"/>
                <a:gd name="T10" fmla="*/ 183 w 365"/>
                <a:gd name="T11" fmla="*/ 52 h 304"/>
                <a:gd name="T12" fmla="*/ 165 w 365"/>
                <a:gd name="T13" fmla="*/ 30 h 304"/>
                <a:gd name="T14" fmla="*/ 114 w 365"/>
                <a:gd name="T15" fmla="*/ 0 h 304"/>
                <a:gd name="T16" fmla="*/ 58 w 365"/>
                <a:gd name="T17" fmla="*/ 57 h 304"/>
                <a:gd name="T18" fmla="*/ 75 w 365"/>
                <a:gd name="T19" fmla="*/ 126 h 304"/>
                <a:gd name="T20" fmla="*/ 5 w 365"/>
                <a:gd name="T21" fmla="*/ 171 h 304"/>
                <a:gd name="T22" fmla="*/ 0 w 365"/>
                <a:gd name="T23" fmla="*/ 199 h 304"/>
                <a:gd name="T24" fmla="*/ 46 w 365"/>
                <a:gd name="T25" fmla="*/ 243 h 304"/>
                <a:gd name="T26" fmla="*/ 68 w 365"/>
                <a:gd name="T27" fmla="*/ 249 h 304"/>
                <a:gd name="T28" fmla="*/ 77 w 365"/>
                <a:gd name="T29" fmla="*/ 280 h 304"/>
                <a:gd name="T30" fmla="*/ 288 w 365"/>
                <a:gd name="T31" fmla="*/ 280 h 304"/>
                <a:gd name="T32" fmla="*/ 297 w 365"/>
                <a:gd name="T33" fmla="*/ 250 h 304"/>
                <a:gd name="T34" fmla="*/ 297 w 365"/>
                <a:gd name="T35" fmla="*/ 249 h 304"/>
                <a:gd name="T36" fmla="*/ 363 w 365"/>
                <a:gd name="T37" fmla="*/ 225 h 304"/>
                <a:gd name="T38" fmla="*/ 251 w 365"/>
                <a:gd name="T39" fmla="*/ 15 h 304"/>
                <a:gd name="T40" fmla="*/ 276 w 365"/>
                <a:gd name="T41" fmla="*/ 119 h 304"/>
                <a:gd name="T42" fmla="*/ 239 w 365"/>
                <a:gd name="T43" fmla="*/ 109 h 304"/>
                <a:gd name="T44" fmla="*/ 210 w 365"/>
                <a:gd name="T45" fmla="*/ 58 h 304"/>
                <a:gd name="T46" fmla="*/ 183 w 365"/>
                <a:gd name="T47" fmla="*/ 67 h 304"/>
                <a:gd name="T48" fmla="*/ 224 w 365"/>
                <a:gd name="T49" fmla="*/ 110 h 304"/>
                <a:gd name="T50" fmla="*/ 210 w 365"/>
                <a:gd name="T51" fmla="*/ 168 h 304"/>
                <a:gd name="T52" fmla="*/ 182 w 365"/>
                <a:gd name="T53" fmla="*/ 179 h 304"/>
                <a:gd name="T54" fmla="*/ 149 w 365"/>
                <a:gd name="T55" fmla="*/ 160 h 304"/>
                <a:gd name="T56" fmla="*/ 142 w 365"/>
                <a:gd name="T57" fmla="*/ 110 h 304"/>
                <a:gd name="T58" fmla="*/ 73 w 365"/>
                <a:gd name="T59" fmla="*/ 59 h 304"/>
                <a:gd name="T60" fmla="*/ 115 w 365"/>
                <a:gd name="T61" fmla="*/ 15 h 304"/>
                <a:gd name="T62" fmla="*/ 126 w 365"/>
                <a:gd name="T63" fmla="*/ 108 h 304"/>
                <a:gd name="T64" fmla="*/ 126 w 365"/>
                <a:gd name="T65" fmla="*/ 126 h 304"/>
                <a:gd name="T66" fmla="*/ 87 w 365"/>
                <a:gd name="T67" fmla="*/ 116 h 304"/>
                <a:gd name="T68" fmla="*/ 15 w 365"/>
                <a:gd name="T69" fmla="*/ 198 h 304"/>
                <a:gd name="T70" fmla="*/ 90 w 365"/>
                <a:gd name="T71" fmla="*/ 138 h 304"/>
                <a:gd name="T72" fmla="*/ 115 w 365"/>
                <a:gd name="T73" fmla="*/ 143 h 304"/>
                <a:gd name="T74" fmla="*/ 145 w 365"/>
                <a:gd name="T75" fmla="*/ 180 h 304"/>
                <a:gd name="T76" fmla="*/ 73 w 365"/>
                <a:gd name="T77" fmla="*/ 223 h 304"/>
                <a:gd name="T78" fmla="*/ 183 w 365"/>
                <a:gd name="T79" fmla="*/ 289 h 304"/>
                <a:gd name="T80" fmla="*/ 83 w 365"/>
                <a:gd name="T81" fmla="*/ 250 h 304"/>
                <a:gd name="T82" fmla="*/ 134 w 365"/>
                <a:gd name="T83" fmla="*/ 205 h 304"/>
                <a:gd name="T84" fmla="*/ 182 w 365"/>
                <a:gd name="T85" fmla="*/ 194 h 304"/>
                <a:gd name="T86" fmla="*/ 206 w 365"/>
                <a:gd name="T87" fmla="*/ 189 h 304"/>
                <a:gd name="T88" fmla="*/ 268 w 365"/>
                <a:gd name="T89" fmla="*/ 220 h 304"/>
                <a:gd name="T90" fmla="*/ 281 w 365"/>
                <a:gd name="T91" fmla="*/ 267 h 304"/>
                <a:gd name="T92" fmla="*/ 287 w 365"/>
                <a:gd name="T93" fmla="*/ 214 h 304"/>
                <a:gd name="T94" fmla="*/ 219 w 365"/>
                <a:gd name="T95" fmla="*/ 180 h 304"/>
                <a:gd name="T96" fmla="*/ 250 w 365"/>
                <a:gd name="T97" fmla="*/ 143 h 304"/>
                <a:gd name="T98" fmla="*/ 274 w 365"/>
                <a:gd name="T99" fmla="*/ 138 h 304"/>
                <a:gd name="T100" fmla="*/ 350 w 365"/>
                <a:gd name="T101" fmla="*/ 19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5" h="304">
                  <a:moveTo>
                    <a:pt x="365" y="199"/>
                  </a:moveTo>
                  <a:cubicBezTo>
                    <a:pt x="365" y="199"/>
                    <a:pt x="365" y="199"/>
                    <a:pt x="365" y="199"/>
                  </a:cubicBezTo>
                  <a:cubicBezTo>
                    <a:pt x="365" y="198"/>
                    <a:pt x="365" y="198"/>
                    <a:pt x="365" y="198"/>
                  </a:cubicBezTo>
                  <a:cubicBezTo>
                    <a:pt x="365" y="198"/>
                    <a:pt x="365" y="198"/>
                    <a:pt x="365" y="198"/>
                  </a:cubicBezTo>
                  <a:cubicBezTo>
                    <a:pt x="365" y="198"/>
                    <a:pt x="365" y="198"/>
                    <a:pt x="365" y="198"/>
                  </a:cubicBezTo>
                  <a:cubicBezTo>
                    <a:pt x="365" y="197"/>
                    <a:pt x="365" y="197"/>
                    <a:pt x="365" y="197"/>
                  </a:cubicBezTo>
                  <a:cubicBezTo>
                    <a:pt x="365" y="191"/>
                    <a:pt x="364" y="182"/>
                    <a:pt x="362" y="175"/>
                  </a:cubicBezTo>
                  <a:cubicBezTo>
                    <a:pt x="360" y="170"/>
                    <a:pt x="358" y="166"/>
                    <a:pt x="355" y="162"/>
                  </a:cubicBezTo>
                  <a:cubicBezTo>
                    <a:pt x="351" y="158"/>
                    <a:pt x="346" y="155"/>
                    <a:pt x="340" y="154"/>
                  </a:cubicBezTo>
                  <a:cubicBezTo>
                    <a:pt x="329" y="151"/>
                    <a:pt x="316" y="146"/>
                    <a:pt x="304" y="139"/>
                  </a:cubicBezTo>
                  <a:cubicBezTo>
                    <a:pt x="298" y="135"/>
                    <a:pt x="292" y="132"/>
                    <a:pt x="288" y="128"/>
                  </a:cubicBezTo>
                  <a:cubicBezTo>
                    <a:pt x="288" y="128"/>
                    <a:pt x="289" y="127"/>
                    <a:pt x="290" y="126"/>
                  </a:cubicBezTo>
                  <a:cubicBezTo>
                    <a:pt x="299" y="116"/>
                    <a:pt x="304" y="102"/>
                    <a:pt x="307" y="83"/>
                  </a:cubicBezTo>
                  <a:cubicBezTo>
                    <a:pt x="308" y="70"/>
                    <a:pt x="307" y="59"/>
                    <a:pt x="307" y="57"/>
                  </a:cubicBezTo>
                  <a:cubicBezTo>
                    <a:pt x="307" y="57"/>
                    <a:pt x="307" y="57"/>
                    <a:pt x="307" y="57"/>
                  </a:cubicBezTo>
                  <a:cubicBezTo>
                    <a:pt x="306" y="47"/>
                    <a:pt x="304" y="38"/>
                    <a:pt x="301" y="30"/>
                  </a:cubicBezTo>
                  <a:cubicBezTo>
                    <a:pt x="298" y="23"/>
                    <a:pt x="293" y="17"/>
                    <a:pt x="287" y="12"/>
                  </a:cubicBezTo>
                  <a:cubicBezTo>
                    <a:pt x="278" y="4"/>
                    <a:pt x="266" y="0"/>
                    <a:pt x="251" y="0"/>
                  </a:cubicBezTo>
                  <a:cubicBezTo>
                    <a:pt x="251" y="0"/>
                    <a:pt x="251" y="0"/>
                    <a:pt x="251" y="0"/>
                  </a:cubicBezTo>
                  <a:cubicBezTo>
                    <a:pt x="250" y="0"/>
                    <a:pt x="250" y="0"/>
                    <a:pt x="250" y="0"/>
                  </a:cubicBezTo>
                  <a:cubicBezTo>
                    <a:pt x="237" y="0"/>
                    <a:pt x="225" y="4"/>
                    <a:pt x="216" y="10"/>
                  </a:cubicBezTo>
                  <a:cubicBezTo>
                    <a:pt x="210" y="15"/>
                    <a:pt x="205" y="21"/>
                    <a:pt x="201" y="29"/>
                  </a:cubicBezTo>
                  <a:cubicBezTo>
                    <a:pt x="198" y="36"/>
                    <a:pt x="196" y="44"/>
                    <a:pt x="195" y="53"/>
                  </a:cubicBezTo>
                  <a:cubicBezTo>
                    <a:pt x="191" y="52"/>
                    <a:pt x="187" y="52"/>
                    <a:pt x="183" y="52"/>
                  </a:cubicBezTo>
                  <a:cubicBezTo>
                    <a:pt x="183" y="52"/>
                    <a:pt x="183" y="52"/>
                    <a:pt x="183" y="52"/>
                  </a:cubicBezTo>
                  <a:cubicBezTo>
                    <a:pt x="182" y="52"/>
                    <a:pt x="182" y="52"/>
                    <a:pt x="182" y="52"/>
                  </a:cubicBezTo>
                  <a:cubicBezTo>
                    <a:pt x="178" y="52"/>
                    <a:pt x="174" y="52"/>
                    <a:pt x="170" y="53"/>
                  </a:cubicBezTo>
                  <a:cubicBezTo>
                    <a:pt x="169" y="44"/>
                    <a:pt x="168" y="37"/>
                    <a:pt x="165" y="30"/>
                  </a:cubicBezTo>
                  <a:cubicBezTo>
                    <a:pt x="161" y="23"/>
                    <a:pt x="157" y="17"/>
                    <a:pt x="151" y="12"/>
                  </a:cubicBezTo>
                  <a:cubicBezTo>
                    <a:pt x="141" y="4"/>
                    <a:pt x="129" y="0"/>
                    <a:pt x="115" y="0"/>
                  </a:cubicBezTo>
                  <a:cubicBezTo>
                    <a:pt x="115" y="0"/>
                    <a:pt x="115" y="0"/>
                    <a:pt x="115" y="0"/>
                  </a:cubicBezTo>
                  <a:cubicBezTo>
                    <a:pt x="114" y="0"/>
                    <a:pt x="114" y="0"/>
                    <a:pt x="114" y="0"/>
                  </a:cubicBezTo>
                  <a:cubicBezTo>
                    <a:pt x="101" y="0"/>
                    <a:pt x="89" y="4"/>
                    <a:pt x="80" y="10"/>
                  </a:cubicBezTo>
                  <a:cubicBezTo>
                    <a:pt x="73" y="15"/>
                    <a:pt x="68" y="21"/>
                    <a:pt x="65" y="29"/>
                  </a:cubicBezTo>
                  <a:cubicBezTo>
                    <a:pt x="61" y="37"/>
                    <a:pt x="59" y="46"/>
                    <a:pt x="58" y="57"/>
                  </a:cubicBezTo>
                  <a:cubicBezTo>
                    <a:pt x="58" y="57"/>
                    <a:pt x="58" y="57"/>
                    <a:pt x="58" y="57"/>
                  </a:cubicBezTo>
                  <a:cubicBezTo>
                    <a:pt x="58" y="57"/>
                    <a:pt x="58" y="57"/>
                    <a:pt x="58" y="57"/>
                  </a:cubicBezTo>
                  <a:cubicBezTo>
                    <a:pt x="58" y="57"/>
                    <a:pt x="58" y="57"/>
                    <a:pt x="58" y="57"/>
                  </a:cubicBezTo>
                  <a:cubicBezTo>
                    <a:pt x="58" y="58"/>
                    <a:pt x="57" y="69"/>
                    <a:pt x="58" y="82"/>
                  </a:cubicBezTo>
                  <a:cubicBezTo>
                    <a:pt x="60" y="101"/>
                    <a:pt x="66" y="116"/>
                    <a:pt x="75" y="126"/>
                  </a:cubicBezTo>
                  <a:cubicBezTo>
                    <a:pt x="76" y="127"/>
                    <a:pt x="76" y="128"/>
                    <a:pt x="77" y="128"/>
                  </a:cubicBezTo>
                  <a:cubicBezTo>
                    <a:pt x="72" y="132"/>
                    <a:pt x="66" y="136"/>
                    <a:pt x="59" y="140"/>
                  </a:cubicBezTo>
                  <a:cubicBezTo>
                    <a:pt x="47" y="146"/>
                    <a:pt x="37" y="150"/>
                    <a:pt x="24" y="154"/>
                  </a:cubicBezTo>
                  <a:cubicBezTo>
                    <a:pt x="15" y="156"/>
                    <a:pt x="9" y="162"/>
                    <a:pt x="5" y="171"/>
                  </a:cubicBezTo>
                  <a:cubicBezTo>
                    <a:pt x="2" y="178"/>
                    <a:pt x="0" y="186"/>
                    <a:pt x="0" y="197"/>
                  </a:cubicBezTo>
                  <a:cubicBezTo>
                    <a:pt x="0" y="198"/>
                    <a:pt x="0" y="198"/>
                    <a:pt x="0" y="198"/>
                  </a:cubicBezTo>
                  <a:cubicBezTo>
                    <a:pt x="0" y="198"/>
                    <a:pt x="0" y="198"/>
                    <a:pt x="0" y="198"/>
                  </a:cubicBezTo>
                  <a:cubicBezTo>
                    <a:pt x="0" y="198"/>
                    <a:pt x="0" y="198"/>
                    <a:pt x="0" y="199"/>
                  </a:cubicBezTo>
                  <a:cubicBezTo>
                    <a:pt x="0" y="204"/>
                    <a:pt x="0" y="212"/>
                    <a:pt x="1" y="217"/>
                  </a:cubicBezTo>
                  <a:cubicBezTo>
                    <a:pt x="2" y="225"/>
                    <a:pt x="2" y="225"/>
                    <a:pt x="2" y="225"/>
                  </a:cubicBezTo>
                  <a:cubicBezTo>
                    <a:pt x="9" y="228"/>
                    <a:pt x="9" y="228"/>
                    <a:pt x="9" y="228"/>
                  </a:cubicBezTo>
                  <a:cubicBezTo>
                    <a:pt x="15" y="232"/>
                    <a:pt x="27" y="238"/>
                    <a:pt x="46" y="243"/>
                  </a:cubicBezTo>
                  <a:cubicBezTo>
                    <a:pt x="53" y="245"/>
                    <a:pt x="60" y="247"/>
                    <a:pt x="68" y="249"/>
                  </a:cubicBezTo>
                  <a:cubicBezTo>
                    <a:pt x="68" y="249"/>
                    <a:pt x="68" y="249"/>
                    <a:pt x="68" y="249"/>
                  </a:cubicBezTo>
                  <a:cubicBezTo>
                    <a:pt x="68" y="249"/>
                    <a:pt x="68" y="249"/>
                    <a:pt x="68" y="249"/>
                  </a:cubicBezTo>
                  <a:cubicBezTo>
                    <a:pt x="68" y="249"/>
                    <a:pt x="68" y="249"/>
                    <a:pt x="68" y="249"/>
                  </a:cubicBezTo>
                  <a:cubicBezTo>
                    <a:pt x="68" y="250"/>
                    <a:pt x="68" y="250"/>
                    <a:pt x="68" y="250"/>
                  </a:cubicBezTo>
                  <a:cubicBezTo>
                    <a:pt x="68" y="255"/>
                    <a:pt x="68" y="263"/>
                    <a:pt x="69" y="269"/>
                  </a:cubicBezTo>
                  <a:cubicBezTo>
                    <a:pt x="70" y="276"/>
                    <a:pt x="70" y="276"/>
                    <a:pt x="70" y="276"/>
                  </a:cubicBezTo>
                  <a:cubicBezTo>
                    <a:pt x="77" y="280"/>
                    <a:pt x="77" y="280"/>
                    <a:pt x="77" y="280"/>
                  </a:cubicBezTo>
                  <a:cubicBezTo>
                    <a:pt x="83" y="283"/>
                    <a:pt x="96" y="289"/>
                    <a:pt x="114" y="295"/>
                  </a:cubicBezTo>
                  <a:cubicBezTo>
                    <a:pt x="135" y="301"/>
                    <a:pt x="159" y="304"/>
                    <a:pt x="183" y="304"/>
                  </a:cubicBezTo>
                  <a:cubicBezTo>
                    <a:pt x="207" y="304"/>
                    <a:pt x="230" y="301"/>
                    <a:pt x="251" y="295"/>
                  </a:cubicBezTo>
                  <a:cubicBezTo>
                    <a:pt x="270" y="290"/>
                    <a:pt x="282" y="283"/>
                    <a:pt x="288" y="280"/>
                  </a:cubicBezTo>
                  <a:cubicBezTo>
                    <a:pt x="295" y="276"/>
                    <a:pt x="295" y="276"/>
                    <a:pt x="295" y="276"/>
                  </a:cubicBezTo>
                  <a:cubicBezTo>
                    <a:pt x="296" y="269"/>
                    <a:pt x="296" y="269"/>
                    <a:pt x="296" y="269"/>
                  </a:cubicBezTo>
                  <a:cubicBezTo>
                    <a:pt x="297" y="263"/>
                    <a:pt x="297" y="256"/>
                    <a:pt x="297" y="251"/>
                  </a:cubicBezTo>
                  <a:cubicBezTo>
                    <a:pt x="297" y="250"/>
                    <a:pt x="297" y="250"/>
                    <a:pt x="297" y="250"/>
                  </a:cubicBezTo>
                  <a:cubicBezTo>
                    <a:pt x="297" y="250"/>
                    <a:pt x="297" y="250"/>
                    <a:pt x="297" y="250"/>
                  </a:cubicBezTo>
                  <a:cubicBezTo>
                    <a:pt x="297" y="250"/>
                    <a:pt x="297" y="249"/>
                    <a:pt x="297" y="249"/>
                  </a:cubicBezTo>
                  <a:cubicBezTo>
                    <a:pt x="297" y="249"/>
                    <a:pt x="297" y="249"/>
                    <a:pt x="297" y="249"/>
                  </a:cubicBezTo>
                  <a:cubicBezTo>
                    <a:pt x="297" y="249"/>
                    <a:pt x="297" y="249"/>
                    <a:pt x="297" y="249"/>
                  </a:cubicBezTo>
                  <a:cubicBezTo>
                    <a:pt x="297" y="249"/>
                    <a:pt x="297" y="249"/>
                    <a:pt x="297" y="249"/>
                  </a:cubicBezTo>
                  <a:cubicBezTo>
                    <a:pt x="305" y="247"/>
                    <a:pt x="312" y="245"/>
                    <a:pt x="320" y="243"/>
                  </a:cubicBezTo>
                  <a:cubicBezTo>
                    <a:pt x="338" y="238"/>
                    <a:pt x="350" y="232"/>
                    <a:pt x="356" y="228"/>
                  </a:cubicBezTo>
                  <a:cubicBezTo>
                    <a:pt x="363" y="225"/>
                    <a:pt x="363" y="225"/>
                    <a:pt x="363" y="225"/>
                  </a:cubicBezTo>
                  <a:cubicBezTo>
                    <a:pt x="364" y="217"/>
                    <a:pt x="364" y="217"/>
                    <a:pt x="364" y="217"/>
                  </a:cubicBezTo>
                  <a:cubicBezTo>
                    <a:pt x="365" y="212"/>
                    <a:pt x="365" y="204"/>
                    <a:pt x="365" y="199"/>
                  </a:cubicBezTo>
                  <a:close/>
                  <a:moveTo>
                    <a:pt x="250" y="15"/>
                  </a:moveTo>
                  <a:cubicBezTo>
                    <a:pt x="251" y="15"/>
                    <a:pt x="251" y="15"/>
                    <a:pt x="251" y="15"/>
                  </a:cubicBezTo>
                  <a:cubicBezTo>
                    <a:pt x="269" y="16"/>
                    <a:pt x="290" y="23"/>
                    <a:pt x="292" y="58"/>
                  </a:cubicBezTo>
                  <a:cubicBezTo>
                    <a:pt x="292" y="58"/>
                    <a:pt x="292" y="58"/>
                    <a:pt x="292" y="59"/>
                  </a:cubicBezTo>
                  <a:cubicBezTo>
                    <a:pt x="292" y="62"/>
                    <a:pt x="295" y="97"/>
                    <a:pt x="278" y="116"/>
                  </a:cubicBezTo>
                  <a:cubicBezTo>
                    <a:pt x="277" y="117"/>
                    <a:pt x="277" y="118"/>
                    <a:pt x="276" y="119"/>
                  </a:cubicBezTo>
                  <a:cubicBezTo>
                    <a:pt x="269" y="124"/>
                    <a:pt x="261" y="127"/>
                    <a:pt x="251" y="127"/>
                  </a:cubicBezTo>
                  <a:cubicBezTo>
                    <a:pt x="250" y="127"/>
                    <a:pt x="250" y="127"/>
                    <a:pt x="250" y="127"/>
                  </a:cubicBezTo>
                  <a:cubicBezTo>
                    <a:pt x="246" y="127"/>
                    <a:pt x="243" y="127"/>
                    <a:pt x="239" y="126"/>
                  </a:cubicBezTo>
                  <a:cubicBezTo>
                    <a:pt x="239" y="117"/>
                    <a:pt x="239" y="111"/>
                    <a:pt x="239" y="109"/>
                  </a:cubicBezTo>
                  <a:cubicBezTo>
                    <a:pt x="239" y="108"/>
                    <a:pt x="239" y="108"/>
                    <a:pt x="239" y="108"/>
                  </a:cubicBezTo>
                  <a:cubicBezTo>
                    <a:pt x="238" y="98"/>
                    <a:pt x="236" y="90"/>
                    <a:pt x="233" y="82"/>
                  </a:cubicBezTo>
                  <a:cubicBezTo>
                    <a:pt x="230" y="75"/>
                    <a:pt x="225" y="68"/>
                    <a:pt x="219" y="63"/>
                  </a:cubicBezTo>
                  <a:cubicBezTo>
                    <a:pt x="216" y="61"/>
                    <a:pt x="213" y="59"/>
                    <a:pt x="210" y="58"/>
                  </a:cubicBezTo>
                  <a:cubicBezTo>
                    <a:pt x="212" y="21"/>
                    <a:pt x="236" y="15"/>
                    <a:pt x="250" y="15"/>
                  </a:cubicBezTo>
                  <a:close/>
                  <a:moveTo>
                    <a:pt x="171" y="68"/>
                  </a:moveTo>
                  <a:cubicBezTo>
                    <a:pt x="175" y="67"/>
                    <a:pt x="179" y="67"/>
                    <a:pt x="182" y="67"/>
                  </a:cubicBezTo>
                  <a:cubicBezTo>
                    <a:pt x="183" y="67"/>
                    <a:pt x="183" y="67"/>
                    <a:pt x="183" y="67"/>
                  </a:cubicBezTo>
                  <a:cubicBezTo>
                    <a:pt x="186" y="67"/>
                    <a:pt x="190" y="67"/>
                    <a:pt x="194" y="68"/>
                  </a:cubicBezTo>
                  <a:cubicBezTo>
                    <a:pt x="199" y="70"/>
                    <a:pt x="205" y="72"/>
                    <a:pt x="210" y="76"/>
                  </a:cubicBezTo>
                  <a:cubicBezTo>
                    <a:pt x="217" y="82"/>
                    <a:pt x="223" y="92"/>
                    <a:pt x="223" y="109"/>
                  </a:cubicBezTo>
                  <a:cubicBezTo>
                    <a:pt x="223" y="110"/>
                    <a:pt x="223" y="110"/>
                    <a:pt x="224" y="110"/>
                  </a:cubicBezTo>
                  <a:cubicBezTo>
                    <a:pt x="224" y="111"/>
                    <a:pt x="224" y="113"/>
                    <a:pt x="224" y="117"/>
                  </a:cubicBezTo>
                  <a:cubicBezTo>
                    <a:pt x="224" y="123"/>
                    <a:pt x="224" y="132"/>
                    <a:pt x="222" y="141"/>
                  </a:cubicBezTo>
                  <a:cubicBezTo>
                    <a:pt x="221" y="147"/>
                    <a:pt x="219" y="154"/>
                    <a:pt x="216" y="160"/>
                  </a:cubicBezTo>
                  <a:cubicBezTo>
                    <a:pt x="214" y="163"/>
                    <a:pt x="212" y="165"/>
                    <a:pt x="210" y="168"/>
                  </a:cubicBezTo>
                  <a:cubicBezTo>
                    <a:pt x="209" y="169"/>
                    <a:pt x="208" y="169"/>
                    <a:pt x="208" y="170"/>
                  </a:cubicBezTo>
                  <a:cubicBezTo>
                    <a:pt x="207" y="171"/>
                    <a:pt x="207" y="171"/>
                    <a:pt x="206" y="172"/>
                  </a:cubicBezTo>
                  <a:cubicBezTo>
                    <a:pt x="200" y="176"/>
                    <a:pt x="192" y="179"/>
                    <a:pt x="183" y="179"/>
                  </a:cubicBezTo>
                  <a:cubicBezTo>
                    <a:pt x="182" y="179"/>
                    <a:pt x="182" y="179"/>
                    <a:pt x="182" y="179"/>
                  </a:cubicBezTo>
                  <a:cubicBezTo>
                    <a:pt x="173" y="179"/>
                    <a:pt x="165" y="176"/>
                    <a:pt x="159" y="172"/>
                  </a:cubicBezTo>
                  <a:cubicBezTo>
                    <a:pt x="158" y="171"/>
                    <a:pt x="158" y="171"/>
                    <a:pt x="157" y="170"/>
                  </a:cubicBezTo>
                  <a:cubicBezTo>
                    <a:pt x="156" y="169"/>
                    <a:pt x="156" y="168"/>
                    <a:pt x="155" y="168"/>
                  </a:cubicBezTo>
                  <a:cubicBezTo>
                    <a:pt x="153" y="165"/>
                    <a:pt x="151" y="163"/>
                    <a:pt x="149" y="160"/>
                  </a:cubicBezTo>
                  <a:cubicBezTo>
                    <a:pt x="146" y="154"/>
                    <a:pt x="144" y="148"/>
                    <a:pt x="143" y="141"/>
                  </a:cubicBezTo>
                  <a:cubicBezTo>
                    <a:pt x="141" y="132"/>
                    <a:pt x="141" y="123"/>
                    <a:pt x="141" y="117"/>
                  </a:cubicBezTo>
                  <a:cubicBezTo>
                    <a:pt x="141" y="113"/>
                    <a:pt x="141" y="111"/>
                    <a:pt x="141" y="110"/>
                  </a:cubicBezTo>
                  <a:cubicBezTo>
                    <a:pt x="142" y="110"/>
                    <a:pt x="142" y="110"/>
                    <a:pt x="142" y="110"/>
                  </a:cubicBezTo>
                  <a:cubicBezTo>
                    <a:pt x="142" y="110"/>
                    <a:pt x="142" y="110"/>
                    <a:pt x="142" y="110"/>
                  </a:cubicBezTo>
                  <a:cubicBezTo>
                    <a:pt x="142" y="92"/>
                    <a:pt x="148" y="82"/>
                    <a:pt x="156" y="76"/>
                  </a:cubicBezTo>
                  <a:cubicBezTo>
                    <a:pt x="160" y="72"/>
                    <a:pt x="166" y="69"/>
                    <a:pt x="171" y="68"/>
                  </a:cubicBezTo>
                  <a:close/>
                  <a:moveTo>
                    <a:pt x="73" y="59"/>
                  </a:moveTo>
                  <a:cubicBezTo>
                    <a:pt x="73" y="58"/>
                    <a:pt x="73" y="58"/>
                    <a:pt x="73" y="58"/>
                  </a:cubicBezTo>
                  <a:cubicBezTo>
                    <a:pt x="73" y="58"/>
                    <a:pt x="73" y="58"/>
                    <a:pt x="73" y="58"/>
                  </a:cubicBezTo>
                  <a:cubicBezTo>
                    <a:pt x="75" y="21"/>
                    <a:pt x="100" y="15"/>
                    <a:pt x="114" y="15"/>
                  </a:cubicBezTo>
                  <a:cubicBezTo>
                    <a:pt x="115" y="15"/>
                    <a:pt x="115" y="15"/>
                    <a:pt x="115" y="15"/>
                  </a:cubicBezTo>
                  <a:cubicBezTo>
                    <a:pt x="132" y="16"/>
                    <a:pt x="154" y="23"/>
                    <a:pt x="155" y="58"/>
                  </a:cubicBezTo>
                  <a:cubicBezTo>
                    <a:pt x="153" y="59"/>
                    <a:pt x="150" y="60"/>
                    <a:pt x="148" y="62"/>
                  </a:cubicBezTo>
                  <a:cubicBezTo>
                    <a:pt x="142" y="67"/>
                    <a:pt x="136" y="73"/>
                    <a:pt x="133" y="81"/>
                  </a:cubicBezTo>
                  <a:cubicBezTo>
                    <a:pt x="129" y="88"/>
                    <a:pt x="127" y="98"/>
                    <a:pt x="126" y="108"/>
                  </a:cubicBezTo>
                  <a:cubicBezTo>
                    <a:pt x="126" y="108"/>
                    <a:pt x="126" y="108"/>
                    <a:pt x="126" y="108"/>
                  </a:cubicBezTo>
                  <a:cubicBezTo>
                    <a:pt x="126" y="109"/>
                    <a:pt x="126" y="109"/>
                    <a:pt x="126" y="109"/>
                  </a:cubicBezTo>
                  <a:cubicBezTo>
                    <a:pt x="126" y="109"/>
                    <a:pt x="126" y="109"/>
                    <a:pt x="126" y="109"/>
                  </a:cubicBezTo>
                  <a:cubicBezTo>
                    <a:pt x="126" y="110"/>
                    <a:pt x="125" y="117"/>
                    <a:pt x="126" y="126"/>
                  </a:cubicBezTo>
                  <a:cubicBezTo>
                    <a:pt x="122" y="127"/>
                    <a:pt x="119" y="127"/>
                    <a:pt x="115" y="127"/>
                  </a:cubicBezTo>
                  <a:cubicBezTo>
                    <a:pt x="114" y="127"/>
                    <a:pt x="114" y="127"/>
                    <a:pt x="114" y="127"/>
                  </a:cubicBezTo>
                  <a:cubicBezTo>
                    <a:pt x="104" y="127"/>
                    <a:pt x="95" y="124"/>
                    <a:pt x="89" y="118"/>
                  </a:cubicBezTo>
                  <a:cubicBezTo>
                    <a:pt x="88" y="118"/>
                    <a:pt x="88" y="117"/>
                    <a:pt x="87" y="116"/>
                  </a:cubicBezTo>
                  <a:cubicBezTo>
                    <a:pt x="70" y="97"/>
                    <a:pt x="73" y="60"/>
                    <a:pt x="73" y="59"/>
                  </a:cubicBezTo>
                  <a:close/>
                  <a:moveTo>
                    <a:pt x="16" y="215"/>
                  </a:moveTo>
                  <a:cubicBezTo>
                    <a:pt x="15" y="211"/>
                    <a:pt x="15" y="204"/>
                    <a:pt x="15" y="199"/>
                  </a:cubicBezTo>
                  <a:cubicBezTo>
                    <a:pt x="15" y="199"/>
                    <a:pt x="15" y="199"/>
                    <a:pt x="15" y="198"/>
                  </a:cubicBezTo>
                  <a:cubicBezTo>
                    <a:pt x="15" y="198"/>
                    <a:pt x="15" y="198"/>
                    <a:pt x="15" y="198"/>
                  </a:cubicBezTo>
                  <a:cubicBezTo>
                    <a:pt x="16" y="180"/>
                    <a:pt x="20" y="171"/>
                    <a:pt x="29" y="168"/>
                  </a:cubicBezTo>
                  <a:cubicBezTo>
                    <a:pt x="42" y="164"/>
                    <a:pt x="53" y="160"/>
                    <a:pt x="66" y="154"/>
                  </a:cubicBezTo>
                  <a:cubicBezTo>
                    <a:pt x="75" y="149"/>
                    <a:pt x="83" y="143"/>
                    <a:pt x="90" y="138"/>
                  </a:cubicBezTo>
                  <a:cubicBezTo>
                    <a:pt x="97" y="141"/>
                    <a:pt x="105" y="143"/>
                    <a:pt x="114" y="143"/>
                  </a:cubicBezTo>
                  <a:cubicBezTo>
                    <a:pt x="114" y="143"/>
                    <a:pt x="114" y="143"/>
                    <a:pt x="114" y="143"/>
                  </a:cubicBezTo>
                  <a:cubicBezTo>
                    <a:pt x="115" y="143"/>
                    <a:pt x="115" y="143"/>
                    <a:pt x="115" y="143"/>
                  </a:cubicBezTo>
                  <a:cubicBezTo>
                    <a:pt x="115" y="143"/>
                    <a:pt x="115" y="143"/>
                    <a:pt x="115" y="143"/>
                  </a:cubicBezTo>
                  <a:cubicBezTo>
                    <a:pt x="119" y="143"/>
                    <a:pt x="124" y="142"/>
                    <a:pt x="128" y="141"/>
                  </a:cubicBezTo>
                  <a:cubicBezTo>
                    <a:pt x="130" y="154"/>
                    <a:pt x="134" y="165"/>
                    <a:pt x="140" y="174"/>
                  </a:cubicBezTo>
                  <a:cubicBezTo>
                    <a:pt x="141" y="175"/>
                    <a:pt x="142" y="176"/>
                    <a:pt x="143" y="178"/>
                  </a:cubicBezTo>
                  <a:cubicBezTo>
                    <a:pt x="144" y="178"/>
                    <a:pt x="145" y="179"/>
                    <a:pt x="145" y="180"/>
                  </a:cubicBezTo>
                  <a:cubicBezTo>
                    <a:pt x="143" y="182"/>
                    <a:pt x="140" y="184"/>
                    <a:pt x="137" y="185"/>
                  </a:cubicBezTo>
                  <a:cubicBezTo>
                    <a:pt x="134" y="188"/>
                    <a:pt x="131" y="190"/>
                    <a:pt x="127" y="192"/>
                  </a:cubicBezTo>
                  <a:cubicBezTo>
                    <a:pt x="115" y="198"/>
                    <a:pt x="105" y="201"/>
                    <a:pt x="92" y="205"/>
                  </a:cubicBezTo>
                  <a:cubicBezTo>
                    <a:pt x="84" y="208"/>
                    <a:pt x="77" y="214"/>
                    <a:pt x="73" y="223"/>
                  </a:cubicBezTo>
                  <a:cubicBezTo>
                    <a:pt x="72" y="226"/>
                    <a:pt x="70" y="229"/>
                    <a:pt x="70" y="233"/>
                  </a:cubicBezTo>
                  <a:cubicBezTo>
                    <a:pt x="42" y="228"/>
                    <a:pt x="24" y="219"/>
                    <a:pt x="16" y="215"/>
                  </a:cubicBezTo>
                  <a:close/>
                  <a:moveTo>
                    <a:pt x="281" y="267"/>
                  </a:moveTo>
                  <a:cubicBezTo>
                    <a:pt x="270" y="273"/>
                    <a:pt x="235" y="289"/>
                    <a:pt x="183" y="289"/>
                  </a:cubicBezTo>
                  <a:cubicBezTo>
                    <a:pt x="130" y="289"/>
                    <a:pt x="95" y="273"/>
                    <a:pt x="84" y="267"/>
                  </a:cubicBezTo>
                  <a:cubicBezTo>
                    <a:pt x="84" y="262"/>
                    <a:pt x="83" y="256"/>
                    <a:pt x="83" y="251"/>
                  </a:cubicBezTo>
                  <a:cubicBezTo>
                    <a:pt x="83" y="251"/>
                    <a:pt x="83" y="251"/>
                    <a:pt x="83" y="251"/>
                  </a:cubicBezTo>
                  <a:cubicBezTo>
                    <a:pt x="83" y="251"/>
                    <a:pt x="83" y="250"/>
                    <a:pt x="83" y="250"/>
                  </a:cubicBezTo>
                  <a:cubicBezTo>
                    <a:pt x="83" y="249"/>
                    <a:pt x="83" y="249"/>
                    <a:pt x="83" y="249"/>
                  </a:cubicBezTo>
                  <a:cubicBezTo>
                    <a:pt x="84" y="244"/>
                    <a:pt x="84" y="239"/>
                    <a:pt x="85" y="236"/>
                  </a:cubicBezTo>
                  <a:cubicBezTo>
                    <a:pt x="87" y="227"/>
                    <a:pt x="91" y="222"/>
                    <a:pt x="97" y="220"/>
                  </a:cubicBezTo>
                  <a:cubicBezTo>
                    <a:pt x="110" y="216"/>
                    <a:pt x="121" y="212"/>
                    <a:pt x="134" y="205"/>
                  </a:cubicBezTo>
                  <a:cubicBezTo>
                    <a:pt x="135" y="205"/>
                    <a:pt x="136" y="204"/>
                    <a:pt x="136" y="204"/>
                  </a:cubicBezTo>
                  <a:cubicBezTo>
                    <a:pt x="142" y="201"/>
                    <a:pt x="147" y="197"/>
                    <a:pt x="152" y="194"/>
                  </a:cubicBezTo>
                  <a:cubicBezTo>
                    <a:pt x="154" y="192"/>
                    <a:pt x="156" y="191"/>
                    <a:pt x="158" y="189"/>
                  </a:cubicBezTo>
                  <a:cubicBezTo>
                    <a:pt x="165" y="192"/>
                    <a:pt x="173" y="194"/>
                    <a:pt x="182" y="194"/>
                  </a:cubicBezTo>
                  <a:cubicBezTo>
                    <a:pt x="182" y="194"/>
                    <a:pt x="182" y="194"/>
                    <a:pt x="182" y="194"/>
                  </a:cubicBezTo>
                  <a:cubicBezTo>
                    <a:pt x="183" y="194"/>
                    <a:pt x="183" y="194"/>
                    <a:pt x="183" y="194"/>
                  </a:cubicBezTo>
                  <a:cubicBezTo>
                    <a:pt x="183" y="194"/>
                    <a:pt x="183" y="194"/>
                    <a:pt x="183" y="194"/>
                  </a:cubicBezTo>
                  <a:cubicBezTo>
                    <a:pt x="192" y="194"/>
                    <a:pt x="199" y="193"/>
                    <a:pt x="206" y="189"/>
                  </a:cubicBezTo>
                  <a:cubicBezTo>
                    <a:pt x="208" y="191"/>
                    <a:pt x="211" y="193"/>
                    <a:pt x="213" y="194"/>
                  </a:cubicBezTo>
                  <a:cubicBezTo>
                    <a:pt x="218" y="197"/>
                    <a:pt x="223" y="201"/>
                    <a:pt x="228" y="204"/>
                  </a:cubicBezTo>
                  <a:cubicBezTo>
                    <a:pt x="228" y="204"/>
                    <a:pt x="229" y="204"/>
                    <a:pt x="229" y="204"/>
                  </a:cubicBezTo>
                  <a:cubicBezTo>
                    <a:pt x="242" y="211"/>
                    <a:pt x="256" y="217"/>
                    <a:pt x="268" y="220"/>
                  </a:cubicBezTo>
                  <a:cubicBezTo>
                    <a:pt x="275" y="222"/>
                    <a:pt x="279" y="228"/>
                    <a:pt x="280" y="236"/>
                  </a:cubicBezTo>
                  <a:cubicBezTo>
                    <a:pt x="281" y="240"/>
                    <a:pt x="281" y="245"/>
                    <a:pt x="282" y="249"/>
                  </a:cubicBezTo>
                  <a:cubicBezTo>
                    <a:pt x="282" y="250"/>
                    <a:pt x="282" y="250"/>
                    <a:pt x="282" y="251"/>
                  </a:cubicBezTo>
                  <a:cubicBezTo>
                    <a:pt x="282" y="256"/>
                    <a:pt x="281" y="262"/>
                    <a:pt x="281" y="267"/>
                  </a:cubicBezTo>
                  <a:close/>
                  <a:moveTo>
                    <a:pt x="349" y="215"/>
                  </a:moveTo>
                  <a:cubicBezTo>
                    <a:pt x="341" y="219"/>
                    <a:pt x="323" y="228"/>
                    <a:pt x="295" y="233"/>
                  </a:cubicBezTo>
                  <a:cubicBezTo>
                    <a:pt x="295" y="231"/>
                    <a:pt x="294" y="229"/>
                    <a:pt x="293" y="226"/>
                  </a:cubicBezTo>
                  <a:cubicBezTo>
                    <a:pt x="292" y="221"/>
                    <a:pt x="289" y="217"/>
                    <a:pt x="287" y="214"/>
                  </a:cubicBezTo>
                  <a:cubicBezTo>
                    <a:pt x="283" y="210"/>
                    <a:pt x="278" y="207"/>
                    <a:pt x="272" y="205"/>
                  </a:cubicBezTo>
                  <a:cubicBezTo>
                    <a:pt x="260" y="202"/>
                    <a:pt x="248" y="197"/>
                    <a:pt x="236" y="190"/>
                  </a:cubicBezTo>
                  <a:cubicBezTo>
                    <a:pt x="233" y="189"/>
                    <a:pt x="230" y="187"/>
                    <a:pt x="228" y="186"/>
                  </a:cubicBezTo>
                  <a:cubicBezTo>
                    <a:pt x="225" y="184"/>
                    <a:pt x="222" y="182"/>
                    <a:pt x="219" y="180"/>
                  </a:cubicBezTo>
                  <a:cubicBezTo>
                    <a:pt x="220" y="179"/>
                    <a:pt x="221" y="179"/>
                    <a:pt x="222" y="178"/>
                  </a:cubicBezTo>
                  <a:cubicBezTo>
                    <a:pt x="223" y="177"/>
                    <a:pt x="224" y="175"/>
                    <a:pt x="225" y="174"/>
                  </a:cubicBezTo>
                  <a:cubicBezTo>
                    <a:pt x="231" y="165"/>
                    <a:pt x="235" y="154"/>
                    <a:pt x="237" y="141"/>
                  </a:cubicBezTo>
                  <a:cubicBezTo>
                    <a:pt x="241" y="142"/>
                    <a:pt x="246" y="143"/>
                    <a:pt x="250" y="143"/>
                  </a:cubicBezTo>
                  <a:cubicBezTo>
                    <a:pt x="250" y="143"/>
                    <a:pt x="250" y="143"/>
                    <a:pt x="250" y="143"/>
                  </a:cubicBezTo>
                  <a:cubicBezTo>
                    <a:pt x="251" y="143"/>
                    <a:pt x="251" y="143"/>
                    <a:pt x="251" y="143"/>
                  </a:cubicBezTo>
                  <a:cubicBezTo>
                    <a:pt x="251" y="143"/>
                    <a:pt x="251" y="143"/>
                    <a:pt x="251" y="143"/>
                  </a:cubicBezTo>
                  <a:cubicBezTo>
                    <a:pt x="260" y="143"/>
                    <a:pt x="268" y="141"/>
                    <a:pt x="274" y="138"/>
                  </a:cubicBezTo>
                  <a:cubicBezTo>
                    <a:pt x="280" y="142"/>
                    <a:pt x="288" y="147"/>
                    <a:pt x="296" y="152"/>
                  </a:cubicBezTo>
                  <a:cubicBezTo>
                    <a:pt x="310" y="160"/>
                    <a:pt x="324" y="165"/>
                    <a:pt x="337" y="169"/>
                  </a:cubicBezTo>
                  <a:cubicBezTo>
                    <a:pt x="347" y="171"/>
                    <a:pt x="349" y="186"/>
                    <a:pt x="350" y="198"/>
                  </a:cubicBezTo>
                  <a:cubicBezTo>
                    <a:pt x="350" y="198"/>
                    <a:pt x="350" y="199"/>
                    <a:pt x="350" y="199"/>
                  </a:cubicBezTo>
                  <a:cubicBezTo>
                    <a:pt x="350" y="204"/>
                    <a:pt x="349" y="211"/>
                    <a:pt x="349" y="215"/>
                  </a:cubicBezTo>
                  <a:close/>
                </a:path>
              </a:pathLst>
            </a:custGeom>
            <a:solidFill>
              <a:srgbClr val="02B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Change Purse (Icon)" descr="" title="">
            <a:extLst>
              <a:ext uri="{FF2B5EF4-FFF2-40B4-BE49-F238E27FC236}">
                <a16:creationId xmlns:a16="http://schemas.microsoft.com/office/drawing/2014/main" id="{C90844F2-F307-E913-0CFB-0ED4382A2384}"/>
              </a:ext>
            </a:extLst>
          </p:cNvPr>
          <p:cNvGrpSpPr>
            <a:grpSpLocks noChangeAspect="1"/>
          </p:cNvGrpSpPr>
          <p:nvPr/>
        </p:nvGrpSpPr>
        <p:grpSpPr>
          <a:xfrm>
            <a:off x="6298164" y="2151883"/>
            <a:ext cx="850392" cy="850392"/>
            <a:chOff x="10618788" y="1298575"/>
            <a:chExt cx="1095375" cy="1095375"/>
          </a:xfrm>
        </p:grpSpPr>
        <p:sp>
          <p:nvSpPr>
            <p:cNvPr id="81" name="Change Purse (Circle)" descr="" title="">
              <a:extLst>
                <a:ext uri="{FF2B5EF4-FFF2-40B4-BE49-F238E27FC236}">
                  <a16:creationId xmlns:a16="http://schemas.microsoft.com/office/drawing/2014/main" id="{88623979-18CE-BC48-7FAE-9BE1B6E18DB9}"/>
                </a:ext>
              </a:extLst>
            </p:cNvPr>
            <p:cNvSpPr>
              <a:spLocks noChangeArrowheads="1"/>
            </p:cNvSpPr>
            <p:nvPr/>
          </p:nvSpPr>
          <p:spPr bwMode="auto">
            <a:xfrm>
              <a:off x="10618788" y="1298575"/>
              <a:ext cx="1095375" cy="1095375"/>
            </a:xfrm>
            <a:prstGeom prst="ellipse">
              <a:avLst/>
            </a:pr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2" name="Change Purse (Fill)" descr="" title="">
              <a:extLst>
                <a:ext uri="{FF2B5EF4-FFF2-40B4-BE49-F238E27FC236}">
                  <a16:creationId xmlns:a16="http://schemas.microsoft.com/office/drawing/2014/main" id="{951379F8-9835-BCE7-FC1E-982C82DD4283}"/>
                </a:ext>
              </a:extLst>
            </p:cNvPr>
            <p:cNvGrpSpPr/>
            <p:nvPr/>
          </p:nvGrpSpPr>
          <p:grpSpPr>
            <a:xfrm>
              <a:off x="10809288" y="1498600"/>
              <a:ext cx="711200" cy="642938"/>
              <a:chOff x="10809288" y="1498600"/>
              <a:chExt cx="711200" cy="642938"/>
            </a:xfrm>
          </p:grpSpPr>
          <p:sp>
            <p:nvSpPr>
              <p:cNvPr id="84" name="Clasp (Fill)" descr="" title="">
                <a:extLst>
                  <a:ext uri="{FF2B5EF4-FFF2-40B4-BE49-F238E27FC236}">
                    <a16:creationId xmlns:a16="http://schemas.microsoft.com/office/drawing/2014/main" id="{B26270BF-7ED0-2C21-4EBB-88C5BA43DF79}"/>
                  </a:ext>
                </a:extLst>
              </p:cNvPr>
              <p:cNvSpPr>
                <a:spLocks noEditPoints="1"/>
              </p:cNvSpPr>
              <p:nvPr/>
            </p:nvSpPr>
            <p:spPr bwMode="auto">
              <a:xfrm>
                <a:off x="10880725" y="1498600"/>
                <a:ext cx="573087" cy="292100"/>
              </a:xfrm>
              <a:custGeom>
                <a:avLst/>
                <a:gdLst>
                  <a:gd name="T0" fmla="*/ 140 w 241"/>
                  <a:gd name="T1" fmla="*/ 0 h 123"/>
                  <a:gd name="T2" fmla="*/ 147 w 241"/>
                  <a:gd name="T3" fmla="*/ 7 h 123"/>
                  <a:gd name="T4" fmla="*/ 140 w 241"/>
                  <a:gd name="T5" fmla="*/ 14 h 123"/>
                  <a:gd name="T6" fmla="*/ 133 w 241"/>
                  <a:gd name="T7" fmla="*/ 7 h 123"/>
                  <a:gd name="T8" fmla="*/ 140 w 241"/>
                  <a:gd name="T9" fmla="*/ 0 h 123"/>
                  <a:gd name="T10" fmla="*/ 93 w 241"/>
                  <a:gd name="T11" fmla="*/ 7 h 123"/>
                  <a:gd name="T12" fmla="*/ 100 w 241"/>
                  <a:gd name="T13" fmla="*/ 14 h 123"/>
                  <a:gd name="T14" fmla="*/ 107 w 241"/>
                  <a:gd name="T15" fmla="*/ 7 h 123"/>
                  <a:gd name="T16" fmla="*/ 100 w 241"/>
                  <a:gd name="T17" fmla="*/ 0 h 123"/>
                  <a:gd name="T18" fmla="*/ 93 w 241"/>
                  <a:gd name="T19" fmla="*/ 7 h 123"/>
                  <a:gd name="T20" fmla="*/ 0 w 241"/>
                  <a:gd name="T21" fmla="*/ 115 h 123"/>
                  <a:gd name="T22" fmla="*/ 3 w 241"/>
                  <a:gd name="T23" fmla="*/ 123 h 123"/>
                  <a:gd name="T24" fmla="*/ 19 w 241"/>
                  <a:gd name="T25" fmla="*/ 83 h 123"/>
                  <a:gd name="T26" fmla="*/ 63 w 241"/>
                  <a:gd name="T27" fmla="*/ 57 h 123"/>
                  <a:gd name="T28" fmla="*/ 172 w 241"/>
                  <a:gd name="T29" fmla="*/ 57 h 123"/>
                  <a:gd name="T30" fmla="*/ 202 w 241"/>
                  <a:gd name="T31" fmla="*/ 65 h 123"/>
                  <a:gd name="T32" fmla="*/ 222 w 241"/>
                  <a:gd name="T33" fmla="*/ 87 h 123"/>
                  <a:gd name="T34" fmla="*/ 238 w 241"/>
                  <a:gd name="T35" fmla="*/ 123 h 123"/>
                  <a:gd name="T36" fmla="*/ 241 w 241"/>
                  <a:gd name="T37" fmla="*/ 116 h 123"/>
                  <a:gd name="T38" fmla="*/ 238 w 241"/>
                  <a:gd name="T39" fmla="*/ 108 h 123"/>
                  <a:gd name="T40" fmla="*/ 231 w 241"/>
                  <a:gd name="T41" fmla="*/ 93 h 123"/>
                  <a:gd name="T42" fmla="*/ 226 w 241"/>
                  <a:gd name="T43" fmla="*/ 84 h 123"/>
                  <a:gd name="T44" fmla="*/ 204 w 241"/>
                  <a:gd name="T45" fmla="*/ 58 h 123"/>
                  <a:gd name="T46" fmla="*/ 173 w 241"/>
                  <a:gd name="T47" fmla="*/ 48 h 123"/>
                  <a:gd name="T48" fmla="*/ 67 w 241"/>
                  <a:gd name="T49" fmla="*/ 48 h 123"/>
                  <a:gd name="T50" fmla="*/ 37 w 241"/>
                  <a:gd name="T51" fmla="*/ 57 h 123"/>
                  <a:gd name="T52" fmla="*/ 14 w 241"/>
                  <a:gd name="T53" fmla="*/ 82 h 123"/>
                  <a:gd name="T54" fmla="*/ 11 w 241"/>
                  <a:gd name="T55" fmla="*/ 88 h 123"/>
                  <a:gd name="T56" fmla="*/ 4 w 241"/>
                  <a:gd name="T57" fmla="*/ 103 h 123"/>
                  <a:gd name="T58" fmla="*/ 0 w 241"/>
                  <a:gd name="T59" fmla="*/ 1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 h="123">
                    <a:moveTo>
                      <a:pt x="140" y="0"/>
                    </a:moveTo>
                    <a:cubicBezTo>
                      <a:pt x="144" y="0"/>
                      <a:pt x="147" y="3"/>
                      <a:pt x="147" y="7"/>
                    </a:cubicBezTo>
                    <a:cubicBezTo>
                      <a:pt x="147" y="11"/>
                      <a:pt x="144" y="14"/>
                      <a:pt x="140" y="14"/>
                    </a:cubicBezTo>
                    <a:cubicBezTo>
                      <a:pt x="136" y="14"/>
                      <a:pt x="133" y="11"/>
                      <a:pt x="133" y="7"/>
                    </a:cubicBezTo>
                    <a:cubicBezTo>
                      <a:pt x="133" y="3"/>
                      <a:pt x="136" y="0"/>
                      <a:pt x="140" y="0"/>
                    </a:cubicBezTo>
                    <a:close/>
                    <a:moveTo>
                      <a:pt x="93" y="7"/>
                    </a:moveTo>
                    <a:cubicBezTo>
                      <a:pt x="93" y="11"/>
                      <a:pt x="96" y="14"/>
                      <a:pt x="100" y="14"/>
                    </a:cubicBezTo>
                    <a:cubicBezTo>
                      <a:pt x="104" y="14"/>
                      <a:pt x="107" y="11"/>
                      <a:pt x="107" y="7"/>
                    </a:cubicBezTo>
                    <a:cubicBezTo>
                      <a:pt x="107" y="3"/>
                      <a:pt x="104" y="0"/>
                      <a:pt x="100" y="0"/>
                    </a:cubicBezTo>
                    <a:cubicBezTo>
                      <a:pt x="96" y="0"/>
                      <a:pt x="93" y="3"/>
                      <a:pt x="93" y="7"/>
                    </a:cubicBezTo>
                    <a:close/>
                    <a:moveTo>
                      <a:pt x="0" y="115"/>
                    </a:moveTo>
                    <a:cubicBezTo>
                      <a:pt x="0" y="118"/>
                      <a:pt x="1" y="120"/>
                      <a:pt x="3" y="123"/>
                    </a:cubicBezTo>
                    <a:cubicBezTo>
                      <a:pt x="9" y="110"/>
                      <a:pt x="15" y="93"/>
                      <a:pt x="19" y="83"/>
                    </a:cubicBezTo>
                    <a:cubicBezTo>
                      <a:pt x="28" y="67"/>
                      <a:pt x="45" y="57"/>
                      <a:pt x="63" y="57"/>
                    </a:cubicBezTo>
                    <a:cubicBezTo>
                      <a:pt x="172" y="57"/>
                      <a:pt x="172" y="57"/>
                      <a:pt x="172" y="57"/>
                    </a:cubicBezTo>
                    <a:cubicBezTo>
                      <a:pt x="183" y="57"/>
                      <a:pt x="193" y="60"/>
                      <a:pt x="202" y="65"/>
                    </a:cubicBezTo>
                    <a:cubicBezTo>
                      <a:pt x="210" y="70"/>
                      <a:pt x="218" y="78"/>
                      <a:pt x="222" y="87"/>
                    </a:cubicBezTo>
                    <a:cubicBezTo>
                      <a:pt x="226" y="96"/>
                      <a:pt x="232" y="111"/>
                      <a:pt x="238" y="123"/>
                    </a:cubicBezTo>
                    <a:cubicBezTo>
                      <a:pt x="240" y="121"/>
                      <a:pt x="241" y="118"/>
                      <a:pt x="241" y="116"/>
                    </a:cubicBezTo>
                    <a:cubicBezTo>
                      <a:pt x="241" y="116"/>
                      <a:pt x="241" y="113"/>
                      <a:pt x="238" y="108"/>
                    </a:cubicBezTo>
                    <a:cubicBezTo>
                      <a:pt x="236" y="103"/>
                      <a:pt x="233" y="98"/>
                      <a:pt x="231" y="93"/>
                    </a:cubicBezTo>
                    <a:cubicBezTo>
                      <a:pt x="229" y="90"/>
                      <a:pt x="228" y="87"/>
                      <a:pt x="226" y="84"/>
                    </a:cubicBezTo>
                    <a:cubicBezTo>
                      <a:pt x="221" y="73"/>
                      <a:pt x="213" y="64"/>
                      <a:pt x="204" y="58"/>
                    </a:cubicBezTo>
                    <a:cubicBezTo>
                      <a:pt x="194" y="51"/>
                      <a:pt x="184" y="48"/>
                      <a:pt x="173" y="48"/>
                    </a:cubicBezTo>
                    <a:cubicBezTo>
                      <a:pt x="67" y="48"/>
                      <a:pt x="67" y="48"/>
                      <a:pt x="67" y="48"/>
                    </a:cubicBezTo>
                    <a:cubicBezTo>
                      <a:pt x="56" y="48"/>
                      <a:pt x="46" y="51"/>
                      <a:pt x="37" y="57"/>
                    </a:cubicBezTo>
                    <a:cubicBezTo>
                      <a:pt x="28" y="63"/>
                      <a:pt x="20" y="72"/>
                      <a:pt x="14" y="82"/>
                    </a:cubicBezTo>
                    <a:cubicBezTo>
                      <a:pt x="14" y="84"/>
                      <a:pt x="13" y="86"/>
                      <a:pt x="11" y="88"/>
                    </a:cubicBezTo>
                    <a:cubicBezTo>
                      <a:pt x="9" y="93"/>
                      <a:pt x="6" y="98"/>
                      <a:pt x="4" y="103"/>
                    </a:cubicBezTo>
                    <a:cubicBezTo>
                      <a:pt x="1" y="110"/>
                      <a:pt x="0" y="113"/>
                      <a:pt x="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Purse (Fill)" descr="" title="">
                <a:extLst>
                  <a:ext uri="{FF2B5EF4-FFF2-40B4-BE49-F238E27FC236}">
                    <a16:creationId xmlns:a16="http://schemas.microsoft.com/office/drawing/2014/main" id="{8895725E-D271-3F6E-234C-A86A12B2E411}"/>
                  </a:ext>
                </a:extLst>
              </p:cNvPr>
              <p:cNvSpPr>
                <a:spLocks/>
              </p:cNvSpPr>
              <p:nvPr/>
            </p:nvSpPr>
            <p:spPr bwMode="auto">
              <a:xfrm>
                <a:off x="10809288" y="1670050"/>
                <a:ext cx="711200" cy="471488"/>
              </a:xfrm>
              <a:custGeom>
                <a:avLst/>
                <a:gdLst>
                  <a:gd name="T0" fmla="*/ 299 w 299"/>
                  <a:gd name="T1" fmla="*/ 133 h 198"/>
                  <a:gd name="T2" fmla="*/ 299 w 299"/>
                  <a:gd name="T3" fmla="*/ 133 h 198"/>
                  <a:gd name="T4" fmla="*/ 269 w 299"/>
                  <a:gd name="T5" fmla="*/ 176 h 198"/>
                  <a:gd name="T6" fmla="*/ 222 w 299"/>
                  <a:gd name="T7" fmla="*/ 192 h 198"/>
                  <a:gd name="T8" fmla="*/ 145 w 299"/>
                  <a:gd name="T9" fmla="*/ 198 h 198"/>
                  <a:gd name="T10" fmla="*/ 76 w 299"/>
                  <a:gd name="T11" fmla="*/ 192 h 198"/>
                  <a:gd name="T12" fmla="*/ 32 w 299"/>
                  <a:gd name="T13" fmla="*/ 177 h 198"/>
                  <a:gd name="T14" fmla="*/ 8 w 299"/>
                  <a:gd name="T15" fmla="*/ 156 h 198"/>
                  <a:gd name="T16" fmla="*/ 2 w 299"/>
                  <a:gd name="T17" fmla="*/ 133 h 198"/>
                  <a:gd name="T18" fmla="*/ 2 w 299"/>
                  <a:gd name="T19" fmla="*/ 132 h 198"/>
                  <a:gd name="T20" fmla="*/ 26 w 299"/>
                  <a:gd name="T21" fmla="*/ 86 h 198"/>
                  <a:gd name="T22" fmla="*/ 37 w 299"/>
                  <a:gd name="T23" fmla="*/ 74 h 198"/>
                  <a:gd name="T24" fmla="*/ 38 w 299"/>
                  <a:gd name="T25" fmla="*/ 73 h 198"/>
                  <a:gd name="T26" fmla="*/ 45 w 299"/>
                  <a:gd name="T27" fmla="*/ 61 h 198"/>
                  <a:gd name="T28" fmla="*/ 58 w 299"/>
                  <a:gd name="T29" fmla="*/ 30 h 198"/>
                  <a:gd name="T30" fmla="*/ 63 w 299"/>
                  <a:gd name="T31" fmla="*/ 18 h 198"/>
                  <a:gd name="T32" fmla="*/ 93 w 299"/>
                  <a:gd name="T33" fmla="*/ 0 h 198"/>
                  <a:gd name="T34" fmla="*/ 202 w 299"/>
                  <a:gd name="T35" fmla="*/ 0 h 198"/>
                  <a:gd name="T36" fmla="*/ 224 w 299"/>
                  <a:gd name="T37" fmla="*/ 6 h 198"/>
                  <a:gd name="T38" fmla="*/ 239 w 299"/>
                  <a:gd name="T39" fmla="*/ 22 h 198"/>
                  <a:gd name="T40" fmla="*/ 244 w 299"/>
                  <a:gd name="T41" fmla="*/ 34 h 198"/>
                  <a:gd name="T42" fmla="*/ 256 w 299"/>
                  <a:gd name="T43" fmla="*/ 61 h 198"/>
                  <a:gd name="T44" fmla="*/ 263 w 299"/>
                  <a:gd name="T45" fmla="*/ 73 h 198"/>
                  <a:gd name="T46" fmla="*/ 264 w 299"/>
                  <a:gd name="T47" fmla="*/ 74 h 198"/>
                  <a:gd name="T48" fmla="*/ 276 w 299"/>
                  <a:gd name="T49" fmla="*/ 89 h 198"/>
                  <a:gd name="T50" fmla="*/ 293 w 299"/>
                  <a:gd name="T51" fmla="*/ 111 h 198"/>
                  <a:gd name="T52" fmla="*/ 299 w 299"/>
                  <a:gd name="T53" fmla="*/ 13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198">
                    <a:moveTo>
                      <a:pt x="299" y="133"/>
                    </a:moveTo>
                    <a:cubicBezTo>
                      <a:pt x="299" y="133"/>
                      <a:pt x="299" y="133"/>
                      <a:pt x="299" y="133"/>
                    </a:cubicBezTo>
                    <a:cubicBezTo>
                      <a:pt x="299" y="152"/>
                      <a:pt x="289" y="166"/>
                      <a:pt x="269" y="176"/>
                    </a:cubicBezTo>
                    <a:cubicBezTo>
                      <a:pt x="257" y="183"/>
                      <a:pt x="241" y="188"/>
                      <a:pt x="222" y="192"/>
                    </a:cubicBezTo>
                    <a:cubicBezTo>
                      <a:pt x="200" y="196"/>
                      <a:pt x="174" y="198"/>
                      <a:pt x="145" y="198"/>
                    </a:cubicBezTo>
                    <a:cubicBezTo>
                      <a:pt x="119" y="198"/>
                      <a:pt x="96" y="196"/>
                      <a:pt x="76" y="192"/>
                    </a:cubicBezTo>
                    <a:cubicBezTo>
                      <a:pt x="59" y="188"/>
                      <a:pt x="43" y="183"/>
                      <a:pt x="32" y="177"/>
                    </a:cubicBezTo>
                    <a:cubicBezTo>
                      <a:pt x="21" y="171"/>
                      <a:pt x="13" y="164"/>
                      <a:pt x="8" y="156"/>
                    </a:cubicBezTo>
                    <a:cubicBezTo>
                      <a:pt x="4" y="149"/>
                      <a:pt x="2" y="142"/>
                      <a:pt x="2" y="133"/>
                    </a:cubicBezTo>
                    <a:cubicBezTo>
                      <a:pt x="2" y="133"/>
                      <a:pt x="2" y="133"/>
                      <a:pt x="2" y="132"/>
                    </a:cubicBezTo>
                    <a:cubicBezTo>
                      <a:pt x="0" y="115"/>
                      <a:pt x="14" y="99"/>
                      <a:pt x="26" y="86"/>
                    </a:cubicBezTo>
                    <a:cubicBezTo>
                      <a:pt x="30" y="82"/>
                      <a:pt x="34" y="78"/>
                      <a:pt x="37" y="74"/>
                    </a:cubicBezTo>
                    <a:cubicBezTo>
                      <a:pt x="37" y="74"/>
                      <a:pt x="37" y="73"/>
                      <a:pt x="38" y="73"/>
                    </a:cubicBezTo>
                    <a:cubicBezTo>
                      <a:pt x="40" y="69"/>
                      <a:pt x="43" y="65"/>
                      <a:pt x="45" y="61"/>
                    </a:cubicBezTo>
                    <a:cubicBezTo>
                      <a:pt x="50" y="51"/>
                      <a:pt x="54" y="40"/>
                      <a:pt x="58" y="30"/>
                    </a:cubicBezTo>
                    <a:cubicBezTo>
                      <a:pt x="60" y="26"/>
                      <a:pt x="62" y="21"/>
                      <a:pt x="63" y="18"/>
                    </a:cubicBezTo>
                    <a:cubicBezTo>
                      <a:pt x="69" y="7"/>
                      <a:pt x="81" y="0"/>
                      <a:pt x="93" y="0"/>
                    </a:cubicBezTo>
                    <a:cubicBezTo>
                      <a:pt x="202" y="0"/>
                      <a:pt x="202" y="0"/>
                      <a:pt x="202" y="0"/>
                    </a:cubicBezTo>
                    <a:cubicBezTo>
                      <a:pt x="210" y="0"/>
                      <a:pt x="217" y="2"/>
                      <a:pt x="224" y="6"/>
                    </a:cubicBezTo>
                    <a:cubicBezTo>
                      <a:pt x="230" y="10"/>
                      <a:pt x="235" y="16"/>
                      <a:pt x="239" y="22"/>
                    </a:cubicBezTo>
                    <a:cubicBezTo>
                      <a:pt x="240" y="25"/>
                      <a:pt x="242" y="29"/>
                      <a:pt x="244" y="34"/>
                    </a:cubicBezTo>
                    <a:cubicBezTo>
                      <a:pt x="248" y="44"/>
                      <a:pt x="252" y="53"/>
                      <a:pt x="256" y="61"/>
                    </a:cubicBezTo>
                    <a:cubicBezTo>
                      <a:pt x="258" y="66"/>
                      <a:pt x="261" y="70"/>
                      <a:pt x="263" y="73"/>
                    </a:cubicBezTo>
                    <a:cubicBezTo>
                      <a:pt x="263" y="73"/>
                      <a:pt x="264" y="74"/>
                      <a:pt x="264" y="74"/>
                    </a:cubicBezTo>
                    <a:cubicBezTo>
                      <a:pt x="268" y="79"/>
                      <a:pt x="272" y="84"/>
                      <a:pt x="276" y="89"/>
                    </a:cubicBezTo>
                    <a:cubicBezTo>
                      <a:pt x="283" y="97"/>
                      <a:pt x="289" y="104"/>
                      <a:pt x="293" y="111"/>
                    </a:cubicBezTo>
                    <a:cubicBezTo>
                      <a:pt x="297" y="119"/>
                      <a:pt x="299" y="125"/>
                      <a:pt x="29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3" name="Change Purse (Outline)" descr="" title="">
              <a:extLst>
                <a:ext uri="{FF2B5EF4-FFF2-40B4-BE49-F238E27FC236}">
                  <a16:creationId xmlns:a16="http://schemas.microsoft.com/office/drawing/2014/main" id="{741567A2-4EB9-F1A0-715B-CC0067731AB3}"/>
                </a:ext>
              </a:extLst>
            </p:cNvPr>
            <p:cNvSpPr>
              <a:spLocks noEditPoints="1"/>
            </p:cNvSpPr>
            <p:nvPr/>
          </p:nvSpPr>
          <p:spPr bwMode="auto">
            <a:xfrm>
              <a:off x="10771188" y="1462088"/>
              <a:ext cx="785812" cy="714375"/>
            </a:xfrm>
            <a:custGeom>
              <a:avLst/>
              <a:gdLst>
                <a:gd name="T0" fmla="*/ 302 w 330"/>
                <a:gd name="T1" fmla="*/ 131 h 300"/>
                <a:gd name="T2" fmla="*/ 286 w 330"/>
                <a:gd name="T3" fmla="*/ 93 h 300"/>
                <a:gd name="T4" fmla="*/ 216 w 330"/>
                <a:gd name="T5" fmla="*/ 47 h 300"/>
                <a:gd name="T6" fmla="*/ 204 w 330"/>
                <a:gd name="T7" fmla="*/ 35 h 300"/>
                <a:gd name="T8" fmla="*/ 186 w 330"/>
                <a:gd name="T9" fmla="*/ 0 h 300"/>
                <a:gd name="T10" fmla="*/ 146 w 330"/>
                <a:gd name="T11" fmla="*/ 0 h 300"/>
                <a:gd name="T12" fmla="*/ 128 w 330"/>
                <a:gd name="T13" fmla="*/ 35 h 300"/>
                <a:gd name="T14" fmla="*/ 113 w 330"/>
                <a:gd name="T15" fmla="*/ 47 h 300"/>
                <a:gd name="T16" fmla="*/ 31 w 330"/>
                <a:gd name="T17" fmla="*/ 130 h 300"/>
                <a:gd name="T18" fmla="*/ 2 w 330"/>
                <a:gd name="T19" fmla="*/ 220 h 300"/>
                <a:gd name="T20" fmla="*/ 161 w 330"/>
                <a:gd name="T21" fmla="*/ 300 h 300"/>
                <a:gd name="T22" fmla="*/ 330 w 330"/>
                <a:gd name="T23" fmla="*/ 218 h 300"/>
                <a:gd name="T24" fmla="*/ 186 w 330"/>
                <a:gd name="T25" fmla="*/ 15 h 300"/>
                <a:gd name="T26" fmla="*/ 186 w 330"/>
                <a:gd name="T27" fmla="*/ 29 h 300"/>
                <a:gd name="T28" fmla="*/ 186 w 330"/>
                <a:gd name="T29" fmla="*/ 15 h 300"/>
                <a:gd name="T30" fmla="*/ 153 w 330"/>
                <a:gd name="T31" fmla="*/ 22 h 300"/>
                <a:gd name="T32" fmla="*/ 139 w 330"/>
                <a:gd name="T33" fmla="*/ 22 h 300"/>
                <a:gd name="T34" fmla="*/ 141 w 330"/>
                <a:gd name="T35" fmla="*/ 44 h 300"/>
                <a:gd name="T36" fmla="*/ 166 w 330"/>
                <a:gd name="T37" fmla="*/ 32 h 300"/>
                <a:gd name="T38" fmla="*/ 191 w 330"/>
                <a:gd name="T39" fmla="*/ 44 h 300"/>
                <a:gd name="T40" fmla="*/ 138 w 330"/>
                <a:gd name="T41" fmla="*/ 47 h 300"/>
                <a:gd name="T42" fmla="*/ 50 w 330"/>
                <a:gd name="T43" fmla="*/ 118 h 300"/>
                <a:gd name="T44" fmla="*/ 60 w 330"/>
                <a:gd name="T45" fmla="*/ 97 h 300"/>
                <a:gd name="T46" fmla="*/ 113 w 330"/>
                <a:gd name="T47" fmla="*/ 63 h 300"/>
                <a:gd name="T48" fmla="*/ 250 w 330"/>
                <a:gd name="T49" fmla="*/ 73 h 300"/>
                <a:gd name="T50" fmla="*/ 277 w 330"/>
                <a:gd name="T51" fmla="*/ 108 h 300"/>
                <a:gd name="T52" fmla="*/ 287 w 330"/>
                <a:gd name="T53" fmla="*/ 131 h 300"/>
                <a:gd name="T54" fmla="*/ 268 w 330"/>
                <a:gd name="T55" fmla="*/ 102 h 300"/>
                <a:gd name="T56" fmla="*/ 218 w 330"/>
                <a:gd name="T57" fmla="*/ 72 h 300"/>
                <a:gd name="T58" fmla="*/ 65 w 330"/>
                <a:gd name="T59" fmla="*/ 98 h 300"/>
                <a:gd name="T60" fmla="*/ 46 w 330"/>
                <a:gd name="T61" fmla="*/ 130 h 300"/>
                <a:gd name="T62" fmla="*/ 315 w 330"/>
                <a:gd name="T63" fmla="*/ 220 h 300"/>
                <a:gd name="T64" fmla="*/ 285 w 330"/>
                <a:gd name="T65" fmla="*/ 263 h 300"/>
                <a:gd name="T66" fmla="*/ 161 w 330"/>
                <a:gd name="T67" fmla="*/ 285 h 300"/>
                <a:gd name="T68" fmla="*/ 48 w 330"/>
                <a:gd name="T69" fmla="*/ 264 h 300"/>
                <a:gd name="T70" fmla="*/ 18 w 330"/>
                <a:gd name="T71" fmla="*/ 220 h 300"/>
                <a:gd name="T72" fmla="*/ 42 w 330"/>
                <a:gd name="T73" fmla="*/ 173 h 300"/>
                <a:gd name="T74" fmla="*/ 54 w 330"/>
                <a:gd name="T75" fmla="*/ 160 h 300"/>
                <a:gd name="T76" fmla="*/ 74 w 330"/>
                <a:gd name="T77" fmla="*/ 117 h 300"/>
                <a:gd name="T78" fmla="*/ 109 w 330"/>
                <a:gd name="T79" fmla="*/ 87 h 300"/>
                <a:gd name="T80" fmla="*/ 240 w 330"/>
                <a:gd name="T81" fmla="*/ 93 h 300"/>
                <a:gd name="T82" fmla="*/ 260 w 330"/>
                <a:gd name="T83" fmla="*/ 121 h 300"/>
                <a:gd name="T84" fmla="*/ 279 w 330"/>
                <a:gd name="T85" fmla="*/ 160 h 300"/>
                <a:gd name="T86" fmla="*/ 292 w 330"/>
                <a:gd name="T87" fmla="*/ 176 h 300"/>
                <a:gd name="T88" fmla="*/ 315 w 330"/>
                <a:gd name="T89" fmla="*/ 220 h 300"/>
                <a:gd name="T90" fmla="*/ 153 w 330"/>
                <a:gd name="T91" fmla="*/ 161 h 300"/>
                <a:gd name="T92" fmla="*/ 182 w 330"/>
                <a:gd name="T93" fmla="*/ 157 h 300"/>
                <a:gd name="T94" fmla="*/ 174 w 330"/>
                <a:gd name="T95" fmla="*/ 138 h 300"/>
                <a:gd name="T96" fmla="*/ 167 w 330"/>
                <a:gd name="T97" fmla="*/ 121 h 300"/>
                <a:gd name="T98" fmla="*/ 159 w 330"/>
                <a:gd name="T99" fmla="*/ 128 h 300"/>
                <a:gd name="T100" fmla="*/ 138 w 330"/>
                <a:gd name="T101" fmla="*/ 161 h 300"/>
                <a:gd name="T102" fmla="*/ 183 w 330"/>
                <a:gd name="T103" fmla="*/ 201 h 300"/>
                <a:gd name="T104" fmla="*/ 147 w 330"/>
                <a:gd name="T105" fmla="*/ 204 h 300"/>
                <a:gd name="T106" fmla="*/ 159 w 330"/>
                <a:gd name="T107" fmla="*/ 225 h 300"/>
                <a:gd name="T108" fmla="*/ 167 w 330"/>
                <a:gd name="T109" fmla="*/ 242 h 300"/>
                <a:gd name="T110" fmla="*/ 174 w 330"/>
                <a:gd name="T111" fmla="*/ 234 h 300"/>
                <a:gd name="T112" fmla="*/ 198 w 330"/>
                <a:gd name="T113" fmla="*/ 20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0" h="300">
                  <a:moveTo>
                    <a:pt x="292" y="152"/>
                  </a:moveTo>
                  <a:cubicBezTo>
                    <a:pt x="298" y="146"/>
                    <a:pt x="302" y="139"/>
                    <a:pt x="302" y="131"/>
                  </a:cubicBezTo>
                  <a:cubicBezTo>
                    <a:pt x="302" y="126"/>
                    <a:pt x="300" y="119"/>
                    <a:pt x="296" y="112"/>
                  </a:cubicBezTo>
                  <a:cubicBezTo>
                    <a:pt x="293" y="105"/>
                    <a:pt x="289" y="98"/>
                    <a:pt x="286" y="93"/>
                  </a:cubicBezTo>
                  <a:cubicBezTo>
                    <a:pt x="273" y="66"/>
                    <a:pt x="248" y="47"/>
                    <a:pt x="219" y="47"/>
                  </a:cubicBezTo>
                  <a:cubicBezTo>
                    <a:pt x="216" y="47"/>
                    <a:pt x="216" y="47"/>
                    <a:pt x="216" y="47"/>
                  </a:cubicBezTo>
                  <a:cubicBezTo>
                    <a:pt x="216" y="47"/>
                    <a:pt x="216" y="47"/>
                    <a:pt x="216" y="47"/>
                  </a:cubicBezTo>
                  <a:cubicBezTo>
                    <a:pt x="204" y="35"/>
                    <a:pt x="204" y="35"/>
                    <a:pt x="204" y="35"/>
                  </a:cubicBezTo>
                  <a:cubicBezTo>
                    <a:pt x="207" y="32"/>
                    <a:pt x="208" y="27"/>
                    <a:pt x="208" y="22"/>
                  </a:cubicBezTo>
                  <a:cubicBezTo>
                    <a:pt x="208" y="10"/>
                    <a:pt x="198" y="0"/>
                    <a:pt x="186" y="0"/>
                  </a:cubicBezTo>
                  <a:cubicBezTo>
                    <a:pt x="177" y="0"/>
                    <a:pt x="170" y="5"/>
                    <a:pt x="166" y="13"/>
                  </a:cubicBezTo>
                  <a:cubicBezTo>
                    <a:pt x="163" y="5"/>
                    <a:pt x="155" y="0"/>
                    <a:pt x="146" y="0"/>
                  </a:cubicBezTo>
                  <a:cubicBezTo>
                    <a:pt x="134" y="0"/>
                    <a:pt x="124" y="10"/>
                    <a:pt x="124" y="22"/>
                  </a:cubicBezTo>
                  <a:cubicBezTo>
                    <a:pt x="124" y="27"/>
                    <a:pt x="125" y="32"/>
                    <a:pt x="128" y="35"/>
                  </a:cubicBezTo>
                  <a:cubicBezTo>
                    <a:pt x="117" y="47"/>
                    <a:pt x="117" y="47"/>
                    <a:pt x="117" y="47"/>
                  </a:cubicBezTo>
                  <a:cubicBezTo>
                    <a:pt x="113" y="47"/>
                    <a:pt x="113" y="47"/>
                    <a:pt x="113" y="47"/>
                  </a:cubicBezTo>
                  <a:cubicBezTo>
                    <a:pt x="84" y="47"/>
                    <a:pt x="60" y="65"/>
                    <a:pt x="47" y="90"/>
                  </a:cubicBezTo>
                  <a:cubicBezTo>
                    <a:pt x="42" y="100"/>
                    <a:pt x="31" y="117"/>
                    <a:pt x="31" y="130"/>
                  </a:cubicBezTo>
                  <a:cubicBezTo>
                    <a:pt x="31" y="138"/>
                    <a:pt x="35" y="146"/>
                    <a:pt x="40" y="152"/>
                  </a:cubicBezTo>
                  <a:cubicBezTo>
                    <a:pt x="28" y="168"/>
                    <a:pt x="0" y="190"/>
                    <a:pt x="2" y="220"/>
                  </a:cubicBezTo>
                  <a:cubicBezTo>
                    <a:pt x="2" y="242"/>
                    <a:pt x="14" y="262"/>
                    <a:pt x="40" y="277"/>
                  </a:cubicBezTo>
                  <a:cubicBezTo>
                    <a:pt x="66" y="291"/>
                    <a:pt x="106" y="300"/>
                    <a:pt x="161" y="300"/>
                  </a:cubicBezTo>
                  <a:cubicBezTo>
                    <a:pt x="287" y="300"/>
                    <a:pt x="330" y="265"/>
                    <a:pt x="330" y="220"/>
                  </a:cubicBezTo>
                  <a:cubicBezTo>
                    <a:pt x="330" y="219"/>
                    <a:pt x="330" y="219"/>
                    <a:pt x="330" y="218"/>
                  </a:cubicBezTo>
                  <a:cubicBezTo>
                    <a:pt x="330" y="190"/>
                    <a:pt x="308" y="173"/>
                    <a:pt x="292" y="152"/>
                  </a:cubicBezTo>
                  <a:close/>
                  <a:moveTo>
                    <a:pt x="186" y="15"/>
                  </a:moveTo>
                  <a:cubicBezTo>
                    <a:pt x="190" y="15"/>
                    <a:pt x="193" y="18"/>
                    <a:pt x="193" y="22"/>
                  </a:cubicBezTo>
                  <a:cubicBezTo>
                    <a:pt x="193" y="26"/>
                    <a:pt x="190" y="29"/>
                    <a:pt x="186" y="29"/>
                  </a:cubicBezTo>
                  <a:cubicBezTo>
                    <a:pt x="182" y="29"/>
                    <a:pt x="179" y="26"/>
                    <a:pt x="179" y="22"/>
                  </a:cubicBezTo>
                  <a:cubicBezTo>
                    <a:pt x="179" y="18"/>
                    <a:pt x="182" y="15"/>
                    <a:pt x="186" y="15"/>
                  </a:cubicBezTo>
                  <a:close/>
                  <a:moveTo>
                    <a:pt x="146" y="15"/>
                  </a:moveTo>
                  <a:cubicBezTo>
                    <a:pt x="150" y="15"/>
                    <a:pt x="153" y="18"/>
                    <a:pt x="153" y="22"/>
                  </a:cubicBezTo>
                  <a:cubicBezTo>
                    <a:pt x="153" y="26"/>
                    <a:pt x="150" y="29"/>
                    <a:pt x="146" y="29"/>
                  </a:cubicBezTo>
                  <a:cubicBezTo>
                    <a:pt x="142" y="29"/>
                    <a:pt x="139" y="26"/>
                    <a:pt x="139" y="22"/>
                  </a:cubicBezTo>
                  <a:cubicBezTo>
                    <a:pt x="139" y="18"/>
                    <a:pt x="142" y="15"/>
                    <a:pt x="146" y="15"/>
                  </a:cubicBezTo>
                  <a:close/>
                  <a:moveTo>
                    <a:pt x="141" y="44"/>
                  </a:moveTo>
                  <a:cubicBezTo>
                    <a:pt x="143" y="44"/>
                    <a:pt x="144" y="44"/>
                    <a:pt x="146" y="44"/>
                  </a:cubicBezTo>
                  <a:cubicBezTo>
                    <a:pt x="155" y="44"/>
                    <a:pt x="163" y="39"/>
                    <a:pt x="166" y="32"/>
                  </a:cubicBezTo>
                  <a:cubicBezTo>
                    <a:pt x="170" y="39"/>
                    <a:pt x="177" y="44"/>
                    <a:pt x="186" y="44"/>
                  </a:cubicBezTo>
                  <a:cubicBezTo>
                    <a:pt x="188" y="44"/>
                    <a:pt x="189" y="44"/>
                    <a:pt x="191" y="44"/>
                  </a:cubicBezTo>
                  <a:cubicBezTo>
                    <a:pt x="195" y="47"/>
                    <a:pt x="195" y="47"/>
                    <a:pt x="195" y="47"/>
                  </a:cubicBezTo>
                  <a:cubicBezTo>
                    <a:pt x="138" y="47"/>
                    <a:pt x="138" y="47"/>
                    <a:pt x="138" y="47"/>
                  </a:cubicBezTo>
                  <a:lnTo>
                    <a:pt x="141" y="44"/>
                  </a:lnTo>
                  <a:close/>
                  <a:moveTo>
                    <a:pt x="50" y="118"/>
                  </a:moveTo>
                  <a:cubicBezTo>
                    <a:pt x="52" y="113"/>
                    <a:pt x="55" y="108"/>
                    <a:pt x="57" y="103"/>
                  </a:cubicBezTo>
                  <a:cubicBezTo>
                    <a:pt x="59" y="101"/>
                    <a:pt x="60" y="99"/>
                    <a:pt x="60" y="97"/>
                  </a:cubicBezTo>
                  <a:cubicBezTo>
                    <a:pt x="66" y="87"/>
                    <a:pt x="74" y="78"/>
                    <a:pt x="83" y="72"/>
                  </a:cubicBezTo>
                  <a:cubicBezTo>
                    <a:pt x="92" y="66"/>
                    <a:pt x="102" y="63"/>
                    <a:pt x="113" y="63"/>
                  </a:cubicBezTo>
                  <a:cubicBezTo>
                    <a:pt x="219" y="63"/>
                    <a:pt x="219" y="63"/>
                    <a:pt x="219" y="63"/>
                  </a:cubicBezTo>
                  <a:cubicBezTo>
                    <a:pt x="230" y="63"/>
                    <a:pt x="240" y="66"/>
                    <a:pt x="250" y="73"/>
                  </a:cubicBezTo>
                  <a:cubicBezTo>
                    <a:pt x="259" y="79"/>
                    <a:pt x="267" y="88"/>
                    <a:pt x="272" y="99"/>
                  </a:cubicBezTo>
                  <a:cubicBezTo>
                    <a:pt x="274" y="102"/>
                    <a:pt x="275" y="105"/>
                    <a:pt x="277" y="108"/>
                  </a:cubicBezTo>
                  <a:cubicBezTo>
                    <a:pt x="279" y="113"/>
                    <a:pt x="282" y="118"/>
                    <a:pt x="284" y="123"/>
                  </a:cubicBezTo>
                  <a:cubicBezTo>
                    <a:pt x="287" y="128"/>
                    <a:pt x="287" y="131"/>
                    <a:pt x="287" y="131"/>
                  </a:cubicBezTo>
                  <a:cubicBezTo>
                    <a:pt x="287" y="133"/>
                    <a:pt x="286" y="136"/>
                    <a:pt x="284" y="138"/>
                  </a:cubicBezTo>
                  <a:cubicBezTo>
                    <a:pt x="278" y="126"/>
                    <a:pt x="272" y="111"/>
                    <a:pt x="268" y="102"/>
                  </a:cubicBezTo>
                  <a:cubicBezTo>
                    <a:pt x="264" y="93"/>
                    <a:pt x="256" y="85"/>
                    <a:pt x="248" y="80"/>
                  </a:cubicBezTo>
                  <a:cubicBezTo>
                    <a:pt x="239" y="75"/>
                    <a:pt x="229" y="72"/>
                    <a:pt x="218" y="72"/>
                  </a:cubicBezTo>
                  <a:cubicBezTo>
                    <a:pt x="109" y="72"/>
                    <a:pt x="109" y="72"/>
                    <a:pt x="109" y="72"/>
                  </a:cubicBezTo>
                  <a:cubicBezTo>
                    <a:pt x="91" y="72"/>
                    <a:pt x="74" y="82"/>
                    <a:pt x="65" y="98"/>
                  </a:cubicBezTo>
                  <a:cubicBezTo>
                    <a:pt x="61" y="108"/>
                    <a:pt x="55" y="125"/>
                    <a:pt x="49" y="138"/>
                  </a:cubicBezTo>
                  <a:cubicBezTo>
                    <a:pt x="47" y="135"/>
                    <a:pt x="46" y="133"/>
                    <a:pt x="46" y="130"/>
                  </a:cubicBezTo>
                  <a:cubicBezTo>
                    <a:pt x="46" y="128"/>
                    <a:pt x="47" y="125"/>
                    <a:pt x="50" y="118"/>
                  </a:cubicBezTo>
                  <a:close/>
                  <a:moveTo>
                    <a:pt x="315" y="220"/>
                  </a:moveTo>
                  <a:cubicBezTo>
                    <a:pt x="315" y="220"/>
                    <a:pt x="315" y="220"/>
                    <a:pt x="315" y="220"/>
                  </a:cubicBezTo>
                  <a:cubicBezTo>
                    <a:pt x="315" y="239"/>
                    <a:pt x="305" y="253"/>
                    <a:pt x="285" y="263"/>
                  </a:cubicBezTo>
                  <a:cubicBezTo>
                    <a:pt x="273" y="270"/>
                    <a:pt x="257" y="275"/>
                    <a:pt x="238" y="279"/>
                  </a:cubicBezTo>
                  <a:cubicBezTo>
                    <a:pt x="216" y="283"/>
                    <a:pt x="190" y="285"/>
                    <a:pt x="161" y="285"/>
                  </a:cubicBezTo>
                  <a:cubicBezTo>
                    <a:pt x="135" y="285"/>
                    <a:pt x="112" y="283"/>
                    <a:pt x="92" y="279"/>
                  </a:cubicBezTo>
                  <a:cubicBezTo>
                    <a:pt x="75" y="275"/>
                    <a:pt x="59" y="270"/>
                    <a:pt x="48" y="264"/>
                  </a:cubicBezTo>
                  <a:cubicBezTo>
                    <a:pt x="37" y="258"/>
                    <a:pt x="29" y="251"/>
                    <a:pt x="24" y="243"/>
                  </a:cubicBezTo>
                  <a:cubicBezTo>
                    <a:pt x="20" y="236"/>
                    <a:pt x="18" y="229"/>
                    <a:pt x="18" y="220"/>
                  </a:cubicBezTo>
                  <a:cubicBezTo>
                    <a:pt x="18" y="220"/>
                    <a:pt x="18" y="220"/>
                    <a:pt x="18" y="219"/>
                  </a:cubicBezTo>
                  <a:cubicBezTo>
                    <a:pt x="16" y="202"/>
                    <a:pt x="30" y="186"/>
                    <a:pt x="42" y="173"/>
                  </a:cubicBezTo>
                  <a:cubicBezTo>
                    <a:pt x="46" y="169"/>
                    <a:pt x="50" y="165"/>
                    <a:pt x="53" y="161"/>
                  </a:cubicBezTo>
                  <a:cubicBezTo>
                    <a:pt x="53" y="161"/>
                    <a:pt x="53" y="160"/>
                    <a:pt x="54" y="160"/>
                  </a:cubicBezTo>
                  <a:cubicBezTo>
                    <a:pt x="56" y="156"/>
                    <a:pt x="59" y="152"/>
                    <a:pt x="61" y="148"/>
                  </a:cubicBezTo>
                  <a:cubicBezTo>
                    <a:pt x="66" y="138"/>
                    <a:pt x="70" y="127"/>
                    <a:pt x="74" y="117"/>
                  </a:cubicBezTo>
                  <a:cubicBezTo>
                    <a:pt x="76" y="113"/>
                    <a:pt x="78" y="108"/>
                    <a:pt x="79" y="105"/>
                  </a:cubicBezTo>
                  <a:cubicBezTo>
                    <a:pt x="85" y="94"/>
                    <a:pt x="97" y="87"/>
                    <a:pt x="109" y="87"/>
                  </a:cubicBezTo>
                  <a:cubicBezTo>
                    <a:pt x="218" y="87"/>
                    <a:pt x="218" y="87"/>
                    <a:pt x="218" y="87"/>
                  </a:cubicBezTo>
                  <a:cubicBezTo>
                    <a:pt x="226" y="87"/>
                    <a:pt x="233" y="89"/>
                    <a:pt x="240" y="93"/>
                  </a:cubicBezTo>
                  <a:cubicBezTo>
                    <a:pt x="246" y="97"/>
                    <a:pt x="251" y="103"/>
                    <a:pt x="255" y="109"/>
                  </a:cubicBezTo>
                  <a:cubicBezTo>
                    <a:pt x="256" y="112"/>
                    <a:pt x="258" y="116"/>
                    <a:pt x="260" y="121"/>
                  </a:cubicBezTo>
                  <a:cubicBezTo>
                    <a:pt x="264" y="131"/>
                    <a:pt x="268" y="140"/>
                    <a:pt x="272" y="148"/>
                  </a:cubicBezTo>
                  <a:cubicBezTo>
                    <a:pt x="274" y="153"/>
                    <a:pt x="277" y="157"/>
                    <a:pt x="279" y="160"/>
                  </a:cubicBezTo>
                  <a:cubicBezTo>
                    <a:pt x="279" y="160"/>
                    <a:pt x="280" y="161"/>
                    <a:pt x="280" y="161"/>
                  </a:cubicBezTo>
                  <a:cubicBezTo>
                    <a:pt x="284" y="166"/>
                    <a:pt x="288" y="171"/>
                    <a:pt x="292" y="176"/>
                  </a:cubicBezTo>
                  <a:cubicBezTo>
                    <a:pt x="299" y="184"/>
                    <a:pt x="305" y="191"/>
                    <a:pt x="309" y="198"/>
                  </a:cubicBezTo>
                  <a:cubicBezTo>
                    <a:pt x="313" y="206"/>
                    <a:pt x="315" y="212"/>
                    <a:pt x="315" y="220"/>
                  </a:cubicBezTo>
                  <a:close/>
                  <a:moveTo>
                    <a:pt x="171" y="174"/>
                  </a:moveTo>
                  <a:cubicBezTo>
                    <a:pt x="162" y="171"/>
                    <a:pt x="153" y="168"/>
                    <a:pt x="153" y="161"/>
                  </a:cubicBezTo>
                  <a:cubicBezTo>
                    <a:pt x="153" y="155"/>
                    <a:pt x="161" y="153"/>
                    <a:pt x="167" y="153"/>
                  </a:cubicBezTo>
                  <a:cubicBezTo>
                    <a:pt x="171" y="153"/>
                    <a:pt x="176" y="154"/>
                    <a:pt x="182" y="157"/>
                  </a:cubicBezTo>
                  <a:cubicBezTo>
                    <a:pt x="191" y="161"/>
                    <a:pt x="197" y="148"/>
                    <a:pt x="189" y="143"/>
                  </a:cubicBezTo>
                  <a:cubicBezTo>
                    <a:pt x="184" y="141"/>
                    <a:pt x="179" y="139"/>
                    <a:pt x="174" y="138"/>
                  </a:cubicBezTo>
                  <a:cubicBezTo>
                    <a:pt x="174" y="128"/>
                    <a:pt x="174" y="128"/>
                    <a:pt x="174" y="128"/>
                  </a:cubicBezTo>
                  <a:cubicBezTo>
                    <a:pt x="174" y="124"/>
                    <a:pt x="171" y="121"/>
                    <a:pt x="167" y="121"/>
                  </a:cubicBezTo>
                  <a:cubicBezTo>
                    <a:pt x="167" y="121"/>
                    <a:pt x="167" y="121"/>
                    <a:pt x="167" y="121"/>
                  </a:cubicBezTo>
                  <a:cubicBezTo>
                    <a:pt x="162" y="121"/>
                    <a:pt x="159" y="124"/>
                    <a:pt x="159" y="128"/>
                  </a:cubicBezTo>
                  <a:cubicBezTo>
                    <a:pt x="159" y="138"/>
                    <a:pt x="159" y="138"/>
                    <a:pt x="159" y="138"/>
                  </a:cubicBezTo>
                  <a:cubicBezTo>
                    <a:pt x="148" y="141"/>
                    <a:pt x="138" y="149"/>
                    <a:pt x="138" y="161"/>
                  </a:cubicBezTo>
                  <a:cubicBezTo>
                    <a:pt x="138" y="178"/>
                    <a:pt x="152" y="183"/>
                    <a:pt x="166" y="188"/>
                  </a:cubicBezTo>
                  <a:cubicBezTo>
                    <a:pt x="174" y="192"/>
                    <a:pt x="183" y="195"/>
                    <a:pt x="183" y="201"/>
                  </a:cubicBezTo>
                  <a:cubicBezTo>
                    <a:pt x="183" y="208"/>
                    <a:pt x="175" y="210"/>
                    <a:pt x="169" y="211"/>
                  </a:cubicBezTo>
                  <a:cubicBezTo>
                    <a:pt x="162" y="211"/>
                    <a:pt x="154" y="209"/>
                    <a:pt x="147" y="204"/>
                  </a:cubicBezTo>
                  <a:cubicBezTo>
                    <a:pt x="139" y="198"/>
                    <a:pt x="130" y="211"/>
                    <a:pt x="139" y="216"/>
                  </a:cubicBezTo>
                  <a:cubicBezTo>
                    <a:pt x="145" y="221"/>
                    <a:pt x="152" y="223"/>
                    <a:pt x="159" y="225"/>
                  </a:cubicBezTo>
                  <a:cubicBezTo>
                    <a:pt x="159" y="234"/>
                    <a:pt x="159" y="234"/>
                    <a:pt x="159" y="234"/>
                  </a:cubicBezTo>
                  <a:cubicBezTo>
                    <a:pt x="159" y="238"/>
                    <a:pt x="162" y="242"/>
                    <a:pt x="167" y="242"/>
                  </a:cubicBezTo>
                  <a:cubicBezTo>
                    <a:pt x="167" y="242"/>
                    <a:pt x="167" y="242"/>
                    <a:pt x="167" y="242"/>
                  </a:cubicBezTo>
                  <a:cubicBezTo>
                    <a:pt x="171" y="242"/>
                    <a:pt x="174" y="238"/>
                    <a:pt x="174" y="234"/>
                  </a:cubicBezTo>
                  <a:cubicBezTo>
                    <a:pt x="174" y="225"/>
                    <a:pt x="174" y="225"/>
                    <a:pt x="174" y="225"/>
                  </a:cubicBezTo>
                  <a:cubicBezTo>
                    <a:pt x="187" y="223"/>
                    <a:pt x="198" y="215"/>
                    <a:pt x="198" y="201"/>
                  </a:cubicBezTo>
                  <a:cubicBezTo>
                    <a:pt x="198" y="185"/>
                    <a:pt x="184" y="180"/>
                    <a:pt x="171" y="174"/>
                  </a:cubicBezTo>
                  <a:close/>
                </a:path>
              </a:pathLst>
            </a:custGeom>
            <a:solidFill>
              <a:srgbClr val="02B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aph (Icon)" descr="" title="">
            <a:extLst>
              <a:ext uri="{FF2B5EF4-FFF2-40B4-BE49-F238E27FC236}">
                <a16:creationId xmlns:a16="http://schemas.microsoft.com/office/drawing/2014/main" id="{8AFFF66E-EDFA-29BF-D982-9DD83264F740}"/>
              </a:ext>
            </a:extLst>
          </p:cNvPr>
          <p:cNvGrpSpPr>
            <a:grpSpLocks noChangeAspect="1"/>
          </p:cNvGrpSpPr>
          <p:nvPr/>
        </p:nvGrpSpPr>
        <p:grpSpPr>
          <a:xfrm>
            <a:off x="685800" y="3629553"/>
            <a:ext cx="850392" cy="850392"/>
            <a:chOff x="3375025" y="4002088"/>
            <a:chExt cx="1095375" cy="1095375"/>
          </a:xfrm>
        </p:grpSpPr>
        <p:sp>
          <p:nvSpPr>
            <p:cNvPr id="87" name="Graph (Circle)" descr="" title="">
              <a:extLst>
                <a:ext uri="{FF2B5EF4-FFF2-40B4-BE49-F238E27FC236}">
                  <a16:creationId xmlns:a16="http://schemas.microsoft.com/office/drawing/2014/main" id="{EF938439-E631-F2DB-A133-3C7D1771E2FE}"/>
                </a:ext>
              </a:extLst>
            </p:cNvPr>
            <p:cNvSpPr>
              <a:spLocks noChangeArrowheads="1"/>
            </p:cNvSpPr>
            <p:nvPr/>
          </p:nvSpPr>
          <p:spPr bwMode="auto">
            <a:xfrm>
              <a:off x="3375025" y="4002088"/>
              <a:ext cx="1095375" cy="1095375"/>
            </a:xfrm>
            <a:prstGeom prst="ellipse">
              <a:avLst/>
            </a:pr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8" name="Graph (Fill)" descr="" title="">
              <a:extLst>
                <a:ext uri="{FF2B5EF4-FFF2-40B4-BE49-F238E27FC236}">
                  <a16:creationId xmlns:a16="http://schemas.microsoft.com/office/drawing/2014/main" id="{67424910-D14D-B2FD-634D-785010ACB68A}"/>
                </a:ext>
              </a:extLst>
            </p:cNvPr>
            <p:cNvGrpSpPr/>
            <p:nvPr/>
          </p:nvGrpSpPr>
          <p:grpSpPr>
            <a:xfrm>
              <a:off x="3589338" y="4198938"/>
              <a:ext cx="652462" cy="652462"/>
              <a:chOff x="3589338" y="4198938"/>
              <a:chExt cx="652462" cy="652462"/>
            </a:xfrm>
          </p:grpSpPr>
          <p:sp>
            <p:nvSpPr>
              <p:cNvPr id="90" name="Bars (Fill)" descr="" title="">
                <a:extLst>
                  <a:ext uri="{FF2B5EF4-FFF2-40B4-BE49-F238E27FC236}">
                    <a16:creationId xmlns:a16="http://schemas.microsoft.com/office/drawing/2014/main" id="{72D1B83E-2A8A-577B-B84D-166F1D2AD520}"/>
                  </a:ext>
                </a:extLst>
              </p:cNvPr>
              <p:cNvSpPr>
                <a:spLocks noEditPoints="1"/>
              </p:cNvSpPr>
              <p:nvPr/>
            </p:nvSpPr>
            <p:spPr bwMode="auto">
              <a:xfrm>
                <a:off x="3589338" y="4518025"/>
                <a:ext cx="652462" cy="333375"/>
              </a:xfrm>
              <a:custGeom>
                <a:avLst/>
                <a:gdLst>
                  <a:gd name="T0" fmla="*/ 31 w 274"/>
                  <a:gd name="T1" fmla="*/ 81 h 140"/>
                  <a:gd name="T2" fmla="*/ 34 w 274"/>
                  <a:gd name="T3" fmla="*/ 84 h 140"/>
                  <a:gd name="T4" fmla="*/ 34 w 274"/>
                  <a:gd name="T5" fmla="*/ 140 h 140"/>
                  <a:gd name="T6" fmla="*/ 0 w 274"/>
                  <a:gd name="T7" fmla="*/ 140 h 140"/>
                  <a:gd name="T8" fmla="*/ 0 w 274"/>
                  <a:gd name="T9" fmla="*/ 84 h 140"/>
                  <a:gd name="T10" fmla="*/ 3 w 274"/>
                  <a:gd name="T11" fmla="*/ 81 h 140"/>
                  <a:gd name="T12" fmla="*/ 31 w 274"/>
                  <a:gd name="T13" fmla="*/ 81 h 140"/>
                  <a:gd name="T14" fmla="*/ 111 w 274"/>
                  <a:gd name="T15" fmla="*/ 11 h 140"/>
                  <a:gd name="T16" fmla="*/ 83 w 274"/>
                  <a:gd name="T17" fmla="*/ 11 h 140"/>
                  <a:gd name="T18" fmla="*/ 80 w 274"/>
                  <a:gd name="T19" fmla="*/ 14 h 140"/>
                  <a:gd name="T20" fmla="*/ 80 w 274"/>
                  <a:gd name="T21" fmla="*/ 140 h 140"/>
                  <a:gd name="T22" fmla="*/ 114 w 274"/>
                  <a:gd name="T23" fmla="*/ 140 h 140"/>
                  <a:gd name="T24" fmla="*/ 114 w 274"/>
                  <a:gd name="T25" fmla="*/ 14 h 140"/>
                  <a:gd name="T26" fmla="*/ 111 w 274"/>
                  <a:gd name="T27" fmla="*/ 11 h 140"/>
                  <a:gd name="T28" fmla="*/ 270 w 274"/>
                  <a:gd name="T29" fmla="*/ 0 h 140"/>
                  <a:gd name="T30" fmla="*/ 243 w 274"/>
                  <a:gd name="T31" fmla="*/ 0 h 140"/>
                  <a:gd name="T32" fmla="*/ 239 w 274"/>
                  <a:gd name="T33" fmla="*/ 3 h 140"/>
                  <a:gd name="T34" fmla="*/ 239 w 274"/>
                  <a:gd name="T35" fmla="*/ 140 h 140"/>
                  <a:gd name="T36" fmla="*/ 274 w 274"/>
                  <a:gd name="T37" fmla="*/ 140 h 140"/>
                  <a:gd name="T38" fmla="*/ 274 w 274"/>
                  <a:gd name="T39" fmla="*/ 3 h 140"/>
                  <a:gd name="T40" fmla="*/ 270 w 274"/>
                  <a:gd name="T41" fmla="*/ 0 h 140"/>
                  <a:gd name="T42" fmla="*/ 190 w 274"/>
                  <a:gd name="T43" fmla="*/ 41 h 140"/>
                  <a:gd name="T44" fmla="*/ 163 w 274"/>
                  <a:gd name="T45" fmla="*/ 41 h 140"/>
                  <a:gd name="T46" fmla="*/ 160 w 274"/>
                  <a:gd name="T47" fmla="*/ 44 h 140"/>
                  <a:gd name="T48" fmla="*/ 160 w 274"/>
                  <a:gd name="T49" fmla="*/ 140 h 140"/>
                  <a:gd name="T50" fmla="*/ 194 w 274"/>
                  <a:gd name="T51" fmla="*/ 140 h 140"/>
                  <a:gd name="T52" fmla="*/ 194 w 274"/>
                  <a:gd name="T53" fmla="*/ 44 h 140"/>
                  <a:gd name="T54" fmla="*/ 190 w 274"/>
                  <a:gd name="T55" fmla="*/ 4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4" h="140">
                    <a:moveTo>
                      <a:pt x="31" y="81"/>
                    </a:moveTo>
                    <a:cubicBezTo>
                      <a:pt x="33" y="81"/>
                      <a:pt x="34" y="82"/>
                      <a:pt x="34" y="84"/>
                    </a:cubicBezTo>
                    <a:cubicBezTo>
                      <a:pt x="34" y="140"/>
                      <a:pt x="34" y="140"/>
                      <a:pt x="34" y="140"/>
                    </a:cubicBezTo>
                    <a:cubicBezTo>
                      <a:pt x="0" y="140"/>
                      <a:pt x="0" y="140"/>
                      <a:pt x="0" y="140"/>
                    </a:cubicBezTo>
                    <a:cubicBezTo>
                      <a:pt x="0" y="84"/>
                      <a:pt x="0" y="84"/>
                      <a:pt x="0" y="84"/>
                    </a:cubicBezTo>
                    <a:cubicBezTo>
                      <a:pt x="0" y="82"/>
                      <a:pt x="2" y="81"/>
                      <a:pt x="3" y="81"/>
                    </a:cubicBezTo>
                    <a:cubicBezTo>
                      <a:pt x="31" y="81"/>
                      <a:pt x="31" y="81"/>
                      <a:pt x="31" y="81"/>
                    </a:cubicBezTo>
                    <a:moveTo>
                      <a:pt x="111" y="11"/>
                    </a:moveTo>
                    <a:cubicBezTo>
                      <a:pt x="83" y="11"/>
                      <a:pt x="83" y="11"/>
                      <a:pt x="83" y="11"/>
                    </a:cubicBezTo>
                    <a:cubicBezTo>
                      <a:pt x="81" y="11"/>
                      <a:pt x="80" y="12"/>
                      <a:pt x="80" y="14"/>
                    </a:cubicBezTo>
                    <a:cubicBezTo>
                      <a:pt x="80" y="140"/>
                      <a:pt x="80" y="140"/>
                      <a:pt x="80" y="140"/>
                    </a:cubicBezTo>
                    <a:cubicBezTo>
                      <a:pt x="114" y="140"/>
                      <a:pt x="114" y="140"/>
                      <a:pt x="114" y="140"/>
                    </a:cubicBezTo>
                    <a:cubicBezTo>
                      <a:pt x="114" y="14"/>
                      <a:pt x="114" y="14"/>
                      <a:pt x="114" y="14"/>
                    </a:cubicBezTo>
                    <a:cubicBezTo>
                      <a:pt x="114" y="12"/>
                      <a:pt x="112" y="11"/>
                      <a:pt x="111" y="11"/>
                    </a:cubicBezTo>
                    <a:moveTo>
                      <a:pt x="270" y="0"/>
                    </a:moveTo>
                    <a:cubicBezTo>
                      <a:pt x="243" y="0"/>
                      <a:pt x="243" y="0"/>
                      <a:pt x="243" y="0"/>
                    </a:cubicBezTo>
                    <a:cubicBezTo>
                      <a:pt x="241" y="0"/>
                      <a:pt x="239" y="2"/>
                      <a:pt x="239" y="3"/>
                    </a:cubicBezTo>
                    <a:cubicBezTo>
                      <a:pt x="239" y="140"/>
                      <a:pt x="239" y="140"/>
                      <a:pt x="239" y="140"/>
                    </a:cubicBezTo>
                    <a:cubicBezTo>
                      <a:pt x="274" y="140"/>
                      <a:pt x="274" y="140"/>
                      <a:pt x="274" y="140"/>
                    </a:cubicBezTo>
                    <a:cubicBezTo>
                      <a:pt x="274" y="3"/>
                      <a:pt x="274" y="3"/>
                      <a:pt x="274" y="3"/>
                    </a:cubicBezTo>
                    <a:cubicBezTo>
                      <a:pt x="274" y="2"/>
                      <a:pt x="272" y="0"/>
                      <a:pt x="270" y="0"/>
                    </a:cubicBezTo>
                    <a:moveTo>
                      <a:pt x="190" y="41"/>
                    </a:moveTo>
                    <a:cubicBezTo>
                      <a:pt x="163" y="41"/>
                      <a:pt x="163" y="41"/>
                      <a:pt x="163" y="41"/>
                    </a:cubicBezTo>
                    <a:cubicBezTo>
                      <a:pt x="161" y="41"/>
                      <a:pt x="160" y="42"/>
                      <a:pt x="160" y="44"/>
                    </a:cubicBezTo>
                    <a:cubicBezTo>
                      <a:pt x="160" y="140"/>
                      <a:pt x="160" y="140"/>
                      <a:pt x="160" y="140"/>
                    </a:cubicBezTo>
                    <a:cubicBezTo>
                      <a:pt x="194" y="140"/>
                      <a:pt x="194" y="140"/>
                      <a:pt x="194" y="140"/>
                    </a:cubicBezTo>
                    <a:cubicBezTo>
                      <a:pt x="194" y="44"/>
                      <a:pt x="194" y="44"/>
                      <a:pt x="194" y="44"/>
                    </a:cubicBezTo>
                    <a:cubicBezTo>
                      <a:pt x="194" y="42"/>
                      <a:pt x="192" y="41"/>
                      <a:pt x="190"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Dots (Fill)" descr="" title="">
                <a:extLst>
                  <a:ext uri="{FF2B5EF4-FFF2-40B4-BE49-F238E27FC236}">
                    <a16:creationId xmlns:a16="http://schemas.microsoft.com/office/drawing/2014/main" id="{42C74F40-3EC1-BD61-0478-DF43B626B75D}"/>
                  </a:ext>
                </a:extLst>
              </p:cNvPr>
              <p:cNvSpPr>
                <a:spLocks noEditPoints="1"/>
              </p:cNvSpPr>
              <p:nvPr/>
            </p:nvSpPr>
            <p:spPr bwMode="auto">
              <a:xfrm>
                <a:off x="3589338" y="4198938"/>
                <a:ext cx="652462" cy="312738"/>
              </a:xfrm>
              <a:custGeom>
                <a:avLst/>
                <a:gdLst>
                  <a:gd name="T0" fmla="*/ 18 w 274"/>
                  <a:gd name="T1" fmla="*/ 131 h 131"/>
                  <a:gd name="T2" fmla="*/ 0 w 274"/>
                  <a:gd name="T3" fmla="*/ 113 h 131"/>
                  <a:gd name="T4" fmla="*/ 18 w 274"/>
                  <a:gd name="T5" fmla="*/ 95 h 131"/>
                  <a:gd name="T6" fmla="*/ 36 w 274"/>
                  <a:gd name="T7" fmla="*/ 113 h 131"/>
                  <a:gd name="T8" fmla="*/ 18 w 274"/>
                  <a:gd name="T9" fmla="*/ 131 h 131"/>
                  <a:gd name="T10" fmla="*/ 115 w 274"/>
                  <a:gd name="T11" fmla="*/ 18 h 131"/>
                  <a:gd name="T12" fmla="*/ 97 w 274"/>
                  <a:gd name="T13" fmla="*/ 0 h 131"/>
                  <a:gd name="T14" fmla="*/ 79 w 274"/>
                  <a:gd name="T15" fmla="*/ 18 h 131"/>
                  <a:gd name="T16" fmla="*/ 97 w 274"/>
                  <a:gd name="T17" fmla="*/ 35 h 131"/>
                  <a:gd name="T18" fmla="*/ 115 w 274"/>
                  <a:gd name="T19" fmla="*/ 18 h 131"/>
                  <a:gd name="T20" fmla="*/ 195 w 274"/>
                  <a:gd name="T21" fmla="*/ 78 h 131"/>
                  <a:gd name="T22" fmla="*/ 177 w 274"/>
                  <a:gd name="T23" fmla="*/ 60 h 131"/>
                  <a:gd name="T24" fmla="*/ 159 w 274"/>
                  <a:gd name="T25" fmla="*/ 78 h 131"/>
                  <a:gd name="T26" fmla="*/ 177 w 274"/>
                  <a:gd name="T27" fmla="*/ 96 h 131"/>
                  <a:gd name="T28" fmla="*/ 195 w 274"/>
                  <a:gd name="T29" fmla="*/ 78 h 131"/>
                  <a:gd name="T30" fmla="*/ 274 w 274"/>
                  <a:gd name="T31" fmla="*/ 28 h 131"/>
                  <a:gd name="T32" fmla="*/ 256 w 274"/>
                  <a:gd name="T33" fmla="*/ 10 h 131"/>
                  <a:gd name="T34" fmla="*/ 238 w 274"/>
                  <a:gd name="T35" fmla="*/ 28 h 131"/>
                  <a:gd name="T36" fmla="*/ 256 w 274"/>
                  <a:gd name="T37" fmla="*/ 46 h 131"/>
                  <a:gd name="T38" fmla="*/ 274 w 274"/>
                  <a:gd name="T39" fmla="*/ 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4" h="131">
                    <a:moveTo>
                      <a:pt x="18" y="131"/>
                    </a:moveTo>
                    <a:cubicBezTo>
                      <a:pt x="8" y="131"/>
                      <a:pt x="0" y="123"/>
                      <a:pt x="0" y="113"/>
                    </a:cubicBezTo>
                    <a:cubicBezTo>
                      <a:pt x="0" y="103"/>
                      <a:pt x="8" y="95"/>
                      <a:pt x="18" y="95"/>
                    </a:cubicBezTo>
                    <a:cubicBezTo>
                      <a:pt x="28" y="95"/>
                      <a:pt x="36" y="103"/>
                      <a:pt x="36" y="113"/>
                    </a:cubicBezTo>
                    <a:cubicBezTo>
                      <a:pt x="36" y="123"/>
                      <a:pt x="28" y="131"/>
                      <a:pt x="18" y="131"/>
                    </a:cubicBezTo>
                    <a:close/>
                    <a:moveTo>
                      <a:pt x="115" y="18"/>
                    </a:moveTo>
                    <a:cubicBezTo>
                      <a:pt x="115" y="8"/>
                      <a:pt x="107" y="0"/>
                      <a:pt x="97" y="0"/>
                    </a:cubicBezTo>
                    <a:cubicBezTo>
                      <a:pt x="87" y="0"/>
                      <a:pt x="79" y="8"/>
                      <a:pt x="79" y="18"/>
                    </a:cubicBezTo>
                    <a:cubicBezTo>
                      <a:pt x="79" y="27"/>
                      <a:pt x="87" y="35"/>
                      <a:pt x="97" y="35"/>
                    </a:cubicBezTo>
                    <a:cubicBezTo>
                      <a:pt x="107" y="35"/>
                      <a:pt x="115" y="27"/>
                      <a:pt x="115" y="18"/>
                    </a:cubicBezTo>
                    <a:close/>
                    <a:moveTo>
                      <a:pt x="195" y="78"/>
                    </a:moveTo>
                    <a:cubicBezTo>
                      <a:pt x="195" y="68"/>
                      <a:pt x="187" y="60"/>
                      <a:pt x="177" y="60"/>
                    </a:cubicBezTo>
                    <a:cubicBezTo>
                      <a:pt x="167" y="60"/>
                      <a:pt x="159" y="68"/>
                      <a:pt x="159" y="78"/>
                    </a:cubicBezTo>
                    <a:cubicBezTo>
                      <a:pt x="159" y="88"/>
                      <a:pt x="167" y="96"/>
                      <a:pt x="177" y="96"/>
                    </a:cubicBezTo>
                    <a:cubicBezTo>
                      <a:pt x="187" y="96"/>
                      <a:pt x="195" y="88"/>
                      <a:pt x="195" y="78"/>
                    </a:cubicBezTo>
                    <a:close/>
                    <a:moveTo>
                      <a:pt x="274" y="28"/>
                    </a:moveTo>
                    <a:cubicBezTo>
                      <a:pt x="274" y="18"/>
                      <a:pt x="266" y="10"/>
                      <a:pt x="256" y="10"/>
                    </a:cubicBezTo>
                    <a:cubicBezTo>
                      <a:pt x="246" y="10"/>
                      <a:pt x="238" y="18"/>
                      <a:pt x="238" y="28"/>
                    </a:cubicBezTo>
                    <a:cubicBezTo>
                      <a:pt x="238" y="38"/>
                      <a:pt x="246" y="46"/>
                      <a:pt x="256" y="46"/>
                    </a:cubicBezTo>
                    <a:cubicBezTo>
                      <a:pt x="266" y="46"/>
                      <a:pt x="274" y="38"/>
                      <a:pt x="274"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9" name="Graph (Outline)" descr="" title="">
              <a:extLst>
                <a:ext uri="{FF2B5EF4-FFF2-40B4-BE49-F238E27FC236}">
                  <a16:creationId xmlns:a16="http://schemas.microsoft.com/office/drawing/2014/main" id="{29D89710-6F1A-DF7C-2911-267EB0E39E46}"/>
                </a:ext>
              </a:extLst>
            </p:cNvPr>
            <p:cNvSpPr>
              <a:spLocks noEditPoints="1"/>
            </p:cNvSpPr>
            <p:nvPr/>
          </p:nvSpPr>
          <p:spPr bwMode="auto">
            <a:xfrm>
              <a:off x="3557588" y="4168775"/>
              <a:ext cx="712787" cy="711200"/>
            </a:xfrm>
            <a:custGeom>
              <a:avLst/>
              <a:gdLst>
                <a:gd name="T0" fmla="*/ 238 w 299"/>
                <a:gd name="T1" fmla="*/ 41 h 299"/>
                <a:gd name="T2" fmla="*/ 211 w 299"/>
                <a:gd name="T3" fmla="*/ 69 h 299"/>
                <a:gd name="T4" fmla="*/ 170 w 299"/>
                <a:gd name="T5" fmla="*/ 68 h 299"/>
                <a:gd name="T6" fmla="*/ 140 w 299"/>
                <a:gd name="T7" fmla="*/ 31 h 299"/>
                <a:gd name="T8" fmla="*/ 79 w 299"/>
                <a:gd name="T9" fmla="*/ 31 h 299"/>
                <a:gd name="T10" fmla="*/ 44 w 299"/>
                <a:gd name="T11" fmla="*/ 99 h 299"/>
                <a:gd name="T12" fmla="*/ 0 w 299"/>
                <a:gd name="T13" fmla="*/ 126 h 299"/>
                <a:gd name="T14" fmla="*/ 61 w 299"/>
                <a:gd name="T15" fmla="*/ 126 h 299"/>
                <a:gd name="T16" fmla="*/ 96 w 299"/>
                <a:gd name="T17" fmla="*/ 57 h 299"/>
                <a:gd name="T18" fmla="*/ 131 w 299"/>
                <a:gd name="T19" fmla="*/ 53 h 299"/>
                <a:gd name="T20" fmla="*/ 159 w 299"/>
                <a:gd name="T21" fmla="*/ 91 h 299"/>
                <a:gd name="T22" fmla="*/ 220 w 299"/>
                <a:gd name="T23" fmla="*/ 91 h 299"/>
                <a:gd name="T24" fmla="*/ 247 w 299"/>
                <a:gd name="T25" fmla="*/ 62 h 299"/>
                <a:gd name="T26" fmla="*/ 299 w 299"/>
                <a:gd name="T27" fmla="*/ 41 h 299"/>
                <a:gd name="T28" fmla="*/ 31 w 299"/>
                <a:gd name="T29" fmla="*/ 144 h 299"/>
                <a:gd name="T30" fmla="*/ 31 w 299"/>
                <a:gd name="T31" fmla="*/ 108 h 299"/>
                <a:gd name="T32" fmla="*/ 31 w 299"/>
                <a:gd name="T33" fmla="*/ 144 h 299"/>
                <a:gd name="T34" fmla="*/ 92 w 299"/>
                <a:gd name="T35" fmla="*/ 31 h 299"/>
                <a:gd name="T36" fmla="*/ 128 w 299"/>
                <a:gd name="T37" fmla="*/ 31 h 299"/>
                <a:gd name="T38" fmla="*/ 190 w 299"/>
                <a:gd name="T39" fmla="*/ 109 h 299"/>
                <a:gd name="T40" fmla="*/ 190 w 299"/>
                <a:gd name="T41" fmla="*/ 73 h 299"/>
                <a:gd name="T42" fmla="*/ 190 w 299"/>
                <a:gd name="T43" fmla="*/ 109 h 299"/>
                <a:gd name="T44" fmla="*/ 251 w 299"/>
                <a:gd name="T45" fmla="*/ 41 h 299"/>
                <a:gd name="T46" fmla="*/ 287 w 299"/>
                <a:gd name="T47" fmla="*/ 41 h 299"/>
                <a:gd name="T48" fmla="*/ 44 w 299"/>
                <a:gd name="T49" fmla="*/ 228 h 299"/>
                <a:gd name="T50" fmla="*/ 47 w 299"/>
                <a:gd name="T51" fmla="*/ 287 h 299"/>
                <a:gd name="T52" fmla="*/ 13 w 299"/>
                <a:gd name="T53" fmla="*/ 231 h 299"/>
                <a:gd name="T54" fmla="*/ 44 w 299"/>
                <a:gd name="T55" fmla="*/ 228 h 299"/>
                <a:gd name="T56" fmla="*/ 16 w 299"/>
                <a:gd name="T57" fmla="*/ 215 h 299"/>
                <a:gd name="T58" fmla="*/ 0 w 299"/>
                <a:gd name="T59" fmla="*/ 295 h 299"/>
                <a:gd name="T60" fmla="*/ 55 w 299"/>
                <a:gd name="T61" fmla="*/ 299 h 299"/>
                <a:gd name="T62" fmla="*/ 60 w 299"/>
                <a:gd name="T63" fmla="*/ 231 h 299"/>
                <a:gd name="T64" fmla="*/ 124 w 299"/>
                <a:gd name="T65" fmla="*/ 158 h 299"/>
                <a:gd name="T66" fmla="*/ 127 w 299"/>
                <a:gd name="T67" fmla="*/ 287 h 299"/>
                <a:gd name="T68" fmla="*/ 93 w 299"/>
                <a:gd name="T69" fmla="*/ 161 h 299"/>
                <a:gd name="T70" fmla="*/ 124 w 299"/>
                <a:gd name="T71" fmla="*/ 158 h 299"/>
                <a:gd name="T72" fmla="*/ 96 w 299"/>
                <a:gd name="T73" fmla="*/ 145 h 299"/>
                <a:gd name="T74" fmla="*/ 80 w 299"/>
                <a:gd name="T75" fmla="*/ 295 h 299"/>
                <a:gd name="T76" fmla="*/ 135 w 299"/>
                <a:gd name="T77" fmla="*/ 299 h 299"/>
                <a:gd name="T78" fmla="*/ 140 w 299"/>
                <a:gd name="T79" fmla="*/ 161 h 299"/>
                <a:gd name="T80" fmla="*/ 283 w 299"/>
                <a:gd name="T81" fmla="*/ 147 h 299"/>
                <a:gd name="T82" fmla="*/ 287 w 299"/>
                <a:gd name="T83" fmla="*/ 287 h 299"/>
                <a:gd name="T84" fmla="*/ 252 w 299"/>
                <a:gd name="T85" fmla="*/ 150 h 299"/>
                <a:gd name="T86" fmla="*/ 283 w 299"/>
                <a:gd name="T87" fmla="*/ 147 h 299"/>
                <a:gd name="T88" fmla="*/ 256 w 299"/>
                <a:gd name="T89" fmla="*/ 134 h 299"/>
                <a:gd name="T90" fmla="*/ 240 w 299"/>
                <a:gd name="T91" fmla="*/ 295 h 299"/>
                <a:gd name="T92" fmla="*/ 295 w 299"/>
                <a:gd name="T93" fmla="*/ 299 h 299"/>
                <a:gd name="T94" fmla="*/ 299 w 299"/>
                <a:gd name="T95" fmla="*/ 150 h 299"/>
                <a:gd name="T96" fmla="*/ 203 w 299"/>
                <a:gd name="T97" fmla="*/ 188 h 299"/>
                <a:gd name="T98" fmla="*/ 207 w 299"/>
                <a:gd name="T99" fmla="*/ 287 h 299"/>
                <a:gd name="T100" fmla="*/ 173 w 299"/>
                <a:gd name="T101" fmla="*/ 191 h 299"/>
                <a:gd name="T102" fmla="*/ 203 w 299"/>
                <a:gd name="T103" fmla="*/ 188 h 299"/>
                <a:gd name="T104" fmla="*/ 176 w 299"/>
                <a:gd name="T105" fmla="*/ 175 h 299"/>
                <a:gd name="T106" fmla="*/ 160 w 299"/>
                <a:gd name="T107" fmla="*/ 295 h 299"/>
                <a:gd name="T108" fmla="*/ 215 w 299"/>
                <a:gd name="T109" fmla="*/ 299 h 299"/>
                <a:gd name="T110" fmla="*/ 219 w 299"/>
                <a:gd name="T111" fmla="*/ 19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9" h="299">
                  <a:moveTo>
                    <a:pt x="269" y="10"/>
                  </a:moveTo>
                  <a:cubicBezTo>
                    <a:pt x="252" y="10"/>
                    <a:pt x="238" y="24"/>
                    <a:pt x="238" y="41"/>
                  </a:cubicBezTo>
                  <a:cubicBezTo>
                    <a:pt x="238" y="44"/>
                    <a:pt x="239" y="48"/>
                    <a:pt x="240" y="51"/>
                  </a:cubicBezTo>
                  <a:cubicBezTo>
                    <a:pt x="211" y="69"/>
                    <a:pt x="211" y="69"/>
                    <a:pt x="211" y="69"/>
                  </a:cubicBezTo>
                  <a:cubicBezTo>
                    <a:pt x="206" y="64"/>
                    <a:pt x="198" y="60"/>
                    <a:pt x="190" y="60"/>
                  </a:cubicBezTo>
                  <a:cubicBezTo>
                    <a:pt x="182" y="60"/>
                    <a:pt x="175" y="63"/>
                    <a:pt x="170" y="68"/>
                  </a:cubicBezTo>
                  <a:cubicBezTo>
                    <a:pt x="138" y="43"/>
                    <a:pt x="138" y="43"/>
                    <a:pt x="138" y="43"/>
                  </a:cubicBezTo>
                  <a:cubicBezTo>
                    <a:pt x="139" y="39"/>
                    <a:pt x="140" y="35"/>
                    <a:pt x="140" y="31"/>
                  </a:cubicBezTo>
                  <a:cubicBezTo>
                    <a:pt x="140" y="14"/>
                    <a:pt x="127" y="0"/>
                    <a:pt x="110" y="0"/>
                  </a:cubicBezTo>
                  <a:cubicBezTo>
                    <a:pt x="93" y="0"/>
                    <a:pt x="79" y="14"/>
                    <a:pt x="79" y="31"/>
                  </a:cubicBezTo>
                  <a:cubicBezTo>
                    <a:pt x="79" y="38"/>
                    <a:pt x="82" y="44"/>
                    <a:pt x="86" y="49"/>
                  </a:cubicBezTo>
                  <a:cubicBezTo>
                    <a:pt x="44" y="99"/>
                    <a:pt x="44" y="99"/>
                    <a:pt x="44" y="99"/>
                  </a:cubicBezTo>
                  <a:cubicBezTo>
                    <a:pt x="40" y="97"/>
                    <a:pt x="36" y="96"/>
                    <a:pt x="31" y="96"/>
                  </a:cubicBezTo>
                  <a:cubicBezTo>
                    <a:pt x="14" y="96"/>
                    <a:pt x="0" y="109"/>
                    <a:pt x="0" y="126"/>
                  </a:cubicBezTo>
                  <a:cubicBezTo>
                    <a:pt x="0" y="143"/>
                    <a:pt x="14" y="156"/>
                    <a:pt x="31" y="156"/>
                  </a:cubicBezTo>
                  <a:cubicBezTo>
                    <a:pt x="48" y="156"/>
                    <a:pt x="61" y="143"/>
                    <a:pt x="61" y="126"/>
                  </a:cubicBezTo>
                  <a:cubicBezTo>
                    <a:pt x="61" y="119"/>
                    <a:pt x="59" y="112"/>
                    <a:pt x="54" y="107"/>
                  </a:cubicBezTo>
                  <a:cubicBezTo>
                    <a:pt x="96" y="57"/>
                    <a:pt x="96" y="57"/>
                    <a:pt x="96" y="57"/>
                  </a:cubicBezTo>
                  <a:cubicBezTo>
                    <a:pt x="100" y="60"/>
                    <a:pt x="105" y="61"/>
                    <a:pt x="110" y="61"/>
                  </a:cubicBezTo>
                  <a:cubicBezTo>
                    <a:pt x="118" y="61"/>
                    <a:pt x="125" y="58"/>
                    <a:pt x="131" y="53"/>
                  </a:cubicBezTo>
                  <a:cubicBezTo>
                    <a:pt x="162" y="78"/>
                    <a:pt x="162" y="78"/>
                    <a:pt x="162" y="78"/>
                  </a:cubicBezTo>
                  <a:cubicBezTo>
                    <a:pt x="160" y="82"/>
                    <a:pt x="159" y="86"/>
                    <a:pt x="159" y="91"/>
                  </a:cubicBezTo>
                  <a:cubicBezTo>
                    <a:pt x="159" y="108"/>
                    <a:pt x="173" y="121"/>
                    <a:pt x="190" y="121"/>
                  </a:cubicBezTo>
                  <a:cubicBezTo>
                    <a:pt x="207" y="121"/>
                    <a:pt x="220" y="108"/>
                    <a:pt x="220" y="91"/>
                  </a:cubicBezTo>
                  <a:cubicBezTo>
                    <a:pt x="220" y="87"/>
                    <a:pt x="219" y="83"/>
                    <a:pt x="218" y="80"/>
                  </a:cubicBezTo>
                  <a:cubicBezTo>
                    <a:pt x="247" y="62"/>
                    <a:pt x="247" y="62"/>
                    <a:pt x="247" y="62"/>
                  </a:cubicBezTo>
                  <a:cubicBezTo>
                    <a:pt x="252" y="67"/>
                    <a:pt x="260" y="71"/>
                    <a:pt x="269" y="71"/>
                  </a:cubicBezTo>
                  <a:cubicBezTo>
                    <a:pt x="286" y="71"/>
                    <a:pt x="299" y="58"/>
                    <a:pt x="299" y="41"/>
                  </a:cubicBezTo>
                  <a:cubicBezTo>
                    <a:pt x="299" y="24"/>
                    <a:pt x="286" y="10"/>
                    <a:pt x="269" y="10"/>
                  </a:cubicBezTo>
                  <a:close/>
                  <a:moveTo>
                    <a:pt x="31" y="144"/>
                  </a:moveTo>
                  <a:cubicBezTo>
                    <a:pt x="21" y="144"/>
                    <a:pt x="13" y="136"/>
                    <a:pt x="13" y="126"/>
                  </a:cubicBezTo>
                  <a:cubicBezTo>
                    <a:pt x="13" y="116"/>
                    <a:pt x="21" y="108"/>
                    <a:pt x="31" y="108"/>
                  </a:cubicBezTo>
                  <a:cubicBezTo>
                    <a:pt x="41" y="108"/>
                    <a:pt x="49" y="116"/>
                    <a:pt x="49" y="126"/>
                  </a:cubicBezTo>
                  <a:cubicBezTo>
                    <a:pt x="49" y="136"/>
                    <a:pt x="41" y="144"/>
                    <a:pt x="31" y="144"/>
                  </a:cubicBezTo>
                  <a:close/>
                  <a:moveTo>
                    <a:pt x="110" y="48"/>
                  </a:moveTo>
                  <a:cubicBezTo>
                    <a:pt x="100" y="48"/>
                    <a:pt x="92" y="40"/>
                    <a:pt x="92" y="31"/>
                  </a:cubicBezTo>
                  <a:cubicBezTo>
                    <a:pt x="92" y="21"/>
                    <a:pt x="100" y="13"/>
                    <a:pt x="110" y="13"/>
                  </a:cubicBezTo>
                  <a:cubicBezTo>
                    <a:pt x="120" y="13"/>
                    <a:pt x="128" y="21"/>
                    <a:pt x="128" y="31"/>
                  </a:cubicBezTo>
                  <a:cubicBezTo>
                    <a:pt x="128" y="40"/>
                    <a:pt x="120" y="48"/>
                    <a:pt x="110" y="48"/>
                  </a:cubicBezTo>
                  <a:close/>
                  <a:moveTo>
                    <a:pt x="190" y="109"/>
                  </a:moveTo>
                  <a:cubicBezTo>
                    <a:pt x="180" y="109"/>
                    <a:pt x="172" y="101"/>
                    <a:pt x="172" y="91"/>
                  </a:cubicBezTo>
                  <a:cubicBezTo>
                    <a:pt x="172" y="81"/>
                    <a:pt x="180" y="73"/>
                    <a:pt x="190" y="73"/>
                  </a:cubicBezTo>
                  <a:cubicBezTo>
                    <a:pt x="200" y="73"/>
                    <a:pt x="208" y="81"/>
                    <a:pt x="208" y="91"/>
                  </a:cubicBezTo>
                  <a:cubicBezTo>
                    <a:pt x="208" y="101"/>
                    <a:pt x="200" y="109"/>
                    <a:pt x="190" y="109"/>
                  </a:cubicBezTo>
                  <a:close/>
                  <a:moveTo>
                    <a:pt x="269" y="59"/>
                  </a:moveTo>
                  <a:cubicBezTo>
                    <a:pt x="259" y="59"/>
                    <a:pt x="251" y="51"/>
                    <a:pt x="251" y="41"/>
                  </a:cubicBezTo>
                  <a:cubicBezTo>
                    <a:pt x="251" y="31"/>
                    <a:pt x="259" y="23"/>
                    <a:pt x="269" y="23"/>
                  </a:cubicBezTo>
                  <a:cubicBezTo>
                    <a:pt x="279" y="23"/>
                    <a:pt x="287" y="31"/>
                    <a:pt x="287" y="41"/>
                  </a:cubicBezTo>
                  <a:cubicBezTo>
                    <a:pt x="287" y="51"/>
                    <a:pt x="279" y="59"/>
                    <a:pt x="269" y="59"/>
                  </a:cubicBezTo>
                  <a:close/>
                  <a:moveTo>
                    <a:pt x="44" y="228"/>
                  </a:moveTo>
                  <a:cubicBezTo>
                    <a:pt x="46" y="228"/>
                    <a:pt x="47" y="229"/>
                    <a:pt x="47" y="231"/>
                  </a:cubicBezTo>
                  <a:cubicBezTo>
                    <a:pt x="47" y="287"/>
                    <a:pt x="47" y="287"/>
                    <a:pt x="47" y="287"/>
                  </a:cubicBezTo>
                  <a:cubicBezTo>
                    <a:pt x="13" y="287"/>
                    <a:pt x="13" y="287"/>
                    <a:pt x="13" y="287"/>
                  </a:cubicBezTo>
                  <a:cubicBezTo>
                    <a:pt x="13" y="231"/>
                    <a:pt x="13" y="231"/>
                    <a:pt x="13" y="231"/>
                  </a:cubicBezTo>
                  <a:cubicBezTo>
                    <a:pt x="13" y="229"/>
                    <a:pt x="15" y="228"/>
                    <a:pt x="16" y="228"/>
                  </a:cubicBezTo>
                  <a:cubicBezTo>
                    <a:pt x="44" y="228"/>
                    <a:pt x="44" y="228"/>
                    <a:pt x="44" y="228"/>
                  </a:cubicBezTo>
                  <a:moveTo>
                    <a:pt x="44" y="215"/>
                  </a:moveTo>
                  <a:cubicBezTo>
                    <a:pt x="16" y="215"/>
                    <a:pt x="16" y="215"/>
                    <a:pt x="16" y="215"/>
                  </a:cubicBezTo>
                  <a:cubicBezTo>
                    <a:pt x="8" y="215"/>
                    <a:pt x="0" y="222"/>
                    <a:pt x="0" y="231"/>
                  </a:cubicBezTo>
                  <a:cubicBezTo>
                    <a:pt x="0" y="295"/>
                    <a:pt x="0" y="295"/>
                    <a:pt x="0" y="295"/>
                  </a:cubicBezTo>
                  <a:cubicBezTo>
                    <a:pt x="0" y="297"/>
                    <a:pt x="2" y="299"/>
                    <a:pt x="5" y="299"/>
                  </a:cubicBezTo>
                  <a:cubicBezTo>
                    <a:pt x="55" y="299"/>
                    <a:pt x="55" y="299"/>
                    <a:pt x="55" y="299"/>
                  </a:cubicBezTo>
                  <a:cubicBezTo>
                    <a:pt x="58" y="299"/>
                    <a:pt x="60" y="297"/>
                    <a:pt x="60" y="295"/>
                  </a:cubicBezTo>
                  <a:cubicBezTo>
                    <a:pt x="60" y="231"/>
                    <a:pt x="60" y="231"/>
                    <a:pt x="60" y="231"/>
                  </a:cubicBezTo>
                  <a:cubicBezTo>
                    <a:pt x="60" y="222"/>
                    <a:pt x="53" y="215"/>
                    <a:pt x="44" y="215"/>
                  </a:cubicBezTo>
                  <a:close/>
                  <a:moveTo>
                    <a:pt x="124" y="158"/>
                  </a:moveTo>
                  <a:cubicBezTo>
                    <a:pt x="125" y="158"/>
                    <a:pt x="127" y="159"/>
                    <a:pt x="127" y="161"/>
                  </a:cubicBezTo>
                  <a:cubicBezTo>
                    <a:pt x="127" y="287"/>
                    <a:pt x="127" y="287"/>
                    <a:pt x="127" y="287"/>
                  </a:cubicBezTo>
                  <a:cubicBezTo>
                    <a:pt x="93" y="287"/>
                    <a:pt x="93" y="287"/>
                    <a:pt x="93" y="287"/>
                  </a:cubicBezTo>
                  <a:cubicBezTo>
                    <a:pt x="93" y="161"/>
                    <a:pt x="93" y="161"/>
                    <a:pt x="93" y="161"/>
                  </a:cubicBezTo>
                  <a:cubicBezTo>
                    <a:pt x="93" y="159"/>
                    <a:pt x="94" y="158"/>
                    <a:pt x="96" y="158"/>
                  </a:cubicBezTo>
                  <a:cubicBezTo>
                    <a:pt x="124" y="158"/>
                    <a:pt x="124" y="158"/>
                    <a:pt x="124" y="158"/>
                  </a:cubicBezTo>
                  <a:moveTo>
                    <a:pt x="124" y="145"/>
                  </a:moveTo>
                  <a:cubicBezTo>
                    <a:pt x="96" y="145"/>
                    <a:pt x="96" y="145"/>
                    <a:pt x="96" y="145"/>
                  </a:cubicBezTo>
                  <a:cubicBezTo>
                    <a:pt x="87" y="145"/>
                    <a:pt x="80" y="152"/>
                    <a:pt x="80" y="161"/>
                  </a:cubicBezTo>
                  <a:cubicBezTo>
                    <a:pt x="80" y="295"/>
                    <a:pt x="80" y="295"/>
                    <a:pt x="80" y="295"/>
                  </a:cubicBezTo>
                  <a:cubicBezTo>
                    <a:pt x="80" y="297"/>
                    <a:pt x="82" y="299"/>
                    <a:pt x="85" y="299"/>
                  </a:cubicBezTo>
                  <a:cubicBezTo>
                    <a:pt x="135" y="299"/>
                    <a:pt x="135" y="299"/>
                    <a:pt x="135" y="299"/>
                  </a:cubicBezTo>
                  <a:cubicBezTo>
                    <a:pt x="138" y="299"/>
                    <a:pt x="140" y="297"/>
                    <a:pt x="140" y="295"/>
                  </a:cubicBezTo>
                  <a:cubicBezTo>
                    <a:pt x="140" y="161"/>
                    <a:pt x="140" y="161"/>
                    <a:pt x="140" y="161"/>
                  </a:cubicBezTo>
                  <a:cubicBezTo>
                    <a:pt x="140" y="152"/>
                    <a:pt x="132" y="145"/>
                    <a:pt x="124" y="145"/>
                  </a:cubicBezTo>
                  <a:close/>
                  <a:moveTo>
                    <a:pt x="283" y="147"/>
                  </a:moveTo>
                  <a:cubicBezTo>
                    <a:pt x="285" y="147"/>
                    <a:pt x="287" y="149"/>
                    <a:pt x="287" y="150"/>
                  </a:cubicBezTo>
                  <a:cubicBezTo>
                    <a:pt x="287" y="287"/>
                    <a:pt x="287" y="287"/>
                    <a:pt x="287" y="287"/>
                  </a:cubicBezTo>
                  <a:cubicBezTo>
                    <a:pt x="252" y="287"/>
                    <a:pt x="252" y="287"/>
                    <a:pt x="252" y="287"/>
                  </a:cubicBezTo>
                  <a:cubicBezTo>
                    <a:pt x="252" y="150"/>
                    <a:pt x="252" y="150"/>
                    <a:pt x="252" y="150"/>
                  </a:cubicBezTo>
                  <a:cubicBezTo>
                    <a:pt x="252" y="149"/>
                    <a:pt x="254" y="147"/>
                    <a:pt x="256" y="147"/>
                  </a:cubicBezTo>
                  <a:cubicBezTo>
                    <a:pt x="283" y="147"/>
                    <a:pt x="283" y="147"/>
                    <a:pt x="283" y="147"/>
                  </a:cubicBezTo>
                  <a:moveTo>
                    <a:pt x="283" y="134"/>
                  </a:moveTo>
                  <a:cubicBezTo>
                    <a:pt x="256" y="134"/>
                    <a:pt x="256" y="134"/>
                    <a:pt x="256" y="134"/>
                  </a:cubicBezTo>
                  <a:cubicBezTo>
                    <a:pt x="247" y="134"/>
                    <a:pt x="240" y="142"/>
                    <a:pt x="240" y="150"/>
                  </a:cubicBezTo>
                  <a:cubicBezTo>
                    <a:pt x="240" y="295"/>
                    <a:pt x="240" y="295"/>
                    <a:pt x="240" y="295"/>
                  </a:cubicBezTo>
                  <a:cubicBezTo>
                    <a:pt x="240" y="297"/>
                    <a:pt x="242" y="299"/>
                    <a:pt x="244" y="299"/>
                  </a:cubicBezTo>
                  <a:cubicBezTo>
                    <a:pt x="295" y="299"/>
                    <a:pt x="295" y="299"/>
                    <a:pt x="295" y="299"/>
                  </a:cubicBezTo>
                  <a:cubicBezTo>
                    <a:pt x="297" y="299"/>
                    <a:pt x="299" y="297"/>
                    <a:pt x="299" y="295"/>
                  </a:cubicBezTo>
                  <a:cubicBezTo>
                    <a:pt x="299" y="150"/>
                    <a:pt x="299" y="150"/>
                    <a:pt x="299" y="150"/>
                  </a:cubicBezTo>
                  <a:cubicBezTo>
                    <a:pt x="299" y="142"/>
                    <a:pt x="292" y="134"/>
                    <a:pt x="283" y="134"/>
                  </a:cubicBezTo>
                  <a:close/>
                  <a:moveTo>
                    <a:pt x="203" y="188"/>
                  </a:moveTo>
                  <a:cubicBezTo>
                    <a:pt x="205" y="188"/>
                    <a:pt x="207" y="189"/>
                    <a:pt x="207" y="191"/>
                  </a:cubicBezTo>
                  <a:cubicBezTo>
                    <a:pt x="207" y="287"/>
                    <a:pt x="207" y="287"/>
                    <a:pt x="207" y="287"/>
                  </a:cubicBezTo>
                  <a:cubicBezTo>
                    <a:pt x="173" y="287"/>
                    <a:pt x="173" y="287"/>
                    <a:pt x="173" y="287"/>
                  </a:cubicBezTo>
                  <a:cubicBezTo>
                    <a:pt x="173" y="191"/>
                    <a:pt x="173" y="191"/>
                    <a:pt x="173" y="191"/>
                  </a:cubicBezTo>
                  <a:cubicBezTo>
                    <a:pt x="173" y="189"/>
                    <a:pt x="174" y="188"/>
                    <a:pt x="176" y="188"/>
                  </a:cubicBezTo>
                  <a:cubicBezTo>
                    <a:pt x="203" y="188"/>
                    <a:pt x="203" y="188"/>
                    <a:pt x="203" y="188"/>
                  </a:cubicBezTo>
                  <a:moveTo>
                    <a:pt x="203" y="175"/>
                  </a:moveTo>
                  <a:cubicBezTo>
                    <a:pt x="176" y="175"/>
                    <a:pt x="176" y="175"/>
                    <a:pt x="176" y="175"/>
                  </a:cubicBezTo>
                  <a:cubicBezTo>
                    <a:pt x="167" y="175"/>
                    <a:pt x="160" y="182"/>
                    <a:pt x="160" y="191"/>
                  </a:cubicBezTo>
                  <a:cubicBezTo>
                    <a:pt x="160" y="295"/>
                    <a:pt x="160" y="295"/>
                    <a:pt x="160" y="295"/>
                  </a:cubicBezTo>
                  <a:cubicBezTo>
                    <a:pt x="160" y="297"/>
                    <a:pt x="162" y="299"/>
                    <a:pt x="165" y="299"/>
                  </a:cubicBezTo>
                  <a:cubicBezTo>
                    <a:pt x="215" y="299"/>
                    <a:pt x="215" y="299"/>
                    <a:pt x="215" y="299"/>
                  </a:cubicBezTo>
                  <a:cubicBezTo>
                    <a:pt x="217" y="299"/>
                    <a:pt x="219" y="297"/>
                    <a:pt x="219" y="295"/>
                  </a:cubicBezTo>
                  <a:cubicBezTo>
                    <a:pt x="219" y="191"/>
                    <a:pt x="219" y="191"/>
                    <a:pt x="219" y="191"/>
                  </a:cubicBezTo>
                  <a:cubicBezTo>
                    <a:pt x="219" y="182"/>
                    <a:pt x="212" y="175"/>
                    <a:pt x="203" y="175"/>
                  </a:cubicBezTo>
                  <a:close/>
                </a:path>
              </a:pathLst>
            </a:custGeom>
            <a:solidFill>
              <a:srgbClr val="02B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itle 2" descr="" title="">
            <a:extLst>
              <a:ext uri="{FF2B5EF4-FFF2-40B4-BE49-F238E27FC236}">
                <a16:creationId xmlns:a16="http://schemas.microsoft.com/office/drawing/2014/main" id="{9751B781-B42B-0C3E-524D-15EB7437A230}"/>
              </a:ext>
            </a:extLst>
          </p:cNvPr>
          <p:cNvSpPr>
            <a:spLocks noGrp="1"/>
          </p:cNvSpPr>
          <p:nvPr>
            <p:ph type="title"/>
          </p:nvPr>
        </p:nvSpPr>
        <p:spPr/>
        <p:txBody>
          <a:bodyPr/>
          <a:lstStyle/>
          <a:p>
            <a:r>
              <a:rPr lang="en-US" sz="4400" dirty="0"/>
              <a:t>Mitigation: </a:t>
            </a:r>
            <a:r>
              <a:rPr lang="en-US" sz="4400" b="0" spc="-50" dirty="0"/>
              <a:t>Pricing + Advertising Practices</a:t>
            </a:r>
          </a:p>
        </p:txBody>
      </p:sp>
      <p:sp>
        <p:nvSpPr>
          <p:cNvPr id="4" name="Slide Number Placeholder 3" descr="" title="">
            <a:extLst>
              <a:ext uri="{FF2B5EF4-FFF2-40B4-BE49-F238E27FC236}">
                <a16:creationId xmlns:a16="http://schemas.microsoft.com/office/drawing/2014/main" id="{3F61AFF7-BE9B-9A79-726A-42A59EFB6F72}"/>
              </a:ext>
            </a:extLst>
          </p:cNvPr>
          <p:cNvSpPr>
            <a:spLocks noGrp="1"/>
          </p:cNvSpPr>
          <p:nvPr>
            <p:ph type="sldNum" sz="quarter" idx="12"/>
          </p:nvPr>
        </p:nvSpPr>
        <p:spPr/>
        <p:txBody>
          <a:bodyPr/>
          <a:lstStyle/>
          <a:p>
            <a:fld id="{40691FC5-8656-4465-B922-9C8E8E60B534}" type="slidenum">
              <a:rPr lang="en-US" smtClean="0"/>
              <a:pPr/>
              <a:t>12</a:t>
            </a:fld>
            <a:endParaRPr lang="en-US" dirty="0"/>
          </a:p>
        </p:txBody>
      </p:sp>
      <p:sp>
        <p:nvSpPr>
          <p:cNvPr id="5" name="Footer Placeholder 4" descr="" title="">
            <a:extLst>
              <a:ext uri="{FF2B5EF4-FFF2-40B4-BE49-F238E27FC236}">
                <a16:creationId xmlns:a16="http://schemas.microsoft.com/office/drawing/2014/main" id="{3B32ED56-A0E4-E723-8D42-5BEADE06BCFE}"/>
              </a:ext>
            </a:extLst>
          </p:cNvPr>
          <p:cNvSpPr>
            <a:spLocks noGrp="1"/>
          </p:cNvSpPr>
          <p:nvPr>
            <p:ph type="ftr" sz="quarter" idx="11"/>
          </p:nvPr>
        </p:nvSpPr>
        <p:spPr/>
        <p:txBody>
          <a:bodyPr/>
          <a:lstStyle/>
          <a:p>
            <a:r>
              <a:rPr lang="en-US"/>
              <a:t>CGA LEGAL ADVISORY COMMITTEE</a:t>
            </a:r>
            <a:endParaRPr lang="en-US" dirty="0"/>
          </a:p>
        </p:txBody>
      </p:sp>
      <p:sp>
        <p:nvSpPr>
          <p:cNvPr id="13" name="TextBox 12" descr="" title="">
            <a:extLst>
              <a:ext uri="{FF2B5EF4-FFF2-40B4-BE49-F238E27FC236}">
                <a16:creationId xmlns:a16="http://schemas.microsoft.com/office/drawing/2014/main" id="{F01734B4-81CA-4760-45E5-7D0D329E5D6A}"/>
              </a:ext>
            </a:extLst>
          </p:cNvPr>
          <p:cNvSpPr txBox="1"/>
          <p:nvPr/>
        </p:nvSpPr>
        <p:spPr>
          <a:xfrm>
            <a:off x="7253364" y="2063596"/>
            <a:ext cx="4657164" cy="1024128"/>
          </a:xfrm>
          <a:prstGeom prst="rect">
            <a:avLst/>
          </a:prstGeom>
          <a:noFill/>
        </p:spPr>
        <p:txBody>
          <a:bodyPr wrap="square" rtlCol="0">
            <a:noAutofit/>
          </a:bodyPr>
          <a:lstStyle/>
          <a:p>
            <a:r>
              <a:rPr lang="en-US" b="1" dirty="0">
                <a:latin typeface="+mj-lt"/>
              </a:rPr>
              <a:t>Gift Card Compliance</a:t>
            </a:r>
          </a:p>
          <a:p>
            <a:pPr>
              <a:spcBef>
                <a:spcPts val="600"/>
              </a:spcBef>
              <a:buClr>
                <a:srgbClr val="003D58"/>
              </a:buClr>
            </a:pPr>
            <a:r>
              <a:rPr lang="en-US" sz="1400" dirty="0"/>
              <a:t>Ensure all CA stores redeem gift cards with balances under $15 for cash upon request; train employees; </a:t>
            </a:r>
            <a:br>
              <a:rPr lang="en-US" sz="1400" dirty="0"/>
            </a:br>
            <a:r>
              <a:rPr lang="en-US" sz="1400" dirty="0"/>
              <a:t>post notices at registers.</a:t>
            </a:r>
          </a:p>
        </p:txBody>
      </p:sp>
      <p:sp>
        <p:nvSpPr>
          <p:cNvPr id="19" name="TextBox 18" descr="" title="">
            <a:extLst>
              <a:ext uri="{FF2B5EF4-FFF2-40B4-BE49-F238E27FC236}">
                <a16:creationId xmlns:a16="http://schemas.microsoft.com/office/drawing/2014/main" id="{38185580-8B39-F9C8-AC4A-D77299F5250A}"/>
              </a:ext>
            </a:extLst>
          </p:cNvPr>
          <p:cNvSpPr txBox="1"/>
          <p:nvPr/>
        </p:nvSpPr>
        <p:spPr>
          <a:xfrm>
            <a:off x="1641000" y="3541266"/>
            <a:ext cx="4657164" cy="1024128"/>
          </a:xfrm>
          <a:prstGeom prst="rect">
            <a:avLst/>
          </a:prstGeom>
          <a:noFill/>
        </p:spPr>
        <p:txBody>
          <a:bodyPr wrap="square" rtlCol="0">
            <a:noAutofit/>
          </a:bodyPr>
          <a:lstStyle/>
          <a:p>
            <a:r>
              <a:rPr lang="en-US" b="1" dirty="0">
                <a:latin typeface="+mj-lt"/>
              </a:rPr>
              <a:t>BOGO and Promotion Review</a:t>
            </a:r>
          </a:p>
          <a:p>
            <a:pPr>
              <a:spcBef>
                <a:spcPts val="600"/>
              </a:spcBef>
              <a:buClr>
                <a:srgbClr val="003D58"/>
              </a:buClr>
            </a:pPr>
            <a:r>
              <a:rPr lang="en-US" sz="1400" dirty="0"/>
              <a:t>Never inflate pre-sale prices ahead of BOGO events; document price history before running any promotional campaign.</a:t>
            </a:r>
          </a:p>
        </p:txBody>
      </p:sp>
      <p:sp>
        <p:nvSpPr>
          <p:cNvPr id="25" name="TextBox 24" descr="" title="">
            <a:extLst>
              <a:ext uri="{FF2B5EF4-FFF2-40B4-BE49-F238E27FC236}">
                <a16:creationId xmlns:a16="http://schemas.microsoft.com/office/drawing/2014/main" id="{0D470DB9-2EC6-DF7E-E7A8-CFECFC244F1F}"/>
              </a:ext>
            </a:extLst>
          </p:cNvPr>
          <p:cNvSpPr txBox="1"/>
          <p:nvPr/>
        </p:nvSpPr>
        <p:spPr>
          <a:xfrm>
            <a:off x="7253364" y="3541266"/>
            <a:ext cx="4657164" cy="1024128"/>
          </a:xfrm>
          <a:prstGeom prst="rect">
            <a:avLst/>
          </a:prstGeom>
          <a:noFill/>
        </p:spPr>
        <p:txBody>
          <a:bodyPr wrap="square" rtlCol="0">
            <a:noAutofit/>
          </a:bodyPr>
          <a:lstStyle/>
          <a:p>
            <a:r>
              <a:rPr lang="en-US" b="1" dirty="0">
                <a:latin typeface="+mj-lt"/>
              </a:rPr>
              <a:t>Platform Pricing Governance</a:t>
            </a:r>
          </a:p>
          <a:p>
            <a:pPr>
              <a:spcBef>
                <a:spcPts val="600"/>
              </a:spcBef>
              <a:buClr>
                <a:srgbClr val="003D58"/>
              </a:buClr>
            </a:pPr>
            <a:r>
              <a:rPr lang="en-US" sz="1400" dirty="0"/>
              <a:t>For online platforms: audit how partner pricing appears; ensure display is not creating independent pricing liability under CA law.</a:t>
            </a:r>
          </a:p>
        </p:txBody>
      </p:sp>
      <p:sp>
        <p:nvSpPr>
          <p:cNvPr id="31" name="TextBox 30" descr="" title="">
            <a:extLst>
              <a:ext uri="{FF2B5EF4-FFF2-40B4-BE49-F238E27FC236}">
                <a16:creationId xmlns:a16="http://schemas.microsoft.com/office/drawing/2014/main" id="{D26FDBB1-E75D-B2FF-2060-D2C8150EB455}"/>
              </a:ext>
            </a:extLst>
          </p:cNvPr>
          <p:cNvSpPr txBox="1"/>
          <p:nvPr/>
        </p:nvSpPr>
        <p:spPr>
          <a:xfrm>
            <a:off x="1641000" y="5018936"/>
            <a:ext cx="4657164" cy="1024128"/>
          </a:xfrm>
          <a:prstGeom prst="rect">
            <a:avLst/>
          </a:prstGeom>
          <a:noFill/>
        </p:spPr>
        <p:txBody>
          <a:bodyPr wrap="square" rtlCol="0">
            <a:noAutofit/>
          </a:bodyPr>
          <a:lstStyle/>
          <a:p>
            <a:r>
              <a:rPr lang="en-US" b="1" dirty="0">
                <a:latin typeface="+mj-lt"/>
              </a:rPr>
              <a:t>Email and Digital Marketing</a:t>
            </a:r>
          </a:p>
          <a:p>
            <a:pPr>
              <a:spcBef>
                <a:spcPts val="600"/>
              </a:spcBef>
              <a:buClr>
                <a:srgbClr val="003D58"/>
              </a:buClr>
            </a:pPr>
            <a:r>
              <a:rPr lang="en-US" sz="1400" dirty="0"/>
              <a:t>Audit promotional emails for false reference prices.</a:t>
            </a:r>
          </a:p>
        </p:txBody>
      </p:sp>
      <p:sp>
        <p:nvSpPr>
          <p:cNvPr id="37" name="TextBox 36" descr="" title="">
            <a:extLst>
              <a:ext uri="{FF2B5EF4-FFF2-40B4-BE49-F238E27FC236}">
                <a16:creationId xmlns:a16="http://schemas.microsoft.com/office/drawing/2014/main" id="{E171BEE8-03ED-A55C-E4C2-E308225CC7AF}"/>
              </a:ext>
            </a:extLst>
          </p:cNvPr>
          <p:cNvSpPr txBox="1"/>
          <p:nvPr/>
        </p:nvSpPr>
        <p:spPr>
          <a:xfrm>
            <a:off x="7253363" y="5018936"/>
            <a:ext cx="4442917" cy="1024128"/>
          </a:xfrm>
          <a:prstGeom prst="rect">
            <a:avLst/>
          </a:prstGeom>
          <a:noFill/>
        </p:spPr>
        <p:txBody>
          <a:bodyPr wrap="square" rtlCol="0">
            <a:noAutofit/>
          </a:bodyPr>
          <a:lstStyle/>
          <a:p>
            <a:r>
              <a:rPr lang="en-US" b="1" dirty="0">
                <a:latin typeface="+mj-lt"/>
              </a:rPr>
              <a:t>Training and SOPs</a:t>
            </a:r>
          </a:p>
          <a:p>
            <a:pPr>
              <a:spcBef>
                <a:spcPts val="600"/>
              </a:spcBef>
              <a:buClr>
                <a:srgbClr val="003D58"/>
              </a:buClr>
            </a:pPr>
            <a:r>
              <a:rPr lang="en-US" sz="1400" dirty="0"/>
              <a:t>Train merchandising, marketing, and e-commerce teams on reference pricing rules; build pre-approval checkpoints into campaign workflows.</a:t>
            </a:r>
          </a:p>
        </p:txBody>
      </p:sp>
      <p:sp>
        <p:nvSpPr>
          <p:cNvPr id="6" name="TextBox 5" descr="" title="">
            <a:extLst>
              <a:ext uri="{FF2B5EF4-FFF2-40B4-BE49-F238E27FC236}">
                <a16:creationId xmlns:a16="http://schemas.microsoft.com/office/drawing/2014/main" id="{63D1DC79-2648-7090-231F-D44D61F5126D}"/>
              </a:ext>
            </a:extLst>
          </p:cNvPr>
          <p:cNvSpPr txBox="1"/>
          <p:nvPr/>
        </p:nvSpPr>
        <p:spPr>
          <a:xfrm>
            <a:off x="1641000" y="2063596"/>
            <a:ext cx="4657164" cy="1024128"/>
          </a:xfrm>
          <a:prstGeom prst="rect">
            <a:avLst/>
          </a:prstGeom>
          <a:noFill/>
        </p:spPr>
        <p:txBody>
          <a:bodyPr wrap="square" rtlCol="0">
            <a:noAutofit/>
          </a:bodyPr>
          <a:lstStyle/>
          <a:p>
            <a:r>
              <a:rPr lang="en-US" b="1" dirty="0">
                <a:latin typeface="+mj-lt"/>
              </a:rPr>
              <a:t>Audit Reference Prices</a:t>
            </a:r>
          </a:p>
          <a:p>
            <a:pPr>
              <a:spcBef>
                <a:spcPts val="600"/>
              </a:spcBef>
              <a:buClr>
                <a:srgbClr val="003D58"/>
              </a:buClr>
            </a:pPr>
            <a:r>
              <a:rPr lang="en-US" sz="1400" dirty="0"/>
              <a:t>Conduct a regular audits of all advertised “was/original/compare at” prices—verify each was </a:t>
            </a:r>
            <a:br>
              <a:rPr lang="en-US" sz="1400" dirty="0"/>
            </a:br>
            <a:r>
              <a:rPr lang="en-US" sz="1400" dirty="0"/>
              <a:t>a bona fide price sold for a substantial period.</a:t>
            </a:r>
          </a:p>
        </p:txBody>
      </p:sp>
    </p:spTree>
    <p:extLst>
      <p:ext uri="{BB962C8B-B14F-4D97-AF65-F5344CB8AC3E}">
        <p14:creationId xmlns:p14="http://schemas.microsoft.com/office/powerpoint/2010/main" val="773449109"/>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66101766-CBA6-DDDB-C2B5-63BCABB625BD}"/>
            </a:ext>
          </a:extLst>
        </p:cNvPr>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E440FCB6-F958-97A8-BF76-27AF2B27323E}"/>
              </a:ext>
            </a:extLst>
          </p:cNvPr>
          <p:cNvSpPr>
            <a:spLocks noGrp="1"/>
          </p:cNvSpPr>
          <p:nvPr>
            <p:ph sz="quarter" idx="4"/>
          </p:nvPr>
        </p:nvSpPr>
        <p:spPr>
          <a:xfrm>
            <a:off x="6257036" y="2577559"/>
            <a:ext cx="5249164" cy="3586971"/>
          </a:xfrm>
        </p:spPr>
        <p:txBody>
          <a:bodyPr>
            <a:noAutofit/>
          </a:bodyPr>
          <a:lstStyle/>
          <a:p>
            <a:pPr>
              <a:spcBef>
                <a:spcPts val="1200"/>
              </a:spcBef>
            </a:pPr>
            <a:r>
              <a:rPr lang="en-US" sz="1550" dirty="0"/>
              <a:t>Implement automated expired product sweeps, particularly for OTC medications and supplements.</a:t>
            </a:r>
          </a:p>
          <a:p>
            <a:pPr>
              <a:spcBef>
                <a:spcPts val="1200"/>
              </a:spcBef>
            </a:pPr>
            <a:r>
              <a:rPr lang="en-US" sz="1550" dirty="0"/>
              <a:t>Document date-check compliance logs; ensure store managers have clear written SOP for shelf pulls.</a:t>
            </a:r>
          </a:p>
          <a:p>
            <a:pPr>
              <a:spcBef>
                <a:spcPts val="1200"/>
              </a:spcBef>
            </a:pPr>
            <a:r>
              <a:rPr lang="en-US" sz="1550" dirty="0"/>
              <a:t>For delivery platforms: build supplier audit rights </a:t>
            </a:r>
            <a:br>
              <a:rPr lang="en-US" sz="1550" dirty="0"/>
            </a:br>
            <a:r>
              <a:rPr lang="en-US" sz="1550" dirty="0"/>
              <a:t>and indemnification provisions for ingredient/label noncompliance.</a:t>
            </a:r>
          </a:p>
        </p:txBody>
      </p:sp>
      <p:sp>
        <p:nvSpPr>
          <p:cNvPr id="3" name="Text Placeholder 2" descr="" title="">
            <a:extLst>
              <a:ext uri="{FF2B5EF4-FFF2-40B4-BE49-F238E27FC236}">
                <a16:creationId xmlns:a16="http://schemas.microsoft.com/office/drawing/2014/main" id="{649577FD-805C-45A8-D8CE-5722AC112D59}"/>
              </a:ext>
            </a:extLst>
          </p:cNvPr>
          <p:cNvSpPr>
            <a:spLocks noGrp="1"/>
          </p:cNvSpPr>
          <p:nvPr>
            <p:ph type="body" sz="quarter" idx="3"/>
          </p:nvPr>
        </p:nvSpPr>
        <p:spPr>
          <a:xfrm>
            <a:off x="6257036" y="2152055"/>
            <a:ext cx="5249164" cy="347472"/>
          </a:xfrm>
          <a:solidFill>
            <a:srgbClr val="B2BB1E"/>
          </a:solidFill>
        </p:spPr>
        <p:txBody>
          <a:bodyPr/>
          <a:lstStyle/>
          <a:p>
            <a:r>
              <a:rPr lang="en-US" dirty="0">
                <a:solidFill>
                  <a:schemeClr val="bg1"/>
                </a:solidFill>
              </a:rPr>
              <a:t>In-store and district attorney exposure</a:t>
            </a:r>
          </a:p>
        </p:txBody>
      </p:sp>
      <p:sp>
        <p:nvSpPr>
          <p:cNvPr id="4" name="Content Placeholder 3" descr="" title="">
            <a:extLst>
              <a:ext uri="{FF2B5EF4-FFF2-40B4-BE49-F238E27FC236}">
                <a16:creationId xmlns:a16="http://schemas.microsoft.com/office/drawing/2014/main" id="{8E1E7E87-C461-09A1-57E8-EB9780D8B933}"/>
              </a:ext>
            </a:extLst>
          </p:cNvPr>
          <p:cNvSpPr>
            <a:spLocks noGrp="1"/>
          </p:cNvSpPr>
          <p:nvPr>
            <p:ph sz="half" idx="2"/>
          </p:nvPr>
        </p:nvSpPr>
        <p:spPr>
          <a:xfrm>
            <a:off x="685800" y="2577559"/>
            <a:ext cx="5223763" cy="3586971"/>
          </a:xfrm>
        </p:spPr>
        <p:txBody>
          <a:bodyPr>
            <a:noAutofit/>
          </a:bodyPr>
          <a:lstStyle/>
          <a:p>
            <a:pPr>
              <a:spcBef>
                <a:spcPts val="1200"/>
              </a:spcBef>
              <a:buClr>
                <a:srgbClr val="02B3C8"/>
              </a:buClr>
            </a:pPr>
            <a:r>
              <a:rPr lang="en-US" sz="1550" dirty="0"/>
              <a:t>Review “natural,” “no artificial,” and “healthy” claims against full ingredient lists—including manufactured citric acid, malic acid, and phosphates.</a:t>
            </a:r>
          </a:p>
          <a:p>
            <a:pPr>
              <a:spcBef>
                <a:spcPts val="1200"/>
              </a:spcBef>
              <a:buClr>
                <a:srgbClr val="02B3C8"/>
              </a:buClr>
            </a:pPr>
            <a:r>
              <a:rPr lang="en-US" sz="1550" dirty="0"/>
              <a:t>Confirm status of independent third-party testing protocols for heavy metals (lead, cadmium) in high-risk categories: granola products, protein powders, baby foods, snack bars.</a:t>
            </a:r>
          </a:p>
          <a:p>
            <a:pPr>
              <a:spcBef>
                <a:spcPts val="1200"/>
              </a:spcBef>
              <a:buClr>
                <a:srgbClr val="02B3C8"/>
              </a:buClr>
            </a:pPr>
            <a:r>
              <a:rPr lang="en-US" sz="1550" dirty="0"/>
              <a:t>Update private-label packaging to remove unsupported wellness claims ahead of regulatory guidance on ultra-processed foods.</a:t>
            </a:r>
          </a:p>
          <a:p>
            <a:pPr>
              <a:spcBef>
                <a:spcPts val="1200"/>
              </a:spcBef>
              <a:buClr>
                <a:srgbClr val="02B3C8"/>
              </a:buClr>
            </a:pPr>
            <a:r>
              <a:rPr lang="en-US" sz="1550" dirty="0"/>
              <a:t>Align greenwashing claims (recyclable, sustainable, ethical) with documented, verifiable standards—or consider removing them.</a:t>
            </a:r>
          </a:p>
        </p:txBody>
      </p:sp>
      <p:sp>
        <p:nvSpPr>
          <p:cNvPr id="5" name="Text Placeholder 4" descr="" title="">
            <a:extLst>
              <a:ext uri="{FF2B5EF4-FFF2-40B4-BE49-F238E27FC236}">
                <a16:creationId xmlns:a16="http://schemas.microsoft.com/office/drawing/2014/main" id="{E4F8F1FE-675F-2002-25EF-4802D1F9DD93}"/>
              </a:ext>
            </a:extLst>
          </p:cNvPr>
          <p:cNvSpPr>
            <a:spLocks noGrp="1"/>
          </p:cNvSpPr>
          <p:nvPr>
            <p:ph type="body" idx="1"/>
          </p:nvPr>
        </p:nvSpPr>
        <p:spPr>
          <a:xfrm>
            <a:off x="685800" y="2152055"/>
            <a:ext cx="5223763" cy="347472"/>
          </a:xfrm>
          <a:solidFill>
            <a:srgbClr val="02B3C8"/>
          </a:solidFill>
        </p:spPr>
        <p:txBody>
          <a:bodyPr/>
          <a:lstStyle/>
          <a:p>
            <a:r>
              <a:rPr lang="en-US" dirty="0">
                <a:solidFill>
                  <a:schemeClr val="bg1"/>
                </a:solidFill>
              </a:rPr>
              <a:t>Labeling and ingredients</a:t>
            </a:r>
          </a:p>
        </p:txBody>
      </p:sp>
      <p:sp>
        <p:nvSpPr>
          <p:cNvPr id="6" name="Title 5" descr="" title="">
            <a:extLst>
              <a:ext uri="{FF2B5EF4-FFF2-40B4-BE49-F238E27FC236}">
                <a16:creationId xmlns:a16="http://schemas.microsoft.com/office/drawing/2014/main" id="{0E159FAC-5ED6-8BFE-BC1D-3A8A5776F2DC}"/>
              </a:ext>
            </a:extLst>
          </p:cNvPr>
          <p:cNvSpPr>
            <a:spLocks noGrp="1"/>
          </p:cNvSpPr>
          <p:nvPr>
            <p:ph type="title"/>
          </p:nvPr>
        </p:nvSpPr>
        <p:spPr>
          <a:xfrm>
            <a:off x="685800" y="693470"/>
            <a:ext cx="10820400" cy="1363930"/>
          </a:xfrm>
        </p:spPr>
        <p:txBody>
          <a:bodyPr/>
          <a:lstStyle/>
          <a:p>
            <a:r>
              <a:rPr lang="en-US" sz="4400" dirty="0"/>
              <a:t>Mitigation: </a:t>
            </a:r>
            <a:r>
              <a:rPr lang="en-US" sz="4400" b="0" spc="-50" dirty="0"/>
              <a:t>Product Labeling, Ingredients and In-Store Practices</a:t>
            </a:r>
          </a:p>
        </p:txBody>
      </p:sp>
      <p:sp>
        <p:nvSpPr>
          <p:cNvPr id="7" name="Slide Number Placeholder 6" descr="" title="">
            <a:extLst>
              <a:ext uri="{FF2B5EF4-FFF2-40B4-BE49-F238E27FC236}">
                <a16:creationId xmlns:a16="http://schemas.microsoft.com/office/drawing/2014/main" id="{309B918F-A483-C23C-3E17-B9B0EAE44CB8}"/>
              </a:ext>
            </a:extLst>
          </p:cNvPr>
          <p:cNvSpPr>
            <a:spLocks noGrp="1"/>
          </p:cNvSpPr>
          <p:nvPr>
            <p:ph type="sldNum" sz="quarter" idx="12"/>
          </p:nvPr>
        </p:nvSpPr>
        <p:spPr/>
        <p:txBody>
          <a:bodyPr/>
          <a:lstStyle/>
          <a:p>
            <a:fld id="{942E8864-9E47-48CD-A718-F4F563C4A3BF}" type="slidenum">
              <a:rPr lang="en-US" smtClean="0"/>
              <a:pPr/>
              <a:t>13</a:t>
            </a:fld>
            <a:endParaRPr lang="en-US" dirty="0"/>
          </a:p>
        </p:txBody>
      </p:sp>
      <p:sp>
        <p:nvSpPr>
          <p:cNvPr id="8" name="Footer Placeholder 7" descr="" title="">
            <a:extLst>
              <a:ext uri="{FF2B5EF4-FFF2-40B4-BE49-F238E27FC236}">
                <a16:creationId xmlns:a16="http://schemas.microsoft.com/office/drawing/2014/main" id="{EADA66F1-1548-6AE6-373D-A676FED07287}"/>
              </a:ext>
            </a:extLst>
          </p:cNvPr>
          <p:cNvSpPr>
            <a:spLocks noGrp="1"/>
          </p:cNvSpPr>
          <p:nvPr>
            <p:ph type="ftr" sz="quarter" idx="11"/>
          </p:nvPr>
        </p:nvSpPr>
        <p:spPr/>
        <p:txBody>
          <a:bodyPr/>
          <a:lstStyle/>
          <a:p>
            <a:r>
              <a:rPr lang="en-US"/>
              <a:t>CGA LEGAL ADVISORY COMMITTEE</a:t>
            </a:r>
            <a:endParaRPr lang="en-US" dirty="0"/>
          </a:p>
        </p:txBody>
      </p:sp>
    </p:spTree>
    <p:extLst>
      <p:ext uri="{BB962C8B-B14F-4D97-AF65-F5344CB8AC3E}">
        <p14:creationId xmlns:p14="http://schemas.microsoft.com/office/powerpoint/2010/main" val="1972760318"/>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D5EF059D-ACEE-64D5-DA7D-7BFD2B5DC282}"/>
            </a:ext>
          </a:extLst>
        </p:cNvPr>
        <p:cNvGrpSpPr/>
        <p:nvPr/>
      </p:nvGrpSpPr>
      <p:grpSpPr>
        <a:xfrm>
          <a:off x="0" y="0"/>
          <a:ext cx="0" cy="0"/>
          <a:chOff x="0" y="0"/>
          <a:chExt cx="0" cy="0"/>
        </a:xfrm>
      </p:grpSpPr>
      <p:sp>
        <p:nvSpPr>
          <p:cNvPr id="3" name="Title 2" descr="" title="">
            <a:extLst>
              <a:ext uri="{FF2B5EF4-FFF2-40B4-BE49-F238E27FC236}">
                <a16:creationId xmlns:a16="http://schemas.microsoft.com/office/drawing/2014/main" id="{FFBD02BA-E320-3BB8-E047-1C85A991B019}"/>
              </a:ext>
            </a:extLst>
          </p:cNvPr>
          <p:cNvSpPr>
            <a:spLocks noGrp="1"/>
          </p:cNvSpPr>
          <p:nvPr>
            <p:ph type="title"/>
          </p:nvPr>
        </p:nvSpPr>
        <p:spPr/>
        <p:txBody>
          <a:bodyPr/>
          <a:lstStyle/>
          <a:p>
            <a:r>
              <a:rPr lang="en-US" sz="4400" dirty="0"/>
              <a:t>Takeaways: </a:t>
            </a:r>
            <a:r>
              <a:rPr lang="en-US" sz="4400" b="0" spc="-50" dirty="0"/>
              <a:t>Action Items</a:t>
            </a:r>
          </a:p>
        </p:txBody>
      </p:sp>
      <p:sp>
        <p:nvSpPr>
          <p:cNvPr id="4" name="Slide Number Placeholder 3" descr="" title="">
            <a:extLst>
              <a:ext uri="{FF2B5EF4-FFF2-40B4-BE49-F238E27FC236}">
                <a16:creationId xmlns:a16="http://schemas.microsoft.com/office/drawing/2014/main" id="{D69FB828-2B69-A1F9-43BF-7DCB84A04582}"/>
              </a:ext>
            </a:extLst>
          </p:cNvPr>
          <p:cNvSpPr>
            <a:spLocks noGrp="1"/>
          </p:cNvSpPr>
          <p:nvPr>
            <p:ph type="sldNum" sz="quarter" idx="12"/>
          </p:nvPr>
        </p:nvSpPr>
        <p:spPr/>
        <p:txBody>
          <a:bodyPr/>
          <a:lstStyle/>
          <a:p>
            <a:fld id="{40691FC5-8656-4465-B922-9C8E8E60B534}" type="slidenum">
              <a:rPr lang="en-US" smtClean="0"/>
              <a:pPr/>
              <a:t>14</a:t>
            </a:fld>
            <a:endParaRPr lang="en-US" dirty="0"/>
          </a:p>
        </p:txBody>
      </p:sp>
      <p:sp>
        <p:nvSpPr>
          <p:cNvPr id="5" name="Footer Placeholder 4" descr="" title="">
            <a:extLst>
              <a:ext uri="{FF2B5EF4-FFF2-40B4-BE49-F238E27FC236}">
                <a16:creationId xmlns:a16="http://schemas.microsoft.com/office/drawing/2014/main" id="{8F0D4CAA-2A47-81BF-675C-12035B525172}"/>
              </a:ext>
            </a:extLst>
          </p:cNvPr>
          <p:cNvSpPr>
            <a:spLocks noGrp="1"/>
          </p:cNvSpPr>
          <p:nvPr>
            <p:ph type="ftr" sz="quarter" idx="11"/>
          </p:nvPr>
        </p:nvSpPr>
        <p:spPr/>
        <p:txBody>
          <a:bodyPr/>
          <a:lstStyle/>
          <a:p>
            <a:r>
              <a:rPr lang="en-US"/>
              <a:t>CGA LEGAL ADVISORY COMMITTEE</a:t>
            </a:r>
            <a:endParaRPr lang="en-US" dirty="0"/>
          </a:p>
        </p:txBody>
      </p:sp>
      <p:grpSp>
        <p:nvGrpSpPr>
          <p:cNvPr id="22" name="Group 21" descr="" title="">
            <a:extLst>
              <a:ext uri="{FF2B5EF4-FFF2-40B4-BE49-F238E27FC236}">
                <a16:creationId xmlns:a16="http://schemas.microsoft.com/office/drawing/2014/main" id="{E07E7486-CD17-C219-E299-545ED3090FA5}"/>
              </a:ext>
            </a:extLst>
          </p:cNvPr>
          <p:cNvGrpSpPr/>
          <p:nvPr/>
        </p:nvGrpSpPr>
        <p:grpSpPr>
          <a:xfrm>
            <a:off x="6298164" y="2063596"/>
            <a:ext cx="5612364" cy="1024128"/>
            <a:chOff x="6298164" y="2063596"/>
            <a:chExt cx="5612364" cy="1024128"/>
          </a:xfrm>
        </p:grpSpPr>
        <p:sp>
          <p:nvSpPr>
            <p:cNvPr id="15" name="Leaf (Circle)" descr="" title="">
              <a:extLst>
                <a:ext uri="{FF2B5EF4-FFF2-40B4-BE49-F238E27FC236}">
                  <a16:creationId xmlns:a16="http://schemas.microsoft.com/office/drawing/2014/main" id="{DD0E3B56-572B-BA96-7CC4-EA3952FEBD53}"/>
                </a:ext>
              </a:extLst>
            </p:cNvPr>
            <p:cNvSpPr>
              <a:spLocks noChangeAspect="1" noChangeArrowheads="1"/>
            </p:cNvSpPr>
            <p:nvPr/>
          </p:nvSpPr>
          <p:spPr bwMode="auto">
            <a:xfrm>
              <a:off x="6298164" y="2151883"/>
              <a:ext cx="847555" cy="847555"/>
            </a:xfrm>
            <a:prstGeom prst="ellipse">
              <a:avLst/>
            </a:prstGeom>
            <a:solidFill>
              <a:srgbClr val="003D58"/>
            </a:solidFill>
            <a:ln w="28575">
              <a:noFill/>
            </a:ln>
          </p:spPr>
          <p:txBody>
            <a:bodyPr vert="horz" wrap="square" lIns="91440" tIns="45720" rIns="91440" bIns="45720" numCol="1" anchor="ctr" anchorCtr="0" compatLnSpc="1">
              <a:prstTxWarp prst="textNoShape">
                <a:avLst/>
              </a:prstTxWarp>
            </a:bodyPr>
            <a:lstStyle/>
            <a:p>
              <a:pPr algn="ctr"/>
              <a:r>
                <a:rPr lang="en-US" sz="3600" b="1" dirty="0">
                  <a:solidFill>
                    <a:schemeClr val="bg1"/>
                  </a:solidFill>
                  <a:latin typeface="+mj-lt"/>
                </a:rPr>
                <a:t>4</a:t>
              </a:r>
            </a:p>
          </p:txBody>
        </p:sp>
        <p:sp>
          <p:nvSpPr>
            <p:cNvPr id="13" name="TextBox 12" descr="" title="">
              <a:extLst>
                <a:ext uri="{FF2B5EF4-FFF2-40B4-BE49-F238E27FC236}">
                  <a16:creationId xmlns:a16="http://schemas.microsoft.com/office/drawing/2014/main" id="{DFFD5DD7-3130-6B48-4269-678AADA54226}"/>
                </a:ext>
              </a:extLst>
            </p:cNvPr>
            <p:cNvSpPr txBox="1"/>
            <p:nvPr/>
          </p:nvSpPr>
          <p:spPr>
            <a:xfrm>
              <a:off x="7253364" y="2063596"/>
              <a:ext cx="4657164" cy="1024128"/>
            </a:xfrm>
            <a:prstGeom prst="rect">
              <a:avLst/>
            </a:prstGeom>
            <a:noFill/>
          </p:spPr>
          <p:txBody>
            <a:bodyPr wrap="square" rtlCol="0">
              <a:noAutofit/>
            </a:bodyPr>
            <a:lstStyle/>
            <a:p>
              <a:r>
                <a:rPr lang="en-US" b="1" dirty="0">
                  <a:latin typeface="+mj-lt"/>
                </a:rPr>
                <a:t>Comply with CA Gift Card Cash-Out Law</a:t>
              </a:r>
            </a:p>
            <a:p>
              <a:pPr>
                <a:spcBef>
                  <a:spcPts val="600"/>
                </a:spcBef>
                <a:buClr>
                  <a:srgbClr val="003D58"/>
                </a:buClr>
              </a:pPr>
              <a:r>
                <a:rPr lang="en-US" sz="1400" dirty="0"/>
                <a:t>Recently amended: any card under $15 must be redeemable for cash. Train staff, post notices, and </a:t>
              </a:r>
              <a:br>
                <a:rPr lang="en-US" sz="1400" dirty="0"/>
              </a:br>
              <a:r>
                <a:rPr lang="en-US" sz="1400" dirty="0"/>
                <a:t>update systems.</a:t>
              </a:r>
            </a:p>
          </p:txBody>
        </p:sp>
      </p:grpSp>
      <p:grpSp>
        <p:nvGrpSpPr>
          <p:cNvPr id="20" name="Group 19" descr="" title="">
            <a:extLst>
              <a:ext uri="{FF2B5EF4-FFF2-40B4-BE49-F238E27FC236}">
                <a16:creationId xmlns:a16="http://schemas.microsoft.com/office/drawing/2014/main" id="{22B75743-83A3-EEDE-2AEE-F4AA0D893527}"/>
              </a:ext>
            </a:extLst>
          </p:cNvPr>
          <p:cNvGrpSpPr/>
          <p:nvPr/>
        </p:nvGrpSpPr>
        <p:grpSpPr>
          <a:xfrm>
            <a:off x="685800" y="3541266"/>
            <a:ext cx="5612364" cy="1024128"/>
            <a:chOff x="685800" y="3541266"/>
            <a:chExt cx="5612364" cy="1024128"/>
          </a:xfrm>
        </p:grpSpPr>
        <p:sp>
          <p:nvSpPr>
            <p:cNvPr id="12" name="Leaf (Circle)" descr="" title="">
              <a:extLst>
                <a:ext uri="{FF2B5EF4-FFF2-40B4-BE49-F238E27FC236}">
                  <a16:creationId xmlns:a16="http://schemas.microsoft.com/office/drawing/2014/main" id="{82821F57-3D9A-5D34-7BD7-3FED5F237F82}"/>
                </a:ext>
              </a:extLst>
            </p:cNvPr>
            <p:cNvSpPr>
              <a:spLocks noChangeAspect="1" noChangeArrowheads="1"/>
            </p:cNvSpPr>
            <p:nvPr/>
          </p:nvSpPr>
          <p:spPr bwMode="auto">
            <a:xfrm>
              <a:off x="685800" y="3629553"/>
              <a:ext cx="847555" cy="847555"/>
            </a:xfrm>
            <a:prstGeom prst="ellipse">
              <a:avLst/>
            </a:prstGeom>
            <a:solidFill>
              <a:srgbClr val="003D58"/>
            </a:solidFill>
            <a:ln w="28575">
              <a:noFill/>
            </a:ln>
          </p:spPr>
          <p:txBody>
            <a:bodyPr vert="horz" wrap="square" lIns="91440" tIns="45720" rIns="91440" bIns="45720" numCol="1" anchor="ctr" anchorCtr="0" compatLnSpc="1">
              <a:prstTxWarp prst="textNoShape">
                <a:avLst/>
              </a:prstTxWarp>
            </a:bodyPr>
            <a:lstStyle/>
            <a:p>
              <a:pPr algn="ctr"/>
              <a:r>
                <a:rPr lang="en-US" sz="3600" b="1" dirty="0">
                  <a:solidFill>
                    <a:schemeClr val="bg1"/>
                  </a:solidFill>
                  <a:latin typeface="+mj-lt"/>
                </a:rPr>
                <a:t>2</a:t>
              </a:r>
            </a:p>
          </p:txBody>
        </p:sp>
        <p:sp>
          <p:nvSpPr>
            <p:cNvPr id="19" name="TextBox 18" descr="" title="">
              <a:extLst>
                <a:ext uri="{FF2B5EF4-FFF2-40B4-BE49-F238E27FC236}">
                  <a16:creationId xmlns:a16="http://schemas.microsoft.com/office/drawing/2014/main" id="{5B830965-388D-945D-4E3C-BAC605911A68}"/>
                </a:ext>
              </a:extLst>
            </p:cNvPr>
            <p:cNvSpPr txBox="1"/>
            <p:nvPr/>
          </p:nvSpPr>
          <p:spPr>
            <a:xfrm>
              <a:off x="1641000" y="3541266"/>
              <a:ext cx="4657164" cy="1024128"/>
            </a:xfrm>
            <a:prstGeom prst="rect">
              <a:avLst/>
            </a:prstGeom>
            <a:noFill/>
          </p:spPr>
          <p:txBody>
            <a:bodyPr wrap="square" rtlCol="0" anchor="ctr">
              <a:noAutofit/>
            </a:bodyPr>
            <a:lstStyle/>
            <a:p>
              <a:r>
                <a:rPr lang="en-US" b="1" dirty="0">
                  <a:latin typeface="+mj-lt"/>
                </a:rPr>
                <a:t>Review Every Label Claim</a:t>
              </a:r>
            </a:p>
            <a:p>
              <a:pPr>
                <a:spcBef>
                  <a:spcPts val="600"/>
                </a:spcBef>
                <a:buClr>
                  <a:srgbClr val="003D58"/>
                </a:buClr>
              </a:pPr>
              <a:r>
                <a:rPr lang="en-US" sz="1400" dirty="0"/>
                <a:t>“Natural,” “no artificial,” “healthy”— the plaintiffs’ bar will test each one. Private label = same exposure risk.</a:t>
              </a:r>
            </a:p>
          </p:txBody>
        </p:sp>
      </p:grpSp>
      <p:grpSp>
        <p:nvGrpSpPr>
          <p:cNvPr id="23" name="Group 22" descr="" title="">
            <a:extLst>
              <a:ext uri="{FF2B5EF4-FFF2-40B4-BE49-F238E27FC236}">
                <a16:creationId xmlns:a16="http://schemas.microsoft.com/office/drawing/2014/main" id="{C3768260-166E-2D3A-2EAD-5726F7BA0429}"/>
              </a:ext>
            </a:extLst>
          </p:cNvPr>
          <p:cNvGrpSpPr/>
          <p:nvPr/>
        </p:nvGrpSpPr>
        <p:grpSpPr>
          <a:xfrm>
            <a:off x="6298164" y="3541266"/>
            <a:ext cx="5612364" cy="1024128"/>
            <a:chOff x="6298164" y="3541266"/>
            <a:chExt cx="5612364" cy="1024128"/>
          </a:xfrm>
        </p:grpSpPr>
        <p:sp>
          <p:nvSpPr>
            <p:cNvPr id="16" name="Leaf (Circle)" descr="" title="">
              <a:extLst>
                <a:ext uri="{FF2B5EF4-FFF2-40B4-BE49-F238E27FC236}">
                  <a16:creationId xmlns:a16="http://schemas.microsoft.com/office/drawing/2014/main" id="{3637578E-2D7F-AE51-D841-C352481E6A87}"/>
                </a:ext>
              </a:extLst>
            </p:cNvPr>
            <p:cNvSpPr>
              <a:spLocks noChangeAspect="1" noChangeArrowheads="1"/>
            </p:cNvSpPr>
            <p:nvPr/>
          </p:nvSpPr>
          <p:spPr bwMode="auto">
            <a:xfrm>
              <a:off x="6298164" y="3629553"/>
              <a:ext cx="847555" cy="847555"/>
            </a:xfrm>
            <a:prstGeom prst="ellipse">
              <a:avLst/>
            </a:prstGeom>
            <a:solidFill>
              <a:srgbClr val="003D58"/>
            </a:solidFill>
            <a:ln w="28575">
              <a:noFill/>
            </a:ln>
          </p:spPr>
          <p:txBody>
            <a:bodyPr vert="horz" wrap="square" lIns="91440" tIns="45720" rIns="91440" bIns="45720" numCol="1" anchor="ctr" anchorCtr="0" compatLnSpc="1">
              <a:prstTxWarp prst="textNoShape">
                <a:avLst/>
              </a:prstTxWarp>
            </a:bodyPr>
            <a:lstStyle/>
            <a:p>
              <a:pPr algn="ctr"/>
              <a:r>
                <a:rPr lang="en-US" sz="3600" b="1" dirty="0">
                  <a:solidFill>
                    <a:schemeClr val="bg1"/>
                  </a:solidFill>
                  <a:latin typeface="+mj-lt"/>
                </a:rPr>
                <a:t>5</a:t>
              </a:r>
            </a:p>
          </p:txBody>
        </p:sp>
        <p:sp>
          <p:nvSpPr>
            <p:cNvPr id="25" name="TextBox 24" descr="" title="">
              <a:extLst>
                <a:ext uri="{FF2B5EF4-FFF2-40B4-BE49-F238E27FC236}">
                  <a16:creationId xmlns:a16="http://schemas.microsoft.com/office/drawing/2014/main" id="{B6496596-049A-7B3D-8581-392841A0EA6E}"/>
                </a:ext>
              </a:extLst>
            </p:cNvPr>
            <p:cNvSpPr txBox="1"/>
            <p:nvPr/>
          </p:nvSpPr>
          <p:spPr>
            <a:xfrm>
              <a:off x="7253364" y="3541266"/>
              <a:ext cx="4657164" cy="1024128"/>
            </a:xfrm>
            <a:prstGeom prst="rect">
              <a:avLst/>
            </a:prstGeom>
            <a:noFill/>
          </p:spPr>
          <p:txBody>
            <a:bodyPr wrap="square" rtlCol="0">
              <a:noAutofit/>
            </a:bodyPr>
            <a:lstStyle/>
            <a:p>
              <a:r>
                <a:rPr lang="en-US" b="1" dirty="0">
                  <a:latin typeface="+mj-lt"/>
                </a:rPr>
                <a:t>Don’t Ignore Expired OTC Exposure</a:t>
              </a:r>
            </a:p>
            <a:p>
              <a:pPr>
                <a:spcBef>
                  <a:spcPts val="600"/>
                </a:spcBef>
                <a:buClr>
                  <a:srgbClr val="003D58"/>
                </a:buClr>
              </a:pPr>
              <a:r>
                <a:rPr lang="en-US" sz="1400" dirty="0"/>
                <a:t>DA-driven class actions in this category are rising in California. SOP improvements can reduce risk and monetary exposure. </a:t>
              </a:r>
            </a:p>
          </p:txBody>
        </p:sp>
      </p:grpSp>
      <p:grpSp>
        <p:nvGrpSpPr>
          <p:cNvPr id="21" name="Group 20" descr="" title="">
            <a:extLst>
              <a:ext uri="{FF2B5EF4-FFF2-40B4-BE49-F238E27FC236}">
                <a16:creationId xmlns:a16="http://schemas.microsoft.com/office/drawing/2014/main" id="{EE609F40-C77C-CDC1-BEA2-C66638321B6C}"/>
              </a:ext>
            </a:extLst>
          </p:cNvPr>
          <p:cNvGrpSpPr/>
          <p:nvPr/>
        </p:nvGrpSpPr>
        <p:grpSpPr>
          <a:xfrm>
            <a:off x="685800" y="5018936"/>
            <a:ext cx="5612364" cy="1024128"/>
            <a:chOff x="685800" y="5018936"/>
            <a:chExt cx="5612364" cy="1024128"/>
          </a:xfrm>
        </p:grpSpPr>
        <p:sp>
          <p:nvSpPr>
            <p:cNvPr id="14" name="Leaf (Circle)" descr="" title="">
              <a:extLst>
                <a:ext uri="{FF2B5EF4-FFF2-40B4-BE49-F238E27FC236}">
                  <a16:creationId xmlns:a16="http://schemas.microsoft.com/office/drawing/2014/main" id="{685F3EDA-7C55-DD48-FBF0-CB72A7FBFD02}"/>
                </a:ext>
              </a:extLst>
            </p:cNvPr>
            <p:cNvSpPr>
              <a:spLocks noChangeAspect="1" noChangeArrowheads="1"/>
            </p:cNvSpPr>
            <p:nvPr/>
          </p:nvSpPr>
          <p:spPr bwMode="auto">
            <a:xfrm>
              <a:off x="685800" y="5107223"/>
              <a:ext cx="847555" cy="847555"/>
            </a:xfrm>
            <a:prstGeom prst="ellipse">
              <a:avLst/>
            </a:prstGeom>
            <a:solidFill>
              <a:srgbClr val="003D58"/>
            </a:solidFill>
            <a:ln w="28575">
              <a:noFill/>
            </a:ln>
          </p:spPr>
          <p:txBody>
            <a:bodyPr vert="horz" wrap="square" lIns="91440" tIns="45720" rIns="91440" bIns="45720" numCol="1" anchor="ctr" anchorCtr="0" compatLnSpc="1">
              <a:prstTxWarp prst="textNoShape">
                <a:avLst/>
              </a:prstTxWarp>
            </a:bodyPr>
            <a:lstStyle/>
            <a:p>
              <a:pPr algn="ctr"/>
              <a:r>
                <a:rPr lang="en-US" sz="3600" b="1" dirty="0">
                  <a:solidFill>
                    <a:schemeClr val="bg1"/>
                  </a:solidFill>
                  <a:latin typeface="+mj-lt"/>
                </a:rPr>
                <a:t>3</a:t>
              </a:r>
            </a:p>
          </p:txBody>
        </p:sp>
        <p:sp>
          <p:nvSpPr>
            <p:cNvPr id="31" name="TextBox 30" descr="" title="">
              <a:extLst>
                <a:ext uri="{FF2B5EF4-FFF2-40B4-BE49-F238E27FC236}">
                  <a16:creationId xmlns:a16="http://schemas.microsoft.com/office/drawing/2014/main" id="{D27FD5A5-3697-DD0F-EBFB-E10AB83B8CED}"/>
                </a:ext>
              </a:extLst>
            </p:cNvPr>
            <p:cNvSpPr txBox="1"/>
            <p:nvPr/>
          </p:nvSpPr>
          <p:spPr>
            <a:xfrm>
              <a:off x="1641000" y="5018936"/>
              <a:ext cx="4657164" cy="1024128"/>
            </a:xfrm>
            <a:prstGeom prst="rect">
              <a:avLst/>
            </a:prstGeom>
            <a:noFill/>
          </p:spPr>
          <p:txBody>
            <a:bodyPr wrap="square" rtlCol="0" anchor="ctr">
              <a:noAutofit/>
            </a:bodyPr>
            <a:lstStyle/>
            <a:p>
              <a:r>
                <a:rPr lang="en-US" b="1" dirty="0">
                  <a:latin typeface="+mj-lt"/>
                </a:rPr>
                <a:t>Test for Heavy Metals + Contaminants</a:t>
              </a:r>
            </a:p>
            <a:p>
              <a:pPr>
                <a:spcBef>
                  <a:spcPts val="600"/>
                </a:spcBef>
                <a:buClr>
                  <a:srgbClr val="003D58"/>
                </a:buClr>
              </a:pPr>
              <a:r>
                <a:rPr lang="en-US" sz="1400" dirty="0"/>
                <a:t>Independent testing is the standard of care.</a:t>
              </a:r>
            </a:p>
          </p:txBody>
        </p:sp>
      </p:grpSp>
      <p:grpSp>
        <p:nvGrpSpPr>
          <p:cNvPr id="24" name="Group 23" descr="" title="">
            <a:extLst>
              <a:ext uri="{FF2B5EF4-FFF2-40B4-BE49-F238E27FC236}">
                <a16:creationId xmlns:a16="http://schemas.microsoft.com/office/drawing/2014/main" id="{617BC7D7-1890-052F-7A14-A06FDB019D3B}"/>
              </a:ext>
            </a:extLst>
          </p:cNvPr>
          <p:cNvGrpSpPr/>
          <p:nvPr/>
        </p:nvGrpSpPr>
        <p:grpSpPr>
          <a:xfrm>
            <a:off x="6298164" y="5018936"/>
            <a:ext cx="5398116" cy="1024128"/>
            <a:chOff x="6298164" y="5018936"/>
            <a:chExt cx="5398116" cy="1024128"/>
          </a:xfrm>
        </p:grpSpPr>
        <p:sp>
          <p:nvSpPr>
            <p:cNvPr id="17" name="Leaf (Circle)" descr="" title="">
              <a:extLst>
                <a:ext uri="{FF2B5EF4-FFF2-40B4-BE49-F238E27FC236}">
                  <a16:creationId xmlns:a16="http://schemas.microsoft.com/office/drawing/2014/main" id="{D05A4D43-A7D2-7E78-2C70-19EB6C8556F4}"/>
                </a:ext>
              </a:extLst>
            </p:cNvPr>
            <p:cNvSpPr>
              <a:spLocks noChangeAspect="1" noChangeArrowheads="1"/>
            </p:cNvSpPr>
            <p:nvPr/>
          </p:nvSpPr>
          <p:spPr bwMode="auto">
            <a:xfrm>
              <a:off x="6298164" y="5107223"/>
              <a:ext cx="847555" cy="847555"/>
            </a:xfrm>
            <a:prstGeom prst="ellipse">
              <a:avLst/>
            </a:prstGeom>
            <a:solidFill>
              <a:srgbClr val="003D58"/>
            </a:solidFill>
            <a:ln w="28575">
              <a:noFill/>
            </a:ln>
          </p:spPr>
          <p:txBody>
            <a:bodyPr vert="horz" wrap="square" lIns="91440" tIns="45720" rIns="91440" bIns="45720" numCol="1" anchor="ctr" anchorCtr="0" compatLnSpc="1">
              <a:prstTxWarp prst="textNoShape">
                <a:avLst/>
              </a:prstTxWarp>
            </a:bodyPr>
            <a:lstStyle/>
            <a:p>
              <a:pPr algn="ctr"/>
              <a:r>
                <a:rPr lang="en-US" sz="3600" b="1" dirty="0">
                  <a:solidFill>
                    <a:schemeClr val="bg1"/>
                  </a:solidFill>
                  <a:latin typeface="+mj-lt"/>
                </a:rPr>
                <a:t>6</a:t>
              </a:r>
            </a:p>
          </p:txBody>
        </p:sp>
        <p:sp>
          <p:nvSpPr>
            <p:cNvPr id="37" name="TextBox 36" descr="" title="">
              <a:extLst>
                <a:ext uri="{FF2B5EF4-FFF2-40B4-BE49-F238E27FC236}">
                  <a16:creationId xmlns:a16="http://schemas.microsoft.com/office/drawing/2014/main" id="{506B4C1C-536C-BC10-B1EB-EF5D922E926D}"/>
                </a:ext>
              </a:extLst>
            </p:cNvPr>
            <p:cNvSpPr txBox="1"/>
            <p:nvPr/>
          </p:nvSpPr>
          <p:spPr>
            <a:xfrm>
              <a:off x="7253363" y="5018936"/>
              <a:ext cx="4442917" cy="1024128"/>
            </a:xfrm>
            <a:prstGeom prst="rect">
              <a:avLst/>
            </a:prstGeom>
            <a:noFill/>
          </p:spPr>
          <p:txBody>
            <a:bodyPr wrap="square" rtlCol="0">
              <a:noAutofit/>
            </a:bodyPr>
            <a:lstStyle/>
            <a:p>
              <a:r>
                <a:rPr lang="en-US" b="1" dirty="0">
                  <a:latin typeface="+mj-lt"/>
                </a:rPr>
                <a:t>Monitor UPF + Greenwashing Trends</a:t>
              </a:r>
            </a:p>
            <a:p>
              <a:pPr>
                <a:spcBef>
                  <a:spcPts val="600"/>
                </a:spcBef>
                <a:buClr>
                  <a:srgbClr val="003D58"/>
                </a:buClr>
              </a:pPr>
              <a:r>
                <a:rPr lang="en-US" sz="1400" dirty="0"/>
                <a:t>California plaintiffs’ bar is most active nationally. </a:t>
              </a:r>
              <a:br>
                <a:rPr lang="en-US" sz="1400" dirty="0"/>
              </a:br>
              <a:r>
                <a:rPr lang="en-US" sz="1400" dirty="0"/>
                <a:t>Stay ahead of regulatory developments and review marketing claims proactively.</a:t>
              </a:r>
            </a:p>
          </p:txBody>
        </p:sp>
      </p:grpSp>
      <p:grpSp>
        <p:nvGrpSpPr>
          <p:cNvPr id="18" name="Group 17" descr="" title="">
            <a:extLst>
              <a:ext uri="{FF2B5EF4-FFF2-40B4-BE49-F238E27FC236}">
                <a16:creationId xmlns:a16="http://schemas.microsoft.com/office/drawing/2014/main" id="{09A424C9-14EE-280C-EBCC-DDE96A1C9645}"/>
              </a:ext>
            </a:extLst>
          </p:cNvPr>
          <p:cNvGrpSpPr/>
          <p:nvPr/>
        </p:nvGrpSpPr>
        <p:grpSpPr>
          <a:xfrm>
            <a:off x="685800" y="2063596"/>
            <a:ext cx="5612364" cy="1024128"/>
            <a:chOff x="685800" y="2063596"/>
            <a:chExt cx="5612364" cy="1024128"/>
          </a:xfrm>
        </p:grpSpPr>
        <p:sp>
          <p:nvSpPr>
            <p:cNvPr id="6" name="TextBox 5" descr="" title="">
              <a:extLst>
                <a:ext uri="{FF2B5EF4-FFF2-40B4-BE49-F238E27FC236}">
                  <a16:creationId xmlns:a16="http://schemas.microsoft.com/office/drawing/2014/main" id="{B3EE8898-61B3-48B7-F310-60995896DA1F}"/>
                </a:ext>
              </a:extLst>
            </p:cNvPr>
            <p:cNvSpPr txBox="1"/>
            <p:nvPr/>
          </p:nvSpPr>
          <p:spPr>
            <a:xfrm>
              <a:off x="1641000" y="2063596"/>
              <a:ext cx="4657164" cy="1024128"/>
            </a:xfrm>
            <a:prstGeom prst="rect">
              <a:avLst/>
            </a:prstGeom>
            <a:noFill/>
          </p:spPr>
          <p:txBody>
            <a:bodyPr wrap="square" rtlCol="0" anchor="ctr">
              <a:noAutofit/>
            </a:bodyPr>
            <a:lstStyle/>
            <a:p>
              <a:r>
                <a:rPr lang="en-US" b="1" dirty="0">
                  <a:latin typeface="+mj-lt"/>
                </a:rPr>
                <a:t>Audit Pricing Practices </a:t>
              </a:r>
              <a:r>
                <a:rPr lang="en-US" b="1" i="1" u="sng" dirty="0">
                  <a:latin typeface="+mj-lt"/>
                </a:rPr>
                <a:t>Now</a:t>
              </a:r>
            </a:p>
            <a:p>
              <a:pPr>
                <a:spcBef>
                  <a:spcPts val="600"/>
                </a:spcBef>
                <a:buClr>
                  <a:srgbClr val="003D58"/>
                </a:buClr>
              </a:pPr>
              <a:r>
                <a:rPr lang="en-US" sz="1400" dirty="0"/>
                <a:t>Reference pricing class actions continue to grow as a retail litigation risk in California.</a:t>
              </a:r>
            </a:p>
          </p:txBody>
        </p:sp>
        <p:sp>
          <p:nvSpPr>
            <p:cNvPr id="2" name="Leaf (Circle)" descr="" title="">
              <a:extLst>
                <a:ext uri="{FF2B5EF4-FFF2-40B4-BE49-F238E27FC236}">
                  <a16:creationId xmlns:a16="http://schemas.microsoft.com/office/drawing/2014/main" id="{9C2C1CC3-60FC-6D91-94C4-E0DB44599E81}"/>
                </a:ext>
              </a:extLst>
            </p:cNvPr>
            <p:cNvSpPr>
              <a:spLocks noChangeAspect="1" noChangeArrowheads="1"/>
            </p:cNvSpPr>
            <p:nvPr/>
          </p:nvSpPr>
          <p:spPr bwMode="auto">
            <a:xfrm>
              <a:off x="685800" y="2205654"/>
              <a:ext cx="847555" cy="847555"/>
            </a:xfrm>
            <a:prstGeom prst="ellipse">
              <a:avLst/>
            </a:prstGeom>
            <a:solidFill>
              <a:srgbClr val="003D58"/>
            </a:solidFill>
            <a:ln w="28575">
              <a:noFill/>
            </a:ln>
          </p:spPr>
          <p:txBody>
            <a:bodyPr vert="horz" wrap="square" lIns="91440" tIns="45720" rIns="91440" bIns="45720" numCol="1" anchor="ctr" anchorCtr="0" compatLnSpc="1">
              <a:prstTxWarp prst="textNoShape">
                <a:avLst/>
              </a:prstTxWarp>
            </a:bodyPr>
            <a:lstStyle/>
            <a:p>
              <a:pPr algn="ctr"/>
              <a:r>
                <a:rPr lang="en-US" sz="3600" b="1" dirty="0">
                  <a:solidFill>
                    <a:schemeClr val="bg1"/>
                  </a:solidFill>
                  <a:latin typeface="+mj-lt"/>
                </a:rPr>
                <a:t>1</a:t>
              </a:r>
            </a:p>
          </p:txBody>
        </p:sp>
      </p:grpSp>
    </p:spTree>
    <p:extLst>
      <p:ext uri="{BB962C8B-B14F-4D97-AF65-F5344CB8AC3E}">
        <p14:creationId xmlns:p14="http://schemas.microsoft.com/office/powerpoint/2010/main" val="746077771"/>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2D2822D4-82DB-AE0F-1916-FAB1D0ED31A0}"/>
              </a:ext>
            </a:extLst>
          </p:cNvPr>
          <p:cNvSpPr>
            <a:spLocks noGrp="1"/>
          </p:cNvSpPr>
          <p:nvPr>
            <p:ph type="sldNum" sz="quarter" idx="12"/>
          </p:nvPr>
        </p:nvSpPr>
        <p:spPr/>
        <p:txBody>
          <a:bodyPr/>
          <a:lstStyle/>
          <a:p>
            <a:r>
              <a:rPr lang="en-US" dirty="0">
                <a:solidFill>
                  <a:schemeClr val="bg1">
                    <a:alpha val="50000"/>
                  </a:schemeClr>
                </a:solidFill>
              </a:rPr>
              <a:t>Privileged + confidential | attorney-client work product</a:t>
            </a:r>
          </a:p>
        </p:txBody>
      </p:sp>
      <p:sp>
        <p:nvSpPr>
          <p:cNvPr id="3" name="Footer Placeholder 2" descr="" title="">
            <a:extLst>
              <a:ext uri="{FF2B5EF4-FFF2-40B4-BE49-F238E27FC236}">
                <a16:creationId xmlns:a16="http://schemas.microsoft.com/office/drawing/2014/main" id="{A52E7D03-76AE-9CE0-B670-156F8302C110}"/>
              </a:ext>
            </a:extLst>
          </p:cNvPr>
          <p:cNvSpPr>
            <a:spLocks noGrp="1"/>
          </p:cNvSpPr>
          <p:nvPr>
            <p:ph type="ftr" sz="quarter" idx="11"/>
          </p:nvPr>
        </p:nvSpPr>
        <p:spPr/>
        <p:txBody>
          <a:bodyPr/>
          <a:lstStyle/>
          <a:p>
            <a:r>
              <a:rPr lang="en-US"/>
              <a:t>CGA LEGAL ADVISORY COMMITTEE</a:t>
            </a:r>
            <a:endParaRPr lang="en-US" dirty="0"/>
          </a:p>
        </p:txBody>
      </p:sp>
      <p:sp>
        <p:nvSpPr>
          <p:cNvPr id="8" name="Rectangle 7" descr="" title="">
            <a:extLst>
              <a:ext uri="{FF2B5EF4-FFF2-40B4-BE49-F238E27FC236}">
                <a16:creationId xmlns:a16="http://schemas.microsoft.com/office/drawing/2014/main" id="{0D229304-1E79-62A2-9A78-60C57122DD0D}"/>
              </a:ext>
            </a:extLst>
          </p:cNvPr>
          <p:cNvSpPr/>
          <p:nvPr/>
        </p:nvSpPr>
        <p:spPr>
          <a:xfrm>
            <a:off x="1" y="1336700"/>
            <a:ext cx="12192000" cy="418460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descr="" title="">
            <a:extLst>
              <a:ext uri="{FF2B5EF4-FFF2-40B4-BE49-F238E27FC236}">
                <a16:creationId xmlns:a16="http://schemas.microsoft.com/office/drawing/2014/main" id="{E46F8494-59AC-F14C-1C21-773AED61CD7F}"/>
              </a:ext>
            </a:extLst>
          </p:cNvPr>
          <p:cNvSpPr txBox="1">
            <a:spLocks/>
          </p:cNvSpPr>
          <p:nvPr/>
        </p:nvSpPr>
        <p:spPr>
          <a:xfrm>
            <a:off x="1090742" y="2282827"/>
            <a:ext cx="3703637" cy="2292347"/>
          </a:xfrm>
          <a:prstGeom prst="rect">
            <a:avLst/>
          </a:prstGeom>
        </p:spPr>
        <p:txBody>
          <a:bodyPr/>
          <a:lstStyle>
            <a:lvl1pPr marL="457200" indent="-457200" algn="l" defTabSz="914400" rtl="0" eaLnBrk="1" latinLnBrk="0" hangingPunct="1">
              <a:lnSpc>
                <a:spcPct val="100000"/>
              </a:lnSpc>
              <a:spcBef>
                <a:spcPts val="1000"/>
              </a:spcBef>
              <a:buClr>
                <a:srgbClr val="B2BB1E"/>
              </a:buClr>
              <a:buFont typeface="Arial" panose="020B0604020202020204" pitchFamily="34" charset="0"/>
              <a:buChar char="•"/>
              <a:defRPr sz="2800" kern="1200">
                <a:solidFill>
                  <a:srgbClr val="000000"/>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400" kern="1200">
                <a:solidFill>
                  <a:srgbClr val="000000"/>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rgbClr val="000000"/>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b="1" dirty="0">
              <a:solidFill>
                <a:srgbClr val="003D58"/>
              </a:solidFill>
              <a:latin typeface="+mj-lt"/>
            </a:endParaRPr>
          </a:p>
          <a:p>
            <a:pPr marL="0" indent="0">
              <a:buNone/>
            </a:pPr>
            <a:r>
              <a:rPr lang="en-US" sz="4400" b="1" dirty="0">
                <a:solidFill>
                  <a:srgbClr val="003D58"/>
                </a:solidFill>
                <a:latin typeface="+mj-lt"/>
              </a:rPr>
              <a:t>Questions?</a:t>
            </a:r>
          </a:p>
        </p:txBody>
      </p:sp>
      <p:grpSp>
        <p:nvGrpSpPr>
          <p:cNvPr id="13" name="Group 12" descr="" title="">
            <a:extLst>
              <a:ext uri="{FF2B5EF4-FFF2-40B4-BE49-F238E27FC236}">
                <a16:creationId xmlns:a16="http://schemas.microsoft.com/office/drawing/2014/main" id="{EA1DE0E0-570C-807D-F4BB-9AD4042067CC}"/>
              </a:ext>
            </a:extLst>
          </p:cNvPr>
          <p:cNvGrpSpPr/>
          <p:nvPr/>
        </p:nvGrpSpPr>
        <p:grpSpPr>
          <a:xfrm>
            <a:off x="5782263" y="1722533"/>
            <a:ext cx="5723937" cy="1532729"/>
            <a:chOff x="5952248" y="2978233"/>
            <a:chExt cx="5723937" cy="1532729"/>
          </a:xfrm>
        </p:grpSpPr>
        <p:sp>
          <p:nvSpPr>
            <p:cNvPr id="4" name="Text Placeholder 5" descr="" title="">
              <a:extLst>
                <a:ext uri="{FF2B5EF4-FFF2-40B4-BE49-F238E27FC236}">
                  <a16:creationId xmlns:a16="http://schemas.microsoft.com/office/drawing/2014/main" id="{BADBA548-9E20-70F0-AFA4-3AE16A3BF165}"/>
                </a:ext>
              </a:extLst>
            </p:cNvPr>
            <p:cNvSpPr txBox="1">
              <a:spLocks/>
            </p:cNvSpPr>
            <p:nvPr/>
          </p:nvSpPr>
          <p:spPr>
            <a:xfrm>
              <a:off x="7743230" y="3027179"/>
              <a:ext cx="3932955" cy="1434837"/>
            </a:xfrm>
            <a:prstGeom prst="rect">
              <a:avLst/>
            </a:prstGeom>
          </p:spPr>
          <p:txBody>
            <a:bodyPr/>
            <a:lstStyle>
              <a:lvl1pPr marL="457200" indent="-457200" algn="l" defTabSz="914400" rtl="0" eaLnBrk="1" latinLnBrk="0" hangingPunct="1">
                <a:lnSpc>
                  <a:spcPct val="100000"/>
                </a:lnSpc>
                <a:spcBef>
                  <a:spcPts val="1000"/>
                </a:spcBef>
                <a:buClr>
                  <a:srgbClr val="B2BB1E"/>
                </a:buClr>
                <a:buFont typeface="Arial" panose="020B0604020202020204" pitchFamily="34" charset="0"/>
                <a:buChar char="•"/>
                <a:defRPr sz="2800" kern="1200">
                  <a:solidFill>
                    <a:srgbClr val="000000"/>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400" kern="1200">
                  <a:solidFill>
                    <a:srgbClr val="000000"/>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rgbClr val="000000"/>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Naoki Kaneko</a:t>
              </a:r>
            </a:p>
            <a:p>
              <a:pPr marL="0" indent="0">
                <a:spcBef>
                  <a:spcPts val="0"/>
                </a:spcBef>
                <a:buNone/>
              </a:pPr>
              <a:r>
                <a:rPr lang="en-US" sz="2000" i="1" dirty="0"/>
                <a:t>Partner | </a:t>
              </a:r>
              <a:r>
                <a:rPr lang="en-US" sz="2000" dirty="0"/>
                <a:t>Shook, Hardy &amp; Bacon</a:t>
              </a:r>
            </a:p>
            <a:p>
              <a:pPr marL="0" indent="0">
                <a:spcBef>
                  <a:spcPts val="0"/>
                </a:spcBef>
                <a:buNone/>
              </a:pPr>
              <a:r>
                <a:rPr lang="en-US" sz="2000" dirty="0"/>
                <a:t>Orange County</a:t>
              </a:r>
            </a:p>
            <a:p>
              <a:pPr marL="0" indent="0">
                <a:spcBef>
                  <a:spcPts val="0"/>
                </a:spcBef>
                <a:buNone/>
              </a:pPr>
              <a:r>
                <a:rPr lang="en-US" sz="2000" dirty="0">
                  <a:hlinkClick r:id="rId2"/>
                </a:rPr>
                <a:t>nkaneko@shb.com</a:t>
              </a:r>
              <a:endParaRPr lang="en-US" dirty="0"/>
            </a:p>
          </p:txBody>
        </p:sp>
        <p:pic>
          <p:nvPicPr>
            <p:cNvPr id="6" name="Picture Placeholder 8" descr="" title="">
              <a:extLst>
                <a:ext uri="{FF2B5EF4-FFF2-40B4-BE49-F238E27FC236}">
                  <a16:creationId xmlns:a16="http://schemas.microsoft.com/office/drawing/2014/main" id="{937D50AD-E278-59BA-B537-14AD7C24E171}"/>
                </a:ext>
              </a:extLst>
            </p:cNvPr>
            <p:cNvPicPr>
              <a:picLocks noChangeAspect="1"/>
            </p:cNvPicPr>
            <p:nvPr/>
          </p:nvPicPr>
          <p:blipFill>
            <a:blip r:embed="rId3" cstate="print">
              <a:extLst>
                <a:ext uri="{28A0092B-C50C-407E-A947-70E740481C1C}">
                  <a14:useLocalDpi xmlns:a14="http://schemas.microsoft.com/office/drawing/2010/main" val="0"/>
                </a:ext>
              </a:extLst>
            </a:blip>
            <a:srcRect t="36" b="36"/>
            <a:stretch>
              <a:fillRect/>
            </a:stretch>
          </p:blipFill>
          <p:spPr>
            <a:xfrm>
              <a:off x="5952248" y="2978233"/>
              <a:ext cx="1533943" cy="1532729"/>
            </a:xfrm>
            <a:prstGeom prst="ellipse">
              <a:avLst/>
            </a:prstGeom>
            <a:ln w="57150">
              <a:solidFill>
                <a:srgbClr val="B2BB1E"/>
              </a:solidFill>
            </a:ln>
          </p:spPr>
        </p:pic>
      </p:grpSp>
      <p:grpSp>
        <p:nvGrpSpPr>
          <p:cNvPr id="14" name="Group 13" descr="" title="">
            <a:extLst>
              <a:ext uri="{FF2B5EF4-FFF2-40B4-BE49-F238E27FC236}">
                <a16:creationId xmlns:a16="http://schemas.microsoft.com/office/drawing/2014/main" id="{34D5D167-56DD-C828-A56A-9FA2098432B1}"/>
              </a:ext>
            </a:extLst>
          </p:cNvPr>
          <p:cNvGrpSpPr/>
          <p:nvPr/>
        </p:nvGrpSpPr>
        <p:grpSpPr>
          <a:xfrm>
            <a:off x="5782263" y="3602738"/>
            <a:ext cx="5723937" cy="1532729"/>
            <a:chOff x="5952248" y="2978233"/>
            <a:chExt cx="5723937" cy="1532729"/>
          </a:xfrm>
        </p:grpSpPr>
        <p:sp>
          <p:nvSpPr>
            <p:cNvPr id="15" name="Text Placeholder 5" descr="" title="">
              <a:extLst>
                <a:ext uri="{FF2B5EF4-FFF2-40B4-BE49-F238E27FC236}">
                  <a16:creationId xmlns:a16="http://schemas.microsoft.com/office/drawing/2014/main" id="{32F466C4-8EBC-257D-7C6B-FDF0FDDB2C82}"/>
                </a:ext>
              </a:extLst>
            </p:cNvPr>
            <p:cNvSpPr txBox="1">
              <a:spLocks/>
            </p:cNvSpPr>
            <p:nvPr/>
          </p:nvSpPr>
          <p:spPr>
            <a:xfrm>
              <a:off x="7743230" y="2978233"/>
              <a:ext cx="3932955" cy="1532729"/>
            </a:xfrm>
            <a:prstGeom prst="rect">
              <a:avLst/>
            </a:prstGeom>
          </p:spPr>
          <p:txBody>
            <a:bodyPr/>
            <a:lstStyle>
              <a:lvl1pPr marL="457200" indent="-457200" algn="l" defTabSz="914400" rtl="0" eaLnBrk="1" latinLnBrk="0" hangingPunct="1">
                <a:lnSpc>
                  <a:spcPct val="100000"/>
                </a:lnSpc>
                <a:spcBef>
                  <a:spcPts val="1000"/>
                </a:spcBef>
                <a:buClr>
                  <a:srgbClr val="B2BB1E"/>
                </a:buClr>
                <a:buFont typeface="Arial" panose="020B0604020202020204" pitchFamily="34" charset="0"/>
                <a:buChar char="•"/>
                <a:defRPr sz="2800" kern="1200">
                  <a:solidFill>
                    <a:srgbClr val="000000"/>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400" kern="1200">
                  <a:solidFill>
                    <a:srgbClr val="000000"/>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rgbClr val="000000"/>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Meghan Baker</a:t>
              </a:r>
            </a:p>
            <a:p>
              <a:pPr marL="0" indent="0">
                <a:spcBef>
                  <a:spcPts val="0"/>
                </a:spcBef>
                <a:buNone/>
              </a:pPr>
              <a:r>
                <a:rPr lang="en-US" sz="2000" i="1" dirty="0"/>
                <a:t>Partner | </a:t>
              </a:r>
              <a:r>
                <a:rPr lang="en-US" sz="2000" dirty="0"/>
                <a:t>Downey Brand LLP</a:t>
              </a:r>
            </a:p>
            <a:p>
              <a:pPr marL="0" indent="0">
                <a:spcBef>
                  <a:spcPts val="0"/>
                </a:spcBef>
                <a:buNone/>
              </a:pPr>
              <a:r>
                <a:rPr lang="en-US" sz="2000" dirty="0"/>
                <a:t>Sacramento</a:t>
              </a:r>
            </a:p>
            <a:p>
              <a:pPr marL="0" indent="0">
                <a:spcBef>
                  <a:spcPts val="0"/>
                </a:spcBef>
                <a:buNone/>
              </a:pPr>
              <a:r>
                <a:rPr lang="en-US" sz="2000" dirty="0">
                  <a:hlinkClick r:id="rId4"/>
                </a:rPr>
                <a:t>mbaker@downeybrand.com</a:t>
              </a:r>
              <a:endParaRPr lang="en-US" dirty="0"/>
            </a:p>
          </p:txBody>
        </p:sp>
        <p:pic>
          <p:nvPicPr>
            <p:cNvPr id="16" name="Picture Placeholder 8" descr="" title="">
              <a:extLst>
                <a:ext uri="{FF2B5EF4-FFF2-40B4-BE49-F238E27FC236}">
                  <a16:creationId xmlns:a16="http://schemas.microsoft.com/office/drawing/2014/main" id="{A37BD808-77E7-AC2D-DD49-ABF90F29CC22}"/>
                </a:ext>
              </a:extLst>
            </p:cNvPr>
            <p:cNvPicPr>
              <a:picLocks noChangeAspect="1"/>
            </p:cNvPicPr>
            <p:nvPr/>
          </p:nvPicPr>
          <p:blipFill>
            <a:blip r:embed="rId5">
              <a:extLst>
                <a:ext uri="{28A0092B-C50C-407E-A947-70E740481C1C}">
                  <a14:useLocalDpi xmlns:a14="http://schemas.microsoft.com/office/drawing/2010/main" val="0"/>
                </a:ext>
              </a:extLst>
            </a:blip>
            <a:srcRect t="1312" b="11692"/>
            <a:stretch>
              <a:fillRect/>
            </a:stretch>
          </p:blipFill>
          <p:spPr>
            <a:xfrm>
              <a:off x="5952248" y="2978233"/>
              <a:ext cx="1533943" cy="1532729"/>
            </a:xfrm>
            <a:prstGeom prst="ellipse">
              <a:avLst/>
            </a:prstGeom>
            <a:ln w="57150">
              <a:solidFill>
                <a:srgbClr val="B2BB1E"/>
              </a:solidFill>
            </a:ln>
          </p:spPr>
        </p:pic>
      </p:grpSp>
    </p:spTree>
    <p:extLst>
      <p:ext uri="{BB962C8B-B14F-4D97-AF65-F5344CB8AC3E}">
        <p14:creationId xmlns:p14="http://schemas.microsoft.com/office/powerpoint/2010/main" val="1007510736"/>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5B2B21CA-B335-25C3-C9D2-625DA68E35C4}"/>
              </a:ext>
            </a:extLst>
          </p:cNvPr>
          <p:cNvSpPr>
            <a:spLocks noGrp="1"/>
          </p:cNvSpPr>
          <p:nvPr>
            <p:ph idx="1"/>
          </p:nvPr>
        </p:nvSpPr>
        <p:spPr>
          <a:xfrm>
            <a:off x="5295899" y="685800"/>
            <a:ext cx="6423349" cy="5486400"/>
          </a:xfrm>
        </p:spPr>
        <p:txBody>
          <a:bodyPr/>
          <a:lstStyle/>
          <a:p>
            <a:pPr marL="514350" indent="-514350">
              <a:buFont typeface="+mj-lt"/>
              <a:buAutoNum type="arabicPeriod"/>
            </a:pPr>
            <a:r>
              <a:rPr lang="en-US" b="1" dirty="0">
                <a:latin typeface="+mj-lt"/>
              </a:rPr>
              <a:t>The Litigation Landscape</a:t>
            </a:r>
            <a:br>
              <a:rPr lang="en-US" dirty="0"/>
            </a:br>
            <a:r>
              <a:rPr lang="en-US" sz="2600" dirty="0"/>
              <a:t>Private Plaintiffs and DA Enforcement</a:t>
            </a:r>
          </a:p>
          <a:p>
            <a:pPr marL="514350" marR="0" lvl="0" indent="-514350" algn="l" defTabSz="914400" rtl="0" eaLnBrk="1" fontAlgn="auto" latinLnBrk="0" hangingPunct="1">
              <a:lnSpc>
                <a:spcPct val="100000"/>
              </a:lnSpc>
              <a:spcBef>
                <a:spcPts val="4800"/>
              </a:spcBef>
              <a:spcAft>
                <a:spcPts val="0"/>
              </a:spcAft>
              <a:buClr>
                <a:srgbClr val="B2BB1E"/>
              </a:buClr>
              <a:buSzTx/>
              <a:buFont typeface="+mj-lt"/>
              <a:buAutoNum type="arabicPeriod"/>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Key Claim Categories</a:t>
            </a:r>
            <a:br>
              <a:rPr kumimoji="0" lang="en-US" sz="32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br>
            <a:r>
              <a:rPr kumimoji="0" lang="en-US" sz="2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What Claims are Being Asserted?</a:t>
            </a:r>
          </a:p>
          <a:p>
            <a:pPr marL="514350" marR="0" lvl="0" indent="-514350" algn="l" defTabSz="914400" rtl="0" eaLnBrk="1" fontAlgn="auto" latinLnBrk="0" hangingPunct="1">
              <a:lnSpc>
                <a:spcPct val="100000"/>
              </a:lnSpc>
              <a:spcBef>
                <a:spcPts val="4800"/>
              </a:spcBef>
              <a:spcAft>
                <a:spcPts val="0"/>
              </a:spcAft>
              <a:buClr>
                <a:srgbClr val="B2BB1E"/>
              </a:buClr>
              <a:buSzTx/>
              <a:buFont typeface="+mj-lt"/>
              <a:buAutoNum type="arabicPeriod"/>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Mitigation Playbook</a:t>
            </a:r>
            <a:br>
              <a:rPr kumimoji="0" lang="en-US" sz="32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br>
            <a:r>
              <a:rPr kumimoji="0" lang="en-US" sz="2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Practical Steps to Reduce Exposure Now</a:t>
            </a:r>
          </a:p>
        </p:txBody>
      </p:sp>
      <p:sp>
        <p:nvSpPr>
          <p:cNvPr id="3" name="Title 2" descr="" title="">
            <a:extLst>
              <a:ext uri="{FF2B5EF4-FFF2-40B4-BE49-F238E27FC236}">
                <a16:creationId xmlns:a16="http://schemas.microsoft.com/office/drawing/2014/main" id="{B5A6B16A-9F69-FB55-6C73-FA91C82CB54F}"/>
              </a:ext>
            </a:extLst>
          </p:cNvPr>
          <p:cNvSpPr>
            <a:spLocks noGrp="1"/>
          </p:cNvSpPr>
          <p:nvPr>
            <p:ph type="title"/>
          </p:nvPr>
        </p:nvSpPr>
        <p:spPr/>
        <p:txBody>
          <a:bodyPr/>
          <a:lstStyle/>
          <a:p>
            <a:r>
              <a:rPr lang="en-US" dirty="0"/>
              <a:t>Today’s Roadmap</a:t>
            </a:r>
          </a:p>
        </p:txBody>
      </p:sp>
      <p:sp>
        <p:nvSpPr>
          <p:cNvPr id="4" name="Slide Number Placeholder 3" descr="" title="">
            <a:extLst>
              <a:ext uri="{FF2B5EF4-FFF2-40B4-BE49-F238E27FC236}">
                <a16:creationId xmlns:a16="http://schemas.microsoft.com/office/drawing/2014/main" id="{D37FD17E-CD2C-E210-153D-9E80D19C629B}"/>
              </a:ext>
            </a:extLst>
          </p:cNvPr>
          <p:cNvSpPr>
            <a:spLocks noGrp="1"/>
          </p:cNvSpPr>
          <p:nvPr>
            <p:ph type="sldNum" sz="quarter" idx="12"/>
          </p:nvPr>
        </p:nvSpPr>
        <p:spPr/>
        <p:txBody>
          <a:bodyPr/>
          <a:lstStyle/>
          <a:p>
            <a:fld id="{1A68F199-A27A-4CCE-8067-36CCA3B9EB9C}" type="slidenum">
              <a:rPr lang="en-US" smtClean="0"/>
              <a:pPr/>
              <a:t>2</a:t>
            </a:fld>
            <a:endParaRPr lang="en-US" dirty="0"/>
          </a:p>
        </p:txBody>
      </p:sp>
      <p:sp>
        <p:nvSpPr>
          <p:cNvPr id="5" name="Footer Placeholder 4" descr="" title="">
            <a:extLst>
              <a:ext uri="{FF2B5EF4-FFF2-40B4-BE49-F238E27FC236}">
                <a16:creationId xmlns:a16="http://schemas.microsoft.com/office/drawing/2014/main" id="{FF7C4DD7-A8B5-60F9-A593-2E0D3EC6BB35}"/>
              </a:ext>
            </a:extLst>
          </p:cNvPr>
          <p:cNvSpPr>
            <a:spLocks noGrp="1"/>
          </p:cNvSpPr>
          <p:nvPr>
            <p:ph type="ftr" sz="quarter" idx="11"/>
          </p:nvPr>
        </p:nvSpPr>
        <p:spPr/>
        <p:txBody>
          <a:bodyPr/>
          <a:lstStyle/>
          <a:p>
            <a:r>
              <a:rPr lang="en-US"/>
              <a:t>CGA LEGAL ADVISORY COMMITTEE</a:t>
            </a:r>
            <a:endParaRPr lang="en-US" dirty="0"/>
          </a:p>
        </p:txBody>
      </p:sp>
    </p:spTree>
    <p:extLst>
      <p:ext uri="{BB962C8B-B14F-4D97-AF65-F5344CB8AC3E}">
        <p14:creationId xmlns:p14="http://schemas.microsoft.com/office/powerpoint/2010/main" val="889360359"/>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E3E67989-A389-60A2-5BFE-201EAD30C2A6}"/>
              </a:ext>
            </a:extLst>
          </p:cNvPr>
          <p:cNvSpPr>
            <a:spLocks noGrp="1"/>
          </p:cNvSpPr>
          <p:nvPr>
            <p:ph type="title"/>
          </p:nvPr>
        </p:nvSpPr>
        <p:spPr/>
        <p:txBody>
          <a:bodyPr/>
          <a:lstStyle/>
          <a:p>
            <a:r>
              <a:rPr lang="en-US" sz="6200" dirty="0"/>
              <a:t>The Litigation Landscape</a:t>
            </a:r>
          </a:p>
        </p:txBody>
      </p:sp>
      <p:sp>
        <p:nvSpPr>
          <p:cNvPr id="4" name="Text Placeholder 3" descr="" title="">
            <a:extLst>
              <a:ext uri="{FF2B5EF4-FFF2-40B4-BE49-F238E27FC236}">
                <a16:creationId xmlns:a16="http://schemas.microsoft.com/office/drawing/2014/main" id="{CFF60F8A-9544-DAD9-DA71-333D8A1FD1AB}"/>
              </a:ext>
            </a:extLst>
          </p:cNvPr>
          <p:cNvSpPr>
            <a:spLocks noGrp="1"/>
          </p:cNvSpPr>
          <p:nvPr>
            <p:ph type="body" sz="quarter" idx="10"/>
          </p:nvPr>
        </p:nvSpPr>
        <p:spPr/>
        <p:txBody>
          <a:bodyPr/>
          <a:lstStyle/>
          <a:p>
            <a:r>
              <a:rPr lang="en-US" dirty="0"/>
              <a:t>1</a:t>
            </a:r>
          </a:p>
        </p:txBody>
      </p:sp>
    </p:spTree>
    <p:extLst>
      <p:ext uri="{BB962C8B-B14F-4D97-AF65-F5344CB8AC3E}">
        <p14:creationId xmlns:p14="http://schemas.microsoft.com/office/powerpoint/2010/main" val="2898512538"/>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4F28B7B0-0F32-B26D-9D18-FBECA2B7D5A8}"/>
              </a:ext>
            </a:extLst>
          </p:cNvPr>
          <p:cNvSpPr>
            <a:spLocks noGrp="1"/>
          </p:cNvSpPr>
          <p:nvPr>
            <p:ph sz="quarter" idx="4"/>
          </p:nvPr>
        </p:nvSpPr>
        <p:spPr>
          <a:xfrm>
            <a:off x="6257036" y="2235913"/>
            <a:ext cx="5249164" cy="3928617"/>
          </a:xfrm>
        </p:spPr>
        <p:txBody>
          <a:bodyPr>
            <a:noAutofit/>
          </a:bodyPr>
          <a:lstStyle/>
          <a:p>
            <a:pPr>
              <a:spcBef>
                <a:spcPts val="1500"/>
              </a:spcBef>
            </a:pPr>
            <a:r>
              <a:rPr lang="en-US" sz="2000" dirty="0"/>
              <a:t>Washington AG activity</a:t>
            </a:r>
          </a:p>
          <a:p>
            <a:pPr>
              <a:spcBef>
                <a:spcPts val="1500"/>
              </a:spcBef>
            </a:pPr>
            <a:r>
              <a:rPr lang="en-US" sz="2000" dirty="0"/>
              <a:t>California AG activity related to PFAS, microplastics and environmental claims</a:t>
            </a:r>
          </a:p>
          <a:p>
            <a:pPr>
              <a:spcBef>
                <a:spcPts val="1500"/>
              </a:spcBef>
            </a:pPr>
            <a:r>
              <a:rPr lang="en-US" sz="2000" dirty="0"/>
              <a:t>New York and New Jersey AGs pursuing UPF and labeling enforcement</a:t>
            </a:r>
          </a:p>
          <a:p>
            <a:pPr>
              <a:spcBef>
                <a:spcPts val="1500"/>
              </a:spcBef>
            </a:pPr>
            <a:r>
              <a:rPr lang="en-US" sz="2000" dirty="0"/>
              <a:t>State DAs targeting expired OTC products on shelves—direct grocery liability</a:t>
            </a:r>
          </a:p>
          <a:p>
            <a:pPr>
              <a:spcBef>
                <a:spcPts val="1500"/>
              </a:spcBef>
            </a:pPr>
            <a:r>
              <a:rPr lang="en-US" sz="2000" dirty="0"/>
              <a:t>Multi-state AG coalitions forming around “forever chemicals” in food packaging</a:t>
            </a:r>
          </a:p>
        </p:txBody>
      </p:sp>
      <p:sp>
        <p:nvSpPr>
          <p:cNvPr id="3" name="Text Placeholder 2" descr="" title="">
            <a:extLst>
              <a:ext uri="{FF2B5EF4-FFF2-40B4-BE49-F238E27FC236}">
                <a16:creationId xmlns:a16="http://schemas.microsoft.com/office/drawing/2014/main" id="{8C404C7C-6E29-6E00-5EDC-9976FB374ADC}"/>
              </a:ext>
            </a:extLst>
          </p:cNvPr>
          <p:cNvSpPr>
            <a:spLocks noGrp="1"/>
          </p:cNvSpPr>
          <p:nvPr>
            <p:ph type="body" sz="quarter" idx="3"/>
          </p:nvPr>
        </p:nvSpPr>
        <p:spPr>
          <a:xfrm>
            <a:off x="6257036" y="1709928"/>
            <a:ext cx="5249164" cy="347472"/>
          </a:xfrm>
          <a:solidFill>
            <a:srgbClr val="B2BB1E"/>
          </a:solidFill>
        </p:spPr>
        <p:txBody>
          <a:bodyPr/>
          <a:lstStyle/>
          <a:p>
            <a:r>
              <a:rPr lang="en-US" dirty="0">
                <a:solidFill>
                  <a:schemeClr val="bg1"/>
                </a:solidFill>
              </a:rPr>
              <a:t>State attorneys General + district attorneys</a:t>
            </a:r>
          </a:p>
        </p:txBody>
      </p:sp>
      <p:sp>
        <p:nvSpPr>
          <p:cNvPr id="4" name="Content Placeholder 3" descr="" title="">
            <a:extLst>
              <a:ext uri="{FF2B5EF4-FFF2-40B4-BE49-F238E27FC236}">
                <a16:creationId xmlns:a16="http://schemas.microsoft.com/office/drawing/2014/main" id="{40610D8D-279B-DD60-50CE-7A1F4D5888C3}"/>
              </a:ext>
            </a:extLst>
          </p:cNvPr>
          <p:cNvSpPr>
            <a:spLocks noGrp="1"/>
          </p:cNvSpPr>
          <p:nvPr>
            <p:ph sz="half" idx="2"/>
          </p:nvPr>
        </p:nvSpPr>
        <p:spPr>
          <a:xfrm>
            <a:off x="685800" y="2235913"/>
            <a:ext cx="5223763" cy="3928617"/>
          </a:xfrm>
        </p:spPr>
        <p:txBody>
          <a:bodyPr>
            <a:noAutofit/>
          </a:bodyPr>
          <a:lstStyle/>
          <a:p>
            <a:pPr>
              <a:spcBef>
                <a:spcPts val="1500"/>
              </a:spcBef>
              <a:buClr>
                <a:srgbClr val="02B3C8"/>
              </a:buClr>
            </a:pPr>
            <a:r>
              <a:rPr lang="en-US" sz="2000" dirty="0"/>
              <a:t>Nationwide class actions targeting food labeling, ingredient claims, and pricing</a:t>
            </a:r>
          </a:p>
          <a:p>
            <a:pPr>
              <a:spcBef>
                <a:spcPts val="1500"/>
              </a:spcBef>
              <a:buClr>
                <a:srgbClr val="02B3C8"/>
              </a:buClr>
            </a:pPr>
            <a:r>
              <a:rPr lang="en-US" sz="2000" dirty="0"/>
              <a:t>“No artificial,” “natural,” “healthy”</a:t>
            </a:r>
          </a:p>
          <a:p>
            <a:pPr>
              <a:spcBef>
                <a:spcPts val="1500"/>
              </a:spcBef>
              <a:buClr>
                <a:srgbClr val="02B3C8"/>
              </a:buClr>
            </a:pPr>
            <a:r>
              <a:rPr lang="en-US" sz="2000" dirty="0"/>
              <a:t>Heavy metals (lead)</a:t>
            </a:r>
          </a:p>
          <a:p>
            <a:pPr>
              <a:spcBef>
                <a:spcPts val="1500"/>
              </a:spcBef>
              <a:buClr>
                <a:srgbClr val="02B3C8"/>
              </a:buClr>
            </a:pPr>
            <a:r>
              <a:rPr lang="en-US" sz="2000" dirty="0"/>
              <a:t>Greenwashing claims</a:t>
            </a:r>
          </a:p>
          <a:p>
            <a:pPr>
              <a:spcBef>
                <a:spcPts val="1500"/>
              </a:spcBef>
              <a:buClr>
                <a:srgbClr val="02B3C8"/>
              </a:buClr>
            </a:pPr>
            <a:r>
              <a:rPr lang="en-US" sz="2000" dirty="0"/>
              <a:t>Reference/deceptive pricing suits across online and in-store retailers</a:t>
            </a:r>
          </a:p>
        </p:txBody>
      </p:sp>
      <p:sp>
        <p:nvSpPr>
          <p:cNvPr id="5" name="Text Placeholder 4" descr="" title="">
            <a:extLst>
              <a:ext uri="{FF2B5EF4-FFF2-40B4-BE49-F238E27FC236}">
                <a16:creationId xmlns:a16="http://schemas.microsoft.com/office/drawing/2014/main" id="{246F58FE-05B2-D8C0-78ED-BB25B3577F70}"/>
              </a:ext>
            </a:extLst>
          </p:cNvPr>
          <p:cNvSpPr>
            <a:spLocks noGrp="1"/>
          </p:cNvSpPr>
          <p:nvPr>
            <p:ph type="body" idx="1"/>
          </p:nvPr>
        </p:nvSpPr>
        <p:spPr>
          <a:xfrm>
            <a:off x="685800" y="1709928"/>
            <a:ext cx="5223763" cy="347472"/>
          </a:xfrm>
          <a:solidFill>
            <a:srgbClr val="02B3C8"/>
          </a:solidFill>
        </p:spPr>
        <p:txBody>
          <a:bodyPr/>
          <a:lstStyle/>
          <a:p>
            <a:r>
              <a:rPr lang="en-US" dirty="0">
                <a:solidFill>
                  <a:schemeClr val="bg1"/>
                </a:solidFill>
              </a:rPr>
              <a:t>Private Plaintiffs’ Bar</a:t>
            </a:r>
          </a:p>
        </p:txBody>
      </p:sp>
      <p:sp>
        <p:nvSpPr>
          <p:cNvPr id="6" name="Title 5" descr="" title="">
            <a:extLst>
              <a:ext uri="{FF2B5EF4-FFF2-40B4-BE49-F238E27FC236}">
                <a16:creationId xmlns:a16="http://schemas.microsoft.com/office/drawing/2014/main" id="{780273CD-B994-3C42-4970-52DD72EDFBBB}"/>
              </a:ext>
            </a:extLst>
          </p:cNvPr>
          <p:cNvSpPr>
            <a:spLocks noGrp="1"/>
          </p:cNvSpPr>
          <p:nvPr>
            <p:ph type="title"/>
          </p:nvPr>
        </p:nvSpPr>
        <p:spPr/>
        <p:txBody>
          <a:bodyPr/>
          <a:lstStyle/>
          <a:p>
            <a:r>
              <a:rPr lang="en-US" sz="4000" dirty="0"/>
              <a:t>Who Is Bringing These Suits Against Retailers?</a:t>
            </a:r>
          </a:p>
        </p:txBody>
      </p:sp>
      <p:sp>
        <p:nvSpPr>
          <p:cNvPr id="7" name="Slide Number Placeholder 6" descr="" title="">
            <a:extLst>
              <a:ext uri="{FF2B5EF4-FFF2-40B4-BE49-F238E27FC236}">
                <a16:creationId xmlns:a16="http://schemas.microsoft.com/office/drawing/2014/main" id="{F00BE3F0-2EAE-9EB2-89C5-7F6B2735ECE3}"/>
              </a:ext>
            </a:extLst>
          </p:cNvPr>
          <p:cNvSpPr>
            <a:spLocks noGrp="1"/>
          </p:cNvSpPr>
          <p:nvPr>
            <p:ph type="sldNum" sz="quarter" idx="12"/>
          </p:nvPr>
        </p:nvSpPr>
        <p:spPr/>
        <p:txBody>
          <a:bodyPr/>
          <a:lstStyle/>
          <a:p>
            <a:fld id="{942E8864-9E47-48CD-A718-F4F563C4A3BF}" type="slidenum">
              <a:rPr lang="en-US" smtClean="0"/>
              <a:pPr/>
              <a:t>4</a:t>
            </a:fld>
            <a:endParaRPr lang="en-US" dirty="0"/>
          </a:p>
        </p:txBody>
      </p:sp>
      <p:sp>
        <p:nvSpPr>
          <p:cNvPr id="8" name="Footer Placeholder 7" descr="" title="">
            <a:extLst>
              <a:ext uri="{FF2B5EF4-FFF2-40B4-BE49-F238E27FC236}">
                <a16:creationId xmlns:a16="http://schemas.microsoft.com/office/drawing/2014/main" id="{9F561A66-0136-32EC-9EAB-357E8A2617B8}"/>
              </a:ext>
            </a:extLst>
          </p:cNvPr>
          <p:cNvSpPr>
            <a:spLocks noGrp="1"/>
          </p:cNvSpPr>
          <p:nvPr>
            <p:ph type="ftr" sz="quarter" idx="11"/>
          </p:nvPr>
        </p:nvSpPr>
        <p:spPr/>
        <p:txBody>
          <a:bodyPr/>
          <a:lstStyle/>
          <a:p>
            <a:r>
              <a:rPr lang="en-US"/>
              <a:t>CGA LEGAL ADVISORY COMMITTEE</a:t>
            </a:r>
            <a:endParaRPr lang="en-US" dirty="0"/>
          </a:p>
        </p:txBody>
      </p:sp>
    </p:spTree>
    <p:extLst>
      <p:ext uri="{BB962C8B-B14F-4D97-AF65-F5344CB8AC3E}">
        <p14:creationId xmlns:p14="http://schemas.microsoft.com/office/powerpoint/2010/main" val="265998071"/>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EB1BC26D-D157-E413-B01F-54C75B35495E}"/>
            </a:ext>
          </a:extLst>
        </p:cNvPr>
        <p:cNvGrpSpPr/>
        <p:nvPr/>
      </p:nvGrpSpPr>
      <p:grpSpPr>
        <a:xfrm>
          <a:off x="0" y="0"/>
          <a:ext cx="0" cy="0"/>
          <a:chOff x="0" y="0"/>
          <a:chExt cx="0" cy="0"/>
        </a:xfrm>
      </p:grpSpPr>
      <p:sp>
        <p:nvSpPr>
          <p:cNvPr id="3" name="Title 2" descr="" title="">
            <a:extLst>
              <a:ext uri="{FF2B5EF4-FFF2-40B4-BE49-F238E27FC236}">
                <a16:creationId xmlns:a16="http://schemas.microsoft.com/office/drawing/2014/main" id="{0CE456EA-5BEE-FE7E-D4FD-C4B77F0E0CCD}"/>
              </a:ext>
            </a:extLst>
          </p:cNvPr>
          <p:cNvSpPr>
            <a:spLocks noGrp="1"/>
          </p:cNvSpPr>
          <p:nvPr>
            <p:ph type="title"/>
          </p:nvPr>
        </p:nvSpPr>
        <p:spPr/>
        <p:txBody>
          <a:bodyPr/>
          <a:lstStyle/>
          <a:p>
            <a:r>
              <a:rPr lang="en-US" sz="6200" dirty="0"/>
              <a:t>Key Claim Categories</a:t>
            </a:r>
          </a:p>
        </p:txBody>
      </p:sp>
      <p:sp>
        <p:nvSpPr>
          <p:cNvPr id="4" name="Text Placeholder 3" descr="" title="">
            <a:extLst>
              <a:ext uri="{FF2B5EF4-FFF2-40B4-BE49-F238E27FC236}">
                <a16:creationId xmlns:a16="http://schemas.microsoft.com/office/drawing/2014/main" id="{B1E6278C-0B93-FC2C-7A9A-ED474F000A3A}"/>
              </a:ext>
            </a:extLst>
          </p:cNvPr>
          <p:cNvSpPr>
            <a:spLocks noGrp="1"/>
          </p:cNvSpPr>
          <p:nvPr>
            <p:ph type="body" sz="quarter" idx="10"/>
          </p:nvPr>
        </p:nvSpPr>
        <p:spPr/>
        <p:txBody>
          <a:bodyPr/>
          <a:lstStyle/>
          <a:p>
            <a:r>
              <a:rPr lang="en-US" dirty="0"/>
              <a:t>2</a:t>
            </a:r>
          </a:p>
        </p:txBody>
      </p:sp>
    </p:spTree>
    <p:extLst>
      <p:ext uri="{BB962C8B-B14F-4D97-AF65-F5344CB8AC3E}">
        <p14:creationId xmlns:p14="http://schemas.microsoft.com/office/powerpoint/2010/main" val="1650011345"/>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178D0381-2849-2165-21F5-4D65C6AFAEEB}"/>
              </a:ext>
            </a:extLst>
          </p:cNvPr>
          <p:cNvSpPr>
            <a:spLocks noGrp="1"/>
          </p:cNvSpPr>
          <p:nvPr>
            <p:ph type="title"/>
          </p:nvPr>
        </p:nvSpPr>
        <p:spPr>
          <a:xfrm>
            <a:off x="685800" y="693470"/>
            <a:ext cx="10820400" cy="1363930"/>
          </a:xfrm>
        </p:spPr>
        <p:txBody>
          <a:bodyPr/>
          <a:lstStyle/>
          <a:p>
            <a:r>
              <a:rPr lang="en-US" sz="4400" dirty="0"/>
              <a:t>Deceptive Pricing:</a:t>
            </a:r>
            <a:br>
              <a:rPr lang="en-US" sz="4400" dirty="0"/>
            </a:br>
            <a:r>
              <a:rPr lang="en-US" sz="4000" b="0" spc="-50" dirty="0"/>
              <a:t>Highest Exposure for California Retailers</a:t>
            </a:r>
            <a:endParaRPr lang="en-US" b="0" spc="-50" dirty="0"/>
          </a:p>
        </p:txBody>
      </p:sp>
      <p:sp>
        <p:nvSpPr>
          <p:cNvPr id="4" name="Slide Number Placeholder 3" descr="" title="">
            <a:extLst>
              <a:ext uri="{FF2B5EF4-FFF2-40B4-BE49-F238E27FC236}">
                <a16:creationId xmlns:a16="http://schemas.microsoft.com/office/drawing/2014/main" id="{6A1A333D-BBA5-255A-9E1D-4924D7A843D7}"/>
              </a:ext>
            </a:extLst>
          </p:cNvPr>
          <p:cNvSpPr>
            <a:spLocks noGrp="1"/>
          </p:cNvSpPr>
          <p:nvPr>
            <p:ph type="sldNum" sz="quarter" idx="12"/>
          </p:nvPr>
        </p:nvSpPr>
        <p:spPr/>
        <p:txBody>
          <a:bodyPr/>
          <a:lstStyle/>
          <a:p>
            <a:fld id="{04ACA33F-E264-49CB-9432-9F5CE7FE39AE}" type="slidenum">
              <a:rPr lang="en-US" smtClean="0"/>
              <a:pPr/>
              <a:t>6</a:t>
            </a:fld>
            <a:endParaRPr lang="en-US" dirty="0"/>
          </a:p>
        </p:txBody>
      </p:sp>
      <p:sp>
        <p:nvSpPr>
          <p:cNvPr id="5" name="Footer Placeholder 4" descr="" title="">
            <a:extLst>
              <a:ext uri="{FF2B5EF4-FFF2-40B4-BE49-F238E27FC236}">
                <a16:creationId xmlns:a16="http://schemas.microsoft.com/office/drawing/2014/main" id="{AEB4B5EE-992B-BFED-47C5-272407CA0C1B}"/>
              </a:ext>
            </a:extLst>
          </p:cNvPr>
          <p:cNvSpPr>
            <a:spLocks noGrp="1"/>
          </p:cNvSpPr>
          <p:nvPr>
            <p:ph type="ftr" sz="quarter" idx="11"/>
          </p:nvPr>
        </p:nvSpPr>
        <p:spPr/>
        <p:txBody>
          <a:bodyPr/>
          <a:lstStyle/>
          <a:p>
            <a:r>
              <a:rPr lang="en-US"/>
              <a:t>CGA LEGAL ADVISORY COMMITTEE</a:t>
            </a:r>
            <a:endParaRPr lang="en-US" dirty="0"/>
          </a:p>
        </p:txBody>
      </p:sp>
      <p:grpSp>
        <p:nvGrpSpPr>
          <p:cNvPr id="14" name="Group 13" descr="" title="">
            <a:extLst>
              <a:ext uri="{FF2B5EF4-FFF2-40B4-BE49-F238E27FC236}">
                <a16:creationId xmlns:a16="http://schemas.microsoft.com/office/drawing/2014/main" id="{C8C86A0A-32EA-AC5B-2BEA-3ACC3D35EA71}"/>
              </a:ext>
            </a:extLst>
          </p:cNvPr>
          <p:cNvGrpSpPr/>
          <p:nvPr/>
        </p:nvGrpSpPr>
        <p:grpSpPr>
          <a:xfrm>
            <a:off x="685801" y="2265101"/>
            <a:ext cx="5565709" cy="1124339"/>
            <a:chOff x="685801" y="2304661"/>
            <a:chExt cx="5565709" cy="1124339"/>
          </a:xfrm>
        </p:grpSpPr>
        <p:sp>
          <p:nvSpPr>
            <p:cNvPr id="6" name="Shape 4" descr="" title="">
              <a:extLst>
                <a:ext uri="{FF2B5EF4-FFF2-40B4-BE49-F238E27FC236}">
                  <a16:creationId xmlns:a16="http://schemas.microsoft.com/office/drawing/2014/main" id="{5F233E95-B37C-58F3-42F6-E717B49F891C}"/>
                </a:ext>
              </a:extLst>
            </p:cNvPr>
            <p:cNvSpPr/>
            <p:nvPr/>
          </p:nvSpPr>
          <p:spPr>
            <a:xfrm>
              <a:off x="685801" y="2304661"/>
              <a:ext cx="5565709" cy="1124339"/>
            </a:xfrm>
            <a:prstGeom prst="rect">
              <a:avLst/>
            </a:prstGeom>
            <a:noFill/>
            <a:ln w="28575">
              <a:solidFill>
                <a:srgbClr val="B2BB1E"/>
              </a:solidFill>
              <a:prstDash val="solid"/>
            </a:ln>
          </p:spPr>
          <p:txBody>
            <a:bodyPr lIns="1005840" tIns="137160" rIns="182880" bIns="182880"/>
            <a:lstStyle/>
            <a:p>
              <a:pPr>
                <a:spcAft>
                  <a:spcPts val="300"/>
                </a:spcAft>
              </a:pPr>
              <a:r>
                <a:rPr lang="en-US" sz="1200" b="1" spc="100" dirty="0">
                  <a:solidFill>
                    <a:srgbClr val="003D58"/>
                  </a:solidFill>
                  <a:latin typeface="+mj-lt"/>
                  <a:ea typeface="Calibri" pitchFamily="34" charset="-122"/>
                  <a:cs typeface="Calibri" pitchFamily="34" charset="-120"/>
                </a:rPr>
                <a:t>CALIFORNIA KEY RULE</a:t>
              </a:r>
            </a:p>
            <a:p>
              <a:r>
                <a:rPr lang="en-US" sz="1400" dirty="0">
                  <a:solidFill>
                    <a:srgbClr val="000000"/>
                  </a:solidFill>
                  <a:ea typeface="Calibri" pitchFamily="34" charset="-122"/>
                  <a:cs typeface="Calibri" pitchFamily="34" charset="-120"/>
                </a:rPr>
                <a:t>Any advertised ‘former’ price must have been the genuine prevailing price within the 3 months preceding the advertisement (Cal. Bus. &amp; Prof. Code § 17501).</a:t>
              </a:r>
              <a:endParaRPr lang="en-US" sz="1400" dirty="0"/>
            </a:p>
          </p:txBody>
        </p:sp>
        <p:grpSp>
          <p:nvGrpSpPr>
            <p:cNvPr id="8" name="Key (Icon)" descr="" title="">
              <a:extLst>
                <a:ext uri="{FF2B5EF4-FFF2-40B4-BE49-F238E27FC236}">
                  <a16:creationId xmlns:a16="http://schemas.microsoft.com/office/drawing/2014/main" id="{6D51342B-68AB-3EB2-35D4-EF70B1474AE8}"/>
                </a:ext>
              </a:extLst>
            </p:cNvPr>
            <p:cNvGrpSpPr>
              <a:grpSpLocks noChangeAspect="1"/>
            </p:cNvGrpSpPr>
            <p:nvPr/>
          </p:nvGrpSpPr>
          <p:grpSpPr>
            <a:xfrm>
              <a:off x="846430" y="2526522"/>
              <a:ext cx="680607" cy="680616"/>
              <a:chOff x="3375027" y="5351543"/>
              <a:chExt cx="1095376" cy="1095391"/>
            </a:xfrm>
          </p:grpSpPr>
          <p:sp>
            <p:nvSpPr>
              <p:cNvPr id="9" name="Key (Circle)" descr="" title="">
                <a:extLst>
                  <a:ext uri="{FF2B5EF4-FFF2-40B4-BE49-F238E27FC236}">
                    <a16:creationId xmlns:a16="http://schemas.microsoft.com/office/drawing/2014/main" id="{77F99AB4-6879-E2DD-1603-181C26DCD6CC}"/>
                  </a:ext>
                </a:extLst>
              </p:cNvPr>
              <p:cNvSpPr>
                <a:spLocks noChangeAspect="1" noChangeArrowheads="1"/>
              </p:cNvSpPr>
              <p:nvPr/>
            </p:nvSpPr>
            <p:spPr bwMode="auto">
              <a:xfrm>
                <a:off x="3375027" y="5351543"/>
                <a:ext cx="1095376" cy="1095391"/>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Key (Fill)" descr="" title="">
                <a:extLst>
                  <a:ext uri="{FF2B5EF4-FFF2-40B4-BE49-F238E27FC236}">
                    <a16:creationId xmlns:a16="http://schemas.microsoft.com/office/drawing/2014/main" id="{0C338D47-877D-9DAD-57CF-2257E3E59E99}"/>
                  </a:ext>
                </a:extLst>
              </p:cNvPr>
              <p:cNvSpPr>
                <a:spLocks noChangeAspect="1"/>
              </p:cNvSpPr>
              <p:nvPr/>
            </p:nvSpPr>
            <p:spPr bwMode="auto">
              <a:xfrm>
                <a:off x="3636965" y="5570621"/>
                <a:ext cx="611188" cy="623897"/>
              </a:xfrm>
              <a:custGeom>
                <a:avLst/>
                <a:gdLst>
                  <a:gd name="connsiteX0" fmla="*/ 484982 w 611188"/>
                  <a:gd name="connsiteY0" fmla="*/ 61914 h 623897"/>
                  <a:gd name="connsiteX1" fmla="*/ 420688 w 611188"/>
                  <a:gd name="connsiteY1" fmla="*/ 126209 h 623897"/>
                  <a:gd name="connsiteX2" fmla="*/ 484982 w 611188"/>
                  <a:gd name="connsiteY2" fmla="*/ 190504 h 623897"/>
                  <a:gd name="connsiteX3" fmla="*/ 549276 w 611188"/>
                  <a:gd name="connsiteY3" fmla="*/ 126209 h 623897"/>
                  <a:gd name="connsiteX4" fmla="*/ 484982 w 611188"/>
                  <a:gd name="connsiteY4" fmla="*/ 61914 h 623897"/>
                  <a:gd name="connsiteX5" fmla="*/ 413801 w 611188"/>
                  <a:gd name="connsiteY5" fmla="*/ 0 h 623897"/>
                  <a:gd name="connsiteX6" fmla="*/ 611188 w 611188"/>
                  <a:gd name="connsiteY6" fmla="*/ 200028 h 623897"/>
                  <a:gd name="connsiteX7" fmla="*/ 413801 w 611188"/>
                  <a:gd name="connsiteY7" fmla="*/ 397675 h 623897"/>
                  <a:gd name="connsiteX8" fmla="*/ 335321 w 611188"/>
                  <a:gd name="connsiteY8" fmla="*/ 381006 h 623897"/>
                  <a:gd name="connsiteX9" fmla="*/ 311540 w 611188"/>
                  <a:gd name="connsiteY9" fmla="*/ 385769 h 623897"/>
                  <a:gd name="connsiteX10" fmla="*/ 254464 w 611188"/>
                  <a:gd name="connsiteY10" fmla="*/ 440538 h 623897"/>
                  <a:gd name="connsiteX11" fmla="*/ 209279 w 611188"/>
                  <a:gd name="connsiteY11" fmla="*/ 440538 h 623897"/>
                  <a:gd name="connsiteX12" fmla="*/ 187875 w 611188"/>
                  <a:gd name="connsiteY12" fmla="*/ 461970 h 623897"/>
                  <a:gd name="connsiteX13" fmla="*/ 187875 w 611188"/>
                  <a:gd name="connsiteY13" fmla="*/ 495308 h 623897"/>
                  <a:gd name="connsiteX14" fmla="*/ 175984 w 611188"/>
                  <a:gd name="connsiteY14" fmla="*/ 495308 h 623897"/>
                  <a:gd name="connsiteX15" fmla="*/ 154581 w 611188"/>
                  <a:gd name="connsiteY15" fmla="*/ 516739 h 623897"/>
                  <a:gd name="connsiteX16" fmla="*/ 154581 w 611188"/>
                  <a:gd name="connsiteY16" fmla="*/ 531027 h 623897"/>
                  <a:gd name="connsiteX17" fmla="*/ 116530 w 611188"/>
                  <a:gd name="connsiteY17" fmla="*/ 531027 h 623897"/>
                  <a:gd name="connsiteX18" fmla="*/ 95127 w 611188"/>
                  <a:gd name="connsiteY18" fmla="*/ 550077 h 623897"/>
                  <a:gd name="connsiteX19" fmla="*/ 95127 w 611188"/>
                  <a:gd name="connsiteY19" fmla="*/ 602466 h 623897"/>
                  <a:gd name="connsiteX20" fmla="*/ 71345 w 611188"/>
                  <a:gd name="connsiteY20" fmla="*/ 623897 h 623897"/>
                  <a:gd name="connsiteX21" fmla="*/ 0 w 611188"/>
                  <a:gd name="connsiteY21" fmla="*/ 623897 h 623897"/>
                  <a:gd name="connsiteX22" fmla="*/ 0 w 611188"/>
                  <a:gd name="connsiteY22" fmla="*/ 604847 h 623897"/>
                  <a:gd name="connsiteX23" fmla="*/ 209279 w 611188"/>
                  <a:gd name="connsiteY23" fmla="*/ 395294 h 623897"/>
                  <a:gd name="connsiteX24" fmla="*/ 216413 w 611188"/>
                  <a:gd name="connsiteY24" fmla="*/ 381006 h 623897"/>
                  <a:gd name="connsiteX25" fmla="*/ 209279 w 611188"/>
                  <a:gd name="connsiteY25" fmla="*/ 366718 h 623897"/>
                  <a:gd name="connsiteX26" fmla="*/ 183119 w 611188"/>
                  <a:gd name="connsiteY26" fmla="*/ 366718 h 623897"/>
                  <a:gd name="connsiteX27" fmla="*/ 0 w 611188"/>
                  <a:gd name="connsiteY27" fmla="*/ 550077 h 623897"/>
                  <a:gd name="connsiteX28" fmla="*/ 0 w 611188"/>
                  <a:gd name="connsiteY28" fmla="*/ 531027 h 623897"/>
                  <a:gd name="connsiteX29" fmla="*/ 228304 w 611188"/>
                  <a:gd name="connsiteY29" fmla="*/ 302424 h 623897"/>
                  <a:gd name="connsiteX30" fmla="*/ 233060 w 611188"/>
                  <a:gd name="connsiteY30" fmla="*/ 278611 h 623897"/>
                  <a:gd name="connsiteX31" fmla="*/ 216413 w 611188"/>
                  <a:gd name="connsiteY31" fmla="*/ 200028 h 623897"/>
                  <a:gd name="connsiteX32" fmla="*/ 413801 w 611188"/>
                  <a:gd name="connsiteY32" fmla="*/ 0 h 62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1188" h="623897">
                    <a:moveTo>
                      <a:pt x="484982" y="61914"/>
                    </a:moveTo>
                    <a:cubicBezTo>
                      <a:pt x="449473" y="61914"/>
                      <a:pt x="420688" y="90700"/>
                      <a:pt x="420688" y="126209"/>
                    </a:cubicBezTo>
                    <a:cubicBezTo>
                      <a:pt x="420688" y="161718"/>
                      <a:pt x="449473" y="190504"/>
                      <a:pt x="484982" y="190504"/>
                    </a:cubicBezTo>
                    <a:cubicBezTo>
                      <a:pt x="520491" y="190504"/>
                      <a:pt x="549276" y="161718"/>
                      <a:pt x="549276" y="126209"/>
                    </a:cubicBezTo>
                    <a:cubicBezTo>
                      <a:pt x="549276" y="90700"/>
                      <a:pt x="520491" y="61914"/>
                      <a:pt x="484982" y="61914"/>
                    </a:cubicBezTo>
                    <a:close/>
                    <a:moveTo>
                      <a:pt x="413801" y="0"/>
                    </a:moveTo>
                    <a:cubicBezTo>
                      <a:pt x="523196" y="0"/>
                      <a:pt x="611188" y="90489"/>
                      <a:pt x="611188" y="200028"/>
                    </a:cubicBezTo>
                    <a:cubicBezTo>
                      <a:pt x="611188" y="307186"/>
                      <a:pt x="523196" y="397675"/>
                      <a:pt x="413801" y="397675"/>
                    </a:cubicBezTo>
                    <a:cubicBezTo>
                      <a:pt x="385263" y="397675"/>
                      <a:pt x="359103" y="390531"/>
                      <a:pt x="335321" y="381006"/>
                    </a:cubicBezTo>
                    <a:cubicBezTo>
                      <a:pt x="325809" y="376243"/>
                      <a:pt x="316296" y="378625"/>
                      <a:pt x="311540" y="385769"/>
                    </a:cubicBezTo>
                    <a:cubicBezTo>
                      <a:pt x="254464" y="440538"/>
                      <a:pt x="254464" y="440538"/>
                      <a:pt x="254464" y="440538"/>
                    </a:cubicBezTo>
                    <a:cubicBezTo>
                      <a:pt x="209279" y="440538"/>
                      <a:pt x="209279" y="440538"/>
                      <a:pt x="209279" y="440538"/>
                    </a:cubicBezTo>
                    <a:cubicBezTo>
                      <a:pt x="197388" y="440538"/>
                      <a:pt x="187875" y="450063"/>
                      <a:pt x="187875" y="461970"/>
                    </a:cubicBezTo>
                    <a:cubicBezTo>
                      <a:pt x="187875" y="495308"/>
                      <a:pt x="187875" y="495308"/>
                      <a:pt x="187875" y="495308"/>
                    </a:cubicBezTo>
                    <a:cubicBezTo>
                      <a:pt x="175984" y="495308"/>
                      <a:pt x="175984" y="495308"/>
                      <a:pt x="175984" y="495308"/>
                    </a:cubicBezTo>
                    <a:cubicBezTo>
                      <a:pt x="164093" y="495308"/>
                      <a:pt x="154581" y="504833"/>
                      <a:pt x="154581" y="516739"/>
                    </a:cubicBezTo>
                    <a:cubicBezTo>
                      <a:pt x="154581" y="531027"/>
                      <a:pt x="154581" y="531027"/>
                      <a:pt x="154581" y="531027"/>
                    </a:cubicBezTo>
                    <a:cubicBezTo>
                      <a:pt x="116530" y="531027"/>
                      <a:pt x="116530" y="531027"/>
                      <a:pt x="116530" y="531027"/>
                    </a:cubicBezTo>
                    <a:cubicBezTo>
                      <a:pt x="104639" y="531027"/>
                      <a:pt x="95127" y="540552"/>
                      <a:pt x="95127" y="550077"/>
                    </a:cubicBezTo>
                    <a:cubicBezTo>
                      <a:pt x="95127" y="602466"/>
                      <a:pt x="95127" y="602466"/>
                      <a:pt x="95127" y="602466"/>
                    </a:cubicBezTo>
                    <a:cubicBezTo>
                      <a:pt x="71345" y="623897"/>
                      <a:pt x="71345" y="623897"/>
                      <a:pt x="71345" y="623897"/>
                    </a:cubicBezTo>
                    <a:cubicBezTo>
                      <a:pt x="0" y="623897"/>
                      <a:pt x="0" y="623897"/>
                      <a:pt x="0" y="623897"/>
                    </a:cubicBezTo>
                    <a:lnTo>
                      <a:pt x="0" y="604847"/>
                    </a:lnTo>
                    <a:cubicBezTo>
                      <a:pt x="209279" y="395294"/>
                      <a:pt x="209279" y="395294"/>
                      <a:pt x="209279" y="395294"/>
                    </a:cubicBezTo>
                    <a:cubicBezTo>
                      <a:pt x="214035" y="392912"/>
                      <a:pt x="216413" y="385769"/>
                      <a:pt x="216413" y="381006"/>
                    </a:cubicBezTo>
                    <a:cubicBezTo>
                      <a:pt x="216413" y="376243"/>
                      <a:pt x="214035" y="371481"/>
                      <a:pt x="209279" y="366718"/>
                    </a:cubicBezTo>
                    <a:cubicBezTo>
                      <a:pt x="202144" y="359574"/>
                      <a:pt x="190253" y="359574"/>
                      <a:pt x="183119" y="366718"/>
                    </a:cubicBezTo>
                    <a:cubicBezTo>
                      <a:pt x="0" y="550077"/>
                      <a:pt x="0" y="550077"/>
                      <a:pt x="0" y="550077"/>
                    </a:cubicBezTo>
                    <a:cubicBezTo>
                      <a:pt x="0" y="531027"/>
                      <a:pt x="0" y="531027"/>
                      <a:pt x="0" y="531027"/>
                    </a:cubicBezTo>
                    <a:cubicBezTo>
                      <a:pt x="228304" y="302424"/>
                      <a:pt x="228304" y="302424"/>
                      <a:pt x="228304" y="302424"/>
                    </a:cubicBezTo>
                    <a:cubicBezTo>
                      <a:pt x="235438" y="295280"/>
                      <a:pt x="235438" y="285755"/>
                      <a:pt x="233060" y="278611"/>
                    </a:cubicBezTo>
                    <a:cubicBezTo>
                      <a:pt x="221169" y="252417"/>
                      <a:pt x="216413" y="226222"/>
                      <a:pt x="216413" y="200028"/>
                    </a:cubicBezTo>
                    <a:cubicBezTo>
                      <a:pt x="216413" y="90489"/>
                      <a:pt x="304405" y="0"/>
                      <a:pt x="41380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1" name="Key (Outline)" descr="" title="">
                <a:extLst>
                  <a:ext uri="{FF2B5EF4-FFF2-40B4-BE49-F238E27FC236}">
                    <a16:creationId xmlns:a16="http://schemas.microsoft.com/office/drawing/2014/main" id="{785E033C-7683-8642-BDBF-C3958815ABA8}"/>
                  </a:ext>
                </a:extLst>
              </p:cNvPr>
              <p:cNvSpPr>
                <a:spLocks noChangeAspect="1" noEditPoints="1"/>
              </p:cNvSpPr>
              <p:nvPr/>
            </p:nvSpPr>
            <p:spPr bwMode="auto">
              <a:xfrm>
                <a:off x="3594100" y="5530850"/>
                <a:ext cx="696912" cy="706438"/>
              </a:xfrm>
              <a:custGeom>
                <a:avLst/>
                <a:gdLst>
                  <a:gd name="T0" fmla="*/ 192 w 293"/>
                  <a:gd name="T1" fmla="*/ 0 h 297"/>
                  <a:gd name="T2" fmla="*/ 91 w 293"/>
                  <a:gd name="T3" fmla="*/ 101 h 297"/>
                  <a:gd name="T4" fmla="*/ 97 w 293"/>
                  <a:gd name="T5" fmla="*/ 135 h 297"/>
                  <a:gd name="T6" fmla="*/ 3 w 293"/>
                  <a:gd name="T7" fmla="*/ 230 h 297"/>
                  <a:gd name="T8" fmla="*/ 0 w 293"/>
                  <a:gd name="T9" fmla="*/ 236 h 297"/>
                  <a:gd name="T10" fmla="*/ 0 w 293"/>
                  <a:gd name="T11" fmla="*/ 288 h 297"/>
                  <a:gd name="T12" fmla="*/ 9 w 293"/>
                  <a:gd name="T13" fmla="*/ 297 h 297"/>
                  <a:gd name="T14" fmla="*/ 52 w 293"/>
                  <a:gd name="T15" fmla="*/ 297 h 297"/>
                  <a:gd name="T16" fmla="*/ 58 w 293"/>
                  <a:gd name="T17" fmla="*/ 294 h 297"/>
                  <a:gd name="T18" fmla="*/ 73 w 293"/>
                  <a:gd name="T19" fmla="*/ 280 h 297"/>
                  <a:gd name="T20" fmla="*/ 76 w 293"/>
                  <a:gd name="T21" fmla="*/ 273 h 297"/>
                  <a:gd name="T22" fmla="*/ 76 w 293"/>
                  <a:gd name="T23" fmla="*/ 257 h 297"/>
                  <a:gd name="T24" fmla="*/ 92 w 293"/>
                  <a:gd name="T25" fmla="*/ 257 h 297"/>
                  <a:gd name="T26" fmla="*/ 100 w 293"/>
                  <a:gd name="T27" fmla="*/ 248 h 297"/>
                  <a:gd name="T28" fmla="*/ 100 w 293"/>
                  <a:gd name="T29" fmla="*/ 243 h 297"/>
                  <a:gd name="T30" fmla="*/ 106 w 293"/>
                  <a:gd name="T31" fmla="*/ 243 h 297"/>
                  <a:gd name="T32" fmla="*/ 115 w 293"/>
                  <a:gd name="T33" fmla="*/ 234 h 297"/>
                  <a:gd name="T34" fmla="*/ 115 w 293"/>
                  <a:gd name="T35" fmla="*/ 220 h 297"/>
                  <a:gd name="T36" fmla="*/ 129 w 293"/>
                  <a:gd name="T37" fmla="*/ 220 h 297"/>
                  <a:gd name="T38" fmla="*/ 135 w 293"/>
                  <a:gd name="T39" fmla="*/ 218 h 297"/>
                  <a:gd name="T40" fmla="*/ 157 w 293"/>
                  <a:gd name="T41" fmla="*/ 195 h 297"/>
                  <a:gd name="T42" fmla="*/ 192 w 293"/>
                  <a:gd name="T43" fmla="*/ 202 h 297"/>
                  <a:gd name="T44" fmla="*/ 293 w 293"/>
                  <a:gd name="T45" fmla="*/ 101 h 297"/>
                  <a:gd name="T46" fmla="*/ 192 w 293"/>
                  <a:gd name="T47" fmla="*/ 0 h 297"/>
                  <a:gd name="T48" fmla="*/ 222 w 293"/>
                  <a:gd name="T49" fmla="*/ 58 h 297"/>
                  <a:gd name="T50" fmla="*/ 235 w 293"/>
                  <a:gd name="T51" fmla="*/ 70 h 297"/>
                  <a:gd name="T52" fmla="*/ 222 w 293"/>
                  <a:gd name="T53" fmla="*/ 83 h 297"/>
                  <a:gd name="T54" fmla="*/ 210 w 293"/>
                  <a:gd name="T55" fmla="*/ 70 h 297"/>
                  <a:gd name="T56" fmla="*/ 222 w 293"/>
                  <a:gd name="T57" fmla="*/ 58 h 297"/>
                  <a:gd name="T58" fmla="*/ 18 w 293"/>
                  <a:gd name="T59" fmla="*/ 271 h 297"/>
                  <a:gd name="T60" fmla="*/ 106 w 293"/>
                  <a:gd name="T61" fmla="*/ 183 h 297"/>
                  <a:gd name="T62" fmla="*/ 109 w 293"/>
                  <a:gd name="T63" fmla="*/ 177 h 297"/>
                  <a:gd name="T64" fmla="*/ 106 w 293"/>
                  <a:gd name="T65" fmla="*/ 171 h 297"/>
                  <a:gd name="T66" fmla="*/ 95 w 293"/>
                  <a:gd name="T67" fmla="*/ 171 h 297"/>
                  <a:gd name="T68" fmla="*/ 18 w 293"/>
                  <a:gd name="T69" fmla="*/ 248 h 297"/>
                  <a:gd name="T70" fmla="*/ 18 w 293"/>
                  <a:gd name="T71" fmla="*/ 240 h 297"/>
                  <a:gd name="T72" fmla="*/ 114 w 293"/>
                  <a:gd name="T73" fmla="*/ 144 h 297"/>
                  <a:gd name="T74" fmla="*/ 116 w 293"/>
                  <a:gd name="T75" fmla="*/ 134 h 297"/>
                  <a:gd name="T76" fmla="*/ 109 w 293"/>
                  <a:gd name="T77" fmla="*/ 101 h 297"/>
                  <a:gd name="T78" fmla="*/ 192 w 293"/>
                  <a:gd name="T79" fmla="*/ 17 h 297"/>
                  <a:gd name="T80" fmla="*/ 275 w 293"/>
                  <a:gd name="T81" fmla="*/ 101 h 297"/>
                  <a:gd name="T82" fmla="*/ 192 w 293"/>
                  <a:gd name="T83" fmla="*/ 184 h 297"/>
                  <a:gd name="T84" fmla="*/ 159 w 293"/>
                  <a:gd name="T85" fmla="*/ 177 h 297"/>
                  <a:gd name="T86" fmla="*/ 149 w 293"/>
                  <a:gd name="T87" fmla="*/ 179 h 297"/>
                  <a:gd name="T88" fmla="*/ 125 w 293"/>
                  <a:gd name="T89" fmla="*/ 202 h 297"/>
                  <a:gd name="T90" fmla="*/ 106 w 293"/>
                  <a:gd name="T91" fmla="*/ 202 h 297"/>
                  <a:gd name="T92" fmla="*/ 97 w 293"/>
                  <a:gd name="T93" fmla="*/ 211 h 297"/>
                  <a:gd name="T94" fmla="*/ 97 w 293"/>
                  <a:gd name="T95" fmla="*/ 225 h 297"/>
                  <a:gd name="T96" fmla="*/ 92 w 293"/>
                  <a:gd name="T97" fmla="*/ 225 h 297"/>
                  <a:gd name="T98" fmla="*/ 83 w 293"/>
                  <a:gd name="T99" fmla="*/ 234 h 297"/>
                  <a:gd name="T100" fmla="*/ 83 w 293"/>
                  <a:gd name="T101" fmla="*/ 240 h 297"/>
                  <a:gd name="T102" fmla="*/ 67 w 293"/>
                  <a:gd name="T103" fmla="*/ 240 h 297"/>
                  <a:gd name="T104" fmla="*/ 58 w 293"/>
                  <a:gd name="T105" fmla="*/ 248 h 297"/>
                  <a:gd name="T106" fmla="*/ 58 w 293"/>
                  <a:gd name="T107" fmla="*/ 270 h 297"/>
                  <a:gd name="T108" fmla="*/ 48 w 293"/>
                  <a:gd name="T109" fmla="*/ 279 h 297"/>
                  <a:gd name="T110" fmla="*/ 18 w 293"/>
                  <a:gd name="T111" fmla="*/ 279 h 297"/>
                  <a:gd name="T112" fmla="*/ 18 w 293"/>
                  <a:gd name="T113" fmla="*/ 271 h 297"/>
                  <a:gd name="T114" fmla="*/ 222 w 293"/>
                  <a:gd name="T115" fmla="*/ 97 h 297"/>
                  <a:gd name="T116" fmla="*/ 249 w 293"/>
                  <a:gd name="T117" fmla="*/ 70 h 297"/>
                  <a:gd name="T118" fmla="*/ 222 w 293"/>
                  <a:gd name="T119" fmla="*/ 43 h 297"/>
                  <a:gd name="T120" fmla="*/ 195 w 293"/>
                  <a:gd name="T121" fmla="*/ 70 h 297"/>
                  <a:gd name="T122" fmla="*/ 222 w 293"/>
                  <a:gd name="T123" fmla="*/ 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 h="297">
                    <a:moveTo>
                      <a:pt x="192" y="0"/>
                    </a:moveTo>
                    <a:cubicBezTo>
                      <a:pt x="136" y="0"/>
                      <a:pt x="91" y="45"/>
                      <a:pt x="91" y="101"/>
                    </a:cubicBezTo>
                    <a:cubicBezTo>
                      <a:pt x="91" y="113"/>
                      <a:pt x="93" y="124"/>
                      <a:pt x="97" y="135"/>
                    </a:cubicBezTo>
                    <a:cubicBezTo>
                      <a:pt x="3" y="230"/>
                      <a:pt x="3" y="230"/>
                      <a:pt x="3" y="230"/>
                    </a:cubicBezTo>
                    <a:cubicBezTo>
                      <a:pt x="1" y="231"/>
                      <a:pt x="0" y="233"/>
                      <a:pt x="0" y="236"/>
                    </a:cubicBezTo>
                    <a:cubicBezTo>
                      <a:pt x="0" y="288"/>
                      <a:pt x="0" y="288"/>
                      <a:pt x="0" y="288"/>
                    </a:cubicBezTo>
                    <a:cubicBezTo>
                      <a:pt x="0" y="293"/>
                      <a:pt x="4" y="297"/>
                      <a:pt x="9" y="297"/>
                    </a:cubicBezTo>
                    <a:cubicBezTo>
                      <a:pt x="52" y="297"/>
                      <a:pt x="52" y="297"/>
                      <a:pt x="52" y="297"/>
                    </a:cubicBezTo>
                    <a:cubicBezTo>
                      <a:pt x="55" y="297"/>
                      <a:pt x="57" y="296"/>
                      <a:pt x="58" y="294"/>
                    </a:cubicBezTo>
                    <a:cubicBezTo>
                      <a:pt x="73" y="280"/>
                      <a:pt x="73" y="280"/>
                      <a:pt x="73" y="280"/>
                    </a:cubicBezTo>
                    <a:cubicBezTo>
                      <a:pt x="75" y="278"/>
                      <a:pt x="76" y="276"/>
                      <a:pt x="76" y="273"/>
                    </a:cubicBezTo>
                    <a:cubicBezTo>
                      <a:pt x="76" y="257"/>
                      <a:pt x="76" y="257"/>
                      <a:pt x="76" y="257"/>
                    </a:cubicBezTo>
                    <a:cubicBezTo>
                      <a:pt x="92" y="257"/>
                      <a:pt x="92" y="257"/>
                      <a:pt x="92" y="257"/>
                    </a:cubicBezTo>
                    <a:cubicBezTo>
                      <a:pt x="96" y="257"/>
                      <a:pt x="100" y="253"/>
                      <a:pt x="100" y="248"/>
                    </a:cubicBezTo>
                    <a:cubicBezTo>
                      <a:pt x="100" y="243"/>
                      <a:pt x="100" y="243"/>
                      <a:pt x="100" y="243"/>
                    </a:cubicBezTo>
                    <a:cubicBezTo>
                      <a:pt x="106" y="243"/>
                      <a:pt x="106" y="243"/>
                      <a:pt x="106" y="243"/>
                    </a:cubicBezTo>
                    <a:cubicBezTo>
                      <a:pt x="111" y="243"/>
                      <a:pt x="115" y="239"/>
                      <a:pt x="115" y="234"/>
                    </a:cubicBezTo>
                    <a:cubicBezTo>
                      <a:pt x="115" y="220"/>
                      <a:pt x="115" y="220"/>
                      <a:pt x="115" y="220"/>
                    </a:cubicBezTo>
                    <a:cubicBezTo>
                      <a:pt x="129" y="220"/>
                      <a:pt x="129" y="220"/>
                      <a:pt x="129" y="220"/>
                    </a:cubicBezTo>
                    <a:cubicBezTo>
                      <a:pt x="131" y="220"/>
                      <a:pt x="133" y="219"/>
                      <a:pt x="135" y="218"/>
                    </a:cubicBezTo>
                    <a:cubicBezTo>
                      <a:pt x="157" y="195"/>
                      <a:pt x="157" y="195"/>
                      <a:pt x="157" y="195"/>
                    </a:cubicBezTo>
                    <a:cubicBezTo>
                      <a:pt x="168" y="199"/>
                      <a:pt x="180" y="202"/>
                      <a:pt x="192" y="202"/>
                    </a:cubicBezTo>
                    <a:cubicBezTo>
                      <a:pt x="248" y="202"/>
                      <a:pt x="293" y="156"/>
                      <a:pt x="293" y="101"/>
                    </a:cubicBezTo>
                    <a:cubicBezTo>
                      <a:pt x="293" y="45"/>
                      <a:pt x="248" y="0"/>
                      <a:pt x="192" y="0"/>
                    </a:cubicBezTo>
                    <a:close/>
                    <a:moveTo>
                      <a:pt x="222" y="58"/>
                    </a:moveTo>
                    <a:cubicBezTo>
                      <a:pt x="229" y="58"/>
                      <a:pt x="235" y="63"/>
                      <a:pt x="235" y="70"/>
                    </a:cubicBezTo>
                    <a:cubicBezTo>
                      <a:pt x="235" y="77"/>
                      <a:pt x="229" y="83"/>
                      <a:pt x="222" y="83"/>
                    </a:cubicBezTo>
                    <a:cubicBezTo>
                      <a:pt x="215" y="83"/>
                      <a:pt x="210" y="77"/>
                      <a:pt x="210" y="70"/>
                    </a:cubicBezTo>
                    <a:cubicBezTo>
                      <a:pt x="210" y="63"/>
                      <a:pt x="215" y="58"/>
                      <a:pt x="222" y="58"/>
                    </a:cubicBezTo>
                    <a:close/>
                    <a:moveTo>
                      <a:pt x="18" y="271"/>
                    </a:moveTo>
                    <a:cubicBezTo>
                      <a:pt x="106" y="183"/>
                      <a:pt x="106" y="183"/>
                      <a:pt x="106" y="183"/>
                    </a:cubicBezTo>
                    <a:cubicBezTo>
                      <a:pt x="108" y="182"/>
                      <a:pt x="109" y="179"/>
                      <a:pt x="109" y="177"/>
                    </a:cubicBezTo>
                    <a:cubicBezTo>
                      <a:pt x="109" y="175"/>
                      <a:pt x="108" y="173"/>
                      <a:pt x="106" y="171"/>
                    </a:cubicBezTo>
                    <a:cubicBezTo>
                      <a:pt x="103" y="168"/>
                      <a:pt x="98" y="168"/>
                      <a:pt x="95" y="171"/>
                    </a:cubicBezTo>
                    <a:cubicBezTo>
                      <a:pt x="18" y="248"/>
                      <a:pt x="18" y="248"/>
                      <a:pt x="18" y="248"/>
                    </a:cubicBezTo>
                    <a:cubicBezTo>
                      <a:pt x="18" y="240"/>
                      <a:pt x="18" y="240"/>
                      <a:pt x="18" y="240"/>
                    </a:cubicBezTo>
                    <a:cubicBezTo>
                      <a:pt x="114" y="144"/>
                      <a:pt x="114" y="144"/>
                      <a:pt x="114" y="144"/>
                    </a:cubicBezTo>
                    <a:cubicBezTo>
                      <a:pt x="117" y="141"/>
                      <a:pt x="117" y="137"/>
                      <a:pt x="116" y="134"/>
                    </a:cubicBezTo>
                    <a:cubicBezTo>
                      <a:pt x="111" y="123"/>
                      <a:pt x="109" y="112"/>
                      <a:pt x="109" y="101"/>
                    </a:cubicBezTo>
                    <a:cubicBezTo>
                      <a:pt x="109" y="55"/>
                      <a:pt x="146" y="17"/>
                      <a:pt x="192" y="17"/>
                    </a:cubicBezTo>
                    <a:cubicBezTo>
                      <a:pt x="238" y="17"/>
                      <a:pt x="275" y="55"/>
                      <a:pt x="275" y="101"/>
                    </a:cubicBezTo>
                    <a:cubicBezTo>
                      <a:pt x="275" y="146"/>
                      <a:pt x="238" y="184"/>
                      <a:pt x="192" y="184"/>
                    </a:cubicBezTo>
                    <a:cubicBezTo>
                      <a:pt x="180" y="184"/>
                      <a:pt x="169" y="181"/>
                      <a:pt x="159" y="177"/>
                    </a:cubicBezTo>
                    <a:cubicBezTo>
                      <a:pt x="155" y="175"/>
                      <a:pt x="151" y="176"/>
                      <a:pt x="149" y="179"/>
                    </a:cubicBezTo>
                    <a:cubicBezTo>
                      <a:pt x="125" y="202"/>
                      <a:pt x="125" y="202"/>
                      <a:pt x="125" y="202"/>
                    </a:cubicBezTo>
                    <a:cubicBezTo>
                      <a:pt x="106" y="202"/>
                      <a:pt x="106" y="202"/>
                      <a:pt x="106" y="202"/>
                    </a:cubicBezTo>
                    <a:cubicBezTo>
                      <a:pt x="101" y="202"/>
                      <a:pt x="97" y="206"/>
                      <a:pt x="97" y="211"/>
                    </a:cubicBezTo>
                    <a:cubicBezTo>
                      <a:pt x="97" y="225"/>
                      <a:pt x="97" y="225"/>
                      <a:pt x="97" y="225"/>
                    </a:cubicBezTo>
                    <a:cubicBezTo>
                      <a:pt x="92" y="225"/>
                      <a:pt x="92" y="225"/>
                      <a:pt x="92" y="225"/>
                    </a:cubicBezTo>
                    <a:cubicBezTo>
                      <a:pt x="87" y="225"/>
                      <a:pt x="83" y="229"/>
                      <a:pt x="83" y="234"/>
                    </a:cubicBezTo>
                    <a:cubicBezTo>
                      <a:pt x="83" y="240"/>
                      <a:pt x="83" y="240"/>
                      <a:pt x="83" y="240"/>
                    </a:cubicBezTo>
                    <a:cubicBezTo>
                      <a:pt x="67" y="240"/>
                      <a:pt x="67" y="240"/>
                      <a:pt x="67" y="240"/>
                    </a:cubicBezTo>
                    <a:cubicBezTo>
                      <a:pt x="62" y="240"/>
                      <a:pt x="58" y="244"/>
                      <a:pt x="58" y="248"/>
                    </a:cubicBezTo>
                    <a:cubicBezTo>
                      <a:pt x="58" y="270"/>
                      <a:pt x="58" y="270"/>
                      <a:pt x="58" y="270"/>
                    </a:cubicBezTo>
                    <a:cubicBezTo>
                      <a:pt x="48" y="279"/>
                      <a:pt x="48" y="279"/>
                      <a:pt x="48" y="279"/>
                    </a:cubicBezTo>
                    <a:cubicBezTo>
                      <a:pt x="18" y="279"/>
                      <a:pt x="18" y="279"/>
                      <a:pt x="18" y="279"/>
                    </a:cubicBezTo>
                    <a:lnTo>
                      <a:pt x="18" y="271"/>
                    </a:lnTo>
                    <a:close/>
                    <a:moveTo>
                      <a:pt x="222" y="97"/>
                    </a:moveTo>
                    <a:cubicBezTo>
                      <a:pt x="237" y="97"/>
                      <a:pt x="249" y="85"/>
                      <a:pt x="249" y="70"/>
                    </a:cubicBezTo>
                    <a:cubicBezTo>
                      <a:pt x="249" y="55"/>
                      <a:pt x="237" y="43"/>
                      <a:pt x="222" y="43"/>
                    </a:cubicBezTo>
                    <a:cubicBezTo>
                      <a:pt x="207" y="43"/>
                      <a:pt x="195" y="55"/>
                      <a:pt x="195" y="70"/>
                    </a:cubicBezTo>
                    <a:cubicBezTo>
                      <a:pt x="195" y="85"/>
                      <a:pt x="207" y="97"/>
                      <a:pt x="222" y="9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3" name="TextBox 12" descr="" title="">
            <a:extLst>
              <a:ext uri="{FF2B5EF4-FFF2-40B4-BE49-F238E27FC236}">
                <a16:creationId xmlns:a16="http://schemas.microsoft.com/office/drawing/2014/main" id="{D6C88246-1105-2E4C-BD28-09D7A83FDD82}"/>
              </a:ext>
            </a:extLst>
          </p:cNvPr>
          <p:cNvSpPr txBox="1"/>
          <p:nvPr/>
        </p:nvSpPr>
        <p:spPr>
          <a:xfrm>
            <a:off x="685800" y="3500852"/>
            <a:ext cx="5733660" cy="2711161"/>
          </a:xfrm>
          <a:prstGeom prst="rect">
            <a:avLst/>
          </a:prstGeom>
          <a:noFill/>
        </p:spPr>
        <p:txBody>
          <a:bodyPr wrap="square" rtlCol="0">
            <a:noAutofit/>
          </a:bodyPr>
          <a:lstStyle/>
          <a:p>
            <a:r>
              <a:rPr lang="en-US" sz="2000" b="1" dirty="0">
                <a:solidFill>
                  <a:srgbClr val="003D58"/>
                </a:solidFill>
                <a:latin typeface="+mj-lt"/>
              </a:rPr>
              <a:t>What is Reference Pricing?</a:t>
            </a:r>
          </a:p>
          <a:p>
            <a:pPr marL="285750" indent="-285750">
              <a:spcBef>
                <a:spcPts val="800"/>
              </a:spcBef>
              <a:buClr>
                <a:srgbClr val="003D58"/>
              </a:buClr>
              <a:buFont typeface="Arial" panose="020B0604020202020204" pitchFamily="34" charset="0"/>
              <a:buChar char="•"/>
            </a:pPr>
            <a:r>
              <a:rPr lang="en-US" sz="1600" dirty="0"/>
              <a:t>Displaying inflated “original,” “regular,” or “compare at” prices alongside sale prices when items were never sold at the higher price.</a:t>
            </a:r>
          </a:p>
          <a:p>
            <a:pPr marL="285750" indent="-285750">
              <a:spcBef>
                <a:spcPts val="800"/>
              </a:spcBef>
              <a:buClr>
                <a:srgbClr val="003D58"/>
              </a:buClr>
              <a:buFont typeface="Arial" panose="020B0604020202020204" pitchFamily="34" charset="0"/>
              <a:buChar char="•"/>
            </a:pPr>
            <a:r>
              <a:rPr lang="en-US" sz="1600" dirty="0"/>
              <a:t>Email marketing with fake reference prices: CA anti-</a:t>
            </a:r>
            <a:br>
              <a:rPr lang="en-US" sz="1600" dirty="0"/>
            </a:br>
            <a:r>
              <a:rPr lang="en-US" sz="1600" dirty="0"/>
              <a:t>spam statute carries up to $1,000 per email in statutory damages.</a:t>
            </a:r>
          </a:p>
          <a:p>
            <a:pPr marL="285750" indent="-285750">
              <a:spcBef>
                <a:spcPts val="800"/>
              </a:spcBef>
              <a:buClr>
                <a:srgbClr val="003D58"/>
              </a:buClr>
              <a:buFont typeface="Arial" panose="020B0604020202020204" pitchFamily="34" charset="0"/>
              <a:buChar char="•"/>
            </a:pPr>
            <a:r>
              <a:rPr lang="en-US" sz="1600" dirty="0"/>
              <a:t>FTC guidance: comparison price must be a “bona fide” price actively offered for a reasonably substantial period.</a:t>
            </a:r>
          </a:p>
        </p:txBody>
      </p:sp>
      <p:grpSp>
        <p:nvGrpSpPr>
          <p:cNvPr id="17" name="Group 16" descr="" title="">
            <a:extLst>
              <a:ext uri="{FF2B5EF4-FFF2-40B4-BE49-F238E27FC236}">
                <a16:creationId xmlns:a16="http://schemas.microsoft.com/office/drawing/2014/main" id="{4BBD4B2A-7ED1-61CF-656E-D69E93C176E2}"/>
              </a:ext>
            </a:extLst>
          </p:cNvPr>
          <p:cNvGrpSpPr/>
          <p:nvPr/>
        </p:nvGrpSpPr>
        <p:grpSpPr>
          <a:xfrm>
            <a:off x="6555580" y="2265101"/>
            <a:ext cx="4950620" cy="3899429"/>
            <a:chOff x="6555580" y="2265101"/>
            <a:chExt cx="4950620" cy="3899429"/>
          </a:xfrm>
        </p:grpSpPr>
        <p:sp>
          <p:nvSpPr>
            <p:cNvPr id="15" name="Rectangle 14" descr="" title="">
              <a:extLst>
                <a:ext uri="{FF2B5EF4-FFF2-40B4-BE49-F238E27FC236}">
                  <a16:creationId xmlns:a16="http://schemas.microsoft.com/office/drawing/2014/main" id="{7AD08AAD-5EC1-F3F8-61BF-FE62B1265885}"/>
                </a:ext>
              </a:extLst>
            </p:cNvPr>
            <p:cNvSpPr/>
            <p:nvPr/>
          </p:nvSpPr>
          <p:spPr>
            <a:xfrm>
              <a:off x="6555580" y="2265101"/>
              <a:ext cx="4950620" cy="389942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descr="" title="">
              <a:extLst>
                <a:ext uri="{FF2B5EF4-FFF2-40B4-BE49-F238E27FC236}">
                  <a16:creationId xmlns:a16="http://schemas.microsoft.com/office/drawing/2014/main" id="{49C30271-CCA1-23BF-EA97-09942E437118}"/>
                </a:ext>
              </a:extLst>
            </p:cNvPr>
            <p:cNvSpPr txBox="1"/>
            <p:nvPr/>
          </p:nvSpPr>
          <p:spPr>
            <a:xfrm>
              <a:off x="6723530" y="2403398"/>
              <a:ext cx="4622040" cy="3558863"/>
            </a:xfrm>
            <a:prstGeom prst="rect">
              <a:avLst/>
            </a:prstGeom>
            <a:noFill/>
          </p:spPr>
          <p:txBody>
            <a:bodyPr wrap="square" rtlCol="0">
              <a:noAutofit/>
            </a:bodyPr>
            <a:lstStyle/>
            <a:p>
              <a:r>
                <a:rPr lang="en-US" sz="2000" b="1" dirty="0">
                  <a:solidFill>
                    <a:srgbClr val="003D58"/>
                  </a:solidFill>
                  <a:latin typeface="+mj-lt"/>
                </a:rPr>
                <a:t>Real-World Cases</a:t>
              </a:r>
            </a:p>
            <a:p>
              <a:pPr marL="285750" indent="-285750">
                <a:spcBef>
                  <a:spcPts val="800"/>
                </a:spcBef>
                <a:buClr>
                  <a:srgbClr val="B2BB1E"/>
                </a:buClr>
                <a:buFont typeface="Arial" panose="020B0604020202020204" pitchFamily="34" charset="0"/>
                <a:buChar char="•"/>
              </a:pPr>
              <a:r>
                <a:rPr lang="en-US" sz="1600" b="1" dirty="0"/>
                <a:t>Online Retailers (Various)</a:t>
              </a:r>
              <a:br>
                <a:rPr lang="en-US" sz="1600" b="1" dirty="0"/>
              </a:br>
              <a:r>
                <a:rPr lang="en-US" sz="1400" dirty="0"/>
                <a:t>Reference pricing class actions targeting furniture, fashion, and general merchandise-plaintiffs allege sale prices were never genuine discounts.</a:t>
              </a:r>
            </a:p>
            <a:p>
              <a:pPr marL="285750" marR="0" lvl="0" indent="-285750" algn="l" defTabSz="914400" rtl="0" eaLnBrk="1" fontAlgn="auto" latinLnBrk="0" hangingPunct="1">
                <a:lnSpc>
                  <a:spcPct val="100000"/>
                </a:lnSpc>
                <a:spcBef>
                  <a:spcPts val="1800"/>
                </a:spcBef>
                <a:spcAft>
                  <a:spcPts val="0"/>
                </a:spcAft>
                <a:buClr>
                  <a:srgbClr val="B2BB1E"/>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eorgia"/>
                  <a:ea typeface="+mn-ea"/>
                  <a:cs typeface="+mn-cs"/>
                </a:rPr>
                <a:t>Amazon / Marketplace Sellers</a:t>
              </a:r>
              <a:br>
                <a:rPr kumimoji="0" lang="en-US" sz="1600" b="1" i="0" u="none" strike="noStrike" kern="1200" cap="none" spc="0" normalizeH="0" baseline="0" noProof="0" dirty="0">
                  <a:ln>
                    <a:noFill/>
                  </a:ln>
                  <a:solidFill>
                    <a:srgbClr val="000000"/>
                  </a:solidFill>
                  <a:effectLst/>
                  <a:uLnTx/>
                  <a:uFillTx/>
                  <a:latin typeface="Georgia"/>
                  <a:ea typeface="+mn-ea"/>
                  <a:cs typeface="+mn-cs"/>
                </a:rPr>
              </a:br>
              <a:r>
                <a:rPr lang="en-US" sz="1400" dirty="0">
                  <a:solidFill>
                    <a:srgbClr val="000000"/>
                  </a:solidFill>
                  <a:latin typeface="Georgia"/>
                </a:rPr>
                <a:t>“</a:t>
              </a:r>
              <a:r>
                <a:rPr kumimoji="0" lang="en-US" sz="1400" b="0" i="0" u="none" strike="noStrike" kern="1200" cap="none" spc="0" normalizeH="0" baseline="0" noProof="0" dirty="0">
                  <a:ln>
                    <a:noFill/>
                  </a:ln>
                  <a:solidFill>
                    <a:srgbClr val="000000"/>
                  </a:solidFill>
                  <a:effectLst/>
                  <a:uLnTx/>
                  <a:uFillTx/>
                  <a:latin typeface="Georgia"/>
                  <a:ea typeface="+mn-ea"/>
                  <a:cs typeface="+mn-cs"/>
                </a:rPr>
                <a:t>Was / Now” pricing scrutiny on third-party marketplace listings—platform and seller liability both expanding.</a:t>
              </a:r>
            </a:p>
            <a:p>
              <a:pPr marL="285750" indent="-285750">
                <a:spcBef>
                  <a:spcPts val="1800"/>
                </a:spcBef>
                <a:buClr>
                  <a:srgbClr val="B2BB1E"/>
                </a:buClr>
                <a:buFont typeface="Arial" panose="020B0604020202020204" pitchFamily="34" charset="0"/>
                <a:buChar char="•"/>
              </a:pPr>
              <a:r>
                <a:rPr lang="en-US" sz="1600" b="1" dirty="0"/>
                <a:t>CA Grocery Promotions</a:t>
              </a:r>
              <a:br>
                <a:rPr lang="en-US" sz="1600" b="1" dirty="0"/>
              </a:br>
              <a:r>
                <a:rPr lang="en-US" sz="1400" dirty="0"/>
                <a:t>BOGO and weekly ad promotions where pre-sale prices were artificially inflated to make discounts appear larger than they were.</a:t>
              </a:r>
            </a:p>
          </p:txBody>
        </p:sp>
      </p:grpSp>
    </p:spTree>
    <p:extLst>
      <p:ext uri="{BB962C8B-B14F-4D97-AF65-F5344CB8AC3E}">
        <p14:creationId xmlns:p14="http://schemas.microsoft.com/office/powerpoint/2010/main" val="2442738851"/>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795CED76-DAC3-5A4F-7188-F2B21DF02D58}"/>
            </a:ext>
          </a:extLst>
        </p:cNvPr>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9ADB558F-E288-48C6-2873-1EA11F161C25}"/>
              </a:ext>
            </a:extLst>
          </p:cNvPr>
          <p:cNvSpPr>
            <a:spLocks noGrp="1"/>
          </p:cNvSpPr>
          <p:nvPr>
            <p:ph sz="quarter" idx="4"/>
          </p:nvPr>
        </p:nvSpPr>
        <p:spPr>
          <a:xfrm>
            <a:off x="6257036" y="2235913"/>
            <a:ext cx="5350246" cy="4071581"/>
          </a:xfrm>
        </p:spPr>
        <p:txBody>
          <a:bodyPr>
            <a:noAutofit/>
          </a:bodyPr>
          <a:lstStyle/>
          <a:p>
            <a:pPr marL="0" indent="0">
              <a:spcBef>
                <a:spcPts val="1500"/>
              </a:spcBef>
              <a:buNone/>
            </a:pPr>
            <a:r>
              <a:rPr lang="en-US" sz="1100" b="1" spc="100" dirty="0">
                <a:solidFill>
                  <a:srgbClr val="003D58"/>
                </a:solidFill>
                <a:latin typeface="+mj-lt"/>
              </a:rPr>
              <a:t>FACTS</a:t>
            </a:r>
            <a:endParaRPr lang="en-US" sz="1200" b="1" spc="100" dirty="0">
              <a:solidFill>
                <a:srgbClr val="003D58"/>
              </a:solidFill>
              <a:latin typeface="+mj-lt"/>
            </a:endParaRPr>
          </a:p>
          <a:p>
            <a:pPr marL="0" indent="0">
              <a:spcBef>
                <a:spcPts val="600"/>
              </a:spcBef>
              <a:buNone/>
            </a:pPr>
            <a:r>
              <a:rPr lang="en-US" sz="1400" dirty="0"/>
              <a:t>Plaintiff visited a CA retail coffee store location with a gift card balance under $10. When she requested cash for the remaining balance, the employee refused.</a:t>
            </a:r>
          </a:p>
          <a:p>
            <a:pPr marL="0" marR="0" lvl="0" indent="0" algn="l" defTabSz="914400" rtl="0" eaLnBrk="1" fontAlgn="auto" latinLnBrk="0" hangingPunct="1">
              <a:lnSpc>
                <a:spcPct val="100000"/>
              </a:lnSpc>
              <a:spcBef>
                <a:spcPts val="1200"/>
              </a:spcBef>
              <a:spcAft>
                <a:spcPts val="0"/>
              </a:spcAft>
              <a:buClr>
                <a:srgbClr val="B2BB1E"/>
              </a:buClr>
              <a:buSzTx/>
              <a:buFont typeface="Arial" panose="020B0604020202020204" pitchFamily="34" charset="0"/>
              <a:buNone/>
              <a:tabLst/>
              <a:defRPr/>
            </a:pPr>
            <a:r>
              <a:rPr kumimoji="0" lang="en-US" sz="1100" b="1" i="0" u="none" strike="noStrike" kern="1200" cap="none" spc="100" normalizeH="0" baseline="0" noProof="0" dirty="0">
                <a:ln>
                  <a:noFill/>
                </a:ln>
                <a:solidFill>
                  <a:srgbClr val="003D58"/>
                </a:solidFill>
                <a:effectLst/>
                <a:uLnTx/>
                <a:uFillTx/>
                <a:latin typeface="Arial"/>
                <a:ea typeface="+mn-ea"/>
                <a:cs typeface="+mn-cs"/>
              </a:rPr>
              <a:t>THEORY</a:t>
            </a:r>
            <a:endParaRPr kumimoji="0" lang="en-US" sz="1200" b="1" i="0" u="none" strike="noStrike" kern="1200" cap="none" spc="100" normalizeH="0" baseline="0" noProof="0" dirty="0">
              <a:ln>
                <a:noFill/>
              </a:ln>
              <a:solidFill>
                <a:srgbClr val="003D58"/>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
                <a:srgbClr val="B2BB1E"/>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Plaintiff alleges defendant's policy of refusing cash redemption on low-balance gift cards violates Cal. Civ. Code § 1749.5, the CLRA, and the UCL—and constitutes breach of contract and conversion.</a:t>
            </a:r>
          </a:p>
          <a:p>
            <a:pPr marL="0" marR="0" lvl="0" indent="0" algn="l" defTabSz="914400" rtl="0" eaLnBrk="1" fontAlgn="auto" latinLnBrk="0" hangingPunct="1">
              <a:lnSpc>
                <a:spcPct val="100000"/>
              </a:lnSpc>
              <a:spcBef>
                <a:spcPts val="1200"/>
              </a:spcBef>
              <a:spcAft>
                <a:spcPts val="0"/>
              </a:spcAft>
              <a:buClr>
                <a:srgbClr val="B2BB1E"/>
              </a:buClr>
              <a:buSzTx/>
              <a:buFont typeface="Arial" panose="020B0604020202020204" pitchFamily="34" charset="0"/>
              <a:buNone/>
              <a:tabLst/>
              <a:defRPr/>
            </a:pPr>
            <a:r>
              <a:rPr kumimoji="0" lang="en-US" sz="1100" b="1" i="0" u="none" strike="noStrike" kern="1200" cap="none" spc="100" normalizeH="0" baseline="0" noProof="0" dirty="0">
                <a:ln>
                  <a:noFill/>
                </a:ln>
                <a:solidFill>
                  <a:srgbClr val="003D58"/>
                </a:solidFill>
                <a:effectLst/>
                <a:uLnTx/>
                <a:uFillTx/>
                <a:latin typeface="Arial"/>
                <a:ea typeface="+mn-ea"/>
                <a:cs typeface="+mn-cs"/>
              </a:rPr>
              <a:t>CLASS ALLEGATIONS</a:t>
            </a:r>
          </a:p>
          <a:p>
            <a:pPr marL="0" marR="0" lvl="0" indent="0" algn="l" defTabSz="914400" rtl="0" eaLnBrk="1" fontAlgn="auto" latinLnBrk="0" hangingPunct="1">
              <a:lnSpc>
                <a:spcPct val="100000"/>
              </a:lnSpc>
              <a:spcBef>
                <a:spcPts val="600"/>
              </a:spcBef>
              <a:spcAft>
                <a:spcPts val="0"/>
              </a:spcAft>
              <a:buClr>
                <a:srgbClr val="B2BB1E"/>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All California consumers who possess or possessed a gift card from the retailer with a balance under the statutory threshold—potentially thousands of class members.</a:t>
            </a:r>
          </a:p>
          <a:p>
            <a:pPr marL="0" marR="0" lvl="0" indent="0" algn="l" defTabSz="914400" rtl="0" eaLnBrk="1" fontAlgn="auto" latinLnBrk="0" hangingPunct="1">
              <a:lnSpc>
                <a:spcPct val="100000"/>
              </a:lnSpc>
              <a:spcBef>
                <a:spcPts val="1200"/>
              </a:spcBef>
              <a:spcAft>
                <a:spcPts val="0"/>
              </a:spcAft>
              <a:buClr>
                <a:srgbClr val="B2BB1E"/>
              </a:buClr>
              <a:buSzTx/>
              <a:buFont typeface="Arial" panose="020B0604020202020204" pitchFamily="34" charset="0"/>
              <a:buNone/>
              <a:tabLst/>
              <a:defRPr/>
            </a:pPr>
            <a:r>
              <a:rPr kumimoji="0" lang="en-US" sz="1100" b="1" i="0" u="none" strike="noStrike" kern="1200" cap="none" spc="100" normalizeH="0" baseline="0" noProof="0" dirty="0">
                <a:ln>
                  <a:noFill/>
                </a:ln>
                <a:solidFill>
                  <a:srgbClr val="003D58"/>
                </a:solidFill>
                <a:effectLst/>
                <a:uLnTx/>
                <a:uFillTx/>
                <a:latin typeface="Arial"/>
                <a:ea typeface="+mn-ea"/>
                <a:cs typeface="+mn-cs"/>
              </a:rPr>
              <a:t>RISK TO ALL CA GROCERS</a:t>
            </a:r>
          </a:p>
          <a:p>
            <a:pPr marL="0" marR="0" lvl="0" indent="0" algn="l" defTabSz="914400" rtl="0" eaLnBrk="1" fontAlgn="auto" latinLnBrk="0" hangingPunct="1">
              <a:lnSpc>
                <a:spcPct val="100000"/>
              </a:lnSpc>
              <a:spcBef>
                <a:spcPts val="600"/>
              </a:spcBef>
              <a:spcAft>
                <a:spcPts val="0"/>
              </a:spcAft>
              <a:buClr>
                <a:srgbClr val="B2BB1E"/>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Any retailer that issues gift cards and fails to redeem sub-threshold balances for cash faces identical exposure. The “pay more or forfeit” model is the economic theory at the heart of these claims.</a:t>
            </a:r>
          </a:p>
        </p:txBody>
      </p:sp>
      <p:sp>
        <p:nvSpPr>
          <p:cNvPr id="3" name="Text Placeholder 2" descr="" title="">
            <a:extLst>
              <a:ext uri="{FF2B5EF4-FFF2-40B4-BE49-F238E27FC236}">
                <a16:creationId xmlns:a16="http://schemas.microsoft.com/office/drawing/2014/main" id="{026B8543-3C22-CE8C-514D-D0D08D4E5132}"/>
              </a:ext>
            </a:extLst>
          </p:cNvPr>
          <p:cNvSpPr>
            <a:spLocks noGrp="1"/>
          </p:cNvSpPr>
          <p:nvPr>
            <p:ph type="body" sz="quarter" idx="3"/>
          </p:nvPr>
        </p:nvSpPr>
        <p:spPr>
          <a:xfrm>
            <a:off x="6257036" y="1709928"/>
            <a:ext cx="5249164" cy="347472"/>
          </a:xfrm>
          <a:solidFill>
            <a:srgbClr val="003D58"/>
          </a:solidFill>
        </p:spPr>
        <p:txBody>
          <a:bodyPr/>
          <a:lstStyle/>
          <a:p>
            <a:r>
              <a:rPr lang="en-US" dirty="0">
                <a:solidFill>
                  <a:schemeClr val="bg1"/>
                </a:solidFill>
              </a:rPr>
              <a:t>Case Spotlight: CA Gift Card Lawsuit</a:t>
            </a:r>
          </a:p>
        </p:txBody>
      </p:sp>
      <p:sp>
        <p:nvSpPr>
          <p:cNvPr id="4" name="Content Placeholder 3" descr="" title="">
            <a:extLst>
              <a:ext uri="{FF2B5EF4-FFF2-40B4-BE49-F238E27FC236}">
                <a16:creationId xmlns:a16="http://schemas.microsoft.com/office/drawing/2014/main" id="{A4B3C5C3-4EE9-EE47-DA1F-5A90BE0C65A4}"/>
              </a:ext>
            </a:extLst>
          </p:cNvPr>
          <p:cNvSpPr>
            <a:spLocks noGrp="1"/>
          </p:cNvSpPr>
          <p:nvPr>
            <p:ph sz="half" idx="2"/>
          </p:nvPr>
        </p:nvSpPr>
        <p:spPr>
          <a:xfrm>
            <a:off x="685800" y="2235913"/>
            <a:ext cx="5223763" cy="3928617"/>
          </a:xfrm>
        </p:spPr>
        <p:txBody>
          <a:bodyPr>
            <a:noAutofit/>
          </a:bodyPr>
          <a:lstStyle/>
          <a:p>
            <a:pPr marL="274320" indent="-274320">
              <a:spcBef>
                <a:spcPts val="1500"/>
              </a:spcBef>
            </a:pPr>
            <a:r>
              <a:rPr lang="en-US" sz="1600" b="1" dirty="0"/>
              <a:t>Cash Redemption Threshold </a:t>
            </a:r>
            <a:r>
              <a:rPr lang="en-US" sz="1200" b="1" dirty="0"/>
              <a:t>(Recently Amended)</a:t>
            </a:r>
            <a:br>
              <a:rPr lang="en-US" sz="1600" b="1" dirty="0"/>
            </a:br>
            <a:r>
              <a:rPr lang="en-US" sz="1400" dirty="0"/>
              <a:t>Gift cards with a remaining balance of less than $15.00 must be redeemable in cash upon request by the cardholder. </a:t>
            </a:r>
            <a:br>
              <a:rPr lang="en-US" sz="1400" dirty="0"/>
            </a:br>
            <a:r>
              <a:rPr lang="en-US" sz="1400" i="1" dirty="0"/>
              <a:t>Note</a:t>
            </a:r>
            <a:r>
              <a:rPr lang="en-US" sz="1400" dirty="0"/>
              <a:t>: </a:t>
            </a:r>
            <a:r>
              <a:rPr lang="en-US" sz="1400" i="1" dirty="0"/>
              <a:t>The threshold was recently raised from $10 to $15.</a:t>
            </a:r>
          </a:p>
          <a:p>
            <a:pPr marL="274320" marR="0" lvl="0" indent="-274320" algn="l" defTabSz="914400" rtl="0" eaLnBrk="1" fontAlgn="auto" latinLnBrk="0" hangingPunct="1">
              <a:lnSpc>
                <a:spcPct val="100000"/>
              </a:lnSpc>
              <a:spcBef>
                <a:spcPts val="1200"/>
              </a:spcBef>
              <a:spcAft>
                <a:spcPts val="0"/>
              </a:spcAft>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Applies to All Gift Cards + Gift Certificates</a:t>
            </a:r>
            <a:br>
              <a:rPr kumimoji="0" lang="en-US" sz="18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Applies to electronic promises, plastic cards, or payment codes redeemable at retail—any stored-value card sold to California consumers.</a:t>
            </a:r>
          </a:p>
          <a:p>
            <a:pPr marL="274320" marR="0" lvl="0" indent="-274320" algn="l" defTabSz="914400" rtl="0" eaLnBrk="1" fontAlgn="auto" latinLnBrk="0" hangingPunct="1">
              <a:lnSpc>
                <a:spcPct val="100000"/>
              </a:lnSpc>
              <a:spcBef>
                <a:spcPts val="1200"/>
              </a:spcBef>
              <a:spcAft>
                <a:spcPts val="0"/>
              </a:spcAft>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No Expiration / Dormancy Fees</a:t>
            </a:r>
            <a:br>
              <a:rPr kumimoji="0" lang="en-US" sz="20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California prohibits expiration dates and dormancy fees on most gift cards sold to consumers.</a:t>
            </a:r>
          </a:p>
          <a:p>
            <a:pPr marL="274320" marR="0" lvl="0" indent="-274320" algn="l" defTabSz="914400" rtl="0" eaLnBrk="1" fontAlgn="auto" latinLnBrk="0" hangingPunct="1">
              <a:lnSpc>
                <a:spcPct val="100000"/>
              </a:lnSpc>
              <a:spcBef>
                <a:spcPts val="1200"/>
              </a:spcBef>
              <a:spcAft>
                <a:spcPts val="0"/>
              </a:spcAft>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Employee Training Required</a:t>
            </a:r>
            <a:br>
              <a:rPr kumimoji="0" lang="en-US" sz="20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Retailers must ensure customer-facing employees understand the cash redemption requirement. Systemic non-compliance supports class-wide claims.</a:t>
            </a:r>
          </a:p>
        </p:txBody>
      </p:sp>
      <p:sp>
        <p:nvSpPr>
          <p:cNvPr id="5" name="Text Placeholder 4" descr="" title="">
            <a:extLst>
              <a:ext uri="{FF2B5EF4-FFF2-40B4-BE49-F238E27FC236}">
                <a16:creationId xmlns:a16="http://schemas.microsoft.com/office/drawing/2014/main" id="{6F6D3BA2-6F0F-EEF6-8107-C0DDA898DD7A}"/>
              </a:ext>
            </a:extLst>
          </p:cNvPr>
          <p:cNvSpPr>
            <a:spLocks noGrp="1"/>
          </p:cNvSpPr>
          <p:nvPr>
            <p:ph type="body" idx="1"/>
          </p:nvPr>
        </p:nvSpPr>
        <p:spPr>
          <a:xfrm>
            <a:off x="685800" y="1709928"/>
            <a:ext cx="5223763" cy="347472"/>
          </a:xfrm>
          <a:solidFill>
            <a:srgbClr val="B2BB1E"/>
          </a:solidFill>
        </p:spPr>
        <p:txBody>
          <a:bodyPr/>
          <a:lstStyle/>
          <a:p>
            <a:r>
              <a:rPr lang="en-US" dirty="0">
                <a:solidFill>
                  <a:schemeClr val="bg1"/>
                </a:solidFill>
              </a:rPr>
              <a:t>California gift card law </a:t>
            </a:r>
            <a:r>
              <a:rPr lang="en-US" b="0" i="1" cap="none" spc="0" dirty="0">
                <a:solidFill>
                  <a:schemeClr val="bg1"/>
                </a:solidFill>
                <a:latin typeface="+mn-lt"/>
              </a:rPr>
              <a:t>(Cal. Civ. Code § 1749.5)</a:t>
            </a:r>
            <a:endParaRPr lang="en-US" b="0" i="1" spc="0" dirty="0">
              <a:solidFill>
                <a:schemeClr val="bg1"/>
              </a:solidFill>
              <a:latin typeface="+mn-lt"/>
            </a:endParaRPr>
          </a:p>
        </p:txBody>
      </p:sp>
      <p:sp>
        <p:nvSpPr>
          <p:cNvPr id="6" name="Title 5" descr="" title="">
            <a:extLst>
              <a:ext uri="{FF2B5EF4-FFF2-40B4-BE49-F238E27FC236}">
                <a16:creationId xmlns:a16="http://schemas.microsoft.com/office/drawing/2014/main" id="{AB320CB0-19A3-963B-AA36-FDC3DF7EAA2D}"/>
              </a:ext>
            </a:extLst>
          </p:cNvPr>
          <p:cNvSpPr>
            <a:spLocks noGrp="1"/>
          </p:cNvSpPr>
          <p:nvPr>
            <p:ph type="title"/>
          </p:nvPr>
        </p:nvSpPr>
        <p:spPr>
          <a:xfrm>
            <a:off x="685800" y="693470"/>
            <a:ext cx="11136086" cy="1024128"/>
          </a:xfrm>
        </p:spPr>
        <p:txBody>
          <a:bodyPr/>
          <a:lstStyle/>
          <a:p>
            <a:r>
              <a:rPr lang="en-US" sz="3900" dirty="0"/>
              <a:t>Gift Card Cash Redemption: </a:t>
            </a:r>
            <a:r>
              <a:rPr lang="en-US" sz="3900" b="0" spc="-50" dirty="0"/>
              <a:t>CA Law Requirements</a:t>
            </a:r>
          </a:p>
        </p:txBody>
      </p:sp>
      <p:sp>
        <p:nvSpPr>
          <p:cNvPr id="7" name="Slide Number Placeholder 6" descr="" title="">
            <a:extLst>
              <a:ext uri="{FF2B5EF4-FFF2-40B4-BE49-F238E27FC236}">
                <a16:creationId xmlns:a16="http://schemas.microsoft.com/office/drawing/2014/main" id="{DB4E0F9A-3E3D-A526-D547-3682D8E03D18}"/>
              </a:ext>
            </a:extLst>
          </p:cNvPr>
          <p:cNvSpPr>
            <a:spLocks noGrp="1"/>
          </p:cNvSpPr>
          <p:nvPr>
            <p:ph type="sldNum" sz="quarter" idx="12"/>
          </p:nvPr>
        </p:nvSpPr>
        <p:spPr/>
        <p:txBody>
          <a:bodyPr/>
          <a:lstStyle/>
          <a:p>
            <a:fld id="{942E8864-9E47-48CD-A718-F4F563C4A3BF}" type="slidenum">
              <a:rPr lang="en-US" smtClean="0"/>
              <a:pPr/>
              <a:t>7</a:t>
            </a:fld>
            <a:endParaRPr lang="en-US" dirty="0"/>
          </a:p>
        </p:txBody>
      </p:sp>
      <p:sp>
        <p:nvSpPr>
          <p:cNvPr id="8" name="Footer Placeholder 7" descr="" title="">
            <a:extLst>
              <a:ext uri="{FF2B5EF4-FFF2-40B4-BE49-F238E27FC236}">
                <a16:creationId xmlns:a16="http://schemas.microsoft.com/office/drawing/2014/main" id="{CCB5D990-5462-B9C7-5567-19C0191DFB34}"/>
              </a:ext>
            </a:extLst>
          </p:cNvPr>
          <p:cNvSpPr>
            <a:spLocks noGrp="1"/>
          </p:cNvSpPr>
          <p:nvPr>
            <p:ph type="ftr" sz="quarter" idx="11"/>
          </p:nvPr>
        </p:nvSpPr>
        <p:spPr/>
        <p:txBody>
          <a:bodyPr/>
          <a:lstStyle/>
          <a:p>
            <a:r>
              <a:rPr lang="en-US"/>
              <a:t>CGA LEGAL ADVISORY COMMITTEE</a:t>
            </a:r>
            <a:endParaRPr lang="en-US" dirty="0"/>
          </a:p>
        </p:txBody>
      </p:sp>
    </p:spTree>
    <p:extLst>
      <p:ext uri="{BB962C8B-B14F-4D97-AF65-F5344CB8AC3E}">
        <p14:creationId xmlns:p14="http://schemas.microsoft.com/office/powerpoint/2010/main" val="2576756786"/>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3F86B914-4FE1-2822-0F2B-4BAD124373F2}"/>
              </a:ext>
            </a:extLst>
          </p:cNvPr>
          <p:cNvSpPr>
            <a:spLocks noGrp="1"/>
          </p:cNvSpPr>
          <p:nvPr>
            <p:ph type="title"/>
          </p:nvPr>
        </p:nvSpPr>
        <p:spPr/>
        <p:txBody>
          <a:bodyPr/>
          <a:lstStyle/>
          <a:p>
            <a:r>
              <a:rPr lang="en-US" sz="4400" dirty="0"/>
              <a:t>Product Labeling Claims</a:t>
            </a:r>
          </a:p>
        </p:txBody>
      </p:sp>
      <p:sp>
        <p:nvSpPr>
          <p:cNvPr id="4" name="Slide Number Placeholder 3" descr="" title="">
            <a:extLst>
              <a:ext uri="{FF2B5EF4-FFF2-40B4-BE49-F238E27FC236}">
                <a16:creationId xmlns:a16="http://schemas.microsoft.com/office/drawing/2014/main" id="{B088927B-7AFE-1361-9747-1ADF53E6C330}"/>
              </a:ext>
            </a:extLst>
          </p:cNvPr>
          <p:cNvSpPr>
            <a:spLocks noGrp="1"/>
          </p:cNvSpPr>
          <p:nvPr>
            <p:ph type="sldNum" sz="quarter" idx="12"/>
          </p:nvPr>
        </p:nvSpPr>
        <p:spPr/>
        <p:txBody>
          <a:bodyPr/>
          <a:lstStyle/>
          <a:p>
            <a:fld id="{40691FC5-8656-4465-B922-9C8E8E60B534}" type="slidenum">
              <a:rPr lang="en-US" smtClean="0"/>
              <a:pPr/>
              <a:t>8</a:t>
            </a:fld>
            <a:endParaRPr lang="en-US" dirty="0"/>
          </a:p>
        </p:txBody>
      </p:sp>
      <p:sp>
        <p:nvSpPr>
          <p:cNvPr id="5" name="Footer Placeholder 4" descr="" title="">
            <a:extLst>
              <a:ext uri="{FF2B5EF4-FFF2-40B4-BE49-F238E27FC236}">
                <a16:creationId xmlns:a16="http://schemas.microsoft.com/office/drawing/2014/main" id="{642AFA79-A5CC-37DE-7A22-ED29B5002FDD}"/>
              </a:ext>
            </a:extLst>
          </p:cNvPr>
          <p:cNvSpPr>
            <a:spLocks noGrp="1"/>
          </p:cNvSpPr>
          <p:nvPr>
            <p:ph type="ftr" sz="quarter" idx="11"/>
          </p:nvPr>
        </p:nvSpPr>
        <p:spPr/>
        <p:txBody>
          <a:bodyPr/>
          <a:lstStyle/>
          <a:p>
            <a:r>
              <a:rPr lang="en-US"/>
              <a:t>CGA LEGAL ADVISORY COMMITTEE</a:t>
            </a:r>
            <a:endParaRPr lang="en-US" dirty="0"/>
          </a:p>
        </p:txBody>
      </p:sp>
      <p:grpSp>
        <p:nvGrpSpPr>
          <p:cNvPr id="11" name="Group 10" descr="" title="">
            <a:extLst>
              <a:ext uri="{FF2B5EF4-FFF2-40B4-BE49-F238E27FC236}">
                <a16:creationId xmlns:a16="http://schemas.microsoft.com/office/drawing/2014/main" id="{07AF0DE6-C61E-4E76-07B2-8AD2D125C765}"/>
              </a:ext>
            </a:extLst>
          </p:cNvPr>
          <p:cNvGrpSpPr/>
          <p:nvPr/>
        </p:nvGrpSpPr>
        <p:grpSpPr>
          <a:xfrm>
            <a:off x="685800" y="2063596"/>
            <a:ext cx="5612364" cy="1024128"/>
            <a:chOff x="685800" y="2063596"/>
            <a:chExt cx="5612364" cy="1024128"/>
          </a:xfrm>
        </p:grpSpPr>
        <p:sp>
          <p:nvSpPr>
            <p:cNvPr id="6" name="TextBox 5" descr="" title="">
              <a:extLst>
                <a:ext uri="{FF2B5EF4-FFF2-40B4-BE49-F238E27FC236}">
                  <a16:creationId xmlns:a16="http://schemas.microsoft.com/office/drawing/2014/main" id="{8A2FD712-1052-DC8F-7632-7C8720652900}"/>
                </a:ext>
              </a:extLst>
            </p:cNvPr>
            <p:cNvSpPr txBox="1"/>
            <p:nvPr/>
          </p:nvSpPr>
          <p:spPr>
            <a:xfrm>
              <a:off x="1641000" y="2063596"/>
              <a:ext cx="4657164" cy="1024128"/>
            </a:xfrm>
            <a:prstGeom prst="rect">
              <a:avLst/>
            </a:prstGeom>
            <a:noFill/>
          </p:spPr>
          <p:txBody>
            <a:bodyPr wrap="square" rtlCol="0">
              <a:noAutofit/>
            </a:bodyPr>
            <a:lstStyle/>
            <a:p>
              <a:r>
                <a:rPr lang="en-US" b="1" dirty="0">
                  <a:latin typeface="+mj-lt"/>
                </a:rPr>
                <a:t>“Natural” / “No Artificial”</a:t>
              </a:r>
            </a:p>
            <a:p>
              <a:pPr>
                <a:spcBef>
                  <a:spcPts val="600"/>
                </a:spcBef>
                <a:buClr>
                  <a:srgbClr val="003D58"/>
                </a:buClr>
              </a:pPr>
              <a:r>
                <a:rPr lang="en-US" sz="1400" dirty="0"/>
                <a:t>Pasta products, fruit and cream cheese spreads, yogurt products, beverages, snacks (popcorn, veggie snacks, rice cakes), desserts - flavors, citric acid, malic acid, ascorbic acid, sodium benzoate, sodium phosphate, ascorbic acid, PFAS</a:t>
              </a:r>
            </a:p>
          </p:txBody>
        </p:sp>
        <p:grpSp>
          <p:nvGrpSpPr>
            <p:cNvPr id="7" name="Leaf (Icon)" descr="" title="">
              <a:extLst>
                <a:ext uri="{FF2B5EF4-FFF2-40B4-BE49-F238E27FC236}">
                  <a16:creationId xmlns:a16="http://schemas.microsoft.com/office/drawing/2014/main" id="{6A8E1B61-4749-4708-71A6-216A362A849C}"/>
                </a:ext>
              </a:extLst>
            </p:cNvPr>
            <p:cNvGrpSpPr>
              <a:grpSpLocks noChangeAspect="1"/>
            </p:cNvGrpSpPr>
            <p:nvPr/>
          </p:nvGrpSpPr>
          <p:grpSpPr>
            <a:xfrm>
              <a:off x="685800" y="2151883"/>
              <a:ext cx="847555" cy="847555"/>
              <a:chOff x="7721600" y="4002088"/>
              <a:chExt cx="1095375" cy="1095375"/>
            </a:xfrm>
          </p:grpSpPr>
          <p:sp>
            <p:nvSpPr>
              <p:cNvPr id="8" name="Leaf (Circle)" descr="" title="">
                <a:extLst>
                  <a:ext uri="{FF2B5EF4-FFF2-40B4-BE49-F238E27FC236}">
                    <a16:creationId xmlns:a16="http://schemas.microsoft.com/office/drawing/2014/main" id="{4A213421-9218-A558-B6E0-82679C0C413F}"/>
                  </a:ext>
                </a:extLst>
              </p:cNvPr>
              <p:cNvSpPr>
                <a:spLocks noChangeAspect="1" noChangeArrowheads="1"/>
              </p:cNvSpPr>
              <p:nvPr/>
            </p:nvSpPr>
            <p:spPr bwMode="auto">
              <a:xfrm>
                <a:off x="7721600" y="4002088"/>
                <a:ext cx="1095375" cy="1095375"/>
              </a:xfrm>
              <a:prstGeom prst="ellipse">
                <a:avLst/>
              </a:pr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eaf (Fill)" descr="" title="">
                <a:extLst>
                  <a:ext uri="{FF2B5EF4-FFF2-40B4-BE49-F238E27FC236}">
                    <a16:creationId xmlns:a16="http://schemas.microsoft.com/office/drawing/2014/main" id="{6A93AD4D-3D77-957C-4700-7A0EFB73EE59}"/>
                  </a:ext>
                </a:extLst>
              </p:cNvPr>
              <p:cNvSpPr>
                <a:spLocks noChangeAspect="1"/>
              </p:cNvSpPr>
              <p:nvPr/>
            </p:nvSpPr>
            <p:spPr bwMode="auto">
              <a:xfrm>
                <a:off x="8016875" y="4273550"/>
                <a:ext cx="511175" cy="514350"/>
              </a:xfrm>
              <a:custGeom>
                <a:avLst/>
                <a:gdLst>
                  <a:gd name="T0" fmla="*/ 168 w 215"/>
                  <a:gd name="T1" fmla="*/ 170 h 216"/>
                  <a:gd name="T2" fmla="*/ 94 w 215"/>
                  <a:gd name="T3" fmla="*/ 216 h 216"/>
                  <a:gd name="T4" fmla="*/ 40 w 215"/>
                  <a:gd name="T5" fmla="*/ 196 h 216"/>
                  <a:gd name="T6" fmla="*/ 69 w 215"/>
                  <a:gd name="T7" fmla="*/ 166 h 216"/>
                  <a:gd name="T8" fmla="*/ 137 w 215"/>
                  <a:gd name="T9" fmla="*/ 172 h 216"/>
                  <a:gd name="T10" fmla="*/ 147 w 215"/>
                  <a:gd name="T11" fmla="*/ 164 h 216"/>
                  <a:gd name="T12" fmla="*/ 145 w 215"/>
                  <a:gd name="T13" fmla="*/ 157 h 216"/>
                  <a:gd name="T14" fmla="*/ 138 w 215"/>
                  <a:gd name="T15" fmla="*/ 153 h 216"/>
                  <a:gd name="T16" fmla="*/ 87 w 215"/>
                  <a:gd name="T17" fmla="*/ 149 h 216"/>
                  <a:gd name="T18" fmla="*/ 118 w 215"/>
                  <a:gd name="T19" fmla="*/ 118 h 216"/>
                  <a:gd name="T20" fmla="*/ 159 w 215"/>
                  <a:gd name="T21" fmla="*/ 120 h 216"/>
                  <a:gd name="T22" fmla="*/ 159 w 215"/>
                  <a:gd name="T23" fmla="*/ 120 h 216"/>
                  <a:gd name="T24" fmla="*/ 169 w 215"/>
                  <a:gd name="T25" fmla="*/ 111 h 216"/>
                  <a:gd name="T26" fmla="*/ 166 w 215"/>
                  <a:gd name="T27" fmla="*/ 104 h 216"/>
                  <a:gd name="T28" fmla="*/ 160 w 215"/>
                  <a:gd name="T29" fmla="*/ 101 h 216"/>
                  <a:gd name="T30" fmla="*/ 135 w 215"/>
                  <a:gd name="T31" fmla="*/ 100 h 216"/>
                  <a:gd name="T32" fmla="*/ 179 w 215"/>
                  <a:gd name="T33" fmla="*/ 56 h 216"/>
                  <a:gd name="T34" fmla="*/ 182 w 215"/>
                  <a:gd name="T35" fmla="*/ 49 h 216"/>
                  <a:gd name="T36" fmla="*/ 179 w 215"/>
                  <a:gd name="T37" fmla="*/ 43 h 216"/>
                  <a:gd name="T38" fmla="*/ 166 w 215"/>
                  <a:gd name="T39" fmla="*/ 43 h 216"/>
                  <a:gd name="T40" fmla="*/ 117 w 215"/>
                  <a:gd name="T41" fmla="*/ 92 h 216"/>
                  <a:gd name="T42" fmla="*/ 115 w 215"/>
                  <a:gd name="T43" fmla="*/ 53 h 216"/>
                  <a:gd name="T44" fmla="*/ 105 w 215"/>
                  <a:gd name="T45" fmla="*/ 44 h 216"/>
                  <a:gd name="T46" fmla="*/ 96 w 215"/>
                  <a:gd name="T47" fmla="*/ 54 h 216"/>
                  <a:gd name="T48" fmla="*/ 99 w 215"/>
                  <a:gd name="T49" fmla="*/ 109 h 216"/>
                  <a:gd name="T50" fmla="*/ 69 w 215"/>
                  <a:gd name="T51" fmla="*/ 139 h 216"/>
                  <a:gd name="T52" fmla="*/ 63 w 215"/>
                  <a:gd name="T53" fmla="*/ 74 h 216"/>
                  <a:gd name="T54" fmla="*/ 59 w 215"/>
                  <a:gd name="T55" fmla="*/ 67 h 216"/>
                  <a:gd name="T56" fmla="*/ 52 w 215"/>
                  <a:gd name="T57" fmla="*/ 65 h 216"/>
                  <a:gd name="T58" fmla="*/ 46 w 215"/>
                  <a:gd name="T59" fmla="*/ 69 h 216"/>
                  <a:gd name="T60" fmla="*/ 44 w 215"/>
                  <a:gd name="T61" fmla="*/ 76 h 216"/>
                  <a:gd name="T62" fmla="*/ 52 w 215"/>
                  <a:gd name="T63" fmla="*/ 157 h 216"/>
                  <a:gd name="T64" fmla="*/ 26 w 215"/>
                  <a:gd name="T65" fmla="*/ 183 h 216"/>
                  <a:gd name="T66" fmla="*/ 19 w 215"/>
                  <a:gd name="T67" fmla="*/ 173 h 216"/>
                  <a:gd name="T68" fmla="*/ 2 w 215"/>
                  <a:gd name="T69" fmla="*/ 112 h 216"/>
                  <a:gd name="T70" fmla="*/ 43 w 215"/>
                  <a:gd name="T71" fmla="*/ 46 h 216"/>
                  <a:gd name="T72" fmla="*/ 215 w 215"/>
                  <a:gd name="T73" fmla="*/ 0 h 216"/>
                  <a:gd name="T74" fmla="*/ 168 w 215"/>
                  <a:gd name="T75" fmla="*/ 17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 h="216">
                    <a:moveTo>
                      <a:pt x="168" y="170"/>
                    </a:moveTo>
                    <a:cubicBezTo>
                      <a:pt x="147" y="200"/>
                      <a:pt x="121" y="216"/>
                      <a:pt x="94" y="216"/>
                    </a:cubicBezTo>
                    <a:cubicBezTo>
                      <a:pt x="75" y="216"/>
                      <a:pt x="56" y="209"/>
                      <a:pt x="40" y="196"/>
                    </a:cubicBezTo>
                    <a:cubicBezTo>
                      <a:pt x="69" y="166"/>
                      <a:pt x="69" y="166"/>
                      <a:pt x="69" y="166"/>
                    </a:cubicBezTo>
                    <a:cubicBezTo>
                      <a:pt x="137" y="172"/>
                      <a:pt x="137" y="172"/>
                      <a:pt x="137" y="172"/>
                    </a:cubicBezTo>
                    <a:cubicBezTo>
                      <a:pt x="142" y="173"/>
                      <a:pt x="146" y="169"/>
                      <a:pt x="147" y="164"/>
                    </a:cubicBezTo>
                    <a:cubicBezTo>
                      <a:pt x="147" y="161"/>
                      <a:pt x="146" y="159"/>
                      <a:pt x="145" y="157"/>
                    </a:cubicBezTo>
                    <a:cubicBezTo>
                      <a:pt x="143" y="155"/>
                      <a:pt x="141" y="154"/>
                      <a:pt x="138" y="153"/>
                    </a:cubicBezTo>
                    <a:cubicBezTo>
                      <a:pt x="87" y="149"/>
                      <a:pt x="87" y="149"/>
                      <a:pt x="87" y="149"/>
                    </a:cubicBezTo>
                    <a:cubicBezTo>
                      <a:pt x="118" y="118"/>
                      <a:pt x="118" y="118"/>
                      <a:pt x="118" y="118"/>
                    </a:cubicBezTo>
                    <a:cubicBezTo>
                      <a:pt x="159" y="120"/>
                      <a:pt x="159" y="120"/>
                      <a:pt x="159" y="120"/>
                    </a:cubicBezTo>
                    <a:cubicBezTo>
                      <a:pt x="159" y="120"/>
                      <a:pt x="159" y="120"/>
                      <a:pt x="159" y="120"/>
                    </a:cubicBezTo>
                    <a:cubicBezTo>
                      <a:pt x="164" y="120"/>
                      <a:pt x="168" y="116"/>
                      <a:pt x="169" y="111"/>
                    </a:cubicBezTo>
                    <a:cubicBezTo>
                      <a:pt x="169" y="108"/>
                      <a:pt x="168" y="106"/>
                      <a:pt x="166" y="104"/>
                    </a:cubicBezTo>
                    <a:cubicBezTo>
                      <a:pt x="165" y="102"/>
                      <a:pt x="162" y="101"/>
                      <a:pt x="160" y="101"/>
                    </a:cubicBezTo>
                    <a:cubicBezTo>
                      <a:pt x="135" y="100"/>
                      <a:pt x="135" y="100"/>
                      <a:pt x="135" y="100"/>
                    </a:cubicBezTo>
                    <a:cubicBezTo>
                      <a:pt x="179" y="56"/>
                      <a:pt x="179" y="56"/>
                      <a:pt x="179" y="56"/>
                    </a:cubicBezTo>
                    <a:cubicBezTo>
                      <a:pt x="181" y="54"/>
                      <a:pt x="182" y="52"/>
                      <a:pt x="182" y="49"/>
                    </a:cubicBezTo>
                    <a:cubicBezTo>
                      <a:pt x="182" y="47"/>
                      <a:pt x="181" y="45"/>
                      <a:pt x="179" y="43"/>
                    </a:cubicBezTo>
                    <a:cubicBezTo>
                      <a:pt x="175" y="39"/>
                      <a:pt x="169" y="39"/>
                      <a:pt x="166" y="43"/>
                    </a:cubicBezTo>
                    <a:cubicBezTo>
                      <a:pt x="117" y="92"/>
                      <a:pt x="117" y="92"/>
                      <a:pt x="117" y="92"/>
                    </a:cubicBezTo>
                    <a:cubicBezTo>
                      <a:pt x="115" y="53"/>
                      <a:pt x="115" y="53"/>
                      <a:pt x="115" y="53"/>
                    </a:cubicBezTo>
                    <a:cubicBezTo>
                      <a:pt x="115" y="47"/>
                      <a:pt x="110" y="44"/>
                      <a:pt x="105" y="44"/>
                    </a:cubicBezTo>
                    <a:cubicBezTo>
                      <a:pt x="100" y="44"/>
                      <a:pt x="96" y="48"/>
                      <a:pt x="96" y="54"/>
                    </a:cubicBezTo>
                    <a:cubicBezTo>
                      <a:pt x="99" y="109"/>
                      <a:pt x="99" y="109"/>
                      <a:pt x="99" y="109"/>
                    </a:cubicBezTo>
                    <a:cubicBezTo>
                      <a:pt x="69" y="139"/>
                      <a:pt x="69" y="139"/>
                      <a:pt x="69" y="139"/>
                    </a:cubicBezTo>
                    <a:cubicBezTo>
                      <a:pt x="63" y="74"/>
                      <a:pt x="63" y="74"/>
                      <a:pt x="63" y="74"/>
                    </a:cubicBezTo>
                    <a:cubicBezTo>
                      <a:pt x="62" y="71"/>
                      <a:pt x="61" y="69"/>
                      <a:pt x="59" y="67"/>
                    </a:cubicBezTo>
                    <a:cubicBezTo>
                      <a:pt x="57" y="66"/>
                      <a:pt x="55" y="65"/>
                      <a:pt x="52" y="65"/>
                    </a:cubicBezTo>
                    <a:cubicBezTo>
                      <a:pt x="50" y="66"/>
                      <a:pt x="48" y="67"/>
                      <a:pt x="46" y="69"/>
                    </a:cubicBezTo>
                    <a:cubicBezTo>
                      <a:pt x="44" y="71"/>
                      <a:pt x="44" y="73"/>
                      <a:pt x="44" y="76"/>
                    </a:cubicBezTo>
                    <a:cubicBezTo>
                      <a:pt x="52" y="157"/>
                      <a:pt x="52" y="157"/>
                      <a:pt x="52" y="157"/>
                    </a:cubicBezTo>
                    <a:cubicBezTo>
                      <a:pt x="26" y="183"/>
                      <a:pt x="26" y="183"/>
                      <a:pt x="26" y="183"/>
                    </a:cubicBezTo>
                    <a:cubicBezTo>
                      <a:pt x="19" y="173"/>
                      <a:pt x="19" y="173"/>
                      <a:pt x="19" y="173"/>
                    </a:cubicBezTo>
                    <a:cubicBezTo>
                      <a:pt x="6" y="155"/>
                      <a:pt x="0" y="133"/>
                      <a:pt x="2" y="112"/>
                    </a:cubicBezTo>
                    <a:cubicBezTo>
                      <a:pt x="4" y="87"/>
                      <a:pt x="18" y="64"/>
                      <a:pt x="43" y="46"/>
                    </a:cubicBezTo>
                    <a:cubicBezTo>
                      <a:pt x="82" y="18"/>
                      <a:pt x="182" y="4"/>
                      <a:pt x="215" y="0"/>
                    </a:cubicBezTo>
                    <a:cubicBezTo>
                      <a:pt x="212" y="32"/>
                      <a:pt x="198" y="129"/>
                      <a:pt x="168"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eaf (Outline)" descr="" title="">
                <a:extLst>
                  <a:ext uri="{FF2B5EF4-FFF2-40B4-BE49-F238E27FC236}">
                    <a16:creationId xmlns:a16="http://schemas.microsoft.com/office/drawing/2014/main" id="{DC1D479A-DE7B-E749-C5D9-7344D14393A1}"/>
                  </a:ext>
                </a:extLst>
              </p:cNvPr>
              <p:cNvSpPr>
                <a:spLocks noChangeAspect="1" noEditPoints="1"/>
              </p:cNvSpPr>
              <p:nvPr/>
            </p:nvSpPr>
            <p:spPr bwMode="auto">
              <a:xfrm>
                <a:off x="7969250" y="4222750"/>
                <a:ext cx="609600" cy="623888"/>
              </a:xfrm>
              <a:custGeom>
                <a:avLst/>
                <a:gdLst>
                  <a:gd name="T0" fmla="*/ 256 w 256"/>
                  <a:gd name="T1" fmla="*/ 11 h 262"/>
                  <a:gd name="T2" fmla="*/ 204 w 256"/>
                  <a:gd name="T3" fmla="*/ 202 h 262"/>
                  <a:gd name="T4" fmla="*/ 114 w 256"/>
                  <a:gd name="T5" fmla="*/ 256 h 262"/>
                  <a:gd name="T6" fmla="*/ 46 w 256"/>
                  <a:gd name="T7" fmla="*/ 230 h 262"/>
                  <a:gd name="T8" fmla="*/ 17 w 256"/>
                  <a:gd name="T9" fmla="*/ 260 h 262"/>
                  <a:gd name="T10" fmla="*/ 10 w 256"/>
                  <a:gd name="T11" fmla="*/ 262 h 262"/>
                  <a:gd name="T12" fmla="*/ 3 w 256"/>
                  <a:gd name="T13" fmla="*/ 260 h 262"/>
                  <a:gd name="T14" fmla="*/ 0 w 256"/>
                  <a:gd name="T15" fmla="*/ 253 h 262"/>
                  <a:gd name="T16" fmla="*/ 3 w 256"/>
                  <a:gd name="T17" fmla="*/ 246 h 262"/>
                  <a:gd name="T18" fmla="*/ 32 w 256"/>
                  <a:gd name="T19" fmla="*/ 217 h 262"/>
                  <a:gd name="T20" fmla="*/ 25 w 256"/>
                  <a:gd name="T21" fmla="*/ 207 h 262"/>
                  <a:gd name="T22" fmla="*/ 3 w 256"/>
                  <a:gd name="T23" fmla="*/ 131 h 262"/>
                  <a:gd name="T24" fmla="*/ 52 w 256"/>
                  <a:gd name="T25" fmla="*/ 51 h 262"/>
                  <a:gd name="T26" fmla="*/ 245 w 256"/>
                  <a:gd name="T27" fmla="*/ 1 h 262"/>
                  <a:gd name="T28" fmla="*/ 253 w 256"/>
                  <a:gd name="T29" fmla="*/ 3 h 262"/>
                  <a:gd name="T30" fmla="*/ 256 w 256"/>
                  <a:gd name="T31" fmla="*/ 11 h 262"/>
                  <a:gd name="T32" fmla="*/ 235 w 256"/>
                  <a:gd name="T33" fmla="*/ 21 h 262"/>
                  <a:gd name="T34" fmla="*/ 63 w 256"/>
                  <a:gd name="T35" fmla="*/ 67 h 262"/>
                  <a:gd name="T36" fmla="*/ 22 w 256"/>
                  <a:gd name="T37" fmla="*/ 133 h 262"/>
                  <a:gd name="T38" fmla="*/ 39 w 256"/>
                  <a:gd name="T39" fmla="*/ 194 h 262"/>
                  <a:gd name="T40" fmla="*/ 46 w 256"/>
                  <a:gd name="T41" fmla="*/ 204 h 262"/>
                  <a:gd name="T42" fmla="*/ 72 w 256"/>
                  <a:gd name="T43" fmla="*/ 178 h 262"/>
                  <a:gd name="T44" fmla="*/ 64 w 256"/>
                  <a:gd name="T45" fmla="*/ 97 h 262"/>
                  <a:gd name="T46" fmla="*/ 66 w 256"/>
                  <a:gd name="T47" fmla="*/ 90 h 262"/>
                  <a:gd name="T48" fmla="*/ 72 w 256"/>
                  <a:gd name="T49" fmla="*/ 86 h 262"/>
                  <a:gd name="T50" fmla="*/ 79 w 256"/>
                  <a:gd name="T51" fmla="*/ 88 h 262"/>
                  <a:gd name="T52" fmla="*/ 83 w 256"/>
                  <a:gd name="T53" fmla="*/ 95 h 262"/>
                  <a:gd name="T54" fmla="*/ 89 w 256"/>
                  <a:gd name="T55" fmla="*/ 160 h 262"/>
                  <a:gd name="T56" fmla="*/ 119 w 256"/>
                  <a:gd name="T57" fmla="*/ 130 h 262"/>
                  <a:gd name="T58" fmla="*/ 116 w 256"/>
                  <a:gd name="T59" fmla="*/ 75 h 262"/>
                  <a:gd name="T60" fmla="*/ 125 w 256"/>
                  <a:gd name="T61" fmla="*/ 65 h 262"/>
                  <a:gd name="T62" fmla="*/ 135 w 256"/>
                  <a:gd name="T63" fmla="*/ 74 h 262"/>
                  <a:gd name="T64" fmla="*/ 137 w 256"/>
                  <a:gd name="T65" fmla="*/ 113 h 262"/>
                  <a:gd name="T66" fmla="*/ 186 w 256"/>
                  <a:gd name="T67" fmla="*/ 64 h 262"/>
                  <a:gd name="T68" fmla="*/ 199 w 256"/>
                  <a:gd name="T69" fmla="*/ 64 h 262"/>
                  <a:gd name="T70" fmla="*/ 202 w 256"/>
                  <a:gd name="T71" fmla="*/ 70 h 262"/>
                  <a:gd name="T72" fmla="*/ 199 w 256"/>
                  <a:gd name="T73" fmla="*/ 77 h 262"/>
                  <a:gd name="T74" fmla="*/ 155 w 256"/>
                  <a:gd name="T75" fmla="*/ 121 h 262"/>
                  <a:gd name="T76" fmla="*/ 180 w 256"/>
                  <a:gd name="T77" fmla="*/ 122 h 262"/>
                  <a:gd name="T78" fmla="*/ 186 w 256"/>
                  <a:gd name="T79" fmla="*/ 125 h 262"/>
                  <a:gd name="T80" fmla="*/ 189 w 256"/>
                  <a:gd name="T81" fmla="*/ 132 h 262"/>
                  <a:gd name="T82" fmla="*/ 179 w 256"/>
                  <a:gd name="T83" fmla="*/ 141 h 262"/>
                  <a:gd name="T84" fmla="*/ 179 w 256"/>
                  <a:gd name="T85" fmla="*/ 141 h 262"/>
                  <a:gd name="T86" fmla="*/ 138 w 256"/>
                  <a:gd name="T87" fmla="*/ 139 h 262"/>
                  <a:gd name="T88" fmla="*/ 107 w 256"/>
                  <a:gd name="T89" fmla="*/ 170 h 262"/>
                  <a:gd name="T90" fmla="*/ 158 w 256"/>
                  <a:gd name="T91" fmla="*/ 174 h 262"/>
                  <a:gd name="T92" fmla="*/ 165 w 256"/>
                  <a:gd name="T93" fmla="*/ 178 h 262"/>
                  <a:gd name="T94" fmla="*/ 167 w 256"/>
                  <a:gd name="T95" fmla="*/ 185 h 262"/>
                  <a:gd name="T96" fmla="*/ 157 w 256"/>
                  <a:gd name="T97" fmla="*/ 193 h 262"/>
                  <a:gd name="T98" fmla="*/ 89 w 256"/>
                  <a:gd name="T99" fmla="*/ 187 h 262"/>
                  <a:gd name="T100" fmla="*/ 60 w 256"/>
                  <a:gd name="T101" fmla="*/ 217 h 262"/>
                  <a:gd name="T102" fmla="*/ 114 w 256"/>
                  <a:gd name="T103" fmla="*/ 237 h 262"/>
                  <a:gd name="T104" fmla="*/ 188 w 256"/>
                  <a:gd name="T105" fmla="*/ 191 h 262"/>
                  <a:gd name="T106" fmla="*/ 235 w 256"/>
                  <a:gd name="T107" fmla="*/ 2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6" h="262">
                    <a:moveTo>
                      <a:pt x="256" y="11"/>
                    </a:moveTo>
                    <a:cubicBezTo>
                      <a:pt x="255" y="16"/>
                      <a:pt x="242" y="148"/>
                      <a:pt x="204" y="202"/>
                    </a:cubicBezTo>
                    <a:cubicBezTo>
                      <a:pt x="172" y="246"/>
                      <a:pt x="138" y="256"/>
                      <a:pt x="114" y="256"/>
                    </a:cubicBezTo>
                    <a:cubicBezTo>
                      <a:pt x="90" y="256"/>
                      <a:pt x="66" y="247"/>
                      <a:pt x="46" y="230"/>
                    </a:cubicBezTo>
                    <a:cubicBezTo>
                      <a:pt x="17" y="260"/>
                      <a:pt x="17" y="260"/>
                      <a:pt x="17" y="260"/>
                    </a:cubicBezTo>
                    <a:cubicBezTo>
                      <a:pt x="15" y="261"/>
                      <a:pt x="12" y="262"/>
                      <a:pt x="10" y="262"/>
                    </a:cubicBezTo>
                    <a:cubicBezTo>
                      <a:pt x="7" y="262"/>
                      <a:pt x="5" y="261"/>
                      <a:pt x="3" y="260"/>
                    </a:cubicBezTo>
                    <a:cubicBezTo>
                      <a:pt x="1" y="258"/>
                      <a:pt x="0" y="255"/>
                      <a:pt x="0" y="253"/>
                    </a:cubicBezTo>
                    <a:cubicBezTo>
                      <a:pt x="0" y="250"/>
                      <a:pt x="1" y="248"/>
                      <a:pt x="3" y="246"/>
                    </a:cubicBezTo>
                    <a:cubicBezTo>
                      <a:pt x="32" y="217"/>
                      <a:pt x="32" y="217"/>
                      <a:pt x="32" y="217"/>
                    </a:cubicBezTo>
                    <a:cubicBezTo>
                      <a:pt x="25" y="207"/>
                      <a:pt x="25" y="207"/>
                      <a:pt x="25" y="207"/>
                    </a:cubicBezTo>
                    <a:cubicBezTo>
                      <a:pt x="8" y="185"/>
                      <a:pt x="0" y="157"/>
                      <a:pt x="3" y="131"/>
                    </a:cubicBezTo>
                    <a:cubicBezTo>
                      <a:pt x="6" y="100"/>
                      <a:pt x="23" y="73"/>
                      <a:pt x="52" y="51"/>
                    </a:cubicBezTo>
                    <a:cubicBezTo>
                      <a:pt x="103" y="15"/>
                      <a:pt x="239" y="1"/>
                      <a:pt x="245" y="1"/>
                    </a:cubicBezTo>
                    <a:cubicBezTo>
                      <a:pt x="248" y="0"/>
                      <a:pt x="251" y="1"/>
                      <a:pt x="253" y="3"/>
                    </a:cubicBezTo>
                    <a:cubicBezTo>
                      <a:pt x="255" y="5"/>
                      <a:pt x="256" y="8"/>
                      <a:pt x="256" y="11"/>
                    </a:cubicBezTo>
                    <a:close/>
                    <a:moveTo>
                      <a:pt x="235" y="21"/>
                    </a:moveTo>
                    <a:cubicBezTo>
                      <a:pt x="202" y="25"/>
                      <a:pt x="102" y="39"/>
                      <a:pt x="63" y="67"/>
                    </a:cubicBezTo>
                    <a:cubicBezTo>
                      <a:pt x="38" y="85"/>
                      <a:pt x="24" y="108"/>
                      <a:pt x="22" y="133"/>
                    </a:cubicBezTo>
                    <a:cubicBezTo>
                      <a:pt x="20" y="154"/>
                      <a:pt x="26" y="176"/>
                      <a:pt x="39" y="194"/>
                    </a:cubicBezTo>
                    <a:cubicBezTo>
                      <a:pt x="46" y="204"/>
                      <a:pt x="46" y="204"/>
                      <a:pt x="46" y="204"/>
                    </a:cubicBezTo>
                    <a:cubicBezTo>
                      <a:pt x="72" y="178"/>
                      <a:pt x="72" y="178"/>
                      <a:pt x="72" y="178"/>
                    </a:cubicBezTo>
                    <a:cubicBezTo>
                      <a:pt x="64" y="97"/>
                      <a:pt x="64" y="97"/>
                      <a:pt x="64" y="97"/>
                    </a:cubicBezTo>
                    <a:cubicBezTo>
                      <a:pt x="64" y="94"/>
                      <a:pt x="64" y="92"/>
                      <a:pt x="66" y="90"/>
                    </a:cubicBezTo>
                    <a:cubicBezTo>
                      <a:pt x="68" y="88"/>
                      <a:pt x="70" y="87"/>
                      <a:pt x="72" y="86"/>
                    </a:cubicBezTo>
                    <a:cubicBezTo>
                      <a:pt x="75" y="86"/>
                      <a:pt x="77" y="87"/>
                      <a:pt x="79" y="88"/>
                    </a:cubicBezTo>
                    <a:cubicBezTo>
                      <a:pt x="81" y="90"/>
                      <a:pt x="82" y="92"/>
                      <a:pt x="83" y="95"/>
                    </a:cubicBezTo>
                    <a:cubicBezTo>
                      <a:pt x="89" y="160"/>
                      <a:pt x="89" y="160"/>
                      <a:pt x="89" y="160"/>
                    </a:cubicBezTo>
                    <a:cubicBezTo>
                      <a:pt x="119" y="130"/>
                      <a:pt x="119" y="130"/>
                      <a:pt x="119" y="130"/>
                    </a:cubicBezTo>
                    <a:cubicBezTo>
                      <a:pt x="116" y="75"/>
                      <a:pt x="116" y="75"/>
                      <a:pt x="116" y="75"/>
                    </a:cubicBezTo>
                    <a:cubicBezTo>
                      <a:pt x="116" y="69"/>
                      <a:pt x="120" y="65"/>
                      <a:pt x="125" y="65"/>
                    </a:cubicBezTo>
                    <a:cubicBezTo>
                      <a:pt x="130" y="65"/>
                      <a:pt x="135" y="68"/>
                      <a:pt x="135" y="74"/>
                    </a:cubicBezTo>
                    <a:cubicBezTo>
                      <a:pt x="137" y="113"/>
                      <a:pt x="137" y="113"/>
                      <a:pt x="137" y="113"/>
                    </a:cubicBezTo>
                    <a:cubicBezTo>
                      <a:pt x="186" y="64"/>
                      <a:pt x="186" y="64"/>
                      <a:pt x="186" y="64"/>
                    </a:cubicBezTo>
                    <a:cubicBezTo>
                      <a:pt x="189" y="60"/>
                      <a:pt x="195" y="60"/>
                      <a:pt x="199" y="64"/>
                    </a:cubicBezTo>
                    <a:cubicBezTo>
                      <a:pt x="201" y="66"/>
                      <a:pt x="202" y="68"/>
                      <a:pt x="202" y="70"/>
                    </a:cubicBezTo>
                    <a:cubicBezTo>
                      <a:pt x="202" y="73"/>
                      <a:pt x="201" y="75"/>
                      <a:pt x="199" y="77"/>
                    </a:cubicBezTo>
                    <a:cubicBezTo>
                      <a:pt x="155" y="121"/>
                      <a:pt x="155" y="121"/>
                      <a:pt x="155" y="121"/>
                    </a:cubicBezTo>
                    <a:cubicBezTo>
                      <a:pt x="180" y="122"/>
                      <a:pt x="180" y="122"/>
                      <a:pt x="180" y="122"/>
                    </a:cubicBezTo>
                    <a:cubicBezTo>
                      <a:pt x="182" y="122"/>
                      <a:pt x="185" y="123"/>
                      <a:pt x="186" y="125"/>
                    </a:cubicBezTo>
                    <a:cubicBezTo>
                      <a:pt x="188" y="127"/>
                      <a:pt x="189" y="129"/>
                      <a:pt x="189" y="132"/>
                    </a:cubicBezTo>
                    <a:cubicBezTo>
                      <a:pt x="188" y="137"/>
                      <a:pt x="184" y="141"/>
                      <a:pt x="179" y="141"/>
                    </a:cubicBezTo>
                    <a:cubicBezTo>
                      <a:pt x="179" y="141"/>
                      <a:pt x="179" y="141"/>
                      <a:pt x="179" y="141"/>
                    </a:cubicBezTo>
                    <a:cubicBezTo>
                      <a:pt x="138" y="139"/>
                      <a:pt x="138" y="139"/>
                      <a:pt x="138" y="139"/>
                    </a:cubicBezTo>
                    <a:cubicBezTo>
                      <a:pt x="107" y="170"/>
                      <a:pt x="107" y="170"/>
                      <a:pt x="107" y="170"/>
                    </a:cubicBezTo>
                    <a:cubicBezTo>
                      <a:pt x="158" y="174"/>
                      <a:pt x="158" y="174"/>
                      <a:pt x="158" y="174"/>
                    </a:cubicBezTo>
                    <a:cubicBezTo>
                      <a:pt x="161" y="175"/>
                      <a:pt x="163" y="176"/>
                      <a:pt x="165" y="178"/>
                    </a:cubicBezTo>
                    <a:cubicBezTo>
                      <a:pt x="166" y="180"/>
                      <a:pt x="167" y="182"/>
                      <a:pt x="167" y="185"/>
                    </a:cubicBezTo>
                    <a:cubicBezTo>
                      <a:pt x="166" y="190"/>
                      <a:pt x="162" y="194"/>
                      <a:pt x="157" y="193"/>
                    </a:cubicBezTo>
                    <a:cubicBezTo>
                      <a:pt x="89" y="187"/>
                      <a:pt x="89" y="187"/>
                      <a:pt x="89" y="187"/>
                    </a:cubicBezTo>
                    <a:cubicBezTo>
                      <a:pt x="60" y="217"/>
                      <a:pt x="60" y="217"/>
                      <a:pt x="60" y="217"/>
                    </a:cubicBezTo>
                    <a:cubicBezTo>
                      <a:pt x="76" y="230"/>
                      <a:pt x="95" y="237"/>
                      <a:pt x="114" y="237"/>
                    </a:cubicBezTo>
                    <a:cubicBezTo>
                      <a:pt x="141" y="237"/>
                      <a:pt x="167" y="221"/>
                      <a:pt x="188" y="191"/>
                    </a:cubicBezTo>
                    <a:cubicBezTo>
                      <a:pt x="218" y="150"/>
                      <a:pt x="232" y="53"/>
                      <a:pt x="235" y="21"/>
                    </a:cubicBez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0" name="Group 69" descr="" title="">
            <a:extLst>
              <a:ext uri="{FF2B5EF4-FFF2-40B4-BE49-F238E27FC236}">
                <a16:creationId xmlns:a16="http://schemas.microsoft.com/office/drawing/2014/main" id="{D43AF105-486A-71AC-EC11-53265513CD87}"/>
              </a:ext>
            </a:extLst>
          </p:cNvPr>
          <p:cNvGrpSpPr/>
          <p:nvPr/>
        </p:nvGrpSpPr>
        <p:grpSpPr>
          <a:xfrm>
            <a:off x="6298164" y="2063596"/>
            <a:ext cx="5612364" cy="1024128"/>
            <a:chOff x="6298164" y="2063596"/>
            <a:chExt cx="5612364" cy="1024128"/>
          </a:xfrm>
        </p:grpSpPr>
        <p:sp>
          <p:nvSpPr>
            <p:cNvPr id="13" name="TextBox 12" descr="" title="">
              <a:extLst>
                <a:ext uri="{FF2B5EF4-FFF2-40B4-BE49-F238E27FC236}">
                  <a16:creationId xmlns:a16="http://schemas.microsoft.com/office/drawing/2014/main" id="{94689703-BE73-8513-C407-7C3C8FAFBB02}"/>
                </a:ext>
              </a:extLst>
            </p:cNvPr>
            <p:cNvSpPr txBox="1"/>
            <p:nvPr/>
          </p:nvSpPr>
          <p:spPr>
            <a:xfrm>
              <a:off x="7253364" y="2063596"/>
              <a:ext cx="4657164" cy="1024128"/>
            </a:xfrm>
            <a:prstGeom prst="rect">
              <a:avLst/>
            </a:prstGeom>
            <a:noFill/>
          </p:spPr>
          <p:txBody>
            <a:bodyPr wrap="square" rtlCol="0">
              <a:noAutofit/>
            </a:bodyPr>
            <a:lstStyle/>
            <a:p>
              <a:r>
                <a:rPr lang="en-US" b="1" dirty="0">
                  <a:latin typeface="+mj-lt"/>
                </a:rPr>
                <a:t>“Healthy” Claims</a:t>
              </a:r>
            </a:p>
            <a:p>
              <a:pPr>
                <a:spcBef>
                  <a:spcPts val="600"/>
                </a:spcBef>
                <a:buClr>
                  <a:srgbClr val="003D58"/>
                </a:buClr>
              </a:pPr>
              <a:r>
                <a:rPr lang="en-US" sz="1400" dirty="0"/>
                <a:t>Yogurt-covered pretzels, fig and protein bars, beverages and shakes – excessive sugar or fat content, lacking essential nutrients</a:t>
              </a:r>
            </a:p>
          </p:txBody>
        </p:sp>
        <p:grpSp>
          <p:nvGrpSpPr>
            <p:cNvPr id="61" name="Hand-Heart (Icon)" descr="" title="">
              <a:extLst>
                <a:ext uri="{FF2B5EF4-FFF2-40B4-BE49-F238E27FC236}">
                  <a16:creationId xmlns:a16="http://schemas.microsoft.com/office/drawing/2014/main" id="{71411005-001C-9CAD-D3D6-98087941D0FD}"/>
                </a:ext>
              </a:extLst>
            </p:cNvPr>
            <p:cNvGrpSpPr>
              <a:grpSpLocks noChangeAspect="1"/>
            </p:cNvGrpSpPr>
            <p:nvPr/>
          </p:nvGrpSpPr>
          <p:grpSpPr>
            <a:xfrm>
              <a:off x="6298164" y="2151883"/>
              <a:ext cx="850392" cy="850392"/>
              <a:chOff x="6270626" y="1298575"/>
              <a:chExt cx="1095375" cy="1095375"/>
            </a:xfrm>
          </p:grpSpPr>
          <p:sp>
            <p:nvSpPr>
              <p:cNvPr id="62" name="Hand-Heart (Circle)" descr="" title="">
                <a:extLst>
                  <a:ext uri="{FF2B5EF4-FFF2-40B4-BE49-F238E27FC236}">
                    <a16:creationId xmlns:a16="http://schemas.microsoft.com/office/drawing/2014/main" id="{B9B29E71-B7D1-E94C-E21D-19834DE1784F}"/>
                  </a:ext>
                </a:extLst>
              </p:cNvPr>
              <p:cNvSpPr>
                <a:spLocks noChangeAspect="1" noChangeArrowheads="1"/>
              </p:cNvSpPr>
              <p:nvPr/>
            </p:nvSpPr>
            <p:spPr bwMode="auto">
              <a:xfrm>
                <a:off x="6270626" y="1298575"/>
                <a:ext cx="1095375" cy="1095375"/>
              </a:xfrm>
              <a:prstGeom prst="ellipse">
                <a:avLst/>
              </a:pr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Hand-Heart (Fill)" descr="" title="">
                <a:extLst>
                  <a:ext uri="{FF2B5EF4-FFF2-40B4-BE49-F238E27FC236}">
                    <a16:creationId xmlns:a16="http://schemas.microsoft.com/office/drawing/2014/main" id="{82A94E2C-CCB7-8508-AABF-7B9B7EBD804E}"/>
                  </a:ext>
                </a:extLst>
              </p:cNvPr>
              <p:cNvSpPr>
                <a:spLocks noChangeAspect="1"/>
              </p:cNvSpPr>
              <p:nvPr/>
            </p:nvSpPr>
            <p:spPr bwMode="auto">
              <a:xfrm>
                <a:off x="6651626" y="1538288"/>
                <a:ext cx="333375" cy="279400"/>
              </a:xfrm>
              <a:custGeom>
                <a:avLst/>
                <a:gdLst>
                  <a:gd name="T0" fmla="*/ 28 w 140"/>
                  <a:gd name="T1" fmla="*/ 0 h 117"/>
                  <a:gd name="T2" fmla="*/ 26 w 140"/>
                  <a:gd name="T3" fmla="*/ 0 h 117"/>
                  <a:gd name="T4" fmla="*/ 9 w 140"/>
                  <a:gd name="T5" fmla="*/ 7 h 117"/>
                  <a:gd name="T6" fmla="*/ 0 w 140"/>
                  <a:gd name="T7" fmla="*/ 27 h 117"/>
                  <a:gd name="T8" fmla="*/ 9 w 140"/>
                  <a:gd name="T9" fmla="*/ 54 h 117"/>
                  <a:gd name="T10" fmla="*/ 40 w 140"/>
                  <a:gd name="T11" fmla="*/ 88 h 117"/>
                  <a:gd name="T12" fmla="*/ 70 w 140"/>
                  <a:gd name="T13" fmla="*/ 117 h 117"/>
                  <a:gd name="T14" fmla="*/ 99 w 140"/>
                  <a:gd name="T15" fmla="*/ 90 h 117"/>
                  <a:gd name="T16" fmla="*/ 132 w 140"/>
                  <a:gd name="T17" fmla="*/ 54 h 117"/>
                  <a:gd name="T18" fmla="*/ 138 w 140"/>
                  <a:gd name="T19" fmla="*/ 40 h 117"/>
                  <a:gd name="T20" fmla="*/ 140 w 140"/>
                  <a:gd name="T21" fmla="*/ 27 h 117"/>
                  <a:gd name="T22" fmla="*/ 132 w 140"/>
                  <a:gd name="T23" fmla="*/ 8 h 117"/>
                  <a:gd name="T24" fmla="*/ 113 w 140"/>
                  <a:gd name="T25" fmla="*/ 0 h 117"/>
                  <a:gd name="T26" fmla="*/ 98 w 140"/>
                  <a:gd name="T27" fmla="*/ 5 h 117"/>
                  <a:gd name="T28" fmla="*/ 78 w 140"/>
                  <a:gd name="T29" fmla="*/ 35 h 117"/>
                  <a:gd name="T30" fmla="*/ 70 w 140"/>
                  <a:gd name="T31" fmla="*/ 41 h 117"/>
                  <a:gd name="T32" fmla="*/ 70 w 140"/>
                  <a:gd name="T33" fmla="*/ 41 h 117"/>
                  <a:gd name="T34" fmla="*/ 63 w 140"/>
                  <a:gd name="T35" fmla="*/ 35 h 117"/>
                  <a:gd name="T36" fmla="*/ 42 w 140"/>
                  <a:gd name="T37" fmla="*/ 4 h 117"/>
                  <a:gd name="T38" fmla="*/ 28 w 140"/>
                  <a:gd name="T3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117">
                    <a:moveTo>
                      <a:pt x="28" y="0"/>
                    </a:moveTo>
                    <a:cubicBezTo>
                      <a:pt x="27" y="0"/>
                      <a:pt x="27" y="0"/>
                      <a:pt x="26" y="0"/>
                    </a:cubicBezTo>
                    <a:cubicBezTo>
                      <a:pt x="20" y="0"/>
                      <a:pt x="13" y="3"/>
                      <a:pt x="9" y="7"/>
                    </a:cubicBezTo>
                    <a:cubicBezTo>
                      <a:pt x="3" y="13"/>
                      <a:pt x="0" y="20"/>
                      <a:pt x="0" y="27"/>
                    </a:cubicBezTo>
                    <a:cubicBezTo>
                      <a:pt x="0" y="35"/>
                      <a:pt x="3" y="44"/>
                      <a:pt x="9" y="54"/>
                    </a:cubicBezTo>
                    <a:cubicBezTo>
                      <a:pt x="11" y="57"/>
                      <a:pt x="17" y="66"/>
                      <a:pt x="40" y="88"/>
                    </a:cubicBezTo>
                    <a:cubicBezTo>
                      <a:pt x="51" y="99"/>
                      <a:pt x="62" y="109"/>
                      <a:pt x="70" y="117"/>
                    </a:cubicBezTo>
                    <a:cubicBezTo>
                      <a:pt x="77" y="111"/>
                      <a:pt x="87" y="101"/>
                      <a:pt x="99" y="90"/>
                    </a:cubicBezTo>
                    <a:cubicBezTo>
                      <a:pt x="115" y="74"/>
                      <a:pt x="127" y="61"/>
                      <a:pt x="132" y="54"/>
                    </a:cubicBezTo>
                    <a:cubicBezTo>
                      <a:pt x="134" y="49"/>
                      <a:pt x="137" y="45"/>
                      <a:pt x="138" y="40"/>
                    </a:cubicBezTo>
                    <a:cubicBezTo>
                      <a:pt x="139" y="36"/>
                      <a:pt x="140" y="31"/>
                      <a:pt x="140" y="27"/>
                    </a:cubicBezTo>
                    <a:cubicBezTo>
                      <a:pt x="140" y="20"/>
                      <a:pt x="137" y="13"/>
                      <a:pt x="132" y="8"/>
                    </a:cubicBezTo>
                    <a:cubicBezTo>
                      <a:pt x="127" y="3"/>
                      <a:pt x="120" y="0"/>
                      <a:pt x="113" y="0"/>
                    </a:cubicBezTo>
                    <a:cubicBezTo>
                      <a:pt x="107" y="0"/>
                      <a:pt x="104" y="1"/>
                      <a:pt x="98" y="5"/>
                    </a:cubicBezTo>
                    <a:cubicBezTo>
                      <a:pt x="87" y="12"/>
                      <a:pt x="80" y="29"/>
                      <a:pt x="78" y="35"/>
                    </a:cubicBezTo>
                    <a:cubicBezTo>
                      <a:pt x="76" y="38"/>
                      <a:pt x="74" y="41"/>
                      <a:pt x="70" y="41"/>
                    </a:cubicBezTo>
                    <a:cubicBezTo>
                      <a:pt x="70" y="41"/>
                      <a:pt x="70" y="41"/>
                      <a:pt x="70" y="41"/>
                    </a:cubicBezTo>
                    <a:cubicBezTo>
                      <a:pt x="67" y="41"/>
                      <a:pt x="64" y="39"/>
                      <a:pt x="63" y="35"/>
                    </a:cubicBezTo>
                    <a:cubicBezTo>
                      <a:pt x="63" y="35"/>
                      <a:pt x="55" y="14"/>
                      <a:pt x="42" y="4"/>
                    </a:cubicBezTo>
                    <a:cubicBezTo>
                      <a:pt x="38" y="1"/>
                      <a:pt x="32"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Hand-Heart (Outline)" descr="" title="">
                <a:extLst>
                  <a:ext uri="{FF2B5EF4-FFF2-40B4-BE49-F238E27FC236}">
                    <a16:creationId xmlns:a16="http://schemas.microsoft.com/office/drawing/2014/main" id="{B73CFE90-F3D3-61CC-1070-E13A26F30C78}"/>
                  </a:ext>
                </a:extLst>
              </p:cNvPr>
              <p:cNvSpPr>
                <a:spLocks noChangeAspect="1" noEditPoints="1"/>
              </p:cNvSpPr>
              <p:nvPr/>
            </p:nvSpPr>
            <p:spPr bwMode="auto">
              <a:xfrm>
                <a:off x="6435726" y="1500188"/>
                <a:ext cx="765175" cy="671513"/>
              </a:xfrm>
              <a:custGeom>
                <a:avLst/>
                <a:gdLst>
                  <a:gd name="T0" fmla="*/ 318 w 322"/>
                  <a:gd name="T1" fmla="*/ 169 h 282"/>
                  <a:gd name="T2" fmla="*/ 283 w 322"/>
                  <a:gd name="T3" fmla="*/ 162 h 282"/>
                  <a:gd name="T4" fmla="*/ 277 w 322"/>
                  <a:gd name="T5" fmla="*/ 158 h 282"/>
                  <a:gd name="T6" fmla="*/ 251 w 322"/>
                  <a:gd name="T7" fmla="*/ 156 h 282"/>
                  <a:gd name="T8" fmla="*/ 250 w 322"/>
                  <a:gd name="T9" fmla="*/ 156 h 282"/>
                  <a:gd name="T10" fmla="*/ 246 w 322"/>
                  <a:gd name="T11" fmla="*/ 154 h 282"/>
                  <a:gd name="T12" fmla="*/ 213 w 322"/>
                  <a:gd name="T13" fmla="*/ 153 h 282"/>
                  <a:gd name="T14" fmla="*/ 187 w 322"/>
                  <a:gd name="T15" fmla="*/ 168 h 282"/>
                  <a:gd name="T16" fmla="*/ 168 w 322"/>
                  <a:gd name="T17" fmla="*/ 168 h 282"/>
                  <a:gd name="T18" fmla="*/ 149 w 322"/>
                  <a:gd name="T19" fmla="*/ 163 h 282"/>
                  <a:gd name="T20" fmla="*/ 68 w 322"/>
                  <a:gd name="T21" fmla="*/ 174 h 282"/>
                  <a:gd name="T22" fmla="*/ 5 w 322"/>
                  <a:gd name="T23" fmla="*/ 209 h 282"/>
                  <a:gd name="T24" fmla="*/ 9 w 322"/>
                  <a:gd name="T25" fmla="*/ 224 h 282"/>
                  <a:gd name="T26" fmla="*/ 63 w 322"/>
                  <a:gd name="T27" fmla="*/ 196 h 282"/>
                  <a:gd name="T28" fmla="*/ 107 w 322"/>
                  <a:gd name="T29" fmla="*/ 171 h 282"/>
                  <a:gd name="T30" fmla="*/ 147 w 322"/>
                  <a:gd name="T31" fmla="*/ 179 h 282"/>
                  <a:gd name="T32" fmla="*/ 189 w 322"/>
                  <a:gd name="T33" fmla="*/ 183 h 282"/>
                  <a:gd name="T34" fmla="*/ 189 w 322"/>
                  <a:gd name="T35" fmla="*/ 183 h 282"/>
                  <a:gd name="T36" fmla="*/ 205 w 322"/>
                  <a:gd name="T37" fmla="*/ 183 h 282"/>
                  <a:gd name="T38" fmla="*/ 221 w 322"/>
                  <a:gd name="T39" fmla="*/ 192 h 282"/>
                  <a:gd name="T40" fmla="*/ 173 w 322"/>
                  <a:gd name="T41" fmla="*/ 197 h 282"/>
                  <a:gd name="T42" fmla="*/ 174 w 322"/>
                  <a:gd name="T43" fmla="*/ 212 h 282"/>
                  <a:gd name="T44" fmla="*/ 229 w 322"/>
                  <a:gd name="T45" fmla="*/ 211 h 282"/>
                  <a:gd name="T46" fmla="*/ 238 w 322"/>
                  <a:gd name="T47" fmla="*/ 204 h 282"/>
                  <a:gd name="T48" fmla="*/ 287 w 322"/>
                  <a:gd name="T49" fmla="*/ 177 h 282"/>
                  <a:gd name="T50" fmla="*/ 301 w 322"/>
                  <a:gd name="T51" fmla="*/ 178 h 282"/>
                  <a:gd name="T52" fmla="*/ 179 w 322"/>
                  <a:gd name="T53" fmla="*/ 244 h 282"/>
                  <a:gd name="T54" fmla="*/ 120 w 322"/>
                  <a:gd name="T55" fmla="*/ 233 h 282"/>
                  <a:gd name="T56" fmla="*/ 45 w 322"/>
                  <a:gd name="T57" fmla="*/ 267 h 282"/>
                  <a:gd name="T58" fmla="*/ 49 w 322"/>
                  <a:gd name="T59" fmla="*/ 282 h 282"/>
                  <a:gd name="T60" fmla="*/ 107 w 322"/>
                  <a:gd name="T61" fmla="*/ 250 h 282"/>
                  <a:gd name="T62" fmla="*/ 117 w 322"/>
                  <a:gd name="T63" fmla="*/ 248 h 282"/>
                  <a:gd name="T64" fmla="*/ 176 w 322"/>
                  <a:gd name="T65" fmla="*/ 259 h 282"/>
                  <a:gd name="T66" fmla="*/ 222 w 322"/>
                  <a:gd name="T67" fmla="*/ 252 h 282"/>
                  <a:gd name="T68" fmla="*/ 321 w 322"/>
                  <a:gd name="T69" fmla="*/ 178 h 282"/>
                  <a:gd name="T70" fmla="*/ 267 w 322"/>
                  <a:gd name="T71" fmla="*/ 170 h 282"/>
                  <a:gd name="T72" fmla="*/ 236 w 322"/>
                  <a:gd name="T73" fmla="*/ 188 h 282"/>
                  <a:gd name="T74" fmla="*/ 258 w 322"/>
                  <a:gd name="T75" fmla="*/ 169 h 282"/>
                  <a:gd name="T76" fmla="*/ 234 w 322"/>
                  <a:gd name="T77" fmla="*/ 165 h 282"/>
                  <a:gd name="T78" fmla="*/ 221 w 322"/>
                  <a:gd name="T79" fmla="*/ 172 h 282"/>
                  <a:gd name="T80" fmla="*/ 220 w 322"/>
                  <a:gd name="T81" fmla="*/ 166 h 282"/>
                  <a:gd name="T82" fmla="*/ 161 w 322"/>
                  <a:gd name="T83" fmla="*/ 151 h 282"/>
                  <a:gd name="T84" fmla="*/ 121 w 322"/>
                  <a:gd name="T85" fmla="*/ 115 h 282"/>
                  <a:gd name="T86" fmla="*/ 76 w 322"/>
                  <a:gd name="T87" fmla="*/ 43 h 282"/>
                  <a:gd name="T88" fmla="*/ 116 w 322"/>
                  <a:gd name="T89" fmla="*/ 1 h 282"/>
                  <a:gd name="T90" fmla="*/ 161 w 322"/>
                  <a:gd name="T91" fmla="*/ 31 h 282"/>
                  <a:gd name="T92" fmla="*/ 204 w 322"/>
                  <a:gd name="T93" fmla="*/ 1 h 282"/>
                  <a:gd name="T94" fmla="*/ 246 w 322"/>
                  <a:gd name="T95" fmla="*/ 43 h 282"/>
                  <a:gd name="T96" fmla="*/ 235 w 322"/>
                  <a:gd name="T97" fmla="*/ 78 h 282"/>
                  <a:gd name="T98" fmla="*/ 166 w 322"/>
                  <a:gd name="T99" fmla="*/ 149 h 282"/>
                  <a:gd name="T100" fmla="*/ 119 w 322"/>
                  <a:gd name="T101" fmla="*/ 16 h 282"/>
                  <a:gd name="T102" fmla="*/ 100 w 322"/>
                  <a:gd name="T103" fmla="*/ 23 h 282"/>
                  <a:gd name="T104" fmla="*/ 100 w 322"/>
                  <a:gd name="T105" fmla="*/ 70 h 282"/>
                  <a:gd name="T106" fmla="*/ 161 w 322"/>
                  <a:gd name="T107" fmla="*/ 133 h 282"/>
                  <a:gd name="T108" fmla="*/ 223 w 322"/>
                  <a:gd name="T109" fmla="*/ 70 h 282"/>
                  <a:gd name="T110" fmla="*/ 231 w 322"/>
                  <a:gd name="T111" fmla="*/ 43 h 282"/>
                  <a:gd name="T112" fmla="*/ 204 w 322"/>
                  <a:gd name="T113" fmla="*/ 16 h 282"/>
                  <a:gd name="T114" fmla="*/ 169 w 322"/>
                  <a:gd name="T115" fmla="*/ 51 h 282"/>
                  <a:gd name="T116" fmla="*/ 161 w 322"/>
                  <a:gd name="T117" fmla="*/ 57 h 282"/>
                  <a:gd name="T118" fmla="*/ 133 w 322"/>
                  <a:gd name="T119" fmla="*/ 2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2" h="282">
                    <a:moveTo>
                      <a:pt x="318" y="170"/>
                    </a:moveTo>
                    <a:cubicBezTo>
                      <a:pt x="318" y="170"/>
                      <a:pt x="318" y="170"/>
                      <a:pt x="318" y="169"/>
                    </a:cubicBezTo>
                    <a:cubicBezTo>
                      <a:pt x="317" y="168"/>
                      <a:pt x="317" y="168"/>
                      <a:pt x="317" y="168"/>
                    </a:cubicBezTo>
                    <a:cubicBezTo>
                      <a:pt x="307" y="160"/>
                      <a:pt x="294" y="158"/>
                      <a:pt x="283" y="162"/>
                    </a:cubicBezTo>
                    <a:cubicBezTo>
                      <a:pt x="282" y="162"/>
                      <a:pt x="282" y="162"/>
                      <a:pt x="282" y="162"/>
                    </a:cubicBezTo>
                    <a:cubicBezTo>
                      <a:pt x="277" y="158"/>
                      <a:pt x="277" y="158"/>
                      <a:pt x="277" y="158"/>
                    </a:cubicBezTo>
                    <a:cubicBezTo>
                      <a:pt x="277" y="157"/>
                      <a:pt x="277" y="157"/>
                      <a:pt x="276" y="157"/>
                    </a:cubicBezTo>
                    <a:cubicBezTo>
                      <a:pt x="269" y="152"/>
                      <a:pt x="259" y="151"/>
                      <a:pt x="251" y="156"/>
                    </a:cubicBezTo>
                    <a:cubicBezTo>
                      <a:pt x="251" y="156"/>
                      <a:pt x="251" y="156"/>
                      <a:pt x="251" y="156"/>
                    </a:cubicBezTo>
                    <a:cubicBezTo>
                      <a:pt x="250" y="156"/>
                      <a:pt x="250" y="156"/>
                      <a:pt x="250" y="156"/>
                    </a:cubicBezTo>
                    <a:cubicBezTo>
                      <a:pt x="249" y="156"/>
                      <a:pt x="249" y="156"/>
                      <a:pt x="249" y="155"/>
                    </a:cubicBezTo>
                    <a:cubicBezTo>
                      <a:pt x="246" y="154"/>
                      <a:pt x="246" y="154"/>
                      <a:pt x="246" y="154"/>
                    </a:cubicBezTo>
                    <a:cubicBezTo>
                      <a:pt x="246" y="154"/>
                      <a:pt x="246" y="154"/>
                      <a:pt x="246" y="153"/>
                    </a:cubicBezTo>
                    <a:cubicBezTo>
                      <a:pt x="236" y="147"/>
                      <a:pt x="223" y="147"/>
                      <a:pt x="213" y="153"/>
                    </a:cubicBezTo>
                    <a:cubicBezTo>
                      <a:pt x="213" y="153"/>
                      <a:pt x="212" y="153"/>
                      <a:pt x="212" y="153"/>
                    </a:cubicBezTo>
                    <a:cubicBezTo>
                      <a:pt x="187" y="168"/>
                      <a:pt x="187" y="168"/>
                      <a:pt x="187" y="168"/>
                    </a:cubicBezTo>
                    <a:cubicBezTo>
                      <a:pt x="168" y="168"/>
                      <a:pt x="168" y="168"/>
                      <a:pt x="168" y="168"/>
                    </a:cubicBezTo>
                    <a:cubicBezTo>
                      <a:pt x="168" y="168"/>
                      <a:pt x="168" y="168"/>
                      <a:pt x="168" y="168"/>
                    </a:cubicBezTo>
                    <a:cubicBezTo>
                      <a:pt x="163" y="168"/>
                      <a:pt x="158" y="167"/>
                      <a:pt x="153" y="165"/>
                    </a:cubicBezTo>
                    <a:cubicBezTo>
                      <a:pt x="152" y="164"/>
                      <a:pt x="150" y="164"/>
                      <a:pt x="149" y="163"/>
                    </a:cubicBezTo>
                    <a:cubicBezTo>
                      <a:pt x="138" y="158"/>
                      <a:pt x="125" y="153"/>
                      <a:pt x="104" y="156"/>
                    </a:cubicBezTo>
                    <a:cubicBezTo>
                      <a:pt x="90" y="158"/>
                      <a:pt x="76" y="167"/>
                      <a:pt x="68" y="174"/>
                    </a:cubicBezTo>
                    <a:cubicBezTo>
                      <a:pt x="65" y="177"/>
                      <a:pt x="60" y="180"/>
                      <a:pt x="56" y="183"/>
                    </a:cubicBezTo>
                    <a:cubicBezTo>
                      <a:pt x="5" y="209"/>
                      <a:pt x="5" y="209"/>
                      <a:pt x="5" y="209"/>
                    </a:cubicBezTo>
                    <a:cubicBezTo>
                      <a:pt x="2" y="211"/>
                      <a:pt x="0" y="216"/>
                      <a:pt x="2" y="220"/>
                    </a:cubicBezTo>
                    <a:cubicBezTo>
                      <a:pt x="3" y="222"/>
                      <a:pt x="6" y="224"/>
                      <a:pt x="9" y="224"/>
                    </a:cubicBezTo>
                    <a:cubicBezTo>
                      <a:pt x="10" y="224"/>
                      <a:pt x="11" y="224"/>
                      <a:pt x="12" y="223"/>
                    </a:cubicBezTo>
                    <a:cubicBezTo>
                      <a:pt x="63" y="196"/>
                      <a:pt x="63" y="196"/>
                      <a:pt x="63" y="196"/>
                    </a:cubicBezTo>
                    <a:cubicBezTo>
                      <a:pt x="69" y="193"/>
                      <a:pt x="74" y="189"/>
                      <a:pt x="79" y="185"/>
                    </a:cubicBezTo>
                    <a:cubicBezTo>
                      <a:pt x="83" y="181"/>
                      <a:pt x="95" y="173"/>
                      <a:pt x="107" y="171"/>
                    </a:cubicBezTo>
                    <a:cubicBezTo>
                      <a:pt x="123" y="168"/>
                      <a:pt x="133" y="173"/>
                      <a:pt x="142" y="177"/>
                    </a:cubicBezTo>
                    <a:cubicBezTo>
                      <a:pt x="144" y="178"/>
                      <a:pt x="146" y="178"/>
                      <a:pt x="147" y="179"/>
                    </a:cubicBezTo>
                    <a:cubicBezTo>
                      <a:pt x="154" y="182"/>
                      <a:pt x="161" y="183"/>
                      <a:pt x="168" y="183"/>
                    </a:cubicBezTo>
                    <a:cubicBezTo>
                      <a:pt x="189" y="183"/>
                      <a:pt x="189" y="183"/>
                      <a:pt x="189" y="183"/>
                    </a:cubicBezTo>
                    <a:cubicBezTo>
                      <a:pt x="189" y="183"/>
                      <a:pt x="189" y="183"/>
                      <a:pt x="189" y="183"/>
                    </a:cubicBezTo>
                    <a:cubicBezTo>
                      <a:pt x="189" y="183"/>
                      <a:pt x="189" y="183"/>
                      <a:pt x="189" y="183"/>
                    </a:cubicBezTo>
                    <a:cubicBezTo>
                      <a:pt x="205" y="183"/>
                      <a:pt x="205" y="183"/>
                      <a:pt x="205" y="183"/>
                    </a:cubicBezTo>
                    <a:cubicBezTo>
                      <a:pt x="205" y="183"/>
                      <a:pt x="205" y="183"/>
                      <a:pt x="205" y="183"/>
                    </a:cubicBezTo>
                    <a:cubicBezTo>
                      <a:pt x="210" y="183"/>
                      <a:pt x="215" y="185"/>
                      <a:pt x="218" y="188"/>
                    </a:cubicBezTo>
                    <a:cubicBezTo>
                      <a:pt x="219" y="189"/>
                      <a:pt x="220" y="191"/>
                      <a:pt x="221" y="192"/>
                    </a:cubicBezTo>
                    <a:cubicBezTo>
                      <a:pt x="222" y="193"/>
                      <a:pt x="221" y="195"/>
                      <a:pt x="219" y="195"/>
                    </a:cubicBezTo>
                    <a:cubicBezTo>
                      <a:pt x="210" y="195"/>
                      <a:pt x="193" y="195"/>
                      <a:pt x="173" y="197"/>
                    </a:cubicBezTo>
                    <a:cubicBezTo>
                      <a:pt x="168" y="197"/>
                      <a:pt x="165" y="201"/>
                      <a:pt x="165" y="205"/>
                    </a:cubicBezTo>
                    <a:cubicBezTo>
                      <a:pt x="166" y="209"/>
                      <a:pt x="170" y="212"/>
                      <a:pt x="174" y="212"/>
                    </a:cubicBezTo>
                    <a:cubicBezTo>
                      <a:pt x="207" y="209"/>
                      <a:pt x="228" y="211"/>
                      <a:pt x="228" y="211"/>
                    </a:cubicBezTo>
                    <a:cubicBezTo>
                      <a:pt x="228" y="211"/>
                      <a:pt x="228" y="211"/>
                      <a:pt x="229" y="211"/>
                    </a:cubicBezTo>
                    <a:cubicBezTo>
                      <a:pt x="229" y="211"/>
                      <a:pt x="231" y="211"/>
                      <a:pt x="234" y="209"/>
                    </a:cubicBezTo>
                    <a:cubicBezTo>
                      <a:pt x="237" y="207"/>
                      <a:pt x="238" y="205"/>
                      <a:pt x="238" y="204"/>
                    </a:cubicBezTo>
                    <a:cubicBezTo>
                      <a:pt x="238" y="204"/>
                      <a:pt x="238" y="204"/>
                      <a:pt x="239" y="204"/>
                    </a:cubicBezTo>
                    <a:cubicBezTo>
                      <a:pt x="287" y="177"/>
                      <a:pt x="287" y="177"/>
                      <a:pt x="287" y="177"/>
                    </a:cubicBezTo>
                    <a:cubicBezTo>
                      <a:pt x="292" y="175"/>
                      <a:pt x="297" y="175"/>
                      <a:pt x="301" y="176"/>
                    </a:cubicBezTo>
                    <a:cubicBezTo>
                      <a:pt x="302" y="177"/>
                      <a:pt x="302" y="178"/>
                      <a:pt x="301" y="178"/>
                    </a:cubicBezTo>
                    <a:cubicBezTo>
                      <a:pt x="213" y="239"/>
                      <a:pt x="213" y="239"/>
                      <a:pt x="213" y="239"/>
                    </a:cubicBezTo>
                    <a:cubicBezTo>
                      <a:pt x="205" y="244"/>
                      <a:pt x="189" y="246"/>
                      <a:pt x="179" y="244"/>
                    </a:cubicBezTo>
                    <a:cubicBezTo>
                      <a:pt x="120" y="233"/>
                      <a:pt x="120" y="233"/>
                      <a:pt x="120" y="233"/>
                    </a:cubicBezTo>
                    <a:cubicBezTo>
                      <a:pt x="120" y="233"/>
                      <a:pt x="120" y="233"/>
                      <a:pt x="120" y="233"/>
                    </a:cubicBezTo>
                    <a:cubicBezTo>
                      <a:pt x="113" y="232"/>
                      <a:pt x="106" y="233"/>
                      <a:pt x="100" y="236"/>
                    </a:cubicBezTo>
                    <a:cubicBezTo>
                      <a:pt x="45" y="267"/>
                      <a:pt x="45" y="267"/>
                      <a:pt x="45" y="267"/>
                    </a:cubicBezTo>
                    <a:cubicBezTo>
                      <a:pt x="41" y="269"/>
                      <a:pt x="40" y="274"/>
                      <a:pt x="42" y="278"/>
                    </a:cubicBezTo>
                    <a:cubicBezTo>
                      <a:pt x="44" y="280"/>
                      <a:pt x="46" y="282"/>
                      <a:pt x="49" y="282"/>
                    </a:cubicBezTo>
                    <a:cubicBezTo>
                      <a:pt x="50" y="282"/>
                      <a:pt x="51" y="281"/>
                      <a:pt x="53" y="281"/>
                    </a:cubicBezTo>
                    <a:cubicBezTo>
                      <a:pt x="107" y="250"/>
                      <a:pt x="107" y="250"/>
                      <a:pt x="107" y="250"/>
                    </a:cubicBezTo>
                    <a:cubicBezTo>
                      <a:pt x="107" y="250"/>
                      <a:pt x="107" y="250"/>
                      <a:pt x="107" y="250"/>
                    </a:cubicBezTo>
                    <a:cubicBezTo>
                      <a:pt x="110" y="248"/>
                      <a:pt x="114" y="247"/>
                      <a:pt x="117" y="248"/>
                    </a:cubicBezTo>
                    <a:cubicBezTo>
                      <a:pt x="176" y="259"/>
                      <a:pt x="176" y="259"/>
                      <a:pt x="176" y="259"/>
                    </a:cubicBezTo>
                    <a:cubicBezTo>
                      <a:pt x="176" y="259"/>
                      <a:pt x="176" y="259"/>
                      <a:pt x="176" y="259"/>
                    </a:cubicBezTo>
                    <a:cubicBezTo>
                      <a:pt x="189" y="261"/>
                      <a:pt x="209" y="259"/>
                      <a:pt x="221" y="252"/>
                    </a:cubicBezTo>
                    <a:cubicBezTo>
                      <a:pt x="222" y="252"/>
                      <a:pt x="222" y="252"/>
                      <a:pt x="222" y="252"/>
                    </a:cubicBezTo>
                    <a:cubicBezTo>
                      <a:pt x="317" y="186"/>
                      <a:pt x="317" y="186"/>
                      <a:pt x="317" y="186"/>
                    </a:cubicBezTo>
                    <a:cubicBezTo>
                      <a:pt x="319" y="184"/>
                      <a:pt x="321" y="182"/>
                      <a:pt x="321" y="178"/>
                    </a:cubicBezTo>
                    <a:cubicBezTo>
                      <a:pt x="322" y="175"/>
                      <a:pt x="321" y="172"/>
                      <a:pt x="318" y="170"/>
                    </a:cubicBezTo>
                    <a:close/>
                    <a:moveTo>
                      <a:pt x="267" y="170"/>
                    </a:moveTo>
                    <a:cubicBezTo>
                      <a:pt x="268" y="170"/>
                      <a:pt x="268" y="170"/>
                      <a:pt x="268" y="170"/>
                    </a:cubicBezTo>
                    <a:cubicBezTo>
                      <a:pt x="236" y="188"/>
                      <a:pt x="236" y="188"/>
                      <a:pt x="236" y="188"/>
                    </a:cubicBezTo>
                    <a:cubicBezTo>
                      <a:pt x="235" y="186"/>
                      <a:pt x="234" y="184"/>
                      <a:pt x="233" y="183"/>
                    </a:cubicBezTo>
                    <a:cubicBezTo>
                      <a:pt x="258" y="169"/>
                      <a:pt x="258" y="169"/>
                      <a:pt x="258" y="169"/>
                    </a:cubicBezTo>
                    <a:cubicBezTo>
                      <a:pt x="261" y="168"/>
                      <a:pt x="265" y="168"/>
                      <a:pt x="267" y="170"/>
                    </a:cubicBezTo>
                    <a:close/>
                    <a:moveTo>
                      <a:pt x="234" y="165"/>
                    </a:moveTo>
                    <a:cubicBezTo>
                      <a:pt x="222" y="172"/>
                      <a:pt x="222" y="172"/>
                      <a:pt x="222" y="172"/>
                    </a:cubicBezTo>
                    <a:cubicBezTo>
                      <a:pt x="221" y="172"/>
                      <a:pt x="221" y="172"/>
                      <a:pt x="221" y="172"/>
                    </a:cubicBezTo>
                    <a:cubicBezTo>
                      <a:pt x="219" y="171"/>
                      <a:pt x="217" y="170"/>
                      <a:pt x="215" y="169"/>
                    </a:cubicBezTo>
                    <a:cubicBezTo>
                      <a:pt x="220" y="166"/>
                      <a:pt x="220" y="166"/>
                      <a:pt x="220" y="166"/>
                    </a:cubicBezTo>
                    <a:cubicBezTo>
                      <a:pt x="224" y="164"/>
                      <a:pt x="229" y="163"/>
                      <a:pt x="234" y="165"/>
                    </a:cubicBezTo>
                    <a:close/>
                    <a:moveTo>
                      <a:pt x="161" y="151"/>
                    </a:moveTo>
                    <a:cubicBezTo>
                      <a:pt x="160" y="151"/>
                      <a:pt x="158" y="150"/>
                      <a:pt x="156" y="149"/>
                    </a:cubicBezTo>
                    <a:cubicBezTo>
                      <a:pt x="148" y="141"/>
                      <a:pt x="134" y="128"/>
                      <a:pt x="121" y="115"/>
                    </a:cubicBezTo>
                    <a:cubicBezTo>
                      <a:pt x="103" y="98"/>
                      <a:pt x="91" y="85"/>
                      <a:pt x="87" y="78"/>
                    </a:cubicBezTo>
                    <a:cubicBezTo>
                      <a:pt x="80" y="66"/>
                      <a:pt x="76" y="54"/>
                      <a:pt x="76" y="43"/>
                    </a:cubicBezTo>
                    <a:cubicBezTo>
                      <a:pt x="76" y="31"/>
                      <a:pt x="81" y="20"/>
                      <a:pt x="89" y="12"/>
                    </a:cubicBezTo>
                    <a:cubicBezTo>
                      <a:pt x="96" y="5"/>
                      <a:pt x="106" y="1"/>
                      <a:pt x="116" y="1"/>
                    </a:cubicBezTo>
                    <a:cubicBezTo>
                      <a:pt x="126" y="0"/>
                      <a:pt x="136" y="3"/>
                      <a:pt x="143" y="8"/>
                    </a:cubicBezTo>
                    <a:cubicBezTo>
                      <a:pt x="151" y="14"/>
                      <a:pt x="157" y="23"/>
                      <a:pt x="161" y="31"/>
                    </a:cubicBezTo>
                    <a:cubicBezTo>
                      <a:pt x="166" y="23"/>
                      <a:pt x="172" y="13"/>
                      <a:pt x="180" y="8"/>
                    </a:cubicBezTo>
                    <a:cubicBezTo>
                      <a:pt x="189" y="2"/>
                      <a:pt x="196" y="1"/>
                      <a:pt x="204" y="1"/>
                    </a:cubicBezTo>
                    <a:cubicBezTo>
                      <a:pt x="215" y="1"/>
                      <a:pt x="226" y="5"/>
                      <a:pt x="234" y="13"/>
                    </a:cubicBezTo>
                    <a:cubicBezTo>
                      <a:pt x="242" y="21"/>
                      <a:pt x="246" y="32"/>
                      <a:pt x="246" y="43"/>
                    </a:cubicBezTo>
                    <a:cubicBezTo>
                      <a:pt x="246" y="49"/>
                      <a:pt x="246" y="55"/>
                      <a:pt x="244" y="61"/>
                    </a:cubicBezTo>
                    <a:cubicBezTo>
                      <a:pt x="242" y="67"/>
                      <a:pt x="239" y="73"/>
                      <a:pt x="235" y="78"/>
                    </a:cubicBezTo>
                    <a:cubicBezTo>
                      <a:pt x="230" y="87"/>
                      <a:pt x="218" y="100"/>
                      <a:pt x="200" y="117"/>
                    </a:cubicBezTo>
                    <a:cubicBezTo>
                      <a:pt x="185" y="133"/>
                      <a:pt x="170" y="145"/>
                      <a:pt x="166" y="149"/>
                    </a:cubicBezTo>
                    <a:cubicBezTo>
                      <a:pt x="165" y="150"/>
                      <a:pt x="163" y="151"/>
                      <a:pt x="161" y="151"/>
                    </a:cubicBezTo>
                    <a:close/>
                    <a:moveTo>
                      <a:pt x="119" y="16"/>
                    </a:moveTo>
                    <a:cubicBezTo>
                      <a:pt x="118" y="16"/>
                      <a:pt x="118" y="16"/>
                      <a:pt x="117" y="16"/>
                    </a:cubicBezTo>
                    <a:cubicBezTo>
                      <a:pt x="111" y="16"/>
                      <a:pt x="104" y="19"/>
                      <a:pt x="100" y="23"/>
                    </a:cubicBezTo>
                    <a:cubicBezTo>
                      <a:pt x="94" y="29"/>
                      <a:pt x="91" y="36"/>
                      <a:pt x="91" y="43"/>
                    </a:cubicBezTo>
                    <a:cubicBezTo>
                      <a:pt x="91" y="51"/>
                      <a:pt x="94" y="60"/>
                      <a:pt x="100" y="70"/>
                    </a:cubicBezTo>
                    <a:cubicBezTo>
                      <a:pt x="102" y="73"/>
                      <a:pt x="108" y="82"/>
                      <a:pt x="131" y="104"/>
                    </a:cubicBezTo>
                    <a:cubicBezTo>
                      <a:pt x="142" y="115"/>
                      <a:pt x="153" y="125"/>
                      <a:pt x="161" y="133"/>
                    </a:cubicBezTo>
                    <a:cubicBezTo>
                      <a:pt x="168" y="127"/>
                      <a:pt x="178" y="117"/>
                      <a:pt x="190" y="106"/>
                    </a:cubicBezTo>
                    <a:cubicBezTo>
                      <a:pt x="206" y="90"/>
                      <a:pt x="218" y="77"/>
                      <a:pt x="223" y="70"/>
                    </a:cubicBezTo>
                    <a:cubicBezTo>
                      <a:pt x="225" y="65"/>
                      <a:pt x="228" y="61"/>
                      <a:pt x="229" y="56"/>
                    </a:cubicBezTo>
                    <a:cubicBezTo>
                      <a:pt x="230" y="52"/>
                      <a:pt x="231" y="47"/>
                      <a:pt x="231" y="43"/>
                    </a:cubicBezTo>
                    <a:cubicBezTo>
                      <a:pt x="231" y="36"/>
                      <a:pt x="228" y="29"/>
                      <a:pt x="223" y="24"/>
                    </a:cubicBezTo>
                    <a:cubicBezTo>
                      <a:pt x="218" y="19"/>
                      <a:pt x="211" y="16"/>
                      <a:pt x="204" y="16"/>
                    </a:cubicBezTo>
                    <a:cubicBezTo>
                      <a:pt x="198" y="16"/>
                      <a:pt x="195" y="17"/>
                      <a:pt x="189" y="21"/>
                    </a:cubicBezTo>
                    <a:cubicBezTo>
                      <a:pt x="178" y="28"/>
                      <a:pt x="171" y="45"/>
                      <a:pt x="169" y="51"/>
                    </a:cubicBezTo>
                    <a:cubicBezTo>
                      <a:pt x="167" y="54"/>
                      <a:pt x="165" y="57"/>
                      <a:pt x="161" y="57"/>
                    </a:cubicBezTo>
                    <a:cubicBezTo>
                      <a:pt x="161" y="57"/>
                      <a:pt x="161" y="57"/>
                      <a:pt x="161" y="57"/>
                    </a:cubicBezTo>
                    <a:cubicBezTo>
                      <a:pt x="158" y="57"/>
                      <a:pt x="155" y="55"/>
                      <a:pt x="154" y="51"/>
                    </a:cubicBezTo>
                    <a:cubicBezTo>
                      <a:pt x="154" y="51"/>
                      <a:pt x="146" y="30"/>
                      <a:pt x="133" y="20"/>
                    </a:cubicBezTo>
                    <a:cubicBezTo>
                      <a:pt x="129" y="17"/>
                      <a:pt x="123" y="16"/>
                      <a:pt x="119" y="16"/>
                    </a:cubicBez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6" name="Group 45" descr="" title="">
            <a:extLst>
              <a:ext uri="{FF2B5EF4-FFF2-40B4-BE49-F238E27FC236}">
                <a16:creationId xmlns:a16="http://schemas.microsoft.com/office/drawing/2014/main" id="{D8D7ED7B-1698-4B1B-F97E-374FE0A8672A}"/>
              </a:ext>
            </a:extLst>
          </p:cNvPr>
          <p:cNvGrpSpPr/>
          <p:nvPr/>
        </p:nvGrpSpPr>
        <p:grpSpPr>
          <a:xfrm>
            <a:off x="685800" y="3658958"/>
            <a:ext cx="5612364" cy="1024128"/>
            <a:chOff x="685800" y="3541266"/>
            <a:chExt cx="5612364" cy="1024128"/>
          </a:xfrm>
        </p:grpSpPr>
        <p:grpSp>
          <p:nvGrpSpPr>
            <p:cNvPr id="42" name="Test Tube (Icon)" descr="" title="">
              <a:extLst>
                <a:ext uri="{FF2B5EF4-FFF2-40B4-BE49-F238E27FC236}">
                  <a16:creationId xmlns:a16="http://schemas.microsoft.com/office/drawing/2014/main" id="{B25E9B52-3489-3494-6353-D984D8EACAD1}"/>
                </a:ext>
              </a:extLst>
            </p:cNvPr>
            <p:cNvGrpSpPr>
              <a:grpSpLocks noChangeAspect="1"/>
            </p:cNvGrpSpPr>
            <p:nvPr/>
          </p:nvGrpSpPr>
          <p:grpSpPr>
            <a:xfrm>
              <a:off x="685800" y="3629553"/>
              <a:ext cx="850392" cy="850392"/>
              <a:chOff x="7721600" y="1298575"/>
              <a:chExt cx="1095375" cy="1095375"/>
            </a:xfrm>
          </p:grpSpPr>
          <p:sp>
            <p:nvSpPr>
              <p:cNvPr id="43" name="Test Tube (Circle)" descr="" title="">
                <a:extLst>
                  <a:ext uri="{FF2B5EF4-FFF2-40B4-BE49-F238E27FC236}">
                    <a16:creationId xmlns:a16="http://schemas.microsoft.com/office/drawing/2014/main" id="{9D288459-F406-B13A-FD27-245B5C2CF30C}"/>
                  </a:ext>
                </a:extLst>
              </p:cNvPr>
              <p:cNvSpPr>
                <a:spLocks noChangeAspect="1" noChangeArrowheads="1"/>
              </p:cNvSpPr>
              <p:nvPr/>
            </p:nvSpPr>
            <p:spPr bwMode="auto">
              <a:xfrm>
                <a:off x="7721600" y="1298575"/>
                <a:ext cx="1095375" cy="1095375"/>
              </a:xfrm>
              <a:prstGeom prst="ellipse">
                <a:avLst/>
              </a:pr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Test Tube (Fill)" descr="" title="">
                <a:extLst>
                  <a:ext uri="{FF2B5EF4-FFF2-40B4-BE49-F238E27FC236}">
                    <a16:creationId xmlns:a16="http://schemas.microsoft.com/office/drawing/2014/main" id="{868C26EA-7148-CCB3-662F-8AFF5BFAB7BE}"/>
                  </a:ext>
                </a:extLst>
              </p:cNvPr>
              <p:cNvSpPr>
                <a:spLocks noChangeAspect="1" noEditPoints="1"/>
              </p:cNvSpPr>
              <p:nvPr/>
            </p:nvSpPr>
            <p:spPr bwMode="auto">
              <a:xfrm>
                <a:off x="7954963" y="1714500"/>
                <a:ext cx="657225" cy="398463"/>
              </a:xfrm>
              <a:custGeom>
                <a:avLst/>
                <a:gdLst>
                  <a:gd name="T0" fmla="*/ 238 w 276"/>
                  <a:gd name="T1" fmla="*/ 100 h 167"/>
                  <a:gd name="T2" fmla="*/ 249 w 276"/>
                  <a:gd name="T3" fmla="*/ 76 h 167"/>
                  <a:gd name="T4" fmla="*/ 257 w 276"/>
                  <a:gd name="T5" fmla="*/ 64 h 167"/>
                  <a:gd name="T6" fmla="*/ 265 w 276"/>
                  <a:gd name="T7" fmla="*/ 76 h 167"/>
                  <a:gd name="T8" fmla="*/ 276 w 276"/>
                  <a:gd name="T9" fmla="*/ 100 h 167"/>
                  <a:gd name="T10" fmla="*/ 257 w 276"/>
                  <a:gd name="T11" fmla="*/ 119 h 167"/>
                  <a:gd name="T12" fmla="*/ 238 w 276"/>
                  <a:gd name="T13" fmla="*/ 100 h 167"/>
                  <a:gd name="T14" fmla="*/ 203 w 276"/>
                  <a:gd name="T15" fmla="*/ 0 h 167"/>
                  <a:gd name="T16" fmla="*/ 130 w 276"/>
                  <a:gd name="T17" fmla="*/ 0 h 167"/>
                  <a:gd name="T18" fmla="*/ 10 w 276"/>
                  <a:gd name="T19" fmla="*/ 120 h 167"/>
                  <a:gd name="T20" fmla="*/ 4 w 276"/>
                  <a:gd name="T21" fmla="*/ 147 h 167"/>
                  <a:gd name="T22" fmla="*/ 19 w 276"/>
                  <a:gd name="T23" fmla="*/ 163 h 167"/>
                  <a:gd name="T24" fmla="*/ 47 w 276"/>
                  <a:gd name="T25" fmla="*/ 157 h 167"/>
                  <a:gd name="T26" fmla="*/ 50 w 276"/>
                  <a:gd name="T27" fmla="*/ 154 h 167"/>
                  <a:gd name="T28" fmla="*/ 32 w 276"/>
                  <a:gd name="T29" fmla="*/ 135 h 167"/>
                  <a:gd name="T30" fmla="*/ 42 w 276"/>
                  <a:gd name="T31" fmla="*/ 125 h 167"/>
                  <a:gd name="T32" fmla="*/ 61 w 276"/>
                  <a:gd name="T33" fmla="*/ 143 h 167"/>
                  <a:gd name="T34" fmla="*/ 77 w 276"/>
                  <a:gd name="T35" fmla="*/ 126 h 167"/>
                  <a:gd name="T36" fmla="*/ 59 w 276"/>
                  <a:gd name="T37" fmla="*/ 108 h 167"/>
                  <a:gd name="T38" fmla="*/ 70 w 276"/>
                  <a:gd name="T39" fmla="*/ 97 h 167"/>
                  <a:gd name="T40" fmla="*/ 88 w 276"/>
                  <a:gd name="T41" fmla="*/ 116 h 167"/>
                  <a:gd name="T42" fmla="*/ 105 w 276"/>
                  <a:gd name="T43" fmla="*/ 99 h 167"/>
                  <a:gd name="T44" fmla="*/ 86 w 276"/>
                  <a:gd name="T45" fmla="*/ 81 h 167"/>
                  <a:gd name="T46" fmla="*/ 97 w 276"/>
                  <a:gd name="T47" fmla="*/ 70 h 167"/>
                  <a:gd name="T48" fmla="*/ 115 w 276"/>
                  <a:gd name="T49" fmla="*/ 88 h 167"/>
                  <a:gd name="T50" fmla="*/ 132 w 276"/>
                  <a:gd name="T51" fmla="*/ 72 h 167"/>
                  <a:gd name="T52" fmla="*/ 113 w 276"/>
                  <a:gd name="T53" fmla="*/ 53 h 167"/>
                  <a:gd name="T54" fmla="*/ 124 w 276"/>
                  <a:gd name="T55" fmla="*/ 43 h 167"/>
                  <a:gd name="T56" fmla="*/ 143 w 276"/>
                  <a:gd name="T57" fmla="*/ 61 h 167"/>
                  <a:gd name="T58" fmla="*/ 159 w 276"/>
                  <a:gd name="T59" fmla="*/ 44 h 167"/>
                  <a:gd name="T60" fmla="*/ 141 w 276"/>
                  <a:gd name="T61" fmla="*/ 26 h 167"/>
                  <a:gd name="T62" fmla="*/ 151 w 276"/>
                  <a:gd name="T63" fmla="*/ 15 h 167"/>
                  <a:gd name="T64" fmla="*/ 170 w 276"/>
                  <a:gd name="T65" fmla="*/ 34 h 167"/>
                  <a:gd name="T66" fmla="*/ 203 w 276"/>
                  <a:gd name="T6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167">
                    <a:moveTo>
                      <a:pt x="238" y="100"/>
                    </a:moveTo>
                    <a:cubicBezTo>
                      <a:pt x="238" y="91"/>
                      <a:pt x="243" y="84"/>
                      <a:pt x="249" y="76"/>
                    </a:cubicBezTo>
                    <a:cubicBezTo>
                      <a:pt x="252" y="72"/>
                      <a:pt x="255" y="68"/>
                      <a:pt x="257" y="64"/>
                    </a:cubicBezTo>
                    <a:cubicBezTo>
                      <a:pt x="260" y="68"/>
                      <a:pt x="262" y="72"/>
                      <a:pt x="265" y="76"/>
                    </a:cubicBezTo>
                    <a:cubicBezTo>
                      <a:pt x="271" y="84"/>
                      <a:pt x="276" y="91"/>
                      <a:pt x="276" y="100"/>
                    </a:cubicBezTo>
                    <a:cubicBezTo>
                      <a:pt x="276" y="110"/>
                      <a:pt x="268" y="119"/>
                      <a:pt x="257" y="119"/>
                    </a:cubicBezTo>
                    <a:cubicBezTo>
                      <a:pt x="247" y="119"/>
                      <a:pt x="238" y="110"/>
                      <a:pt x="238" y="100"/>
                    </a:cubicBezTo>
                    <a:close/>
                    <a:moveTo>
                      <a:pt x="203" y="0"/>
                    </a:moveTo>
                    <a:cubicBezTo>
                      <a:pt x="130" y="0"/>
                      <a:pt x="130" y="0"/>
                      <a:pt x="130" y="0"/>
                    </a:cubicBezTo>
                    <a:cubicBezTo>
                      <a:pt x="10" y="120"/>
                      <a:pt x="10" y="120"/>
                      <a:pt x="10" y="120"/>
                    </a:cubicBezTo>
                    <a:cubicBezTo>
                      <a:pt x="1" y="129"/>
                      <a:pt x="0" y="139"/>
                      <a:pt x="4" y="147"/>
                    </a:cubicBezTo>
                    <a:cubicBezTo>
                      <a:pt x="7" y="154"/>
                      <a:pt x="13" y="160"/>
                      <a:pt x="19" y="163"/>
                    </a:cubicBezTo>
                    <a:cubicBezTo>
                      <a:pt x="28" y="167"/>
                      <a:pt x="38" y="166"/>
                      <a:pt x="47" y="157"/>
                    </a:cubicBezTo>
                    <a:cubicBezTo>
                      <a:pt x="50" y="154"/>
                      <a:pt x="50" y="154"/>
                      <a:pt x="50" y="154"/>
                    </a:cubicBezTo>
                    <a:cubicBezTo>
                      <a:pt x="32" y="135"/>
                      <a:pt x="32" y="135"/>
                      <a:pt x="32" y="135"/>
                    </a:cubicBezTo>
                    <a:cubicBezTo>
                      <a:pt x="25" y="128"/>
                      <a:pt x="35" y="118"/>
                      <a:pt x="42" y="125"/>
                    </a:cubicBezTo>
                    <a:cubicBezTo>
                      <a:pt x="61" y="143"/>
                      <a:pt x="61" y="143"/>
                      <a:pt x="61" y="143"/>
                    </a:cubicBezTo>
                    <a:cubicBezTo>
                      <a:pt x="77" y="126"/>
                      <a:pt x="77" y="126"/>
                      <a:pt x="77" y="126"/>
                    </a:cubicBezTo>
                    <a:cubicBezTo>
                      <a:pt x="59" y="108"/>
                      <a:pt x="59" y="108"/>
                      <a:pt x="59" y="108"/>
                    </a:cubicBezTo>
                    <a:cubicBezTo>
                      <a:pt x="52" y="101"/>
                      <a:pt x="63" y="90"/>
                      <a:pt x="70" y="97"/>
                    </a:cubicBezTo>
                    <a:cubicBezTo>
                      <a:pt x="88" y="116"/>
                      <a:pt x="88" y="116"/>
                      <a:pt x="88" y="116"/>
                    </a:cubicBezTo>
                    <a:cubicBezTo>
                      <a:pt x="105" y="99"/>
                      <a:pt x="105" y="99"/>
                      <a:pt x="105" y="99"/>
                    </a:cubicBezTo>
                    <a:cubicBezTo>
                      <a:pt x="86" y="81"/>
                      <a:pt x="86" y="81"/>
                      <a:pt x="86" y="81"/>
                    </a:cubicBezTo>
                    <a:cubicBezTo>
                      <a:pt x="79" y="74"/>
                      <a:pt x="90" y="63"/>
                      <a:pt x="97" y="70"/>
                    </a:cubicBezTo>
                    <a:cubicBezTo>
                      <a:pt x="115" y="88"/>
                      <a:pt x="115" y="88"/>
                      <a:pt x="115" y="88"/>
                    </a:cubicBezTo>
                    <a:cubicBezTo>
                      <a:pt x="132" y="72"/>
                      <a:pt x="132" y="72"/>
                      <a:pt x="132" y="72"/>
                    </a:cubicBezTo>
                    <a:cubicBezTo>
                      <a:pt x="113" y="53"/>
                      <a:pt x="113" y="53"/>
                      <a:pt x="113" y="53"/>
                    </a:cubicBezTo>
                    <a:cubicBezTo>
                      <a:pt x="106" y="46"/>
                      <a:pt x="117" y="36"/>
                      <a:pt x="124" y="43"/>
                    </a:cubicBezTo>
                    <a:cubicBezTo>
                      <a:pt x="143" y="61"/>
                      <a:pt x="143" y="61"/>
                      <a:pt x="143" y="61"/>
                    </a:cubicBezTo>
                    <a:cubicBezTo>
                      <a:pt x="159" y="44"/>
                      <a:pt x="159" y="44"/>
                      <a:pt x="159" y="44"/>
                    </a:cubicBezTo>
                    <a:cubicBezTo>
                      <a:pt x="141" y="26"/>
                      <a:pt x="141" y="26"/>
                      <a:pt x="141" y="26"/>
                    </a:cubicBezTo>
                    <a:cubicBezTo>
                      <a:pt x="134" y="19"/>
                      <a:pt x="144" y="8"/>
                      <a:pt x="151" y="15"/>
                    </a:cubicBezTo>
                    <a:cubicBezTo>
                      <a:pt x="170" y="34"/>
                      <a:pt x="170" y="34"/>
                      <a:pt x="170" y="34"/>
                    </a:cubicBezTo>
                    <a:cubicBezTo>
                      <a:pt x="203" y="0"/>
                      <a:pt x="203" y="0"/>
                      <a:pt x="2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Test Tube (Outline)" descr="" title="">
                <a:extLst>
                  <a:ext uri="{FF2B5EF4-FFF2-40B4-BE49-F238E27FC236}">
                    <a16:creationId xmlns:a16="http://schemas.microsoft.com/office/drawing/2014/main" id="{6F901615-1DB9-C9C2-CA37-D4737A49EEE9}"/>
                  </a:ext>
                </a:extLst>
              </p:cNvPr>
              <p:cNvSpPr>
                <a:spLocks noChangeAspect="1" noEditPoints="1"/>
              </p:cNvSpPr>
              <p:nvPr/>
            </p:nvSpPr>
            <p:spPr bwMode="auto">
              <a:xfrm>
                <a:off x="7904163" y="1489075"/>
                <a:ext cx="755650" cy="673100"/>
              </a:xfrm>
              <a:custGeom>
                <a:avLst/>
                <a:gdLst>
                  <a:gd name="T0" fmla="*/ 267 w 317"/>
                  <a:gd name="T1" fmla="*/ 67 h 283"/>
                  <a:gd name="T2" fmla="*/ 216 w 317"/>
                  <a:gd name="T3" fmla="*/ 16 h 283"/>
                  <a:gd name="T4" fmla="*/ 183 w 317"/>
                  <a:gd name="T5" fmla="*/ 22 h 283"/>
                  <a:gd name="T6" fmla="*/ 172 w 317"/>
                  <a:gd name="T7" fmla="*/ 46 h 283"/>
                  <a:gd name="T8" fmla="*/ 17 w 317"/>
                  <a:gd name="T9" fmla="*/ 201 h 283"/>
                  <a:gd name="T10" fmla="*/ 6 w 317"/>
                  <a:gd name="T11" fmla="*/ 250 h 283"/>
                  <a:gd name="T12" fmla="*/ 33 w 317"/>
                  <a:gd name="T13" fmla="*/ 276 h 283"/>
                  <a:gd name="T14" fmla="*/ 82 w 317"/>
                  <a:gd name="T15" fmla="*/ 266 h 283"/>
                  <a:gd name="T16" fmla="*/ 237 w 317"/>
                  <a:gd name="T17" fmla="*/ 111 h 283"/>
                  <a:gd name="T18" fmla="*/ 261 w 317"/>
                  <a:gd name="T19" fmla="*/ 100 h 283"/>
                  <a:gd name="T20" fmla="*/ 267 w 317"/>
                  <a:gd name="T21" fmla="*/ 67 h 283"/>
                  <a:gd name="T22" fmla="*/ 191 w 317"/>
                  <a:gd name="T23" fmla="*/ 129 h 283"/>
                  <a:gd name="T24" fmla="*/ 172 w 317"/>
                  <a:gd name="T25" fmla="*/ 110 h 283"/>
                  <a:gd name="T26" fmla="*/ 162 w 317"/>
                  <a:gd name="T27" fmla="*/ 121 h 283"/>
                  <a:gd name="T28" fmla="*/ 180 w 317"/>
                  <a:gd name="T29" fmla="*/ 139 h 283"/>
                  <a:gd name="T30" fmla="*/ 164 w 317"/>
                  <a:gd name="T31" fmla="*/ 156 h 283"/>
                  <a:gd name="T32" fmla="*/ 145 w 317"/>
                  <a:gd name="T33" fmla="*/ 138 h 283"/>
                  <a:gd name="T34" fmla="*/ 134 w 317"/>
                  <a:gd name="T35" fmla="*/ 148 h 283"/>
                  <a:gd name="T36" fmla="*/ 153 w 317"/>
                  <a:gd name="T37" fmla="*/ 167 h 283"/>
                  <a:gd name="T38" fmla="*/ 136 w 317"/>
                  <a:gd name="T39" fmla="*/ 183 h 283"/>
                  <a:gd name="T40" fmla="*/ 118 w 317"/>
                  <a:gd name="T41" fmla="*/ 165 h 283"/>
                  <a:gd name="T42" fmla="*/ 107 w 317"/>
                  <a:gd name="T43" fmla="*/ 176 h 283"/>
                  <a:gd name="T44" fmla="*/ 126 w 317"/>
                  <a:gd name="T45" fmla="*/ 194 h 283"/>
                  <a:gd name="T46" fmla="*/ 109 w 317"/>
                  <a:gd name="T47" fmla="*/ 211 h 283"/>
                  <a:gd name="T48" fmla="*/ 91 w 317"/>
                  <a:gd name="T49" fmla="*/ 192 h 283"/>
                  <a:gd name="T50" fmla="*/ 80 w 317"/>
                  <a:gd name="T51" fmla="*/ 203 h 283"/>
                  <a:gd name="T52" fmla="*/ 98 w 317"/>
                  <a:gd name="T53" fmla="*/ 221 h 283"/>
                  <a:gd name="T54" fmla="*/ 82 w 317"/>
                  <a:gd name="T55" fmla="*/ 238 h 283"/>
                  <a:gd name="T56" fmla="*/ 63 w 317"/>
                  <a:gd name="T57" fmla="*/ 220 h 283"/>
                  <a:gd name="T58" fmla="*/ 53 w 317"/>
                  <a:gd name="T59" fmla="*/ 230 h 283"/>
                  <a:gd name="T60" fmla="*/ 71 w 317"/>
                  <a:gd name="T61" fmla="*/ 249 h 283"/>
                  <a:gd name="T62" fmla="*/ 68 w 317"/>
                  <a:gd name="T63" fmla="*/ 252 h 283"/>
                  <a:gd name="T64" fmla="*/ 40 w 317"/>
                  <a:gd name="T65" fmla="*/ 258 h 283"/>
                  <a:gd name="T66" fmla="*/ 25 w 317"/>
                  <a:gd name="T67" fmla="*/ 242 h 283"/>
                  <a:gd name="T68" fmla="*/ 31 w 317"/>
                  <a:gd name="T69" fmla="*/ 215 h 283"/>
                  <a:gd name="T70" fmla="*/ 151 w 317"/>
                  <a:gd name="T71" fmla="*/ 95 h 283"/>
                  <a:gd name="T72" fmla="*/ 224 w 317"/>
                  <a:gd name="T73" fmla="*/ 95 h 283"/>
                  <a:gd name="T74" fmla="*/ 191 w 317"/>
                  <a:gd name="T75" fmla="*/ 129 h 283"/>
                  <a:gd name="T76" fmla="*/ 166 w 317"/>
                  <a:gd name="T77" fmla="*/ 80 h 283"/>
                  <a:gd name="T78" fmla="*/ 186 w 317"/>
                  <a:gd name="T79" fmla="*/ 60 h 283"/>
                  <a:gd name="T80" fmla="*/ 202 w 317"/>
                  <a:gd name="T81" fmla="*/ 30 h 283"/>
                  <a:gd name="T82" fmla="*/ 252 w 317"/>
                  <a:gd name="T83" fmla="*/ 80 h 283"/>
                  <a:gd name="T84" fmla="*/ 166 w 317"/>
                  <a:gd name="T85" fmla="*/ 80 h 283"/>
                  <a:gd name="T86" fmla="*/ 302 w 317"/>
                  <a:gd name="T87" fmla="*/ 159 h 283"/>
                  <a:gd name="T88" fmla="*/ 288 w 317"/>
                  <a:gd name="T89" fmla="*/ 124 h 283"/>
                  <a:gd name="T90" fmla="*/ 268 w 317"/>
                  <a:gd name="T91" fmla="*/ 124 h 283"/>
                  <a:gd name="T92" fmla="*/ 254 w 317"/>
                  <a:gd name="T93" fmla="*/ 159 h 283"/>
                  <a:gd name="T94" fmla="*/ 239 w 317"/>
                  <a:gd name="T95" fmla="*/ 195 h 283"/>
                  <a:gd name="T96" fmla="*/ 278 w 317"/>
                  <a:gd name="T97" fmla="*/ 234 h 283"/>
                  <a:gd name="T98" fmla="*/ 317 w 317"/>
                  <a:gd name="T99" fmla="*/ 195 h 283"/>
                  <a:gd name="T100" fmla="*/ 302 w 317"/>
                  <a:gd name="T101" fmla="*/ 159 h 283"/>
                  <a:gd name="T102" fmla="*/ 278 w 317"/>
                  <a:gd name="T103" fmla="*/ 214 h 283"/>
                  <a:gd name="T104" fmla="*/ 259 w 317"/>
                  <a:gd name="T105" fmla="*/ 195 h 283"/>
                  <a:gd name="T106" fmla="*/ 270 w 317"/>
                  <a:gd name="T107" fmla="*/ 171 h 283"/>
                  <a:gd name="T108" fmla="*/ 278 w 317"/>
                  <a:gd name="T109" fmla="*/ 159 h 283"/>
                  <a:gd name="T110" fmla="*/ 286 w 317"/>
                  <a:gd name="T111" fmla="*/ 171 h 283"/>
                  <a:gd name="T112" fmla="*/ 297 w 317"/>
                  <a:gd name="T113" fmla="*/ 195 h 283"/>
                  <a:gd name="T114" fmla="*/ 278 w 317"/>
                  <a:gd name="T115" fmla="*/ 21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7" h="283">
                    <a:moveTo>
                      <a:pt x="267" y="67"/>
                    </a:moveTo>
                    <a:cubicBezTo>
                      <a:pt x="216" y="16"/>
                      <a:pt x="216" y="16"/>
                      <a:pt x="216" y="16"/>
                    </a:cubicBezTo>
                    <a:cubicBezTo>
                      <a:pt x="200" y="0"/>
                      <a:pt x="189" y="0"/>
                      <a:pt x="183" y="22"/>
                    </a:cubicBezTo>
                    <a:cubicBezTo>
                      <a:pt x="182" y="29"/>
                      <a:pt x="179" y="38"/>
                      <a:pt x="172" y="46"/>
                    </a:cubicBezTo>
                    <a:cubicBezTo>
                      <a:pt x="17" y="201"/>
                      <a:pt x="17" y="201"/>
                      <a:pt x="17" y="201"/>
                    </a:cubicBezTo>
                    <a:cubicBezTo>
                      <a:pt x="1" y="216"/>
                      <a:pt x="0" y="235"/>
                      <a:pt x="6" y="250"/>
                    </a:cubicBezTo>
                    <a:cubicBezTo>
                      <a:pt x="11" y="262"/>
                      <a:pt x="21" y="271"/>
                      <a:pt x="33" y="276"/>
                    </a:cubicBezTo>
                    <a:cubicBezTo>
                      <a:pt x="48" y="283"/>
                      <a:pt x="66" y="282"/>
                      <a:pt x="82" y="266"/>
                    </a:cubicBezTo>
                    <a:cubicBezTo>
                      <a:pt x="237" y="111"/>
                      <a:pt x="237" y="111"/>
                      <a:pt x="237" y="111"/>
                    </a:cubicBezTo>
                    <a:cubicBezTo>
                      <a:pt x="245" y="103"/>
                      <a:pt x="254" y="101"/>
                      <a:pt x="261" y="100"/>
                    </a:cubicBezTo>
                    <a:cubicBezTo>
                      <a:pt x="283" y="94"/>
                      <a:pt x="283" y="83"/>
                      <a:pt x="267" y="67"/>
                    </a:cubicBezTo>
                    <a:close/>
                    <a:moveTo>
                      <a:pt x="191" y="129"/>
                    </a:moveTo>
                    <a:cubicBezTo>
                      <a:pt x="172" y="110"/>
                      <a:pt x="172" y="110"/>
                      <a:pt x="172" y="110"/>
                    </a:cubicBezTo>
                    <a:cubicBezTo>
                      <a:pt x="165" y="103"/>
                      <a:pt x="155" y="114"/>
                      <a:pt x="162" y="121"/>
                    </a:cubicBezTo>
                    <a:cubicBezTo>
                      <a:pt x="180" y="139"/>
                      <a:pt x="180" y="139"/>
                      <a:pt x="180" y="139"/>
                    </a:cubicBezTo>
                    <a:cubicBezTo>
                      <a:pt x="164" y="156"/>
                      <a:pt x="164" y="156"/>
                      <a:pt x="164" y="156"/>
                    </a:cubicBezTo>
                    <a:cubicBezTo>
                      <a:pt x="145" y="138"/>
                      <a:pt x="145" y="138"/>
                      <a:pt x="145" y="138"/>
                    </a:cubicBezTo>
                    <a:cubicBezTo>
                      <a:pt x="138" y="131"/>
                      <a:pt x="127" y="141"/>
                      <a:pt x="134" y="148"/>
                    </a:cubicBezTo>
                    <a:cubicBezTo>
                      <a:pt x="153" y="167"/>
                      <a:pt x="153" y="167"/>
                      <a:pt x="153" y="167"/>
                    </a:cubicBezTo>
                    <a:cubicBezTo>
                      <a:pt x="136" y="183"/>
                      <a:pt x="136" y="183"/>
                      <a:pt x="136" y="183"/>
                    </a:cubicBezTo>
                    <a:cubicBezTo>
                      <a:pt x="118" y="165"/>
                      <a:pt x="118" y="165"/>
                      <a:pt x="118" y="165"/>
                    </a:cubicBezTo>
                    <a:cubicBezTo>
                      <a:pt x="111" y="158"/>
                      <a:pt x="100" y="169"/>
                      <a:pt x="107" y="176"/>
                    </a:cubicBezTo>
                    <a:cubicBezTo>
                      <a:pt x="126" y="194"/>
                      <a:pt x="126" y="194"/>
                      <a:pt x="126" y="194"/>
                    </a:cubicBezTo>
                    <a:cubicBezTo>
                      <a:pt x="109" y="211"/>
                      <a:pt x="109" y="211"/>
                      <a:pt x="109" y="211"/>
                    </a:cubicBezTo>
                    <a:cubicBezTo>
                      <a:pt x="91" y="192"/>
                      <a:pt x="91" y="192"/>
                      <a:pt x="91" y="192"/>
                    </a:cubicBezTo>
                    <a:cubicBezTo>
                      <a:pt x="84" y="185"/>
                      <a:pt x="73" y="196"/>
                      <a:pt x="80" y="203"/>
                    </a:cubicBezTo>
                    <a:cubicBezTo>
                      <a:pt x="98" y="221"/>
                      <a:pt x="98" y="221"/>
                      <a:pt x="98" y="221"/>
                    </a:cubicBezTo>
                    <a:cubicBezTo>
                      <a:pt x="82" y="238"/>
                      <a:pt x="82" y="238"/>
                      <a:pt x="82" y="238"/>
                    </a:cubicBezTo>
                    <a:cubicBezTo>
                      <a:pt x="63" y="220"/>
                      <a:pt x="63" y="220"/>
                      <a:pt x="63" y="220"/>
                    </a:cubicBezTo>
                    <a:cubicBezTo>
                      <a:pt x="56" y="213"/>
                      <a:pt x="46" y="223"/>
                      <a:pt x="53" y="230"/>
                    </a:cubicBezTo>
                    <a:cubicBezTo>
                      <a:pt x="71" y="249"/>
                      <a:pt x="71" y="249"/>
                      <a:pt x="71" y="249"/>
                    </a:cubicBezTo>
                    <a:cubicBezTo>
                      <a:pt x="68" y="252"/>
                      <a:pt x="68" y="252"/>
                      <a:pt x="68" y="252"/>
                    </a:cubicBezTo>
                    <a:cubicBezTo>
                      <a:pt x="59" y="261"/>
                      <a:pt x="49" y="262"/>
                      <a:pt x="40" y="258"/>
                    </a:cubicBezTo>
                    <a:cubicBezTo>
                      <a:pt x="34" y="255"/>
                      <a:pt x="28" y="249"/>
                      <a:pt x="25" y="242"/>
                    </a:cubicBezTo>
                    <a:cubicBezTo>
                      <a:pt x="21" y="234"/>
                      <a:pt x="22" y="224"/>
                      <a:pt x="31" y="215"/>
                    </a:cubicBezTo>
                    <a:cubicBezTo>
                      <a:pt x="151" y="95"/>
                      <a:pt x="151" y="95"/>
                      <a:pt x="151" y="95"/>
                    </a:cubicBezTo>
                    <a:cubicBezTo>
                      <a:pt x="224" y="95"/>
                      <a:pt x="224" y="95"/>
                      <a:pt x="224" y="95"/>
                    </a:cubicBezTo>
                    <a:lnTo>
                      <a:pt x="191" y="129"/>
                    </a:lnTo>
                    <a:close/>
                    <a:moveTo>
                      <a:pt x="166" y="80"/>
                    </a:moveTo>
                    <a:cubicBezTo>
                      <a:pt x="186" y="60"/>
                      <a:pt x="186" y="60"/>
                      <a:pt x="186" y="60"/>
                    </a:cubicBezTo>
                    <a:cubicBezTo>
                      <a:pt x="196" y="50"/>
                      <a:pt x="200" y="39"/>
                      <a:pt x="202" y="30"/>
                    </a:cubicBezTo>
                    <a:cubicBezTo>
                      <a:pt x="252" y="80"/>
                      <a:pt x="252" y="80"/>
                      <a:pt x="252" y="80"/>
                    </a:cubicBezTo>
                    <a:lnTo>
                      <a:pt x="166" y="80"/>
                    </a:lnTo>
                    <a:close/>
                    <a:moveTo>
                      <a:pt x="302" y="159"/>
                    </a:moveTo>
                    <a:cubicBezTo>
                      <a:pt x="296" y="150"/>
                      <a:pt x="288" y="139"/>
                      <a:pt x="288" y="124"/>
                    </a:cubicBezTo>
                    <a:cubicBezTo>
                      <a:pt x="288" y="110"/>
                      <a:pt x="268" y="110"/>
                      <a:pt x="268" y="124"/>
                    </a:cubicBezTo>
                    <a:cubicBezTo>
                      <a:pt x="268" y="139"/>
                      <a:pt x="261" y="150"/>
                      <a:pt x="254" y="159"/>
                    </a:cubicBezTo>
                    <a:cubicBezTo>
                      <a:pt x="246" y="170"/>
                      <a:pt x="239" y="179"/>
                      <a:pt x="239" y="195"/>
                    </a:cubicBezTo>
                    <a:cubicBezTo>
                      <a:pt x="239" y="216"/>
                      <a:pt x="257" y="234"/>
                      <a:pt x="278" y="234"/>
                    </a:cubicBezTo>
                    <a:cubicBezTo>
                      <a:pt x="300" y="234"/>
                      <a:pt x="317" y="216"/>
                      <a:pt x="317" y="195"/>
                    </a:cubicBezTo>
                    <a:cubicBezTo>
                      <a:pt x="317" y="179"/>
                      <a:pt x="310" y="170"/>
                      <a:pt x="302" y="159"/>
                    </a:cubicBezTo>
                    <a:close/>
                    <a:moveTo>
                      <a:pt x="278" y="214"/>
                    </a:moveTo>
                    <a:cubicBezTo>
                      <a:pt x="268" y="214"/>
                      <a:pt x="259" y="205"/>
                      <a:pt x="259" y="195"/>
                    </a:cubicBezTo>
                    <a:cubicBezTo>
                      <a:pt x="259" y="186"/>
                      <a:pt x="264" y="179"/>
                      <a:pt x="270" y="171"/>
                    </a:cubicBezTo>
                    <a:cubicBezTo>
                      <a:pt x="273" y="167"/>
                      <a:pt x="276" y="163"/>
                      <a:pt x="278" y="159"/>
                    </a:cubicBezTo>
                    <a:cubicBezTo>
                      <a:pt x="281" y="163"/>
                      <a:pt x="283" y="167"/>
                      <a:pt x="286" y="171"/>
                    </a:cubicBezTo>
                    <a:cubicBezTo>
                      <a:pt x="292" y="179"/>
                      <a:pt x="297" y="186"/>
                      <a:pt x="297" y="195"/>
                    </a:cubicBezTo>
                    <a:cubicBezTo>
                      <a:pt x="297" y="205"/>
                      <a:pt x="289" y="214"/>
                      <a:pt x="278" y="214"/>
                    </a:cubicBez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TextBox 18" descr="" title="">
              <a:extLst>
                <a:ext uri="{FF2B5EF4-FFF2-40B4-BE49-F238E27FC236}">
                  <a16:creationId xmlns:a16="http://schemas.microsoft.com/office/drawing/2014/main" id="{C6712BAF-FC44-EF34-53C0-68FF50F0EAE5}"/>
                </a:ext>
              </a:extLst>
            </p:cNvPr>
            <p:cNvSpPr txBox="1"/>
            <p:nvPr/>
          </p:nvSpPr>
          <p:spPr>
            <a:xfrm>
              <a:off x="1641000" y="3541266"/>
              <a:ext cx="4657164" cy="1024128"/>
            </a:xfrm>
            <a:prstGeom prst="rect">
              <a:avLst/>
            </a:prstGeom>
            <a:noFill/>
          </p:spPr>
          <p:txBody>
            <a:bodyPr wrap="square" rtlCol="0">
              <a:noAutofit/>
            </a:bodyPr>
            <a:lstStyle/>
            <a:p>
              <a:r>
                <a:rPr lang="en-US" b="1" dirty="0">
                  <a:latin typeface="+mj-lt"/>
                </a:rPr>
                <a:t>Heavy Metals</a:t>
              </a:r>
            </a:p>
            <a:p>
              <a:pPr>
                <a:spcBef>
                  <a:spcPts val="600"/>
                </a:spcBef>
                <a:buClr>
                  <a:srgbClr val="003D58"/>
                </a:buClr>
              </a:pPr>
              <a:r>
                <a:rPr lang="en-US" sz="1400" dirty="0"/>
                <a:t>Baby foods, chocolate products, protein powders - lead. Independent testing drives these suits.</a:t>
              </a:r>
            </a:p>
          </p:txBody>
        </p:sp>
      </p:grpSp>
      <p:grpSp>
        <p:nvGrpSpPr>
          <p:cNvPr id="69" name="Group 68" descr="" title="">
            <a:extLst>
              <a:ext uri="{FF2B5EF4-FFF2-40B4-BE49-F238E27FC236}">
                <a16:creationId xmlns:a16="http://schemas.microsoft.com/office/drawing/2014/main" id="{7F263726-4050-1B39-9EF2-8A3B95D468AF}"/>
              </a:ext>
            </a:extLst>
          </p:cNvPr>
          <p:cNvGrpSpPr/>
          <p:nvPr/>
        </p:nvGrpSpPr>
        <p:grpSpPr>
          <a:xfrm>
            <a:off x="6298164" y="3595584"/>
            <a:ext cx="5612364" cy="1024128"/>
            <a:chOff x="6298164" y="3541266"/>
            <a:chExt cx="5612364" cy="1024128"/>
          </a:xfrm>
        </p:grpSpPr>
        <p:sp>
          <p:nvSpPr>
            <p:cNvPr id="25" name="TextBox 24" descr="" title="">
              <a:extLst>
                <a:ext uri="{FF2B5EF4-FFF2-40B4-BE49-F238E27FC236}">
                  <a16:creationId xmlns:a16="http://schemas.microsoft.com/office/drawing/2014/main" id="{F000E197-8662-91AA-5075-006DDE289306}"/>
                </a:ext>
              </a:extLst>
            </p:cNvPr>
            <p:cNvSpPr txBox="1"/>
            <p:nvPr/>
          </p:nvSpPr>
          <p:spPr>
            <a:xfrm>
              <a:off x="7253364" y="3541266"/>
              <a:ext cx="4657164" cy="1024128"/>
            </a:xfrm>
            <a:prstGeom prst="rect">
              <a:avLst/>
            </a:prstGeom>
            <a:noFill/>
          </p:spPr>
          <p:txBody>
            <a:bodyPr wrap="square" rtlCol="0">
              <a:noAutofit/>
            </a:bodyPr>
            <a:lstStyle/>
            <a:p>
              <a:r>
                <a:rPr lang="en-US" b="1" dirty="0">
                  <a:latin typeface="+mj-lt"/>
                </a:rPr>
                <a:t>Greenwashing</a:t>
              </a:r>
            </a:p>
            <a:p>
              <a:pPr>
                <a:spcBef>
                  <a:spcPts val="600"/>
                </a:spcBef>
                <a:buClr>
                  <a:srgbClr val="003D58"/>
                </a:buClr>
              </a:pPr>
              <a:r>
                <a:rPr lang="en-US" sz="1400" dirty="0"/>
                <a:t>Keurig K-Cups labeled recyclable when most can’t; tuna “sustainably caught”; Starbucks “ethical sourcing.”</a:t>
              </a:r>
            </a:p>
          </p:txBody>
        </p:sp>
        <p:grpSp>
          <p:nvGrpSpPr>
            <p:cNvPr id="65" name="Recycle (Icon)" descr="" title="">
              <a:extLst>
                <a:ext uri="{FF2B5EF4-FFF2-40B4-BE49-F238E27FC236}">
                  <a16:creationId xmlns:a16="http://schemas.microsoft.com/office/drawing/2014/main" id="{2F711998-BE81-8FDE-103E-89ACCAB2C2EB}"/>
                </a:ext>
              </a:extLst>
            </p:cNvPr>
            <p:cNvGrpSpPr>
              <a:grpSpLocks noChangeAspect="1"/>
            </p:cNvGrpSpPr>
            <p:nvPr/>
          </p:nvGrpSpPr>
          <p:grpSpPr>
            <a:xfrm>
              <a:off x="6298164" y="3629553"/>
              <a:ext cx="850392" cy="850392"/>
              <a:chOff x="10618788" y="2651125"/>
              <a:chExt cx="1095375" cy="1095375"/>
            </a:xfrm>
          </p:grpSpPr>
          <p:sp>
            <p:nvSpPr>
              <p:cNvPr id="66" name="Recycle (Circle)" descr="" title="">
                <a:extLst>
                  <a:ext uri="{FF2B5EF4-FFF2-40B4-BE49-F238E27FC236}">
                    <a16:creationId xmlns:a16="http://schemas.microsoft.com/office/drawing/2014/main" id="{703E17C7-6BB1-E4BF-B1B5-7681E62B940D}"/>
                  </a:ext>
                </a:extLst>
              </p:cNvPr>
              <p:cNvSpPr>
                <a:spLocks noChangeAspect="1" noChangeArrowheads="1"/>
              </p:cNvSpPr>
              <p:nvPr/>
            </p:nvSpPr>
            <p:spPr bwMode="auto">
              <a:xfrm>
                <a:off x="10618788" y="2651125"/>
                <a:ext cx="1095375" cy="1095375"/>
              </a:xfrm>
              <a:prstGeom prst="ellipse">
                <a:avLst/>
              </a:pr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ycle (Fill)" descr="" title="">
                <a:extLst>
                  <a:ext uri="{FF2B5EF4-FFF2-40B4-BE49-F238E27FC236}">
                    <a16:creationId xmlns:a16="http://schemas.microsoft.com/office/drawing/2014/main" id="{E1B9900A-FDA8-1088-8DB6-A609D4669D47}"/>
                  </a:ext>
                </a:extLst>
              </p:cNvPr>
              <p:cNvSpPr>
                <a:spLocks noChangeAspect="1" noEditPoints="1"/>
              </p:cNvSpPr>
              <p:nvPr/>
            </p:nvSpPr>
            <p:spPr bwMode="auto">
              <a:xfrm>
                <a:off x="10799763" y="2838450"/>
                <a:ext cx="735012" cy="708025"/>
              </a:xfrm>
              <a:custGeom>
                <a:avLst/>
                <a:gdLst>
                  <a:gd name="T0" fmla="*/ 112 w 309"/>
                  <a:gd name="T1" fmla="*/ 211 h 297"/>
                  <a:gd name="T2" fmla="*/ 112 w 309"/>
                  <a:gd name="T3" fmla="*/ 280 h 297"/>
                  <a:gd name="T4" fmla="*/ 85 w 309"/>
                  <a:gd name="T5" fmla="*/ 280 h 297"/>
                  <a:gd name="T6" fmla="*/ 57 w 309"/>
                  <a:gd name="T7" fmla="*/ 265 h 297"/>
                  <a:gd name="T8" fmla="*/ 19 w 309"/>
                  <a:gd name="T9" fmla="*/ 211 h 297"/>
                  <a:gd name="T10" fmla="*/ 112 w 309"/>
                  <a:gd name="T11" fmla="*/ 211 h 297"/>
                  <a:gd name="T12" fmla="*/ 94 w 309"/>
                  <a:gd name="T13" fmla="*/ 154 h 297"/>
                  <a:gd name="T14" fmla="*/ 106 w 309"/>
                  <a:gd name="T15" fmla="*/ 160 h 297"/>
                  <a:gd name="T16" fmla="*/ 80 w 309"/>
                  <a:gd name="T17" fmla="*/ 98 h 297"/>
                  <a:gd name="T18" fmla="*/ 10 w 309"/>
                  <a:gd name="T19" fmla="*/ 98 h 297"/>
                  <a:gd name="T20" fmla="*/ 26 w 309"/>
                  <a:gd name="T21" fmla="*/ 114 h 297"/>
                  <a:gd name="T22" fmla="*/ 28 w 309"/>
                  <a:gd name="T23" fmla="*/ 122 h 297"/>
                  <a:gd name="T24" fmla="*/ 2 w 309"/>
                  <a:gd name="T25" fmla="*/ 173 h 297"/>
                  <a:gd name="T26" fmla="*/ 3 w 309"/>
                  <a:gd name="T27" fmla="*/ 188 h 297"/>
                  <a:gd name="T28" fmla="*/ 6 w 309"/>
                  <a:gd name="T29" fmla="*/ 192 h 297"/>
                  <a:gd name="T30" fmla="*/ 7 w 309"/>
                  <a:gd name="T31" fmla="*/ 192 h 297"/>
                  <a:gd name="T32" fmla="*/ 14 w 309"/>
                  <a:gd name="T33" fmla="*/ 195 h 297"/>
                  <a:gd name="T34" fmla="*/ 19 w 309"/>
                  <a:gd name="T35" fmla="*/ 195 h 297"/>
                  <a:gd name="T36" fmla="*/ 66 w 309"/>
                  <a:gd name="T37" fmla="*/ 195 h 297"/>
                  <a:gd name="T38" fmla="*/ 85 w 309"/>
                  <a:gd name="T39" fmla="*/ 157 h 297"/>
                  <a:gd name="T40" fmla="*/ 91 w 309"/>
                  <a:gd name="T41" fmla="*/ 154 h 297"/>
                  <a:gd name="T42" fmla="*/ 94 w 309"/>
                  <a:gd name="T43" fmla="*/ 154 h 297"/>
                  <a:gd name="T44" fmla="*/ 290 w 309"/>
                  <a:gd name="T45" fmla="*/ 211 h 297"/>
                  <a:gd name="T46" fmla="*/ 203 w 309"/>
                  <a:gd name="T47" fmla="*/ 211 h 297"/>
                  <a:gd name="T48" fmla="*/ 196 w 309"/>
                  <a:gd name="T49" fmla="*/ 204 h 297"/>
                  <a:gd name="T50" fmla="*/ 196 w 309"/>
                  <a:gd name="T51" fmla="*/ 198 h 297"/>
                  <a:gd name="T52" fmla="*/ 156 w 309"/>
                  <a:gd name="T53" fmla="*/ 252 h 297"/>
                  <a:gd name="T54" fmla="*/ 196 w 309"/>
                  <a:gd name="T55" fmla="*/ 297 h 297"/>
                  <a:gd name="T56" fmla="*/ 196 w 309"/>
                  <a:gd name="T57" fmla="*/ 288 h 297"/>
                  <a:gd name="T58" fmla="*/ 203 w 309"/>
                  <a:gd name="T59" fmla="*/ 281 h 297"/>
                  <a:gd name="T60" fmla="*/ 223 w 309"/>
                  <a:gd name="T61" fmla="*/ 281 h 297"/>
                  <a:gd name="T62" fmla="*/ 252 w 309"/>
                  <a:gd name="T63" fmla="*/ 266 h 297"/>
                  <a:gd name="T64" fmla="*/ 290 w 309"/>
                  <a:gd name="T65" fmla="*/ 211 h 297"/>
                  <a:gd name="T66" fmla="*/ 306 w 309"/>
                  <a:gd name="T67" fmla="*/ 173 h 297"/>
                  <a:gd name="T68" fmla="*/ 277 w 309"/>
                  <a:gd name="T69" fmla="*/ 121 h 297"/>
                  <a:gd name="T70" fmla="*/ 227 w 309"/>
                  <a:gd name="T71" fmla="*/ 149 h 297"/>
                  <a:gd name="T72" fmla="*/ 256 w 309"/>
                  <a:gd name="T73" fmla="*/ 195 h 297"/>
                  <a:gd name="T74" fmla="*/ 292 w 309"/>
                  <a:gd name="T75" fmla="*/ 195 h 297"/>
                  <a:gd name="T76" fmla="*/ 302 w 309"/>
                  <a:gd name="T77" fmla="*/ 192 h 297"/>
                  <a:gd name="T78" fmla="*/ 305 w 309"/>
                  <a:gd name="T79" fmla="*/ 188 h 297"/>
                  <a:gd name="T80" fmla="*/ 306 w 309"/>
                  <a:gd name="T81" fmla="*/ 173 h 297"/>
                  <a:gd name="T82" fmla="*/ 146 w 309"/>
                  <a:gd name="T83" fmla="*/ 0 h 297"/>
                  <a:gd name="T84" fmla="*/ 151 w 309"/>
                  <a:gd name="T85" fmla="*/ 6 h 297"/>
                  <a:gd name="T86" fmla="*/ 197 w 309"/>
                  <a:gd name="T87" fmla="*/ 73 h 297"/>
                  <a:gd name="T88" fmla="*/ 198 w 309"/>
                  <a:gd name="T89" fmla="*/ 78 h 297"/>
                  <a:gd name="T90" fmla="*/ 194 w 309"/>
                  <a:gd name="T91" fmla="*/ 83 h 297"/>
                  <a:gd name="T92" fmla="*/ 185 w 309"/>
                  <a:gd name="T93" fmla="*/ 88 h 297"/>
                  <a:gd name="T94" fmla="*/ 236 w 309"/>
                  <a:gd name="T95" fmla="*/ 97 h 297"/>
                  <a:gd name="T96" fmla="*/ 261 w 309"/>
                  <a:gd name="T97" fmla="*/ 36 h 297"/>
                  <a:gd name="T98" fmla="*/ 250 w 309"/>
                  <a:gd name="T99" fmla="*/ 41 h 297"/>
                  <a:gd name="T100" fmla="*/ 247 w 309"/>
                  <a:gd name="T101" fmla="*/ 42 h 297"/>
                  <a:gd name="T102" fmla="*/ 241 w 309"/>
                  <a:gd name="T103" fmla="*/ 39 h 297"/>
                  <a:gd name="T104" fmla="*/ 221 w 309"/>
                  <a:gd name="T105" fmla="*/ 9 h 297"/>
                  <a:gd name="T106" fmla="*/ 204 w 309"/>
                  <a:gd name="T107" fmla="*/ 0 h 297"/>
                  <a:gd name="T108" fmla="*/ 146 w 309"/>
                  <a:gd name="T109" fmla="*/ 0 h 297"/>
                  <a:gd name="T110" fmla="*/ 155 w 309"/>
                  <a:gd name="T111" fmla="*/ 39 h 297"/>
                  <a:gd name="T112" fmla="*/ 138 w 309"/>
                  <a:gd name="T113" fmla="*/ 14 h 297"/>
                  <a:gd name="T114" fmla="*/ 112 w 309"/>
                  <a:gd name="T115" fmla="*/ 0 h 297"/>
                  <a:gd name="T116" fmla="*/ 110 w 309"/>
                  <a:gd name="T117" fmla="*/ 0 h 297"/>
                  <a:gd name="T118" fmla="*/ 85 w 309"/>
                  <a:gd name="T119" fmla="*/ 13 h 297"/>
                  <a:gd name="T120" fmla="*/ 60 w 309"/>
                  <a:gd name="T121" fmla="*/ 47 h 297"/>
                  <a:gd name="T122" fmla="*/ 124 w 309"/>
                  <a:gd name="T123" fmla="*/ 82 h 297"/>
                  <a:gd name="T124" fmla="*/ 155 w 309"/>
                  <a:gd name="T125" fmla="*/ 3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9" h="297">
                    <a:moveTo>
                      <a:pt x="112" y="211"/>
                    </a:moveTo>
                    <a:cubicBezTo>
                      <a:pt x="112" y="280"/>
                      <a:pt x="112" y="280"/>
                      <a:pt x="112" y="280"/>
                    </a:cubicBezTo>
                    <a:cubicBezTo>
                      <a:pt x="85" y="280"/>
                      <a:pt x="85" y="280"/>
                      <a:pt x="85" y="280"/>
                    </a:cubicBezTo>
                    <a:cubicBezTo>
                      <a:pt x="74" y="280"/>
                      <a:pt x="63" y="275"/>
                      <a:pt x="57" y="265"/>
                    </a:cubicBezTo>
                    <a:cubicBezTo>
                      <a:pt x="19" y="211"/>
                      <a:pt x="19" y="211"/>
                      <a:pt x="19" y="211"/>
                    </a:cubicBezTo>
                    <a:lnTo>
                      <a:pt x="112" y="211"/>
                    </a:lnTo>
                    <a:close/>
                    <a:moveTo>
                      <a:pt x="94" y="154"/>
                    </a:moveTo>
                    <a:cubicBezTo>
                      <a:pt x="106" y="160"/>
                      <a:pt x="106" y="160"/>
                      <a:pt x="106" y="160"/>
                    </a:cubicBezTo>
                    <a:cubicBezTo>
                      <a:pt x="80" y="98"/>
                      <a:pt x="80" y="98"/>
                      <a:pt x="80" y="98"/>
                    </a:cubicBezTo>
                    <a:cubicBezTo>
                      <a:pt x="10" y="98"/>
                      <a:pt x="10" y="98"/>
                      <a:pt x="10" y="98"/>
                    </a:cubicBezTo>
                    <a:cubicBezTo>
                      <a:pt x="26" y="114"/>
                      <a:pt x="26" y="114"/>
                      <a:pt x="26" y="114"/>
                    </a:cubicBezTo>
                    <a:cubicBezTo>
                      <a:pt x="28" y="116"/>
                      <a:pt x="29" y="119"/>
                      <a:pt x="28" y="122"/>
                    </a:cubicBezTo>
                    <a:cubicBezTo>
                      <a:pt x="2" y="173"/>
                      <a:pt x="2" y="173"/>
                      <a:pt x="2" y="173"/>
                    </a:cubicBezTo>
                    <a:cubicBezTo>
                      <a:pt x="0" y="178"/>
                      <a:pt x="0" y="183"/>
                      <a:pt x="3" y="188"/>
                    </a:cubicBezTo>
                    <a:cubicBezTo>
                      <a:pt x="4" y="189"/>
                      <a:pt x="5" y="191"/>
                      <a:pt x="6" y="192"/>
                    </a:cubicBezTo>
                    <a:cubicBezTo>
                      <a:pt x="7" y="192"/>
                      <a:pt x="7" y="192"/>
                      <a:pt x="7" y="192"/>
                    </a:cubicBezTo>
                    <a:cubicBezTo>
                      <a:pt x="9" y="194"/>
                      <a:pt x="11" y="195"/>
                      <a:pt x="14" y="195"/>
                    </a:cubicBezTo>
                    <a:cubicBezTo>
                      <a:pt x="19" y="195"/>
                      <a:pt x="19" y="195"/>
                      <a:pt x="19" y="195"/>
                    </a:cubicBezTo>
                    <a:cubicBezTo>
                      <a:pt x="66" y="195"/>
                      <a:pt x="66" y="195"/>
                      <a:pt x="66" y="195"/>
                    </a:cubicBezTo>
                    <a:cubicBezTo>
                      <a:pt x="85" y="157"/>
                      <a:pt x="85" y="157"/>
                      <a:pt x="85" y="157"/>
                    </a:cubicBezTo>
                    <a:cubicBezTo>
                      <a:pt x="86" y="155"/>
                      <a:pt x="89" y="154"/>
                      <a:pt x="91" y="154"/>
                    </a:cubicBezTo>
                    <a:cubicBezTo>
                      <a:pt x="92" y="154"/>
                      <a:pt x="93" y="154"/>
                      <a:pt x="94" y="154"/>
                    </a:cubicBezTo>
                    <a:close/>
                    <a:moveTo>
                      <a:pt x="290" y="211"/>
                    </a:moveTo>
                    <a:cubicBezTo>
                      <a:pt x="203" y="211"/>
                      <a:pt x="203" y="211"/>
                      <a:pt x="203" y="211"/>
                    </a:cubicBezTo>
                    <a:cubicBezTo>
                      <a:pt x="199" y="211"/>
                      <a:pt x="196" y="208"/>
                      <a:pt x="196" y="204"/>
                    </a:cubicBezTo>
                    <a:cubicBezTo>
                      <a:pt x="196" y="198"/>
                      <a:pt x="196" y="198"/>
                      <a:pt x="196" y="198"/>
                    </a:cubicBezTo>
                    <a:cubicBezTo>
                      <a:pt x="156" y="252"/>
                      <a:pt x="156" y="252"/>
                      <a:pt x="156" y="252"/>
                    </a:cubicBezTo>
                    <a:cubicBezTo>
                      <a:pt x="196" y="297"/>
                      <a:pt x="196" y="297"/>
                      <a:pt x="196" y="297"/>
                    </a:cubicBezTo>
                    <a:cubicBezTo>
                      <a:pt x="196" y="288"/>
                      <a:pt x="196" y="288"/>
                      <a:pt x="196" y="288"/>
                    </a:cubicBezTo>
                    <a:cubicBezTo>
                      <a:pt x="196" y="284"/>
                      <a:pt x="199" y="281"/>
                      <a:pt x="203" y="281"/>
                    </a:cubicBezTo>
                    <a:cubicBezTo>
                      <a:pt x="223" y="281"/>
                      <a:pt x="223" y="281"/>
                      <a:pt x="223" y="281"/>
                    </a:cubicBezTo>
                    <a:cubicBezTo>
                      <a:pt x="234" y="281"/>
                      <a:pt x="245" y="275"/>
                      <a:pt x="252" y="266"/>
                    </a:cubicBezTo>
                    <a:lnTo>
                      <a:pt x="290" y="211"/>
                    </a:lnTo>
                    <a:close/>
                    <a:moveTo>
                      <a:pt x="306" y="173"/>
                    </a:moveTo>
                    <a:cubicBezTo>
                      <a:pt x="277" y="121"/>
                      <a:pt x="277" y="121"/>
                      <a:pt x="277" y="121"/>
                    </a:cubicBezTo>
                    <a:cubicBezTo>
                      <a:pt x="227" y="149"/>
                      <a:pt x="227" y="149"/>
                      <a:pt x="227" y="149"/>
                    </a:cubicBezTo>
                    <a:cubicBezTo>
                      <a:pt x="256" y="195"/>
                      <a:pt x="256" y="195"/>
                      <a:pt x="256" y="195"/>
                    </a:cubicBezTo>
                    <a:cubicBezTo>
                      <a:pt x="292" y="195"/>
                      <a:pt x="292" y="195"/>
                      <a:pt x="292" y="195"/>
                    </a:cubicBezTo>
                    <a:cubicBezTo>
                      <a:pt x="296" y="195"/>
                      <a:pt x="299" y="194"/>
                      <a:pt x="302" y="192"/>
                    </a:cubicBezTo>
                    <a:cubicBezTo>
                      <a:pt x="302" y="192"/>
                      <a:pt x="305" y="189"/>
                      <a:pt x="305" y="188"/>
                    </a:cubicBezTo>
                    <a:cubicBezTo>
                      <a:pt x="308" y="183"/>
                      <a:pt x="309" y="178"/>
                      <a:pt x="306" y="173"/>
                    </a:cubicBezTo>
                    <a:close/>
                    <a:moveTo>
                      <a:pt x="146" y="0"/>
                    </a:moveTo>
                    <a:cubicBezTo>
                      <a:pt x="148" y="2"/>
                      <a:pt x="149" y="4"/>
                      <a:pt x="151" y="6"/>
                    </a:cubicBezTo>
                    <a:cubicBezTo>
                      <a:pt x="197" y="73"/>
                      <a:pt x="197" y="73"/>
                      <a:pt x="197" y="73"/>
                    </a:cubicBezTo>
                    <a:cubicBezTo>
                      <a:pt x="198" y="74"/>
                      <a:pt x="198" y="77"/>
                      <a:pt x="198" y="78"/>
                    </a:cubicBezTo>
                    <a:cubicBezTo>
                      <a:pt x="197" y="80"/>
                      <a:pt x="196" y="82"/>
                      <a:pt x="194" y="83"/>
                    </a:cubicBezTo>
                    <a:cubicBezTo>
                      <a:pt x="185" y="88"/>
                      <a:pt x="185" y="88"/>
                      <a:pt x="185" y="88"/>
                    </a:cubicBezTo>
                    <a:cubicBezTo>
                      <a:pt x="236" y="97"/>
                      <a:pt x="236" y="97"/>
                      <a:pt x="236" y="97"/>
                    </a:cubicBezTo>
                    <a:cubicBezTo>
                      <a:pt x="261" y="36"/>
                      <a:pt x="261" y="36"/>
                      <a:pt x="261" y="36"/>
                    </a:cubicBezTo>
                    <a:cubicBezTo>
                      <a:pt x="250" y="41"/>
                      <a:pt x="250" y="41"/>
                      <a:pt x="250" y="41"/>
                    </a:cubicBezTo>
                    <a:cubicBezTo>
                      <a:pt x="249" y="42"/>
                      <a:pt x="248" y="42"/>
                      <a:pt x="247" y="42"/>
                    </a:cubicBezTo>
                    <a:cubicBezTo>
                      <a:pt x="245" y="42"/>
                      <a:pt x="242" y="41"/>
                      <a:pt x="241" y="39"/>
                    </a:cubicBezTo>
                    <a:cubicBezTo>
                      <a:pt x="221" y="9"/>
                      <a:pt x="221" y="9"/>
                      <a:pt x="221" y="9"/>
                    </a:cubicBezTo>
                    <a:cubicBezTo>
                      <a:pt x="218" y="3"/>
                      <a:pt x="211" y="0"/>
                      <a:pt x="204" y="0"/>
                    </a:cubicBezTo>
                    <a:lnTo>
                      <a:pt x="146" y="0"/>
                    </a:lnTo>
                    <a:close/>
                    <a:moveTo>
                      <a:pt x="155" y="39"/>
                    </a:moveTo>
                    <a:cubicBezTo>
                      <a:pt x="138" y="14"/>
                      <a:pt x="138" y="14"/>
                      <a:pt x="138" y="14"/>
                    </a:cubicBezTo>
                    <a:cubicBezTo>
                      <a:pt x="132" y="5"/>
                      <a:pt x="122" y="0"/>
                      <a:pt x="112" y="0"/>
                    </a:cubicBezTo>
                    <a:cubicBezTo>
                      <a:pt x="111" y="0"/>
                      <a:pt x="111" y="0"/>
                      <a:pt x="110" y="0"/>
                    </a:cubicBezTo>
                    <a:cubicBezTo>
                      <a:pt x="100" y="0"/>
                      <a:pt x="91" y="5"/>
                      <a:pt x="85" y="13"/>
                    </a:cubicBezTo>
                    <a:cubicBezTo>
                      <a:pt x="60" y="47"/>
                      <a:pt x="60" y="47"/>
                      <a:pt x="60" y="47"/>
                    </a:cubicBezTo>
                    <a:cubicBezTo>
                      <a:pt x="124" y="82"/>
                      <a:pt x="124" y="82"/>
                      <a:pt x="124" y="82"/>
                    </a:cubicBezTo>
                    <a:lnTo>
                      <a:pt x="155"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ycle (Outline)" descr="" title="">
                <a:extLst>
                  <a:ext uri="{FF2B5EF4-FFF2-40B4-BE49-F238E27FC236}">
                    <a16:creationId xmlns:a16="http://schemas.microsoft.com/office/drawing/2014/main" id="{353922CB-4AE5-1B06-4AD8-1884CE2A69E9}"/>
                  </a:ext>
                </a:extLst>
              </p:cNvPr>
              <p:cNvSpPr>
                <a:spLocks noChangeAspect="1" noEditPoints="1"/>
              </p:cNvSpPr>
              <p:nvPr/>
            </p:nvSpPr>
            <p:spPr bwMode="auto">
              <a:xfrm>
                <a:off x="10756900" y="2803525"/>
                <a:ext cx="815975" cy="817563"/>
              </a:xfrm>
              <a:custGeom>
                <a:avLst/>
                <a:gdLst>
                  <a:gd name="T0" fmla="*/ 146 w 343"/>
                  <a:gd name="T1" fmla="*/ 188 h 343"/>
                  <a:gd name="T2" fmla="*/ 110 w 343"/>
                  <a:gd name="T3" fmla="*/ 102 h 343"/>
                  <a:gd name="T4" fmla="*/ 28 w 343"/>
                  <a:gd name="T5" fmla="*/ 97 h 343"/>
                  <a:gd name="T6" fmla="*/ 18 w 343"/>
                  <a:gd name="T7" fmla="*/ 124 h 343"/>
                  <a:gd name="T8" fmla="*/ 7 w 343"/>
                  <a:gd name="T9" fmla="*/ 210 h 343"/>
                  <a:gd name="T10" fmla="*/ 62 w 343"/>
                  <a:gd name="T11" fmla="*/ 289 h 343"/>
                  <a:gd name="T12" fmla="*/ 138 w 343"/>
                  <a:gd name="T13" fmla="*/ 311 h 343"/>
                  <a:gd name="T14" fmla="*/ 146 w 343"/>
                  <a:gd name="T15" fmla="*/ 226 h 343"/>
                  <a:gd name="T16" fmla="*/ 130 w 343"/>
                  <a:gd name="T17" fmla="*/ 210 h 343"/>
                  <a:gd name="T18" fmla="*/ 117 w 343"/>
                  <a:gd name="T19" fmla="*/ 189 h 343"/>
                  <a:gd name="T20" fmla="*/ 103 w 343"/>
                  <a:gd name="T21" fmla="*/ 295 h 343"/>
                  <a:gd name="T22" fmla="*/ 130 w 343"/>
                  <a:gd name="T23" fmla="*/ 226 h 343"/>
                  <a:gd name="T24" fmla="*/ 84 w 343"/>
                  <a:gd name="T25" fmla="*/ 210 h 343"/>
                  <a:gd name="T26" fmla="*/ 25 w 343"/>
                  <a:gd name="T27" fmla="*/ 207 h 343"/>
                  <a:gd name="T28" fmla="*/ 20 w 343"/>
                  <a:gd name="T29" fmla="*/ 188 h 343"/>
                  <a:gd name="T30" fmla="*/ 28 w 343"/>
                  <a:gd name="T31" fmla="*/ 113 h 343"/>
                  <a:gd name="T32" fmla="*/ 112 w 343"/>
                  <a:gd name="T33" fmla="*/ 169 h 343"/>
                  <a:gd name="T34" fmla="*/ 338 w 343"/>
                  <a:gd name="T35" fmla="*/ 180 h 343"/>
                  <a:gd name="T36" fmla="*/ 305 w 343"/>
                  <a:gd name="T37" fmla="*/ 122 h 343"/>
                  <a:gd name="T38" fmla="*/ 237 w 343"/>
                  <a:gd name="T39" fmla="*/ 151 h 343"/>
                  <a:gd name="T40" fmla="*/ 232 w 343"/>
                  <a:gd name="T41" fmla="*/ 172 h 343"/>
                  <a:gd name="T42" fmla="*/ 229 w 343"/>
                  <a:gd name="T43" fmla="*/ 189 h 343"/>
                  <a:gd name="T44" fmla="*/ 162 w 343"/>
                  <a:gd name="T45" fmla="*/ 258 h 343"/>
                  <a:gd name="T46" fmla="*/ 163 w 343"/>
                  <a:gd name="T47" fmla="*/ 278 h 343"/>
                  <a:gd name="T48" fmla="*/ 229 w 343"/>
                  <a:gd name="T49" fmla="*/ 333 h 343"/>
                  <a:gd name="T50" fmla="*/ 241 w 343"/>
                  <a:gd name="T51" fmla="*/ 311 h 343"/>
                  <a:gd name="T52" fmla="*/ 337 w 343"/>
                  <a:gd name="T53" fmla="*/ 211 h 343"/>
                  <a:gd name="T54" fmla="*/ 241 w 343"/>
                  <a:gd name="T55" fmla="*/ 296 h 343"/>
                  <a:gd name="T56" fmla="*/ 214 w 343"/>
                  <a:gd name="T57" fmla="*/ 312 h 343"/>
                  <a:gd name="T58" fmla="*/ 214 w 343"/>
                  <a:gd name="T59" fmla="*/ 219 h 343"/>
                  <a:gd name="T60" fmla="*/ 270 w 343"/>
                  <a:gd name="T61" fmla="*/ 281 h 343"/>
                  <a:gd name="T62" fmla="*/ 310 w 343"/>
                  <a:gd name="T63" fmla="*/ 210 h 343"/>
                  <a:gd name="T64" fmla="*/ 295 w 343"/>
                  <a:gd name="T65" fmla="*/ 136 h 343"/>
                  <a:gd name="T66" fmla="*/ 197 w 343"/>
                  <a:gd name="T67" fmla="*/ 89 h 343"/>
                  <a:gd name="T68" fmla="*/ 178 w 343"/>
                  <a:gd name="T69" fmla="*/ 114 h 343"/>
                  <a:gd name="T70" fmla="*/ 257 w 343"/>
                  <a:gd name="T71" fmla="*/ 128 h 343"/>
                  <a:gd name="T72" fmla="*/ 293 w 343"/>
                  <a:gd name="T73" fmla="*/ 56 h 343"/>
                  <a:gd name="T74" fmla="*/ 272 w 343"/>
                  <a:gd name="T75" fmla="*/ 37 h 343"/>
                  <a:gd name="T76" fmla="*/ 222 w 343"/>
                  <a:gd name="T77" fmla="*/ 0 h 343"/>
                  <a:gd name="T78" fmla="*/ 91 w 343"/>
                  <a:gd name="T79" fmla="*/ 19 h 343"/>
                  <a:gd name="T80" fmla="*/ 63 w 343"/>
                  <a:gd name="T81" fmla="*/ 71 h 343"/>
                  <a:gd name="T82" fmla="*/ 141 w 343"/>
                  <a:gd name="T83" fmla="*/ 113 h 343"/>
                  <a:gd name="T84" fmla="*/ 182 w 343"/>
                  <a:gd name="T85" fmla="*/ 67 h 343"/>
                  <a:gd name="T86" fmla="*/ 239 w 343"/>
                  <a:gd name="T87" fmla="*/ 24 h 343"/>
                  <a:gd name="T88" fmla="*/ 268 w 343"/>
                  <a:gd name="T89" fmla="*/ 56 h 343"/>
                  <a:gd name="T90" fmla="*/ 203 w 343"/>
                  <a:gd name="T91" fmla="*/ 103 h 343"/>
                  <a:gd name="T92" fmla="*/ 215 w 343"/>
                  <a:gd name="T93" fmla="*/ 88 h 343"/>
                  <a:gd name="T94" fmla="*/ 222 w 343"/>
                  <a:gd name="T95" fmla="*/ 15 h 343"/>
                  <a:gd name="T96" fmla="*/ 103 w 343"/>
                  <a:gd name="T97" fmla="*/ 28 h 343"/>
                  <a:gd name="T98" fmla="*/ 156 w 343"/>
                  <a:gd name="T99" fmla="*/ 2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3" h="343">
                    <a:moveTo>
                      <a:pt x="117" y="189"/>
                    </a:moveTo>
                    <a:cubicBezTo>
                      <a:pt x="135" y="198"/>
                      <a:pt x="135" y="198"/>
                      <a:pt x="135" y="198"/>
                    </a:cubicBezTo>
                    <a:cubicBezTo>
                      <a:pt x="141" y="201"/>
                      <a:pt x="148" y="195"/>
                      <a:pt x="146" y="188"/>
                    </a:cubicBezTo>
                    <a:cubicBezTo>
                      <a:pt x="138" y="169"/>
                      <a:pt x="138" y="169"/>
                      <a:pt x="138" y="169"/>
                    </a:cubicBezTo>
                    <a:cubicBezTo>
                      <a:pt x="112" y="107"/>
                      <a:pt x="112" y="107"/>
                      <a:pt x="112" y="107"/>
                    </a:cubicBezTo>
                    <a:cubicBezTo>
                      <a:pt x="110" y="102"/>
                      <a:pt x="110" y="102"/>
                      <a:pt x="110" y="102"/>
                    </a:cubicBezTo>
                    <a:cubicBezTo>
                      <a:pt x="109" y="99"/>
                      <a:pt x="106" y="97"/>
                      <a:pt x="103" y="97"/>
                    </a:cubicBezTo>
                    <a:cubicBezTo>
                      <a:pt x="98" y="97"/>
                      <a:pt x="98" y="97"/>
                      <a:pt x="98" y="97"/>
                    </a:cubicBezTo>
                    <a:cubicBezTo>
                      <a:pt x="28" y="97"/>
                      <a:pt x="28" y="97"/>
                      <a:pt x="28" y="97"/>
                    </a:cubicBezTo>
                    <a:cubicBezTo>
                      <a:pt x="10" y="97"/>
                      <a:pt x="10" y="97"/>
                      <a:pt x="10" y="97"/>
                    </a:cubicBezTo>
                    <a:cubicBezTo>
                      <a:pt x="3" y="97"/>
                      <a:pt x="0" y="106"/>
                      <a:pt x="4" y="110"/>
                    </a:cubicBezTo>
                    <a:cubicBezTo>
                      <a:pt x="18" y="124"/>
                      <a:pt x="18" y="124"/>
                      <a:pt x="18" y="124"/>
                    </a:cubicBezTo>
                    <a:cubicBezTo>
                      <a:pt x="29" y="135"/>
                      <a:pt x="29" y="135"/>
                      <a:pt x="29" y="135"/>
                    </a:cubicBezTo>
                    <a:cubicBezTo>
                      <a:pt x="7" y="181"/>
                      <a:pt x="7" y="181"/>
                      <a:pt x="7" y="181"/>
                    </a:cubicBezTo>
                    <a:cubicBezTo>
                      <a:pt x="2" y="190"/>
                      <a:pt x="2" y="201"/>
                      <a:pt x="7" y="210"/>
                    </a:cubicBezTo>
                    <a:cubicBezTo>
                      <a:pt x="7" y="210"/>
                      <a:pt x="9" y="213"/>
                      <a:pt x="10" y="214"/>
                    </a:cubicBezTo>
                    <a:cubicBezTo>
                      <a:pt x="24" y="234"/>
                      <a:pt x="24" y="234"/>
                      <a:pt x="24" y="234"/>
                    </a:cubicBezTo>
                    <a:cubicBezTo>
                      <a:pt x="62" y="289"/>
                      <a:pt x="62" y="289"/>
                      <a:pt x="62" y="289"/>
                    </a:cubicBezTo>
                    <a:cubicBezTo>
                      <a:pt x="71" y="303"/>
                      <a:pt x="87" y="311"/>
                      <a:pt x="103" y="311"/>
                    </a:cubicBezTo>
                    <a:cubicBezTo>
                      <a:pt x="130" y="311"/>
                      <a:pt x="130" y="311"/>
                      <a:pt x="130" y="311"/>
                    </a:cubicBezTo>
                    <a:cubicBezTo>
                      <a:pt x="138" y="311"/>
                      <a:pt x="138" y="311"/>
                      <a:pt x="138" y="311"/>
                    </a:cubicBezTo>
                    <a:cubicBezTo>
                      <a:pt x="142" y="311"/>
                      <a:pt x="146" y="307"/>
                      <a:pt x="146" y="303"/>
                    </a:cubicBezTo>
                    <a:cubicBezTo>
                      <a:pt x="146" y="295"/>
                      <a:pt x="146" y="295"/>
                      <a:pt x="146" y="295"/>
                    </a:cubicBezTo>
                    <a:cubicBezTo>
                      <a:pt x="146" y="226"/>
                      <a:pt x="146" y="226"/>
                      <a:pt x="146" y="226"/>
                    </a:cubicBezTo>
                    <a:cubicBezTo>
                      <a:pt x="146" y="218"/>
                      <a:pt x="146" y="218"/>
                      <a:pt x="146" y="218"/>
                    </a:cubicBezTo>
                    <a:cubicBezTo>
                      <a:pt x="146" y="214"/>
                      <a:pt x="142" y="210"/>
                      <a:pt x="138" y="210"/>
                    </a:cubicBezTo>
                    <a:cubicBezTo>
                      <a:pt x="130" y="210"/>
                      <a:pt x="130" y="210"/>
                      <a:pt x="130" y="210"/>
                    </a:cubicBezTo>
                    <a:cubicBezTo>
                      <a:pt x="101" y="210"/>
                      <a:pt x="101" y="210"/>
                      <a:pt x="101" y="210"/>
                    </a:cubicBezTo>
                    <a:cubicBezTo>
                      <a:pt x="113" y="187"/>
                      <a:pt x="113" y="187"/>
                      <a:pt x="113" y="187"/>
                    </a:cubicBezTo>
                    <a:lnTo>
                      <a:pt x="117" y="189"/>
                    </a:lnTo>
                    <a:close/>
                    <a:moveTo>
                      <a:pt x="130" y="226"/>
                    </a:moveTo>
                    <a:cubicBezTo>
                      <a:pt x="130" y="295"/>
                      <a:pt x="130" y="295"/>
                      <a:pt x="130" y="295"/>
                    </a:cubicBezTo>
                    <a:cubicBezTo>
                      <a:pt x="103" y="295"/>
                      <a:pt x="103" y="295"/>
                      <a:pt x="103" y="295"/>
                    </a:cubicBezTo>
                    <a:cubicBezTo>
                      <a:pt x="92" y="295"/>
                      <a:pt x="81" y="290"/>
                      <a:pt x="75" y="280"/>
                    </a:cubicBezTo>
                    <a:cubicBezTo>
                      <a:pt x="37" y="226"/>
                      <a:pt x="37" y="226"/>
                      <a:pt x="37" y="226"/>
                    </a:cubicBezTo>
                    <a:lnTo>
                      <a:pt x="130" y="226"/>
                    </a:lnTo>
                    <a:close/>
                    <a:moveTo>
                      <a:pt x="109" y="169"/>
                    </a:moveTo>
                    <a:cubicBezTo>
                      <a:pt x="107" y="169"/>
                      <a:pt x="104" y="170"/>
                      <a:pt x="103" y="172"/>
                    </a:cubicBezTo>
                    <a:cubicBezTo>
                      <a:pt x="84" y="210"/>
                      <a:pt x="84" y="210"/>
                      <a:pt x="84" y="210"/>
                    </a:cubicBezTo>
                    <a:cubicBezTo>
                      <a:pt x="37" y="210"/>
                      <a:pt x="37" y="210"/>
                      <a:pt x="37" y="210"/>
                    </a:cubicBezTo>
                    <a:cubicBezTo>
                      <a:pt x="32" y="210"/>
                      <a:pt x="32" y="210"/>
                      <a:pt x="32" y="210"/>
                    </a:cubicBezTo>
                    <a:cubicBezTo>
                      <a:pt x="29" y="210"/>
                      <a:pt x="27" y="209"/>
                      <a:pt x="25" y="207"/>
                    </a:cubicBezTo>
                    <a:cubicBezTo>
                      <a:pt x="24" y="207"/>
                      <a:pt x="24" y="207"/>
                      <a:pt x="24" y="207"/>
                    </a:cubicBezTo>
                    <a:cubicBezTo>
                      <a:pt x="23" y="206"/>
                      <a:pt x="22" y="204"/>
                      <a:pt x="21" y="203"/>
                    </a:cubicBezTo>
                    <a:cubicBezTo>
                      <a:pt x="18" y="198"/>
                      <a:pt x="18" y="193"/>
                      <a:pt x="20" y="188"/>
                    </a:cubicBezTo>
                    <a:cubicBezTo>
                      <a:pt x="46" y="137"/>
                      <a:pt x="46" y="137"/>
                      <a:pt x="46" y="137"/>
                    </a:cubicBezTo>
                    <a:cubicBezTo>
                      <a:pt x="47" y="134"/>
                      <a:pt x="46" y="131"/>
                      <a:pt x="44" y="129"/>
                    </a:cubicBezTo>
                    <a:cubicBezTo>
                      <a:pt x="28" y="113"/>
                      <a:pt x="28" y="113"/>
                      <a:pt x="28" y="113"/>
                    </a:cubicBezTo>
                    <a:cubicBezTo>
                      <a:pt x="98" y="113"/>
                      <a:pt x="98" y="113"/>
                      <a:pt x="98" y="113"/>
                    </a:cubicBezTo>
                    <a:cubicBezTo>
                      <a:pt x="124" y="175"/>
                      <a:pt x="124" y="175"/>
                      <a:pt x="124" y="175"/>
                    </a:cubicBezTo>
                    <a:cubicBezTo>
                      <a:pt x="112" y="169"/>
                      <a:pt x="112" y="169"/>
                      <a:pt x="112" y="169"/>
                    </a:cubicBezTo>
                    <a:cubicBezTo>
                      <a:pt x="111" y="169"/>
                      <a:pt x="110" y="169"/>
                      <a:pt x="109" y="169"/>
                    </a:cubicBezTo>
                    <a:close/>
                    <a:moveTo>
                      <a:pt x="338" y="181"/>
                    </a:moveTo>
                    <a:cubicBezTo>
                      <a:pt x="338" y="180"/>
                      <a:pt x="338" y="180"/>
                      <a:pt x="338" y="180"/>
                    </a:cubicBezTo>
                    <a:cubicBezTo>
                      <a:pt x="337" y="180"/>
                      <a:pt x="337" y="180"/>
                      <a:pt x="337" y="180"/>
                    </a:cubicBezTo>
                    <a:cubicBezTo>
                      <a:pt x="309" y="129"/>
                      <a:pt x="309" y="129"/>
                      <a:pt x="309" y="129"/>
                    </a:cubicBezTo>
                    <a:cubicBezTo>
                      <a:pt x="305" y="122"/>
                      <a:pt x="305" y="122"/>
                      <a:pt x="305" y="122"/>
                    </a:cubicBezTo>
                    <a:cubicBezTo>
                      <a:pt x="303" y="118"/>
                      <a:pt x="298" y="117"/>
                      <a:pt x="294" y="119"/>
                    </a:cubicBezTo>
                    <a:cubicBezTo>
                      <a:pt x="288" y="123"/>
                      <a:pt x="288" y="123"/>
                      <a:pt x="288" y="123"/>
                    </a:cubicBezTo>
                    <a:cubicBezTo>
                      <a:pt x="237" y="151"/>
                      <a:pt x="237" y="151"/>
                      <a:pt x="237" y="151"/>
                    </a:cubicBezTo>
                    <a:cubicBezTo>
                      <a:pt x="230" y="155"/>
                      <a:pt x="230" y="155"/>
                      <a:pt x="230" y="155"/>
                    </a:cubicBezTo>
                    <a:cubicBezTo>
                      <a:pt x="227" y="157"/>
                      <a:pt x="225" y="162"/>
                      <a:pt x="228" y="165"/>
                    </a:cubicBezTo>
                    <a:cubicBezTo>
                      <a:pt x="232" y="172"/>
                      <a:pt x="232" y="172"/>
                      <a:pt x="232" y="172"/>
                    </a:cubicBezTo>
                    <a:cubicBezTo>
                      <a:pt x="256" y="211"/>
                      <a:pt x="256" y="211"/>
                      <a:pt x="256" y="211"/>
                    </a:cubicBezTo>
                    <a:cubicBezTo>
                      <a:pt x="229" y="211"/>
                      <a:pt x="229" y="211"/>
                      <a:pt x="229" y="211"/>
                    </a:cubicBezTo>
                    <a:cubicBezTo>
                      <a:pt x="229" y="189"/>
                      <a:pt x="229" y="189"/>
                      <a:pt x="229" y="189"/>
                    </a:cubicBezTo>
                    <a:cubicBezTo>
                      <a:pt x="229" y="182"/>
                      <a:pt x="220" y="178"/>
                      <a:pt x="216" y="184"/>
                    </a:cubicBezTo>
                    <a:cubicBezTo>
                      <a:pt x="202" y="204"/>
                      <a:pt x="202" y="204"/>
                      <a:pt x="202" y="204"/>
                    </a:cubicBezTo>
                    <a:cubicBezTo>
                      <a:pt x="162" y="258"/>
                      <a:pt x="162" y="258"/>
                      <a:pt x="162" y="258"/>
                    </a:cubicBezTo>
                    <a:cubicBezTo>
                      <a:pt x="158" y="263"/>
                      <a:pt x="158" y="263"/>
                      <a:pt x="158" y="263"/>
                    </a:cubicBezTo>
                    <a:cubicBezTo>
                      <a:pt x="156" y="266"/>
                      <a:pt x="156" y="270"/>
                      <a:pt x="159" y="273"/>
                    </a:cubicBezTo>
                    <a:cubicBezTo>
                      <a:pt x="163" y="278"/>
                      <a:pt x="163" y="278"/>
                      <a:pt x="163" y="278"/>
                    </a:cubicBezTo>
                    <a:cubicBezTo>
                      <a:pt x="203" y="323"/>
                      <a:pt x="203" y="323"/>
                      <a:pt x="203" y="323"/>
                    </a:cubicBezTo>
                    <a:cubicBezTo>
                      <a:pt x="216" y="338"/>
                      <a:pt x="216" y="338"/>
                      <a:pt x="216" y="338"/>
                    </a:cubicBezTo>
                    <a:cubicBezTo>
                      <a:pt x="221" y="343"/>
                      <a:pt x="229" y="340"/>
                      <a:pt x="229" y="333"/>
                    </a:cubicBezTo>
                    <a:cubicBezTo>
                      <a:pt x="229" y="312"/>
                      <a:pt x="229" y="312"/>
                      <a:pt x="229" y="312"/>
                    </a:cubicBezTo>
                    <a:cubicBezTo>
                      <a:pt x="229" y="311"/>
                      <a:pt x="229" y="311"/>
                      <a:pt x="229" y="311"/>
                    </a:cubicBezTo>
                    <a:cubicBezTo>
                      <a:pt x="241" y="311"/>
                      <a:pt x="241" y="311"/>
                      <a:pt x="241" y="311"/>
                    </a:cubicBezTo>
                    <a:cubicBezTo>
                      <a:pt x="257" y="311"/>
                      <a:pt x="273" y="303"/>
                      <a:pt x="282" y="290"/>
                    </a:cubicBezTo>
                    <a:cubicBezTo>
                      <a:pt x="320" y="235"/>
                      <a:pt x="320" y="235"/>
                      <a:pt x="320" y="235"/>
                    </a:cubicBezTo>
                    <a:cubicBezTo>
                      <a:pt x="337" y="211"/>
                      <a:pt x="337" y="211"/>
                      <a:pt x="337" y="211"/>
                    </a:cubicBezTo>
                    <a:cubicBezTo>
                      <a:pt x="342" y="202"/>
                      <a:pt x="343" y="190"/>
                      <a:pt x="338" y="181"/>
                    </a:cubicBezTo>
                    <a:close/>
                    <a:moveTo>
                      <a:pt x="270" y="281"/>
                    </a:moveTo>
                    <a:cubicBezTo>
                      <a:pt x="263" y="290"/>
                      <a:pt x="252" y="296"/>
                      <a:pt x="241" y="296"/>
                    </a:cubicBezTo>
                    <a:cubicBezTo>
                      <a:pt x="221" y="296"/>
                      <a:pt x="221" y="296"/>
                      <a:pt x="221" y="296"/>
                    </a:cubicBezTo>
                    <a:cubicBezTo>
                      <a:pt x="217" y="296"/>
                      <a:pt x="214" y="299"/>
                      <a:pt x="214" y="303"/>
                    </a:cubicBezTo>
                    <a:cubicBezTo>
                      <a:pt x="214" y="312"/>
                      <a:pt x="214" y="312"/>
                      <a:pt x="214" y="312"/>
                    </a:cubicBezTo>
                    <a:cubicBezTo>
                      <a:pt x="174" y="267"/>
                      <a:pt x="174" y="267"/>
                      <a:pt x="174" y="267"/>
                    </a:cubicBezTo>
                    <a:cubicBezTo>
                      <a:pt x="214" y="213"/>
                      <a:pt x="214" y="213"/>
                      <a:pt x="214" y="213"/>
                    </a:cubicBezTo>
                    <a:cubicBezTo>
                      <a:pt x="214" y="219"/>
                      <a:pt x="214" y="219"/>
                      <a:pt x="214" y="219"/>
                    </a:cubicBezTo>
                    <a:cubicBezTo>
                      <a:pt x="214" y="223"/>
                      <a:pt x="217" y="226"/>
                      <a:pt x="221" y="226"/>
                    </a:cubicBezTo>
                    <a:cubicBezTo>
                      <a:pt x="308" y="226"/>
                      <a:pt x="308" y="226"/>
                      <a:pt x="308" y="226"/>
                    </a:cubicBezTo>
                    <a:lnTo>
                      <a:pt x="270" y="281"/>
                    </a:lnTo>
                    <a:close/>
                    <a:moveTo>
                      <a:pt x="323" y="203"/>
                    </a:moveTo>
                    <a:cubicBezTo>
                      <a:pt x="323" y="204"/>
                      <a:pt x="320" y="207"/>
                      <a:pt x="320" y="207"/>
                    </a:cubicBezTo>
                    <a:cubicBezTo>
                      <a:pt x="317" y="209"/>
                      <a:pt x="314" y="210"/>
                      <a:pt x="310" y="210"/>
                    </a:cubicBezTo>
                    <a:cubicBezTo>
                      <a:pt x="274" y="210"/>
                      <a:pt x="274" y="210"/>
                      <a:pt x="274" y="210"/>
                    </a:cubicBezTo>
                    <a:cubicBezTo>
                      <a:pt x="245" y="164"/>
                      <a:pt x="245" y="164"/>
                      <a:pt x="245" y="164"/>
                    </a:cubicBezTo>
                    <a:cubicBezTo>
                      <a:pt x="295" y="136"/>
                      <a:pt x="295" y="136"/>
                      <a:pt x="295" y="136"/>
                    </a:cubicBezTo>
                    <a:cubicBezTo>
                      <a:pt x="324" y="188"/>
                      <a:pt x="324" y="188"/>
                      <a:pt x="324" y="188"/>
                    </a:cubicBezTo>
                    <a:cubicBezTo>
                      <a:pt x="327" y="193"/>
                      <a:pt x="326" y="198"/>
                      <a:pt x="323" y="203"/>
                    </a:cubicBezTo>
                    <a:close/>
                    <a:moveTo>
                      <a:pt x="197" y="89"/>
                    </a:moveTo>
                    <a:cubicBezTo>
                      <a:pt x="196" y="89"/>
                      <a:pt x="196" y="89"/>
                      <a:pt x="196" y="89"/>
                    </a:cubicBezTo>
                    <a:cubicBezTo>
                      <a:pt x="175" y="99"/>
                      <a:pt x="175" y="99"/>
                      <a:pt x="175" y="99"/>
                    </a:cubicBezTo>
                    <a:cubicBezTo>
                      <a:pt x="169" y="102"/>
                      <a:pt x="170" y="112"/>
                      <a:pt x="178" y="114"/>
                    </a:cubicBezTo>
                    <a:cubicBezTo>
                      <a:pt x="200" y="118"/>
                      <a:pt x="200" y="118"/>
                      <a:pt x="200" y="118"/>
                    </a:cubicBezTo>
                    <a:cubicBezTo>
                      <a:pt x="251" y="127"/>
                      <a:pt x="251" y="127"/>
                      <a:pt x="251" y="127"/>
                    </a:cubicBezTo>
                    <a:cubicBezTo>
                      <a:pt x="257" y="128"/>
                      <a:pt x="257" y="128"/>
                      <a:pt x="257" y="128"/>
                    </a:cubicBezTo>
                    <a:cubicBezTo>
                      <a:pt x="260" y="129"/>
                      <a:pt x="264" y="127"/>
                      <a:pt x="265" y="123"/>
                    </a:cubicBezTo>
                    <a:cubicBezTo>
                      <a:pt x="268" y="118"/>
                      <a:pt x="268" y="118"/>
                      <a:pt x="268" y="118"/>
                    </a:cubicBezTo>
                    <a:cubicBezTo>
                      <a:pt x="293" y="56"/>
                      <a:pt x="293" y="56"/>
                      <a:pt x="293" y="56"/>
                    </a:cubicBezTo>
                    <a:cubicBezTo>
                      <a:pt x="301" y="37"/>
                      <a:pt x="301" y="37"/>
                      <a:pt x="301" y="37"/>
                    </a:cubicBezTo>
                    <a:cubicBezTo>
                      <a:pt x="304" y="31"/>
                      <a:pt x="297" y="24"/>
                      <a:pt x="291" y="28"/>
                    </a:cubicBezTo>
                    <a:cubicBezTo>
                      <a:pt x="272" y="37"/>
                      <a:pt x="272" y="37"/>
                      <a:pt x="272" y="37"/>
                    </a:cubicBezTo>
                    <a:cubicBezTo>
                      <a:pt x="268" y="39"/>
                      <a:pt x="268" y="39"/>
                      <a:pt x="268" y="39"/>
                    </a:cubicBezTo>
                    <a:cubicBezTo>
                      <a:pt x="252" y="16"/>
                      <a:pt x="252" y="16"/>
                      <a:pt x="252" y="16"/>
                    </a:cubicBezTo>
                    <a:cubicBezTo>
                      <a:pt x="245" y="6"/>
                      <a:pt x="234" y="0"/>
                      <a:pt x="222" y="0"/>
                    </a:cubicBezTo>
                    <a:cubicBezTo>
                      <a:pt x="164" y="0"/>
                      <a:pt x="164" y="0"/>
                      <a:pt x="164" y="0"/>
                    </a:cubicBezTo>
                    <a:cubicBezTo>
                      <a:pt x="128" y="0"/>
                      <a:pt x="128" y="0"/>
                      <a:pt x="128" y="0"/>
                    </a:cubicBezTo>
                    <a:cubicBezTo>
                      <a:pt x="113" y="0"/>
                      <a:pt x="100" y="7"/>
                      <a:pt x="91" y="19"/>
                    </a:cubicBezTo>
                    <a:cubicBezTo>
                      <a:pt x="66" y="52"/>
                      <a:pt x="66" y="52"/>
                      <a:pt x="66" y="52"/>
                    </a:cubicBezTo>
                    <a:cubicBezTo>
                      <a:pt x="60" y="59"/>
                      <a:pt x="60" y="59"/>
                      <a:pt x="60" y="59"/>
                    </a:cubicBezTo>
                    <a:cubicBezTo>
                      <a:pt x="57" y="63"/>
                      <a:pt x="59" y="69"/>
                      <a:pt x="63" y="71"/>
                    </a:cubicBezTo>
                    <a:cubicBezTo>
                      <a:pt x="70" y="75"/>
                      <a:pt x="70" y="75"/>
                      <a:pt x="70" y="75"/>
                    </a:cubicBezTo>
                    <a:cubicBezTo>
                      <a:pt x="135" y="110"/>
                      <a:pt x="135" y="110"/>
                      <a:pt x="135" y="110"/>
                    </a:cubicBezTo>
                    <a:cubicBezTo>
                      <a:pt x="141" y="113"/>
                      <a:pt x="141" y="113"/>
                      <a:pt x="141" y="113"/>
                    </a:cubicBezTo>
                    <a:cubicBezTo>
                      <a:pt x="144" y="115"/>
                      <a:pt x="148" y="114"/>
                      <a:pt x="151" y="111"/>
                    </a:cubicBezTo>
                    <a:cubicBezTo>
                      <a:pt x="155" y="106"/>
                      <a:pt x="155" y="106"/>
                      <a:pt x="155" y="106"/>
                    </a:cubicBezTo>
                    <a:cubicBezTo>
                      <a:pt x="182" y="67"/>
                      <a:pt x="182" y="67"/>
                      <a:pt x="182" y="67"/>
                    </a:cubicBezTo>
                    <a:lnTo>
                      <a:pt x="197" y="89"/>
                    </a:lnTo>
                    <a:close/>
                    <a:moveTo>
                      <a:pt x="222" y="15"/>
                    </a:moveTo>
                    <a:cubicBezTo>
                      <a:pt x="229" y="15"/>
                      <a:pt x="236" y="18"/>
                      <a:pt x="239" y="24"/>
                    </a:cubicBezTo>
                    <a:cubicBezTo>
                      <a:pt x="259" y="54"/>
                      <a:pt x="259" y="54"/>
                      <a:pt x="259" y="54"/>
                    </a:cubicBezTo>
                    <a:cubicBezTo>
                      <a:pt x="260" y="56"/>
                      <a:pt x="263" y="57"/>
                      <a:pt x="265" y="57"/>
                    </a:cubicBezTo>
                    <a:cubicBezTo>
                      <a:pt x="266" y="57"/>
                      <a:pt x="267" y="57"/>
                      <a:pt x="268" y="56"/>
                    </a:cubicBezTo>
                    <a:cubicBezTo>
                      <a:pt x="279" y="51"/>
                      <a:pt x="279" y="51"/>
                      <a:pt x="279" y="51"/>
                    </a:cubicBezTo>
                    <a:cubicBezTo>
                      <a:pt x="254" y="112"/>
                      <a:pt x="254" y="112"/>
                      <a:pt x="254" y="112"/>
                    </a:cubicBezTo>
                    <a:cubicBezTo>
                      <a:pt x="203" y="103"/>
                      <a:pt x="203" y="103"/>
                      <a:pt x="203" y="103"/>
                    </a:cubicBezTo>
                    <a:cubicBezTo>
                      <a:pt x="212" y="98"/>
                      <a:pt x="212" y="98"/>
                      <a:pt x="212" y="98"/>
                    </a:cubicBezTo>
                    <a:cubicBezTo>
                      <a:pt x="214" y="97"/>
                      <a:pt x="215" y="95"/>
                      <a:pt x="216" y="93"/>
                    </a:cubicBezTo>
                    <a:cubicBezTo>
                      <a:pt x="216" y="92"/>
                      <a:pt x="216" y="89"/>
                      <a:pt x="215" y="88"/>
                    </a:cubicBezTo>
                    <a:cubicBezTo>
                      <a:pt x="169" y="21"/>
                      <a:pt x="169" y="21"/>
                      <a:pt x="169" y="21"/>
                    </a:cubicBezTo>
                    <a:cubicBezTo>
                      <a:pt x="167" y="19"/>
                      <a:pt x="166" y="17"/>
                      <a:pt x="164" y="15"/>
                    </a:cubicBezTo>
                    <a:lnTo>
                      <a:pt x="222" y="15"/>
                    </a:lnTo>
                    <a:close/>
                    <a:moveTo>
                      <a:pt x="142" y="97"/>
                    </a:moveTo>
                    <a:cubicBezTo>
                      <a:pt x="78" y="62"/>
                      <a:pt x="78" y="62"/>
                      <a:pt x="78" y="62"/>
                    </a:cubicBezTo>
                    <a:cubicBezTo>
                      <a:pt x="103" y="28"/>
                      <a:pt x="103" y="28"/>
                      <a:pt x="103" y="28"/>
                    </a:cubicBezTo>
                    <a:cubicBezTo>
                      <a:pt x="109" y="20"/>
                      <a:pt x="118" y="15"/>
                      <a:pt x="128" y="15"/>
                    </a:cubicBezTo>
                    <a:cubicBezTo>
                      <a:pt x="129" y="15"/>
                      <a:pt x="129" y="15"/>
                      <a:pt x="130" y="15"/>
                    </a:cubicBezTo>
                    <a:cubicBezTo>
                      <a:pt x="140" y="15"/>
                      <a:pt x="150" y="20"/>
                      <a:pt x="156" y="29"/>
                    </a:cubicBezTo>
                    <a:cubicBezTo>
                      <a:pt x="173" y="54"/>
                      <a:pt x="173" y="54"/>
                      <a:pt x="173" y="54"/>
                    </a:cubicBezTo>
                    <a:lnTo>
                      <a:pt x="142" y="97"/>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0" name="Group 59" descr="" title="">
            <a:extLst>
              <a:ext uri="{FF2B5EF4-FFF2-40B4-BE49-F238E27FC236}">
                <a16:creationId xmlns:a16="http://schemas.microsoft.com/office/drawing/2014/main" id="{BE11A9DA-4BC3-C686-600D-197D49BF5CC0}"/>
              </a:ext>
            </a:extLst>
          </p:cNvPr>
          <p:cNvGrpSpPr/>
          <p:nvPr/>
        </p:nvGrpSpPr>
        <p:grpSpPr>
          <a:xfrm>
            <a:off x="685800" y="5018936"/>
            <a:ext cx="5612364" cy="1024128"/>
            <a:chOff x="685800" y="5018936"/>
            <a:chExt cx="5612364" cy="1024128"/>
          </a:xfrm>
        </p:grpSpPr>
        <p:grpSp>
          <p:nvGrpSpPr>
            <p:cNvPr id="47" name="Calendar (Icon)" descr="" title="">
              <a:extLst>
                <a:ext uri="{FF2B5EF4-FFF2-40B4-BE49-F238E27FC236}">
                  <a16:creationId xmlns:a16="http://schemas.microsoft.com/office/drawing/2014/main" id="{BE271DBE-9317-8B59-EF23-480993A1DB77}"/>
                </a:ext>
              </a:extLst>
            </p:cNvPr>
            <p:cNvGrpSpPr>
              <a:grpSpLocks noChangeAspect="1"/>
            </p:cNvGrpSpPr>
            <p:nvPr/>
          </p:nvGrpSpPr>
          <p:grpSpPr>
            <a:xfrm>
              <a:off x="685800" y="5107223"/>
              <a:ext cx="849160" cy="850392"/>
              <a:chOff x="3363630" y="2652991"/>
              <a:chExt cx="1093788" cy="1095375"/>
            </a:xfrm>
          </p:grpSpPr>
          <p:sp>
            <p:nvSpPr>
              <p:cNvPr id="48" name="Calendar (Circle)" descr="" title="">
                <a:extLst>
                  <a:ext uri="{FF2B5EF4-FFF2-40B4-BE49-F238E27FC236}">
                    <a16:creationId xmlns:a16="http://schemas.microsoft.com/office/drawing/2014/main" id="{07D022EE-5AE9-05EC-64A4-C61112A297E1}"/>
                  </a:ext>
                </a:extLst>
              </p:cNvPr>
              <p:cNvSpPr>
                <a:spLocks noChangeAspect="1" noChangeArrowheads="1"/>
              </p:cNvSpPr>
              <p:nvPr/>
            </p:nvSpPr>
            <p:spPr bwMode="auto">
              <a:xfrm>
                <a:off x="3363630" y="2652991"/>
                <a:ext cx="1093788" cy="1095375"/>
              </a:xfrm>
              <a:prstGeom prst="ellipse">
                <a:avLst/>
              </a:pr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9" name="Calendar (Fill)" descr="" title="">
                <a:extLst>
                  <a:ext uri="{FF2B5EF4-FFF2-40B4-BE49-F238E27FC236}">
                    <a16:creationId xmlns:a16="http://schemas.microsoft.com/office/drawing/2014/main" id="{F3636621-20E2-F141-A453-69BF49BF3194}"/>
                  </a:ext>
                </a:extLst>
              </p:cNvPr>
              <p:cNvGrpSpPr>
                <a:grpSpLocks noChangeAspect="1"/>
              </p:cNvGrpSpPr>
              <p:nvPr/>
            </p:nvGrpSpPr>
            <p:grpSpPr>
              <a:xfrm>
                <a:off x="3561039" y="2906023"/>
                <a:ext cx="625476" cy="598487"/>
                <a:chOff x="3561039" y="2906023"/>
                <a:chExt cx="625476" cy="598487"/>
              </a:xfrm>
            </p:grpSpPr>
            <p:sp>
              <p:nvSpPr>
                <p:cNvPr id="51" name="Clock (Fill)" descr="" title="">
                  <a:extLst>
                    <a:ext uri="{FF2B5EF4-FFF2-40B4-BE49-F238E27FC236}">
                      <a16:creationId xmlns:a16="http://schemas.microsoft.com/office/drawing/2014/main" id="{E4717F60-03F2-6FFB-4239-FE662C5FAA2C}"/>
                    </a:ext>
                  </a:extLst>
                </p:cNvPr>
                <p:cNvSpPr>
                  <a:spLocks noChangeArrowheads="1"/>
                </p:cNvSpPr>
                <p:nvPr/>
              </p:nvSpPr>
              <p:spPr bwMode="auto">
                <a:xfrm>
                  <a:off x="3561039" y="2906023"/>
                  <a:ext cx="334963" cy="333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Edge (Fill)" descr="" title="">
                  <a:extLst>
                    <a:ext uri="{FF2B5EF4-FFF2-40B4-BE49-F238E27FC236}">
                      <a16:creationId xmlns:a16="http://schemas.microsoft.com/office/drawing/2014/main" id="{27F9A222-E152-CE94-11F2-BCD7E005A10C}"/>
                    </a:ext>
                  </a:extLst>
                </p:cNvPr>
                <p:cNvSpPr>
                  <a:spLocks/>
                </p:cNvSpPr>
                <p:nvPr/>
              </p:nvSpPr>
              <p:spPr bwMode="auto">
                <a:xfrm>
                  <a:off x="3908702" y="3096523"/>
                  <a:ext cx="277813" cy="93663"/>
                </a:xfrm>
                <a:custGeom>
                  <a:avLst/>
                  <a:gdLst>
                    <a:gd name="T0" fmla="*/ 14 w 117"/>
                    <a:gd name="T1" fmla="*/ 0 h 39"/>
                    <a:gd name="T2" fmla="*/ 0 w 117"/>
                    <a:gd name="T3" fmla="*/ 39 h 39"/>
                    <a:gd name="T4" fmla="*/ 117 w 117"/>
                    <a:gd name="T5" fmla="*/ 39 h 39"/>
                    <a:gd name="T6" fmla="*/ 117 w 117"/>
                    <a:gd name="T7" fmla="*/ 0 h 39"/>
                    <a:gd name="T8" fmla="*/ 93 w 117"/>
                    <a:gd name="T9" fmla="*/ 0 h 39"/>
                    <a:gd name="T10" fmla="*/ 93 w 117"/>
                    <a:gd name="T11" fmla="*/ 6 h 39"/>
                    <a:gd name="T12" fmla="*/ 48 w 117"/>
                    <a:gd name="T13" fmla="*/ 6 h 39"/>
                    <a:gd name="T14" fmla="*/ 48 w 117"/>
                    <a:gd name="T15" fmla="*/ 0 h 39"/>
                    <a:gd name="T16" fmla="*/ 14 w 11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
                      <a:moveTo>
                        <a:pt x="14" y="0"/>
                      </a:moveTo>
                      <a:cubicBezTo>
                        <a:pt x="13" y="14"/>
                        <a:pt x="8" y="28"/>
                        <a:pt x="0" y="39"/>
                      </a:cubicBezTo>
                      <a:cubicBezTo>
                        <a:pt x="117" y="39"/>
                        <a:pt x="117" y="39"/>
                        <a:pt x="117" y="39"/>
                      </a:cubicBezTo>
                      <a:cubicBezTo>
                        <a:pt x="117" y="0"/>
                        <a:pt x="117" y="0"/>
                        <a:pt x="117" y="0"/>
                      </a:cubicBezTo>
                      <a:cubicBezTo>
                        <a:pt x="93" y="0"/>
                        <a:pt x="93" y="0"/>
                        <a:pt x="93" y="0"/>
                      </a:cubicBezTo>
                      <a:cubicBezTo>
                        <a:pt x="93" y="6"/>
                        <a:pt x="93" y="6"/>
                        <a:pt x="93" y="6"/>
                      </a:cubicBezTo>
                      <a:cubicBezTo>
                        <a:pt x="93" y="35"/>
                        <a:pt x="48" y="35"/>
                        <a:pt x="48" y="6"/>
                      </a:cubicBezTo>
                      <a:cubicBezTo>
                        <a:pt x="48" y="0"/>
                        <a:pt x="48" y="0"/>
                        <a:pt x="48" y="0"/>
                      </a:cubicBezTo>
                      <a:cubicBezTo>
                        <a:pt x="14" y="0"/>
                        <a:pt x="14"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Paper (Fill)" descr="" title="">
                  <a:extLst>
                    <a:ext uri="{FF2B5EF4-FFF2-40B4-BE49-F238E27FC236}">
                      <a16:creationId xmlns:a16="http://schemas.microsoft.com/office/drawing/2014/main" id="{CA852EFA-F64C-69E1-6ADE-EF895C15B433}"/>
                    </a:ext>
                  </a:extLst>
                </p:cNvPr>
                <p:cNvSpPr>
                  <a:spLocks/>
                </p:cNvSpPr>
                <p:nvPr/>
              </p:nvSpPr>
              <p:spPr bwMode="auto">
                <a:xfrm>
                  <a:off x="3751539" y="3225110"/>
                  <a:ext cx="434975" cy="279400"/>
                </a:xfrm>
                <a:custGeom>
                  <a:avLst/>
                  <a:gdLst>
                    <a:gd name="T0" fmla="*/ 54 w 183"/>
                    <a:gd name="T1" fmla="*/ 0 h 117"/>
                    <a:gd name="T2" fmla="*/ 0 w 183"/>
                    <a:gd name="T3" fmla="*/ 26 h 117"/>
                    <a:gd name="T4" fmla="*/ 0 w 183"/>
                    <a:gd name="T5" fmla="*/ 117 h 117"/>
                    <a:gd name="T6" fmla="*/ 183 w 183"/>
                    <a:gd name="T7" fmla="*/ 117 h 117"/>
                    <a:gd name="T8" fmla="*/ 183 w 183"/>
                    <a:gd name="T9" fmla="*/ 0 h 117"/>
                    <a:gd name="T10" fmla="*/ 54 w 183"/>
                    <a:gd name="T11" fmla="*/ 0 h 117"/>
                  </a:gdLst>
                  <a:ahLst/>
                  <a:cxnLst>
                    <a:cxn ang="0">
                      <a:pos x="T0" y="T1"/>
                    </a:cxn>
                    <a:cxn ang="0">
                      <a:pos x="T2" y="T3"/>
                    </a:cxn>
                    <a:cxn ang="0">
                      <a:pos x="T4" y="T5"/>
                    </a:cxn>
                    <a:cxn ang="0">
                      <a:pos x="T6" y="T7"/>
                    </a:cxn>
                    <a:cxn ang="0">
                      <a:pos x="T8" y="T9"/>
                    </a:cxn>
                    <a:cxn ang="0">
                      <a:pos x="T10" y="T11"/>
                    </a:cxn>
                  </a:cxnLst>
                  <a:rect l="0" t="0" r="r" b="b"/>
                  <a:pathLst>
                    <a:path w="183" h="117">
                      <a:moveTo>
                        <a:pt x="54" y="0"/>
                      </a:moveTo>
                      <a:cubicBezTo>
                        <a:pt x="40" y="14"/>
                        <a:pt x="21" y="23"/>
                        <a:pt x="0" y="26"/>
                      </a:cubicBezTo>
                      <a:cubicBezTo>
                        <a:pt x="0" y="117"/>
                        <a:pt x="0" y="117"/>
                        <a:pt x="0" y="117"/>
                      </a:cubicBezTo>
                      <a:cubicBezTo>
                        <a:pt x="183" y="117"/>
                        <a:pt x="183" y="117"/>
                        <a:pt x="183" y="117"/>
                      </a:cubicBezTo>
                      <a:cubicBezTo>
                        <a:pt x="183" y="0"/>
                        <a:pt x="183" y="0"/>
                        <a:pt x="183" y="0"/>
                      </a:cubicBezTo>
                      <a:cubicBezTo>
                        <a:pt x="54" y="0"/>
                        <a:pt x="54" y="0"/>
                        <a:pt x="5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ing (Fill)" descr="" title="">
                  <a:extLst>
                    <a:ext uri="{FF2B5EF4-FFF2-40B4-BE49-F238E27FC236}">
                      <a16:creationId xmlns:a16="http://schemas.microsoft.com/office/drawing/2014/main" id="{DE4E163A-8000-E995-0AF4-3CBB41E8C60E}"/>
                    </a:ext>
                  </a:extLst>
                </p:cNvPr>
                <p:cNvSpPr>
                  <a:spLocks/>
                </p:cNvSpPr>
                <p:nvPr/>
              </p:nvSpPr>
              <p:spPr bwMode="auto">
                <a:xfrm>
                  <a:off x="4057927" y="3010798"/>
                  <a:ext cx="36513" cy="122238"/>
                </a:xfrm>
                <a:custGeom>
                  <a:avLst/>
                  <a:gdLst>
                    <a:gd name="T0" fmla="*/ 15 w 15"/>
                    <a:gd name="T1" fmla="*/ 42 h 51"/>
                    <a:gd name="T2" fmla="*/ 15 w 15"/>
                    <a:gd name="T3" fmla="*/ 10 h 51"/>
                    <a:gd name="T4" fmla="*/ 0 w 15"/>
                    <a:gd name="T5" fmla="*/ 10 h 51"/>
                    <a:gd name="T6" fmla="*/ 0 w 15"/>
                    <a:gd name="T7" fmla="*/ 42 h 51"/>
                    <a:gd name="T8" fmla="*/ 15 w 15"/>
                    <a:gd name="T9" fmla="*/ 42 h 51"/>
                  </a:gdLst>
                  <a:ahLst/>
                  <a:cxnLst>
                    <a:cxn ang="0">
                      <a:pos x="T0" y="T1"/>
                    </a:cxn>
                    <a:cxn ang="0">
                      <a:pos x="T2" y="T3"/>
                    </a:cxn>
                    <a:cxn ang="0">
                      <a:pos x="T4" y="T5"/>
                    </a:cxn>
                    <a:cxn ang="0">
                      <a:pos x="T6" y="T7"/>
                    </a:cxn>
                    <a:cxn ang="0">
                      <a:pos x="T8" y="T9"/>
                    </a:cxn>
                  </a:cxnLst>
                  <a:rect l="0" t="0" r="r" b="b"/>
                  <a:pathLst>
                    <a:path w="15" h="51">
                      <a:moveTo>
                        <a:pt x="15" y="42"/>
                      </a:moveTo>
                      <a:cubicBezTo>
                        <a:pt x="15" y="10"/>
                        <a:pt x="15" y="10"/>
                        <a:pt x="15" y="10"/>
                      </a:cubicBezTo>
                      <a:cubicBezTo>
                        <a:pt x="15" y="0"/>
                        <a:pt x="0" y="0"/>
                        <a:pt x="0" y="10"/>
                      </a:cubicBezTo>
                      <a:cubicBezTo>
                        <a:pt x="0" y="42"/>
                        <a:pt x="0" y="42"/>
                        <a:pt x="0" y="42"/>
                      </a:cubicBezTo>
                      <a:cubicBezTo>
                        <a:pt x="0" y="51"/>
                        <a:pt x="15" y="51"/>
                        <a:pt x="15"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 name="Calendar (Outline)" descr="" title="">
                <a:extLst>
                  <a:ext uri="{FF2B5EF4-FFF2-40B4-BE49-F238E27FC236}">
                    <a16:creationId xmlns:a16="http://schemas.microsoft.com/office/drawing/2014/main" id="{B0E27A89-C7C9-B5CF-62C2-E32F25B17B87}"/>
                  </a:ext>
                </a:extLst>
              </p:cNvPr>
              <p:cNvSpPr>
                <a:spLocks noChangeAspect="1" noEditPoints="1"/>
              </p:cNvSpPr>
              <p:nvPr/>
            </p:nvSpPr>
            <p:spPr bwMode="auto">
              <a:xfrm>
                <a:off x="3512855" y="2857779"/>
                <a:ext cx="723900" cy="693738"/>
              </a:xfrm>
              <a:custGeom>
                <a:avLst/>
                <a:gdLst>
                  <a:gd name="T0" fmla="*/ 125 w 304"/>
                  <a:gd name="T1" fmla="*/ 80 h 291"/>
                  <a:gd name="T2" fmla="*/ 90 w 304"/>
                  <a:gd name="T3" fmla="*/ 100 h 291"/>
                  <a:gd name="T4" fmla="*/ 83 w 304"/>
                  <a:gd name="T5" fmla="*/ 41 h 291"/>
                  <a:gd name="T6" fmla="*/ 98 w 304"/>
                  <a:gd name="T7" fmla="*/ 80 h 291"/>
                  <a:gd name="T8" fmla="*/ 80 w 304"/>
                  <a:gd name="T9" fmla="*/ 281 h 291"/>
                  <a:gd name="T10" fmla="*/ 294 w 304"/>
                  <a:gd name="T11" fmla="*/ 291 h 291"/>
                  <a:gd name="T12" fmla="*/ 304 w 304"/>
                  <a:gd name="T13" fmla="*/ 90 h 291"/>
                  <a:gd name="T14" fmla="*/ 259 w 304"/>
                  <a:gd name="T15" fmla="*/ 80 h 291"/>
                  <a:gd name="T16" fmla="*/ 214 w 304"/>
                  <a:gd name="T17" fmla="*/ 74 h 291"/>
                  <a:gd name="T18" fmla="*/ 180 w 304"/>
                  <a:gd name="T19" fmla="*/ 80 h 291"/>
                  <a:gd name="T20" fmla="*/ 0 w 304"/>
                  <a:gd name="T21" fmla="*/ 90 h 291"/>
                  <a:gd name="T22" fmla="*/ 90 w 304"/>
                  <a:gd name="T23" fmla="*/ 20 h 291"/>
                  <a:gd name="T24" fmla="*/ 90 w 304"/>
                  <a:gd name="T25" fmla="*/ 160 h 291"/>
                  <a:gd name="T26" fmla="*/ 90 w 304"/>
                  <a:gd name="T27" fmla="*/ 20 h 291"/>
                  <a:gd name="T28" fmla="*/ 214 w 304"/>
                  <a:gd name="T29" fmla="*/ 100 h 291"/>
                  <a:gd name="T30" fmla="*/ 259 w 304"/>
                  <a:gd name="T31" fmla="*/ 106 h 291"/>
                  <a:gd name="T32" fmla="*/ 283 w 304"/>
                  <a:gd name="T33" fmla="*/ 100 h 291"/>
                  <a:gd name="T34" fmla="*/ 166 w 304"/>
                  <a:gd name="T35" fmla="*/ 139 h 291"/>
                  <a:gd name="T36" fmla="*/ 154 w 304"/>
                  <a:gd name="T37" fmla="*/ 154 h 291"/>
                  <a:gd name="T38" fmla="*/ 283 w 304"/>
                  <a:gd name="T39" fmla="*/ 271 h 291"/>
                  <a:gd name="T40" fmla="*/ 100 w 304"/>
                  <a:gd name="T41" fmla="*/ 180 h 291"/>
                  <a:gd name="T42" fmla="*/ 244 w 304"/>
                  <a:gd name="T43" fmla="*/ 106 h 291"/>
                  <a:gd name="T44" fmla="*/ 229 w 304"/>
                  <a:gd name="T45" fmla="*/ 74 h 291"/>
                  <a:gd name="T46" fmla="*/ 244 w 304"/>
                  <a:gd name="T47" fmla="*/ 106 h 291"/>
                  <a:gd name="T48" fmla="*/ 215 w 304"/>
                  <a:gd name="T49" fmla="*/ 180 h 291"/>
                  <a:gd name="T50" fmla="*/ 235 w 304"/>
                  <a:gd name="T51" fmla="*/ 180 h 291"/>
                  <a:gd name="T52" fmla="*/ 193 w 304"/>
                  <a:gd name="T53" fmla="*/ 170 h 291"/>
                  <a:gd name="T54" fmla="*/ 193 w 304"/>
                  <a:gd name="T55" fmla="*/ 190 h 291"/>
                  <a:gd name="T56" fmla="*/ 193 w 304"/>
                  <a:gd name="T57" fmla="*/ 170 h 291"/>
                  <a:gd name="T58" fmla="*/ 247 w 304"/>
                  <a:gd name="T59" fmla="*/ 180 h 291"/>
                  <a:gd name="T60" fmla="*/ 267 w 304"/>
                  <a:gd name="T61" fmla="*/ 180 h 291"/>
                  <a:gd name="T62" fmla="*/ 257 w 304"/>
                  <a:gd name="T63" fmla="*/ 202 h 291"/>
                  <a:gd name="T64" fmla="*/ 257 w 304"/>
                  <a:gd name="T65" fmla="*/ 223 h 291"/>
                  <a:gd name="T66" fmla="*/ 257 w 304"/>
                  <a:gd name="T67" fmla="*/ 202 h 291"/>
                  <a:gd name="T68" fmla="*/ 215 w 304"/>
                  <a:gd name="T69" fmla="*/ 212 h 291"/>
                  <a:gd name="T70" fmla="*/ 235 w 304"/>
                  <a:gd name="T71" fmla="*/ 212 h 291"/>
                  <a:gd name="T72" fmla="*/ 225 w 304"/>
                  <a:gd name="T73" fmla="*/ 235 h 291"/>
                  <a:gd name="T74" fmla="*/ 225 w 304"/>
                  <a:gd name="T75" fmla="*/ 255 h 291"/>
                  <a:gd name="T76" fmla="*/ 225 w 304"/>
                  <a:gd name="T77" fmla="*/ 235 h 291"/>
                  <a:gd name="T78" fmla="*/ 150 w 304"/>
                  <a:gd name="T79" fmla="*/ 212 h 291"/>
                  <a:gd name="T80" fmla="*/ 171 w 304"/>
                  <a:gd name="T81" fmla="*/ 212 h 291"/>
                  <a:gd name="T82" fmla="*/ 128 w 304"/>
                  <a:gd name="T83" fmla="*/ 202 h 291"/>
                  <a:gd name="T84" fmla="*/ 128 w 304"/>
                  <a:gd name="T85" fmla="*/ 223 h 291"/>
                  <a:gd name="T86" fmla="*/ 128 w 304"/>
                  <a:gd name="T87" fmla="*/ 202 h 291"/>
                  <a:gd name="T88" fmla="*/ 183 w 304"/>
                  <a:gd name="T89" fmla="*/ 212 h 291"/>
                  <a:gd name="T90" fmla="*/ 203 w 304"/>
                  <a:gd name="T91" fmla="*/ 212 h 291"/>
                  <a:gd name="T92" fmla="*/ 161 w 304"/>
                  <a:gd name="T93" fmla="*/ 235 h 291"/>
                  <a:gd name="T94" fmla="*/ 161 w 304"/>
                  <a:gd name="T95" fmla="*/ 255 h 291"/>
                  <a:gd name="T96" fmla="*/ 161 w 304"/>
                  <a:gd name="T97" fmla="*/ 235 h 291"/>
                  <a:gd name="T98" fmla="*/ 118 w 304"/>
                  <a:gd name="T99" fmla="*/ 245 h 291"/>
                  <a:gd name="T100" fmla="*/ 139 w 304"/>
                  <a:gd name="T101" fmla="*/ 245 h 291"/>
                  <a:gd name="T102" fmla="*/ 193 w 304"/>
                  <a:gd name="T103" fmla="*/ 235 h 291"/>
                  <a:gd name="T104" fmla="*/ 193 w 304"/>
                  <a:gd name="T105" fmla="*/ 255 h 291"/>
                  <a:gd name="T106" fmla="*/ 193 w 304"/>
                  <a:gd name="T107" fmla="*/ 23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91">
                    <a:moveTo>
                      <a:pt x="98" y="80"/>
                    </a:moveTo>
                    <a:cubicBezTo>
                      <a:pt x="125" y="80"/>
                      <a:pt x="125" y="80"/>
                      <a:pt x="125" y="80"/>
                    </a:cubicBezTo>
                    <a:cubicBezTo>
                      <a:pt x="138" y="80"/>
                      <a:pt x="138" y="100"/>
                      <a:pt x="125" y="100"/>
                    </a:cubicBezTo>
                    <a:cubicBezTo>
                      <a:pt x="90" y="100"/>
                      <a:pt x="90" y="100"/>
                      <a:pt x="90" y="100"/>
                    </a:cubicBezTo>
                    <a:cubicBezTo>
                      <a:pt x="82" y="100"/>
                      <a:pt x="77" y="90"/>
                      <a:pt x="83" y="83"/>
                    </a:cubicBezTo>
                    <a:cubicBezTo>
                      <a:pt x="83" y="41"/>
                      <a:pt x="83" y="41"/>
                      <a:pt x="83" y="41"/>
                    </a:cubicBezTo>
                    <a:cubicBezTo>
                      <a:pt x="83" y="31"/>
                      <a:pt x="98" y="31"/>
                      <a:pt x="98" y="41"/>
                    </a:cubicBezTo>
                    <a:cubicBezTo>
                      <a:pt x="98" y="80"/>
                      <a:pt x="98" y="80"/>
                      <a:pt x="98" y="80"/>
                    </a:cubicBezTo>
                    <a:close/>
                    <a:moveTo>
                      <a:pt x="80" y="180"/>
                    </a:moveTo>
                    <a:cubicBezTo>
                      <a:pt x="80" y="281"/>
                      <a:pt x="80" y="281"/>
                      <a:pt x="80" y="281"/>
                    </a:cubicBezTo>
                    <a:cubicBezTo>
                      <a:pt x="80" y="286"/>
                      <a:pt x="85" y="291"/>
                      <a:pt x="90" y="291"/>
                    </a:cubicBezTo>
                    <a:cubicBezTo>
                      <a:pt x="294" y="291"/>
                      <a:pt x="294" y="291"/>
                      <a:pt x="294" y="291"/>
                    </a:cubicBezTo>
                    <a:cubicBezTo>
                      <a:pt x="299" y="291"/>
                      <a:pt x="304" y="286"/>
                      <a:pt x="304" y="281"/>
                    </a:cubicBezTo>
                    <a:cubicBezTo>
                      <a:pt x="304" y="90"/>
                      <a:pt x="304" y="90"/>
                      <a:pt x="304" y="90"/>
                    </a:cubicBezTo>
                    <a:cubicBezTo>
                      <a:pt x="304" y="84"/>
                      <a:pt x="299" y="80"/>
                      <a:pt x="294" y="80"/>
                    </a:cubicBezTo>
                    <a:cubicBezTo>
                      <a:pt x="259" y="80"/>
                      <a:pt x="259" y="80"/>
                      <a:pt x="259" y="80"/>
                    </a:cubicBezTo>
                    <a:cubicBezTo>
                      <a:pt x="259" y="74"/>
                      <a:pt x="259" y="74"/>
                      <a:pt x="259" y="74"/>
                    </a:cubicBezTo>
                    <a:cubicBezTo>
                      <a:pt x="259" y="45"/>
                      <a:pt x="214" y="45"/>
                      <a:pt x="214" y="74"/>
                    </a:cubicBezTo>
                    <a:cubicBezTo>
                      <a:pt x="214" y="80"/>
                      <a:pt x="214" y="80"/>
                      <a:pt x="214" y="80"/>
                    </a:cubicBezTo>
                    <a:cubicBezTo>
                      <a:pt x="180" y="80"/>
                      <a:pt x="180" y="80"/>
                      <a:pt x="180" y="80"/>
                    </a:cubicBezTo>
                    <a:cubicBezTo>
                      <a:pt x="175" y="34"/>
                      <a:pt x="136" y="0"/>
                      <a:pt x="90" y="0"/>
                    </a:cubicBezTo>
                    <a:cubicBezTo>
                      <a:pt x="40" y="0"/>
                      <a:pt x="0" y="40"/>
                      <a:pt x="0" y="90"/>
                    </a:cubicBezTo>
                    <a:cubicBezTo>
                      <a:pt x="0" y="136"/>
                      <a:pt x="35" y="175"/>
                      <a:pt x="80" y="180"/>
                    </a:cubicBezTo>
                    <a:close/>
                    <a:moveTo>
                      <a:pt x="90" y="20"/>
                    </a:moveTo>
                    <a:cubicBezTo>
                      <a:pt x="129" y="20"/>
                      <a:pt x="161" y="51"/>
                      <a:pt x="161" y="90"/>
                    </a:cubicBezTo>
                    <a:cubicBezTo>
                      <a:pt x="161" y="129"/>
                      <a:pt x="129" y="160"/>
                      <a:pt x="90" y="160"/>
                    </a:cubicBezTo>
                    <a:cubicBezTo>
                      <a:pt x="51" y="160"/>
                      <a:pt x="20" y="129"/>
                      <a:pt x="20" y="90"/>
                    </a:cubicBezTo>
                    <a:cubicBezTo>
                      <a:pt x="20" y="51"/>
                      <a:pt x="51" y="20"/>
                      <a:pt x="90" y="20"/>
                    </a:cubicBezTo>
                    <a:close/>
                    <a:moveTo>
                      <a:pt x="180" y="100"/>
                    </a:moveTo>
                    <a:cubicBezTo>
                      <a:pt x="214" y="100"/>
                      <a:pt x="214" y="100"/>
                      <a:pt x="214" y="100"/>
                    </a:cubicBezTo>
                    <a:cubicBezTo>
                      <a:pt x="214" y="106"/>
                      <a:pt x="214" y="106"/>
                      <a:pt x="214" y="106"/>
                    </a:cubicBezTo>
                    <a:cubicBezTo>
                      <a:pt x="214" y="135"/>
                      <a:pt x="259" y="135"/>
                      <a:pt x="259" y="106"/>
                    </a:cubicBezTo>
                    <a:cubicBezTo>
                      <a:pt x="259" y="100"/>
                      <a:pt x="259" y="100"/>
                      <a:pt x="259" y="100"/>
                    </a:cubicBezTo>
                    <a:cubicBezTo>
                      <a:pt x="283" y="100"/>
                      <a:pt x="283" y="100"/>
                      <a:pt x="283" y="100"/>
                    </a:cubicBezTo>
                    <a:cubicBezTo>
                      <a:pt x="283" y="139"/>
                      <a:pt x="283" y="139"/>
                      <a:pt x="283" y="139"/>
                    </a:cubicBezTo>
                    <a:cubicBezTo>
                      <a:pt x="166" y="139"/>
                      <a:pt x="166" y="139"/>
                      <a:pt x="166" y="139"/>
                    </a:cubicBezTo>
                    <a:cubicBezTo>
                      <a:pt x="174" y="128"/>
                      <a:pt x="179" y="114"/>
                      <a:pt x="180" y="100"/>
                    </a:cubicBezTo>
                    <a:close/>
                    <a:moveTo>
                      <a:pt x="154" y="154"/>
                    </a:moveTo>
                    <a:cubicBezTo>
                      <a:pt x="283" y="154"/>
                      <a:pt x="283" y="154"/>
                      <a:pt x="283" y="154"/>
                    </a:cubicBezTo>
                    <a:cubicBezTo>
                      <a:pt x="283" y="271"/>
                      <a:pt x="283" y="271"/>
                      <a:pt x="283" y="271"/>
                    </a:cubicBezTo>
                    <a:cubicBezTo>
                      <a:pt x="100" y="271"/>
                      <a:pt x="100" y="271"/>
                      <a:pt x="100" y="271"/>
                    </a:cubicBezTo>
                    <a:cubicBezTo>
                      <a:pt x="100" y="180"/>
                      <a:pt x="100" y="180"/>
                      <a:pt x="100" y="180"/>
                    </a:cubicBezTo>
                    <a:cubicBezTo>
                      <a:pt x="121" y="177"/>
                      <a:pt x="140" y="168"/>
                      <a:pt x="154" y="154"/>
                    </a:cubicBezTo>
                    <a:close/>
                    <a:moveTo>
                      <a:pt x="244" y="106"/>
                    </a:moveTo>
                    <a:cubicBezTo>
                      <a:pt x="244" y="115"/>
                      <a:pt x="229" y="115"/>
                      <a:pt x="229" y="106"/>
                    </a:cubicBezTo>
                    <a:cubicBezTo>
                      <a:pt x="229" y="74"/>
                      <a:pt x="229" y="74"/>
                      <a:pt x="229" y="74"/>
                    </a:cubicBezTo>
                    <a:cubicBezTo>
                      <a:pt x="229" y="64"/>
                      <a:pt x="244" y="64"/>
                      <a:pt x="244" y="74"/>
                    </a:cubicBezTo>
                    <a:cubicBezTo>
                      <a:pt x="244" y="106"/>
                      <a:pt x="244" y="106"/>
                      <a:pt x="244" y="106"/>
                    </a:cubicBezTo>
                    <a:close/>
                    <a:moveTo>
                      <a:pt x="225" y="170"/>
                    </a:moveTo>
                    <a:cubicBezTo>
                      <a:pt x="219" y="170"/>
                      <a:pt x="215" y="174"/>
                      <a:pt x="215" y="180"/>
                    </a:cubicBezTo>
                    <a:cubicBezTo>
                      <a:pt x="215" y="185"/>
                      <a:pt x="219" y="190"/>
                      <a:pt x="225" y="190"/>
                    </a:cubicBezTo>
                    <a:cubicBezTo>
                      <a:pt x="230" y="190"/>
                      <a:pt x="235" y="185"/>
                      <a:pt x="235" y="180"/>
                    </a:cubicBezTo>
                    <a:cubicBezTo>
                      <a:pt x="235" y="174"/>
                      <a:pt x="230" y="170"/>
                      <a:pt x="225" y="170"/>
                    </a:cubicBezTo>
                    <a:close/>
                    <a:moveTo>
                      <a:pt x="193" y="170"/>
                    </a:moveTo>
                    <a:cubicBezTo>
                      <a:pt x="187" y="170"/>
                      <a:pt x="183" y="174"/>
                      <a:pt x="183" y="180"/>
                    </a:cubicBezTo>
                    <a:cubicBezTo>
                      <a:pt x="183" y="185"/>
                      <a:pt x="187" y="190"/>
                      <a:pt x="193" y="190"/>
                    </a:cubicBezTo>
                    <a:cubicBezTo>
                      <a:pt x="198" y="190"/>
                      <a:pt x="203" y="185"/>
                      <a:pt x="203" y="180"/>
                    </a:cubicBezTo>
                    <a:cubicBezTo>
                      <a:pt x="203" y="174"/>
                      <a:pt x="198" y="170"/>
                      <a:pt x="193" y="170"/>
                    </a:cubicBezTo>
                    <a:close/>
                    <a:moveTo>
                      <a:pt x="257" y="170"/>
                    </a:moveTo>
                    <a:cubicBezTo>
                      <a:pt x="251" y="170"/>
                      <a:pt x="247" y="174"/>
                      <a:pt x="247" y="180"/>
                    </a:cubicBezTo>
                    <a:cubicBezTo>
                      <a:pt x="247" y="185"/>
                      <a:pt x="251" y="190"/>
                      <a:pt x="257" y="190"/>
                    </a:cubicBezTo>
                    <a:cubicBezTo>
                      <a:pt x="262" y="190"/>
                      <a:pt x="267" y="185"/>
                      <a:pt x="267" y="180"/>
                    </a:cubicBezTo>
                    <a:cubicBezTo>
                      <a:pt x="267" y="174"/>
                      <a:pt x="262" y="170"/>
                      <a:pt x="257" y="170"/>
                    </a:cubicBezTo>
                    <a:close/>
                    <a:moveTo>
                      <a:pt x="257" y="202"/>
                    </a:moveTo>
                    <a:cubicBezTo>
                      <a:pt x="251" y="202"/>
                      <a:pt x="247" y="207"/>
                      <a:pt x="247" y="212"/>
                    </a:cubicBezTo>
                    <a:cubicBezTo>
                      <a:pt x="247" y="218"/>
                      <a:pt x="251" y="223"/>
                      <a:pt x="257" y="223"/>
                    </a:cubicBezTo>
                    <a:cubicBezTo>
                      <a:pt x="262" y="223"/>
                      <a:pt x="267" y="218"/>
                      <a:pt x="267" y="212"/>
                    </a:cubicBezTo>
                    <a:cubicBezTo>
                      <a:pt x="267" y="207"/>
                      <a:pt x="262" y="202"/>
                      <a:pt x="257" y="202"/>
                    </a:cubicBezTo>
                    <a:close/>
                    <a:moveTo>
                      <a:pt x="225" y="202"/>
                    </a:moveTo>
                    <a:cubicBezTo>
                      <a:pt x="219" y="202"/>
                      <a:pt x="215" y="207"/>
                      <a:pt x="215" y="212"/>
                    </a:cubicBezTo>
                    <a:cubicBezTo>
                      <a:pt x="215" y="218"/>
                      <a:pt x="219" y="223"/>
                      <a:pt x="225" y="223"/>
                    </a:cubicBezTo>
                    <a:cubicBezTo>
                      <a:pt x="230" y="223"/>
                      <a:pt x="235" y="218"/>
                      <a:pt x="235" y="212"/>
                    </a:cubicBezTo>
                    <a:cubicBezTo>
                      <a:pt x="235" y="207"/>
                      <a:pt x="230" y="202"/>
                      <a:pt x="225" y="202"/>
                    </a:cubicBezTo>
                    <a:close/>
                    <a:moveTo>
                      <a:pt x="225" y="235"/>
                    </a:moveTo>
                    <a:cubicBezTo>
                      <a:pt x="219" y="235"/>
                      <a:pt x="215" y="240"/>
                      <a:pt x="215" y="245"/>
                    </a:cubicBezTo>
                    <a:cubicBezTo>
                      <a:pt x="215" y="251"/>
                      <a:pt x="219" y="255"/>
                      <a:pt x="225" y="255"/>
                    </a:cubicBezTo>
                    <a:cubicBezTo>
                      <a:pt x="230" y="255"/>
                      <a:pt x="235" y="251"/>
                      <a:pt x="235" y="245"/>
                    </a:cubicBezTo>
                    <a:cubicBezTo>
                      <a:pt x="235" y="240"/>
                      <a:pt x="230" y="235"/>
                      <a:pt x="225" y="235"/>
                    </a:cubicBezTo>
                    <a:close/>
                    <a:moveTo>
                      <a:pt x="161" y="202"/>
                    </a:moveTo>
                    <a:cubicBezTo>
                      <a:pt x="155" y="202"/>
                      <a:pt x="150" y="207"/>
                      <a:pt x="150" y="212"/>
                    </a:cubicBezTo>
                    <a:cubicBezTo>
                      <a:pt x="150" y="218"/>
                      <a:pt x="155" y="223"/>
                      <a:pt x="161" y="223"/>
                    </a:cubicBezTo>
                    <a:cubicBezTo>
                      <a:pt x="166" y="223"/>
                      <a:pt x="171" y="218"/>
                      <a:pt x="171" y="212"/>
                    </a:cubicBezTo>
                    <a:cubicBezTo>
                      <a:pt x="171" y="207"/>
                      <a:pt x="166" y="202"/>
                      <a:pt x="161" y="202"/>
                    </a:cubicBezTo>
                    <a:close/>
                    <a:moveTo>
                      <a:pt x="128" y="202"/>
                    </a:moveTo>
                    <a:cubicBezTo>
                      <a:pt x="123" y="202"/>
                      <a:pt x="118" y="207"/>
                      <a:pt x="118" y="212"/>
                    </a:cubicBezTo>
                    <a:cubicBezTo>
                      <a:pt x="118" y="218"/>
                      <a:pt x="123" y="223"/>
                      <a:pt x="128" y="223"/>
                    </a:cubicBezTo>
                    <a:cubicBezTo>
                      <a:pt x="134" y="223"/>
                      <a:pt x="139" y="218"/>
                      <a:pt x="139" y="212"/>
                    </a:cubicBezTo>
                    <a:cubicBezTo>
                      <a:pt x="139" y="207"/>
                      <a:pt x="134" y="202"/>
                      <a:pt x="128" y="202"/>
                    </a:cubicBezTo>
                    <a:close/>
                    <a:moveTo>
                      <a:pt x="193" y="202"/>
                    </a:moveTo>
                    <a:cubicBezTo>
                      <a:pt x="187" y="202"/>
                      <a:pt x="183" y="207"/>
                      <a:pt x="183" y="212"/>
                    </a:cubicBezTo>
                    <a:cubicBezTo>
                      <a:pt x="183" y="218"/>
                      <a:pt x="187" y="223"/>
                      <a:pt x="193" y="223"/>
                    </a:cubicBezTo>
                    <a:cubicBezTo>
                      <a:pt x="198" y="223"/>
                      <a:pt x="203" y="218"/>
                      <a:pt x="203" y="212"/>
                    </a:cubicBezTo>
                    <a:cubicBezTo>
                      <a:pt x="203" y="207"/>
                      <a:pt x="198" y="202"/>
                      <a:pt x="193" y="202"/>
                    </a:cubicBezTo>
                    <a:close/>
                    <a:moveTo>
                      <a:pt x="161" y="235"/>
                    </a:moveTo>
                    <a:cubicBezTo>
                      <a:pt x="155" y="235"/>
                      <a:pt x="150" y="240"/>
                      <a:pt x="150" y="245"/>
                    </a:cubicBezTo>
                    <a:cubicBezTo>
                      <a:pt x="150" y="251"/>
                      <a:pt x="155" y="255"/>
                      <a:pt x="161" y="255"/>
                    </a:cubicBezTo>
                    <a:cubicBezTo>
                      <a:pt x="166" y="255"/>
                      <a:pt x="171" y="251"/>
                      <a:pt x="171" y="245"/>
                    </a:cubicBezTo>
                    <a:cubicBezTo>
                      <a:pt x="171" y="240"/>
                      <a:pt x="166" y="235"/>
                      <a:pt x="161" y="235"/>
                    </a:cubicBezTo>
                    <a:close/>
                    <a:moveTo>
                      <a:pt x="128" y="235"/>
                    </a:moveTo>
                    <a:cubicBezTo>
                      <a:pt x="123" y="235"/>
                      <a:pt x="118" y="240"/>
                      <a:pt x="118" y="245"/>
                    </a:cubicBezTo>
                    <a:cubicBezTo>
                      <a:pt x="118" y="251"/>
                      <a:pt x="123" y="255"/>
                      <a:pt x="128" y="255"/>
                    </a:cubicBezTo>
                    <a:cubicBezTo>
                      <a:pt x="134" y="255"/>
                      <a:pt x="139" y="251"/>
                      <a:pt x="139" y="245"/>
                    </a:cubicBezTo>
                    <a:cubicBezTo>
                      <a:pt x="139" y="240"/>
                      <a:pt x="134" y="235"/>
                      <a:pt x="128" y="235"/>
                    </a:cubicBezTo>
                    <a:close/>
                    <a:moveTo>
                      <a:pt x="193" y="235"/>
                    </a:moveTo>
                    <a:cubicBezTo>
                      <a:pt x="187" y="235"/>
                      <a:pt x="183" y="240"/>
                      <a:pt x="183" y="245"/>
                    </a:cubicBezTo>
                    <a:cubicBezTo>
                      <a:pt x="183" y="251"/>
                      <a:pt x="187" y="255"/>
                      <a:pt x="193" y="255"/>
                    </a:cubicBezTo>
                    <a:cubicBezTo>
                      <a:pt x="198" y="255"/>
                      <a:pt x="203" y="251"/>
                      <a:pt x="203" y="245"/>
                    </a:cubicBezTo>
                    <a:cubicBezTo>
                      <a:pt x="203" y="240"/>
                      <a:pt x="198" y="235"/>
                      <a:pt x="193" y="235"/>
                    </a:cubicBez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Box 30" descr="" title="">
              <a:extLst>
                <a:ext uri="{FF2B5EF4-FFF2-40B4-BE49-F238E27FC236}">
                  <a16:creationId xmlns:a16="http://schemas.microsoft.com/office/drawing/2014/main" id="{3A236C6B-4CE2-F3D4-B870-D6CDDCF5BFAB}"/>
                </a:ext>
              </a:extLst>
            </p:cNvPr>
            <p:cNvSpPr txBox="1"/>
            <p:nvPr/>
          </p:nvSpPr>
          <p:spPr>
            <a:xfrm>
              <a:off x="1641000" y="5018936"/>
              <a:ext cx="4657164" cy="1024128"/>
            </a:xfrm>
            <a:prstGeom prst="rect">
              <a:avLst/>
            </a:prstGeom>
            <a:noFill/>
          </p:spPr>
          <p:txBody>
            <a:bodyPr wrap="square" rtlCol="0">
              <a:noAutofit/>
            </a:bodyPr>
            <a:lstStyle/>
            <a:p>
              <a:r>
                <a:rPr lang="en-US" b="1" dirty="0">
                  <a:latin typeface="+mj-lt"/>
                </a:rPr>
                <a:t>Expired OTC Products</a:t>
              </a:r>
            </a:p>
            <a:p>
              <a:pPr>
                <a:spcBef>
                  <a:spcPts val="600"/>
                </a:spcBef>
                <a:buClr>
                  <a:srgbClr val="003D58"/>
                </a:buClr>
              </a:pPr>
              <a:r>
                <a:rPr lang="en-US" sz="1400" dirty="0"/>
                <a:t>DA-driven cases targeting retailers that allow expired OTC products to remain on shelves—direct grocery liability.</a:t>
              </a:r>
            </a:p>
          </p:txBody>
        </p:sp>
      </p:grpSp>
      <p:grpSp>
        <p:nvGrpSpPr>
          <p:cNvPr id="59" name="Group 58" descr="" title="">
            <a:extLst>
              <a:ext uri="{FF2B5EF4-FFF2-40B4-BE49-F238E27FC236}">
                <a16:creationId xmlns:a16="http://schemas.microsoft.com/office/drawing/2014/main" id="{268CB14C-388B-8F52-578E-9010970F538A}"/>
              </a:ext>
            </a:extLst>
          </p:cNvPr>
          <p:cNvGrpSpPr/>
          <p:nvPr/>
        </p:nvGrpSpPr>
        <p:grpSpPr>
          <a:xfrm>
            <a:off x="6298164" y="5018936"/>
            <a:ext cx="5612364" cy="1024128"/>
            <a:chOff x="6298164" y="5018936"/>
            <a:chExt cx="5612364" cy="1024128"/>
          </a:xfrm>
        </p:grpSpPr>
        <p:grpSp>
          <p:nvGrpSpPr>
            <p:cNvPr id="55" name="Snack-Bar (Icon)" descr="" title="">
              <a:extLst>
                <a:ext uri="{FF2B5EF4-FFF2-40B4-BE49-F238E27FC236}">
                  <a16:creationId xmlns:a16="http://schemas.microsoft.com/office/drawing/2014/main" id="{15726971-42D4-424E-1B1A-9A23CF91EA80}"/>
                </a:ext>
              </a:extLst>
            </p:cNvPr>
            <p:cNvGrpSpPr>
              <a:grpSpLocks noChangeAspect="1"/>
            </p:cNvGrpSpPr>
            <p:nvPr/>
          </p:nvGrpSpPr>
          <p:grpSpPr>
            <a:xfrm>
              <a:off x="6298164" y="5107223"/>
              <a:ext cx="849159" cy="850392"/>
              <a:chOff x="1925638" y="2651125"/>
              <a:chExt cx="1093787" cy="1095375"/>
            </a:xfrm>
          </p:grpSpPr>
          <p:sp>
            <p:nvSpPr>
              <p:cNvPr id="56" name="Snack-Bar (Circle)" descr="" title="">
                <a:extLst>
                  <a:ext uri="{FF2B5EF4-FFF2-40B4-BE49-F238E27FC236}">
                    <a16:creationId xmlns:a16="http://schemas.microsoft.com/office/drawing/2014/main" id="{F5E701B5-DCA0-1254-2D72-91D0D4FEC22E}"/>
                  </a:ext>
                </a:extLst>
              </p:cNvPr>
              <p:cNvSpPr>
                <a:spLocks noChangeAspect="1" noChangeArrowheads="1"/>
              </p:cNvSpPr>
              <p:nvPr/>
            </p:nvSpPr>
            <p:spPr bwMode="auto">
              <a:xfrm>
                <a:off x="1925638" y="2651125"/>
                <a:ext cx="1093787" cy="1095375"/>
              </a:xfrm>
              <a:prstGeom prst="ellipse">
                <a:avLst/>
              </a:pr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Snack-Bar (Fill)" descr="" title="">
                <a:extLst>
                  <a:ext uri="{FF2B5EF4-FFF2-40B4-BE49-F238E27FC236}">
                    <a16:creationId xmlns:a16="http://schemas.microsoft.com/office/drawing/2014/main" id="{D3D94B99-53E0-28CF-5F33-180F53E18420}"/>
                  </a:ext>
                </a:extLst>
              </p:cNvPr>
              <p:cNvSpPr>
                <a:spLocks noChangeAspect="1" noEditPoints="1"/>
              </p:cNvSpPr>
              <p:nvPr/>
            </p:nvSpPr>
            <p:spPr bwMode="auto">
              <a:xfrm>
                <a:off x="2125663" y="2847975"/>
                <a:ext cx="696912" cy="698500"/>
              </a:xfrm>
              <a:custGeom>
                <a:avLst/>
                <a:gdLst>
                  <a:gd name="T0" fmla="*/ 19 w 293"/>
                  <a:gd name="T1" fmla="*/ 194 h 293"/>
                  <a:gd name="T2" fmla="*/ 28 w 293"/>
                  <a:gd name="T3" fmla="*/ 212 h 293"/>
                  <a:gd name="T4" fmla="*/ 27 w 293"/>
                  <a:gd name="T5" fmla="*/ 222 h 293"/>
                  <a:gd name="T6" fmla="*/ 37 w 293"/>
                  <a:gd name="T7" fmla="*/ 223 h 293"/>
                  <a:gd name="T8" fmla="*/ 54 w 293"/>
                  <a:gd name="T9" fmla="*/ 229 h 293"/>
                  <a:gd name="T10" fmla="*/ 46 w 293"/>
                  <a:gd name="T11" fmla="*/ 247 h 293"/>
                  <a:gd name="T12" fmla="*/ 64 w 293"/>
                  <a:gd name="T13" fmla="*/ 239 h 293"/>
                  <a:gd name="T14" fmla="*/ 70 w 293"/>
                  <a:gd name="T15" fmla="*/ 257 h 293"/>
                  <a:gd name="T16" fmla="*/ 72 w 293"/>
                  <a:gd name="T17" fmla="*/ 267 h 293"/>
                  <a:gd name="T18" fmla="*/ 86 w 293"/>
                  <a:gd name="T19" fmla="*/ 260 h 293"/>
                  <a:gd name="T20" fmla="*/ 89 w 293"/>
                  <a:gd name="T21" fmla="*/ 293 h 293"/>
                  <a:gd name="T22" fmla="*/ 71 w 293"/>
                  <a:gd name="T23" fmla="*/ 268 h 293"/>
                  <a:gd name="T24" fmla="*/ 42 w 293"/>
                  <a:gd name="T25" fmla="*/ 251 h 293"/>
                  <a:gd name="T26" fmla="*/ 25 w 293"/>
                  <a:gd name="T27" fmla="*/ 222 h 293"/>
                  <a:gd name="T28" fmla="*/ 0 w 293"/>
                  <a:gd name="T29" fmla="*/ 204 h 293"/>
                  <a:gd name="T30" fmla="*/ 120 w 293"/>
                  <a:gd name="T31" fmla="*/ 222 h 293"/>
                  <a:gd name="T32" fmla="*/ 185 w 293"/>
                  <a:gd name="T33" fmla="*/ 186 h 293"/>
                  <a:gd name="T34" fmla="*/ 237 w 293"/>
                  <a:gd name="T35" fmla="*/ 134 h 293"/>
                  <a:gd name="T36" fmla="*/ 202 w 293"/>
                  <a:gd name="T37" fmla="*/ 98 h 293"/>
                  <a:gd name="T38" fmla="*/ 180 w 293"/>
                  <a:gd name="T39" fmla="*/ 79 h 293"/>
                  <a:gd name="T40" fmla="*/ 185 w 293"/>
                  <a:gd name="T41" fmla="*/ 66 h 293"/>
                  <a:gd name="T42" fmla="*/ 211 w 293"/>
                  <a:gd name="T43" fmla="*/ 87 h 293"/>
                  <a:gd name="T44" fmla="*/ 248 w 293"/>
                  <a:gd name="T45" fmla="*/ 123 h 293"/>
                  <a:gd name="T46" fmla="*/ 245 w 293"/>
                  <a:gd name="T47" fmla="*/ 90 h 293"/>
                  <a:gd name="T48" fmla="*/ 244 w 293"/>
                  <a:gd name="T49" fmla="*/ 90 h 293"/>
                  <a:gd name="T50" fmla="*/ 204 w 293"/>
                  <a:gd name="T51" fmla="*/ 49 h 293"/>
                  <a:gd name="T52" fmla="*/ 185 w 293"/>
                  <a:gd name="T53" fmla="*/ 30 h 293"/>
                  <a:gd name="T54" fmla="*/ 178 w 293"/>
                  <a:gd name="T55" fmla="*/ 56 h 293"/>
                  <a:gd name="T56" fmla="*/ 177 w 293"/>
                  <a:gd name="T57" fmla="*/ 66 h 293"/>
                  <a:gd name="T58" fmla="*/ 167 w 293"/>
                  <a:gd name="T59" fmla="*/ 65 h 293"/>
                  <a:gd name="T60" fmla="*/ 56 w 293"/>
                  <a:gd name="T61" fmla="*/ 160 h 293"/>
                  <a:gd name="T62" fmla="*/ 86 w 293"/>
                  <a:gd name="T63" fmla="*/ 191 h 293"/>
                  <a:gd name="T64" fmla="*/ 87 w 293"/>
                  <a:gd name="T65" fmla="*/ 201 h 293"/>
                  <a:gd name="T66" fmla="*/ 59 w 293"/>
                  <a:gd name="T67" fmla="*/ 185 h 293"/>
                  <a:gd name="T68" fmla="*/ 30 w 293"/>
                  <a:gd name="T69" fmla="*/ 185 h 293"/>
                  <a:gd name="T70" fmla="*/ 123 w 293"/>
                  <a:gd name="T71" fmla="*/ 248 h 293"/>
                  <a:gd name="T72" fmla="*/ 110 w 293"/>
                  <a:gd name="T73" fmla="*/ 221 h 293"/>
                  <a:gd name="T74" fmla="*/ 194 w 293"/>
                  <a:gd name="T75" fmla="*/ 19 h 293"/>
                  <a:gd name="T76" fmla="*/ 212 w 293"/>
                  <a:gd name="T77" fmla="*/ 28 h 293"/>
                  <a:gd name="T78" fmla="*/ 222 w 293"/>
                  <a:gd name="T79" fmla="*/ 27 h 293"/>
                  <a:gd name="T80" fmla="*/ 223 w 293"/>
                  <a:gd name="T81" fmla="*/ 37 h 293"/>
                  <a:gd name="T82" fmla="*/ 229 w 293"/>
                  <a:gd name="T83" fmla="*/ 54 h 293"/>
                  <a:gd name="T84" fmla="*/ 247 w 293"/>
                  <a:gd name="T85" fmla="*/ 46 h 293"/>
                  <a:gd name="T86" fmla="*/ 239 w 293"/>
                  <a:gd name="T87" fmla="*/ 64 h 293"/>
                  <a:gd name="T88" fmla="*/ 257 w 293"/>
                  <a:gd name="T89" fmla="*/ 70 h 293"/>
                  <a:gd name="T90" fmla="*/ 267 w 293"/>
                  <a:gd name="T91" fmla="*/ 72 h 293"/>
                  <a:gd name="T92" fmla="*/ 260 w 293"/>
                  <a:gd name="T93" fmla="*/ 86 h 293"/>
                  <a:gd name="T94" fmla="*/ 293 w 293"/>
                  <a:gd name="T95" fmla="*/ 89 h 293"/>
                  <a:gd name="T96" fmla="*/ 268 w 293"/>
                  <a:gd name="T97" fmla="*/ 71 h 293"/>
                  <a:gd name="T98" fmla="*/ 251 w 293"/>
                  <a:gd name="T99" fmla="*/ 42 h 293"/>
                  <a:gd name="T100" fmla="*/ 222 w 293"/>
                  <a:gd name="T101" fmla="*/ 25 h 293"/>
                  <a:gd name="T102" fmla="*/ 204 w 293"/>
                  <a:gd name="T10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3" h="293">
                    <a:moveTo>
                      <a:pt x="0" y="204"/>
                    </a:moveTo>
                    <a:cubicBezTo>
                      <a:pt x="19" y="194"/>
                      <a:pt x="19" y="194"/>
                      <a:pt x="19" y="194"/>
                    </a:cubicBezTo>
                    <a:cubicBezTo>
                      <a:pt x="33" y="208"/>
                      <a:pt x="33" y="208"/>
                      <a:pt x="33" y="208"/>
                    </a:cubicBezTo>
                    <a:cubicBezTo>
                      <a:pt x="28" y="212"/>
                      <a:pt x="28" y="212"/>
                      <a:pt x="28" y="212"/>
                    </a:cubicBezTo>
                    <a:cubicBezTo>
                      <a:pt x="27" y="213"/>
                      <a:pt x="26" y="215"/>
                      <a:pt x="25" y="217"/>
                    </a:cubicBezTo>
                    <a:cubicBezTo>
                      <a:pt x="25" y="219"/>
                      <a:pt x="26" y="221"/>
                      <a:pt x="27" y="222"/>
                    </a:cubicBezTo>
                    <a:cubicBezTo>
                      <a:pt x="27" y="222"/>
                      <a:pt x="27" y="223"/>
                      <a:pt x="27" y="223"/>
                    </a:cubicBezTo>
                    <a:cubicBezTo>
                      <a:pt x="30" y="225"/>
                      <a:pt x="34" y="225"/>
                      <a:pt x="37" y="223"/>
                    </a:cubicBezTo>
                    <a:cubicBezTo>
                      <a:pt x="43" y="218"/>
                      <a:pt x="43" y="218"/>
                      <a:pt x="43" y="218"/>
                    </a:cubicBezTo>
                    <a:cubicBezTo>
                      <a:pt x="54" y="229"/>
                      <a:pt x="54" y="229"/>
                      <a:pt x="54" y="229"/>
                    </a:cubicBezTo>
                    <a:cubicBezTo>
                      <a:pt x="46" y="237"/>
                      <a:pt x="46" y="237"/>
                      <a:pt x="46" y="237"/>
                    </a:cubicBezTo>
                    <a:cubicBezTo>
                      <a:pt x="43" y="240"/>
                      <a:pt x="43" y="245"/>
                      <a:pt x="46" y="247"/>
                    </a:cubicBezTo>
                    <a:cubicBezTo>
                      <a:pt x="48" y="250"/>
                      <a:pt x="53" y="250"/>
                      <a:pt x="56" y="247"/>
                    </a:cubicBezTo>
                    <a:cubicBezTo>
                      <a:pt x="64" y="239"/>
                      <a:pt x="64" y="239"/>
                      <a:pt x="64" y="239"/>
                    </a:cubicBezTo>
                    <a:cubicBezTo>
                      <a:pt x="75" y="250"/>
                      <a:pt x="75" y="250"/>
                      <a:pt x="75" y="250"/>
                    </a:cubicBezTo>
                    <a:cubicBezTo>
                      <a:pt x="70" y="257"/>
                      <a:pt x="70" y="257"/>
                      <a:pt x="70" y="257"/>
                    </a:cubicBezTo>
                    <a:cubicBezTo>
                      <a:pt x="68" y="260"/>
                      <a:pt x="68" y="264"/>
                      <a:pt x="71" y="266"/>
                    </a:cubicBezTo>
                    <a:cubicBezTo>
                      <a:pt x="71" y="266"/>
                      <a:pt x="71" y="267"/>
                      <a:pt x="72" y="267"/>
                    </a:cubicBezTo>
                    <a:cubicBezTo>
                      <a:pt x="75" y="269"/>
                      <a:pt x="79" y="269"/>
                      <a:pt x="81" y="266"/>
                    </a:cubicBezTo>
                    <a:cubicBezTo>
                      <a:pt x="86" y="260"/>
                      <a:pt x="86" y="260"/>
                      <a:pt x="86" y="260"/>
                    </a:cubicBezTo>
                    <a:cubicBezTo>
                      <a:pt x="99" y="274"/>
                      <a:pt x="99" y="274"/>
                      <a:pt x="99" y="274"/>
                    </a:cubicBezTo>
                    <a:cubicBezTo>
                      <a:pt x="89" y="293"/>
                      <a:pt x="89" y="293"/>
                      <a:pt x="89" y="293"/>
                    </a:cubicBezTo>
                    <a:cubicBezTo>
                      <a:pt x="71" y="269"/>
                      <a:pt x="71" y="269"/>
                      <a:pt x="71" y="269"/>
                    </a:cubicBezTo>
                    <a:cubicBezTo>
                      <a:pt x="71" y="268"/>
                      <a:pt x="71" y="268"/>
                      <a:pt x="71" y="268"/>
                    </a:cubicBezTo>
                    <a:cubicBezTo>
                      <a:pt x="70" y="267"/>
                      <a:pt x="70" y="267"/>
                      <a:pt x="69" y="267"/>
                    </a:cubicBezTo>
                    <a:cubicBezTo>
                      <a:pt x="42" y="251"/>
                      <a:pt x="42" y="251"/>
                      <a:pt x="42" y="251"/>
                    </a:cubicBezTo>
                    <a:cubicBezTo>
                      <a:pt x="26" y="224"/>
                      <a:pt x="26" y="224"/>
                      <a:pt x="26" y="224"/>
                    </a:cubicBezTo>
                    <a:cubicBezTo>
                      <a:pt x="26" y="223"/>
                      <a:pt x="26" y="223"/>
                      <a:pt x="25" y="222"/>
                    </a:cubicBezTo>
                    <a:cubicBezTo>
                      <a:pt x="25" y="222"/>
                      <a:pt x="25" y="222"/>
                      <a:pt x="24" y="222"/>
                    </a:cubicBezTo>
                    <a:lnTo>
                      <a:pt x="0" y="204"/>
                    </a:lnTo>
                    <a:close/>
                    <a:moveTo>
                      <a:pt x="120" y="221"/>
                    </a:moveTo>
                    <a:cubicBezTo>
                      <a:pt x="120" y="222"/>
                      <a:pt x="120" y="222"/>
                      <a:pt x="120" y="222"/>
                    </a:cubicBezTo>
                    <a:cubicBezTo>
                      <a:pt x="125" y="227"/>
                      <a:pt x="129" y="233"/>
                      <a:pt x="133" y="238"/>
                    </a:cubicBezTo>
                    <a:cubicBezTo>
                      <a:pt x="185" y="186"/>
                      <a:pt x="185" y="186"/>
                      <a:pt x="185" y="186"/>
                    </a:cubicBezTo>
                    <a:cubicBezTo>
                      <a:pt x="188" y="183"/>
                      <a:pt x="188" y="183"/>
                      <a:pt x="188" y="183"/>
                    </a:cubicBezTo>
                    <a:cubicBezTo>
                      <a:pt x="237" y="134"/>
                      <a:pt x="237" y="134"/>
                      <a:pt x="237" y="134"/>
                    </a:cubicBezTo>
                    <a:cubicBezTo>
                      <a:pt x="234" y="128"/>
                      <a:pt x="230" y="123"/>
                      <a:pt x="224" y="118"/>
                    </a:cubicBezTo>
                    <a:cubicBezTo>
                      <a:pt x="218" y="111"/>
                      <a:pt x="210" y="105"/>
                      <a:pt x="202" y="98"/>
                    </a:cubicBezTo>
                    <a:cubicBezTo>
                      <a:pt x="195" y="92"/>
                      <a:pt x="187" y="85"/>
                      <a:pt x="180" y="79"/>
                    </a:cubicBezTo>
                    <a:cubicBezTo>
                      <a:pt x="180" y="79"/>
                      <a:pt x="180" y="79"/>
                      <a:pt x="180" y="79"/>
                    </a:cubicBezTo>
                    <a:cubicBezTo>
                      <a:pt x="177" y="76"/>
                      <a:pt x="177" y="71"/>
                      <a:pt x="180" y="69"/>
                    </a:cubicBezTo>
                    <a:cubicBezTo>
                      <a:pt x="181" y="67"/>
                      <a:pt x="183" y="66"/>
                      <a:pt x="185" y="66"/>
                    </a:cubicBezTo>
                    <a:cubicBezTo>
                      <a:pt x="187" y="66"/>
                      <a:pt x="188" y="67"/>
                      <a:pt x="190" y="68"/>
                    </a:cubicBezTo>
                    <a:cubicBezTo>
                      <a:pt x="197" y="75"/>
                      <a:pt x="204" y="81"/>
                      <a:pt x="211" y="87"/>
                    </a:cubicBezTo>
                    <a:cubicBezTo>
                      <a:pt x="219" y="94"/>
                      <a:pt x="227" y="101"/>
                      <a:pt x="234" y="108"/>
                    </a:cubicBezTo>
                    <a:cubicBezTo>
                      <a:pt x="240" y="113"/>
                      <a:pt x="244" y="118"/>
                      <a:pt x="248" y="123"/>
                    </a:cubicBezTo>
                    <a:cubicBezTo>
                      <a:pt x="263" y="108"/>
                      <a:pt x="263" y="108"/>
                      <a:pt x="263" y="108"/>
                    </a:cubicBezTo>
                    <a:cubicBezTo>
                      <a:pt x="245" y="90"/>
                      <a:pt x="245" y="90"/>
                      <a:pt x="245" y="90"/>
                    </a:cubicBezTo>
                    <a:cubicBezTo>
                      <a:pt x="245" y="90"/>
                      <a:pt x="245" y="90"/>
                      <a:pt x="245" y="90"/>
                    </a:cubicBezTo>
                    <a:cubicBezTo>
                      <a:pt x="245" y="90"/>
                      <a:pt x="245" y="90"/>
                      <a:pt x="244" y="90"/>
                    </a:cubicBezTo>
                    <a:cubicBezTo>
                      <a:pt x="204" y="49"/>
                      <a:pt x="204" y="49"/>
                      <a:pt x="204" y="49"/>
                    </a:cubicBezTo>
                    <a:cubicBezTo>
                      <a:pt x="204" y="49"/>
                      <a:pt x="204" y="49"/>
                      <a:pt x="204" y="49"/>
                    </a:cubicBezTo>
                    <a:cubicBezTo>
                      <a:pt x="203" y="49"/>
                      <a:pt x="203" y="49"/>
                      <a:pt x="203" y="49"/>
                    </a:cubicBezTo>
                    <a:cubicBezTo>
                      <a:pt x="185" y="30"/>
                      <a:pt x="185" y="30"/>
                      <a:pt x="185" y="30"/>
                    </a:cubicBezTo>
                    <a:cubicBezTo>
                      <a:pt x="170" y="45"/>
                      <a:pt x="170" y="45"/>
                      <a:pt x="170" y="45"/>
                    </a:cubicBezTo>
                    <a:cubicBezTo>
                      <a:pt x="173" y="48"/>
                      <a:pt x="175" y="52"/>
                      <a:pt x="178" y="56"/>
                    </a:cubicBezTo>
                    <a:cubicBezTo>
                      <a:pt x="179" y="57"/>
                      <a:pt x="180" y="59"/>
                      <a:pt x="180" y="61"/>
                    </a:cubicBezTo>
                    <a:cubicBezTo>
                      <a:pt x="179" y="63"/>
                      <a:pt x="178" y="64"/>
                      <a:pt x="177" y="66"/>
                    </a:cubicBezTo>
                    <a:cubicBezTo>
                      <a:pt x="174" y="68"/>
                      <a:pt x="170" y="68"/>
                      <a:pt x="167" y="65"/>
                    </a:cubicBezTo>
                    <a:cubicBezTo>
                      <a:pt x="167" y="65"/>
                      <a:pt x="167" y="65"/>
                      <a:pt x="167" y="65"/>
                    </a:cubicBezTo>
                    <a:cubicBezTo>
                      <a:pt x="164" y="61"/>
                      <a:pt x="162" y="58"/>
                      <a:pt x="160" y="55"/>
                    </a:cubicBezTo>
                    <a:cubicBezTo>
                      <a:pt x="56" y="160"/>
                      <a:pt x="56" y="160"/>
                      <a:pt x="56" y="160"/>
                    </a:cubicBezTo>
                    <a:cubicBezTo>
                      <a:pt x="59" y="165"/>
                      <a:pt x="63" y="170"/>
                      <a:pt x="69" y="175"/>
                    </a:cubicBezTo>
                    <a:cubicBezTo>
                      <a:pt x="74" y="180"/>
                      <a:pt x="80" y="185"/>
                      <a:pt x="86" y="191"/>
                    </a:cubicBezTo>
                    <a:cubicBezTo>
                      <a:pt x="87" y="191"/>
                      <a:pt x="87" y="191"/>
                      <a:pt x="87" y="192"/>
                    </a:cubicBezTo>
                    <a:cubicBezTo>
                      <a:pt x="89" y="194"/>
                      <a:pt x="90" y="198"/>
                      <a:pt x="87" y="201"/>
                    </a:cubicBezTo>
                    <a:cubicBezTo>
                      <a:pt x="85" y="204"/>
                      <a:pt x="80" y="205"/>
                      <a:pt x="77" y="202"/>
                    </a:cubicBezTo>
                    <a:cubicBezTo>
                      <a:pt x="71" y="197"/>
                      <a:pt x="64" y="191"/>
                      <a:pt x="59" y="185"/>
                    </a:cubicBezTo>
                    <a:cubicBezTo>
                      <a:pt x="53" y="180"/>
                      <a:pt x="49" y="175"/>
                      <a:pt x="45" y="170"/>
                    </a:cubicBezTo>
                    <a:cubicBezTo>
                      <a:pt x="30" y="185"/>
                      <a:pt x="30" y="185"/>
                      <a:pt x="30" y="185"/>
                    </a:cubicBezTo>
                    <a:cubicBezTo>
                      <a:pt x="108" y="263"/>
                      <a:pt x="108" y="263"/>
                      <a:pt x="108" y="263"/>
                    </a:cubicBezTo>
                    <a:cubicBezTo>
                      <a:pt x="123" y="248"/>
                      <a:pt x="123" y="248"/>
                      <a:pt x="123" y="248"/>
                    </a:cubicBezTo>
                    <a:cubicBezTo>
                      <a:pt x="119" y="243"/>
                      <a:pt x="115" y="237"/>
                      <a:pt x="110" y="231"/>
                    </a:cubicBezTo>
                    <a:cubicBezTo>
                      <a:pt x="107" y="228"/>
                      <a:pt x="107" y="224"/>
                      <a:pt x="110" y="221"/>
                    </a:cubicBezTo>
                    <a:cubicBezTo>
                      <a:pt x="113" y="219"/>
                      <a:pt x="117" y="219"/>
                      <a:pt x="120" y="221"/>
                    </a:cubicBezTo>
                    <a:close/>
                    <a:moveTo>
                      <a:pt x="194" y="19"/>
                    </a:moveTo>
                    <a:cubicBezTo>
                      <a:pt x="208" y="33"/>
                      <a:pt x="208" y="33"/>
                      <a:pt x="208" y="33"/>
                    </a:cubicBezTo>
                    <a:cubicBezTo>
                      <a:pt x="212" y="28"/>
                      <a:pt x="212" y="28"/>
                      <a:pt x="212" y="28"/>
                    </a:cubicBezTo>
                    <a:cubicBezTo>
                      <a:pt x="213" y="27"/>
                      <a:pt x="215" y="26"/>
                      <a:pt x="217" y="25"/>
                    </a:cubicBezTo>
                    <a:cubicBezTo>
                      <a:pt x="219" y="25"/>
                      <a:pt x="221" y="26"/>
                      <a:pt x="222" y="27"/>
                    </a:cubicBezTo>
                    <a:cubicBezTo>
                      <a:pt x="222" y="27"/>
                      <a:pt x="222" y="27"/>
                      <a:pt x="223" y="27"/>
                    </a:cubicBezTo>
                    <a:cubicBezTo>
                      <a:pt x="225" y="30"/>
                      <a:pt x="225" y="34"/>
                      <a:pt x="223" y="37"/>
                    </a:cubicBezTo>
                    <a:cubicBezTo>
                      <a:pt x="218" y="43"/>
                      <a:pt x="218" y="43"/>
                      <a:pt x="218" y="43"/>
                    </a:cubicBezTo>
                    <a:cubicBezTo>
                      <a:pt x="229" y="54"/>
                      <a:pt x="229" y="54"/>
                      <a:pt x="229" y="54"/>
                    </a:cubicBezTo>
                    <a:cubicBezTo>
                      <a:pt x="237" y="46"/>
                      <a:pt x="237" y="46"/>
                      <a:pt x="237" y="46"/>
                    </a:cubicBezTo>
                    <a:cubicBezTo>
                      <a:pt x="240" y="43"/>
                      <a:pt x="244" y="43"/>
                      <a:pt x="247" y="46"/>
                    </a:cubicBezTo>
                    <a:cubicBezTo>
                      <a:pt x="250" y="49"/>
                      <a:pt x="250" y="53"/>
                      <a:pt x="247" y="56"/>
                    </a:cubicBezTo>
                    <a:cubicBezTo>
                      <a:pt x="239" y="64"/>
                      <a:pt x="239" y="64"/>
                      <a:pt x="239" y="64"/>
                    </a:cubicBezTo>
                    <a:cubicBezTo>
                      <a:pt x="250" y="76"/>
                      <a:pt x="250" y="76"/>
                      <a:pt x="250" y="76"/>
                    </a:cubicBezTo>
                    <a:cubicBezTo>
                      <a:pt x="257" y="70"/>
                      <a:pt x="257" y="70"/>
                      <a:pt x="257" y="70"/>
                    </a:cubicBezTo>
                    <a:cubicBezTo>
                      <a:pt x="260" y="68"/>
                      <a:pt x="264" y="68"/>
                      <a:pt x="266" y="71"/>
                    </a:cubicBezTo>
                    <a:cubicBezTo>
                      <a:pt x="266" y="71"/>
                      <a:pt x="267" y="71"/>
                      <a:pt x="267" y="72"/>
                    </a:cubicBezTo>
                    <a:cubicBezTo>
                      <a:pt x="269" y="75"/>
                      <a:pt x="269" y="79"/>
                      <a:pt x="266" y="82"/>
                    </a:cubicBezTo>
                    <a:cubicBezTo>
                      <a:pt x="260" y="86"/>
                      <a:pt x="260" y="86"/>
                      <a:pt x="260" y="86"/>
                    </a:cubicBezTo>
                    <a:cubicBezTo>
                      <a:pt x="274" y="99"/>
                      <a:pt x="274" y="99"/>
                      <a:pt x="274" y="99"/>
                    </a:cubicBezTo>
                    <a:cubicBezTo>
                      <a:pt x="293" y="89"/>
                      <a:pt x="293" y="89"/>
                      <a:pt x="293" y="89"/>
                    </a:cubicBezTo>
                    <a:cubicBezTo>
                      <a:pt x="269" y="71"/>
                      <a:pt x="269" y="71"/>
                      <a:pt x="269" y="71"/>
                    </a:cubicBezTo>
                    <a:cubicBezTo>
                      <a:pt x="268" y="71"/>
                      <a:pt x="268" y="71"/>
                      <a:pt x="268" y="71"/>
                    </a:cubicBezTo>
                    <a:cubicBezTo>
                      <a:pt x="267" y="70"/>
                      <a:pt x="267" y="70"/>
                      <a:pt x="267" y="69"/>
                    </a:cubicBezTo>
                    <a:cubicBezTo>
                      <a:pt x="251" y="42"/>
                      <a:pt x="251" y="42"/>
                      <a:pt x="251" y="42"/>
                    </a:cubicBezTo>
                    <a:cubicBezTo>
                      <a:pt x="224" y="26"/>
                      <a:pt x="224" y="26"/>
                      <a:pt x="224" y="26"/>
                    </a:cubicBezTo>
                    <a:cubicBezTo>
                      <a:pt x="223" y="26"/>
                      <a:pt x="223" y="26"/>
                      <a:pt x="222" y="25"/>
                    </a:cubicBezTo>
                    <a:cubicBezTo>
                      <a:pt x="222" y="25"/>
                      <a:pt x="222" y="25"/>
                      <a:pt x="222" y="24"/>
                    </a:cubicBezTo>
                    <a:cubicBezTo>
                      <a:pt x="204" y="0"/>
                      <a:pt x="204" y="0"/>
                      <a:pt x="204" y="0"/>
                    </a:cubicBezTo>
                    <a:lnTo>
                      <a:pt x="194"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Snack-Bar (Outline)" descr="" title="">
                <a:extLst>
                  <a:ext uri="{FF2B5EF4-FFF2-40B4-BE49-F238E27FC236}">
                    <a16:creationId xmlns:a16="http://schemas.microsoft.com/office/drawing/2014/main" id="{9E792837-842C-9B78-B60A-EC5676F8D8BD}"/>
                  </a:ext>
                </a:extLst>
              </p:cNvPr>
              <p:cNvSpPr>
                <a:spLocks noChangeAspect="1" noEditPoints="1"/>
              </p:cNvSpPr>
              <p:nvPr/>
            </p:nvSpPr>
            <p:spPr bwMode="auto">
              <a:xfrm>
                <a:off x="2078038" y="2800350"/>
                <a:ext cx="792162" cy="793750"/>
              </a:xfrm>
              <a:custGeom>
                <a:avLst/>
                <a:gdLst>
                  <a:gd name="T0" fmla="*/ 2 w 333"/>
                  <a:gd name="T1" fmla="*/ 228 h 333"/>
                  <a:gd name="T2" fmla="*/ 51 w 333"/>
                  <a:gd name="T3" fmla="*/ 280 h 333"/>
                  <a:gd name="T4" fmla="*/ 81 w 333"/>
                  <a:gd name="T5" fmla="*/ 298 h 333"/>
                  <a:gd name="T6" fmla="*/ 111 w 333"/>
                  <a:gd name="T7" fmla="*/ 333 h 333"/>
                  <a:gd name="T8" fmla="*/ 156 w 333"/>
                  <a:gd name="T9" fmla="*/ 275 h 333"/>
                  <a:gd name="T10" fmla="*/ 271 w 333"/>
                  <a:gd name="T11" fmla="*/ 160 h 333"/>
                  <a:gd name="T12" fmla="*/ 271 w 333"/>
                  <a:gd name="T13" fmla="*/ 160 h 333"/>
                  <a:gd name="T14" fmla="*/ 333 w 333"/>
                  <a:gd name="T15" fmla="*/ 111 h 333"/>
                  <a:gd name="T16" fmla="*/ 298 w 333"/>
                  <a:gd name="T17" fmla="*/ 81 h 333"/>
                  <a:gd name="T18" fmla="*/ 280 w 333"/>
                  <a:gd name="T19" fmla="*/ 51 h 333"/>
                  <a:gd name="T20" fmla="*/ 228 w 333"/>
                  <a:gd name="T21" fmla="*/ 2 h 333"/>
                  <a:gd name="T22" fmla="*/ 199 w 333"/>
                  <a:gd name="T23" fmla="*/ 36 h 333"/>
                  <a:gd name="T24" fmla="*/ 177 w 333"/>
                  <a:gd name="T25" fmla="*/ 58 h 333"/>
                  <a:gd name="T26" fmla="*/ 61 w 333"/>
                  <a:gd name="T27" fmla="*/ 173 h 333"/>
                  <a:gd name="T28" fmla="*/ 20 w 333"/>
                  <a:gd name="T29" fmla="*/ 224 h 333"/>
                  <a:gd name="T30" fmla="*/ 48 w 333"/>
                  <a:gd name="T31" fmla="*/ 232 h 333"/>
                  <a:gd name="T32" fmla="*/ 47 w 333"/>
                  <a:gd name="T33" fmla="*/ 243 h 333"/>
                  <a:gd name="T34" fmla="*/ 74 w 333"/>
                  <a:gd name="T35" fmla="*/ 249 h 333"/>
                  <a:gd name="T36" fmla="*/ 76 w 333"/>
                  <a:gd name="T37" fmla="*/ 267 h 333"/>
                  <a:gd name="T38" fmla="*/ 90 w 333"/>
                  <a:gd name="T39" fmla="*/ 277 h 333"/>
                  <a:gd name="T40" fmla="*/ 101 w 333"/>
                  <a:gd name="T41" fmla="*/ 286 h 333"/>
                  <a:gd name="T42" fmla="*/ 109 w 333"/>
                  <a:gd name="T43" fmla="*/ 313 h 333"/>
                  <a:gd name="T44" fmla="*/ 89 w 333"/>
                  <a:gd name="T45" fmla="*/ 287 h 333"/>
                  <a:gd name="T46" fmla="*/ 45 w 333"/>
                  <a:gd name="T47" fmla="*/ 242 h 333"/>
                  <a:gd name="T48" fmla="*/ 130 w 333"/>
                  <a:gd name="T49" fmla="*/ 241 h 333"/>
                  <a:gd name="T50" fmla="*/ 128 w 333"/>
                  <a:gd name="T51" fmla="*/ 283 h 333"/>
                  <a:gd name="T52" fmla="*/ 79 w 333"/>
                  <a:gd name="T53" fmla="*/ 205 h 333"/>
                  <a:gd name="T54" fmla="*/ 107 w 333"/>
                  <a:gd name="T55" fmla="*/ 212 h 333"/>
                  <a:gd name="T56" fmla="*/ 76 w 333"/>
                  <a:gd name="T57" fmla="*/ 180 h 333"/>
                  <a:gd name="T58" fmla="*/ 187 w 333"/>
                  <a:gd name="T59" fmla="*/ 85 h 333"/>
                  <a:gd name="T60" fmla="*/ 198 w 333"/>
                  <a:gd name="T61" fmla="*/ 76 h 333"/>
                  <a:gd name="T62" fmla="*/ 223 w 333"/>
                  <a:gd name="T63" fmla="*/ 69 h 333"/>
                  <a:gd name="T64" fmla="*/ 264 w 333"/>
                  <a:gd name="T65" fmla="*/ 110 h 333"/>
                  <a:gd name="T66" fmla="*/ 283 w 333"/>
                  <a:gd name="T67" fmla="*/ 128 h 333"/>
                  <a:gd name="T68" fmla="*/ 231 w 333"/>
                  <a:gd name="T69" fmla="*/ 107 h 333"/>
                  <a:gd name="T70" fmla="*/ 200 w 333"/>
                  <a:gd name="T71" fmla="*/ 89 h 333"/>
                  <a:gd name="T72" fmla="*/ 222 w 333"/>
                  <a:gd name="T73" fmla="*/ 118 h 333"/>
                  <a:gd name="T74" fmla="*/ 208 w 333"/>
                  <a:gd name="T75" fmla="*/ 203 h 333"/>
                  <a:gd name="T76" fmla="*/ 140 w 333"/>
                  <a:gd name="T77" fmla="*/ 242 h 333"/>
                  <a:gd name="T78" fmla="*/ 224 w 333"/>
                  <a:gd name="T79" fmla="*/ 20 h 333"/>
                  <a:gd name="T80" fmla="*/ 244 w 333"/>
                  <a:gd name="T81" fmla="*/ 46 h 333"/>
                  <a:gd name="T82" fmla="*/ 288 w 333"/>
                  <a:gd name="T83" fmla="*/ 91 h 333"/>
                  <a:gd name="T84" fmla="*/ 294 w 333"/>
                  <a:gd name="T85" fmla="*/ 119 h 333"/>
                  <a:gd name="T86" fmla="*/ 287 w 333"/>
                  <a:gd name="T87" fmla="*/ 92 h 333"/>
                  <a:gd name="T88" fmla="*/ 270 w 333"/>
                  <a:gd name="T89" fmla="*/ 96 h 333"/>
                  <a:gd name="T90" fmla="*/ 267 w 333"/>
                  <a:gd name="T91" fmla="*/ 66 h 333"/>
                  <a:gd name="T92" fmla="*/ 238 w 333"/>
                  <a:gd name="T93" fmla="*/ 63 h 333"/>
                  <a:gd name="T94" fmla="*/ 242 w 333"/>
                  <a:gd name="T95" fmla="*/ 47 h 333"/>
                  <a:gd name="T96" fmla="*/ 228 w 333"/>
                  <a:gd name="T97" fmla="*/ 53 h 333"/>
                  <a:gd name="T98" fmla="*/ 143 w 333"/>
                  <a:gd name="T99" fmla="*/ 213 h 333"/>
                  <a:gd name="T100" fmla="*/ 172 w 333"/>
                  <a:gd name="T101" fmla="*/ 213 h 333"/>
                  <a:gd name="T102" fmla="*/ 204 w 333"/>
                  <a:gd name="T103" fmla="*/ 179 h 333"/>
                  <a:gd name="T104" fmla="*/ 182 w 333"/>
                  <a:gd name="T105" fmla="*/ 103 h 333"/>
                  <a:gd name="T106" fmla="*/ 149 w 333"/>
                  <a:gd name="T107" fmla="*/ 154 h 333"/>
                  <a:gd name="T108" fmla="*/ 131 w 333"/>
                  <a:gd name="T109" fmla="*/ 173 h 333"/>
                  <a:gd name="T110" fmla="*/ 146 w 333"/>
                  <a:gd name="T111" fmla="*/ 169 h 333"/>
                  <a:gd name="T112" fmla="*/ 173 w 333"/>
                  <a:gd name="T113" fmla="*/ 127 h 333"/>
                  <a:gd name="T114" fmla="*/ 170 w 333"/>
                  <a:gd name="T115" fmla="*/ 16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333">
                    <a:moveTo>
                      <a:pt x="3" y="216"/>
                    </a:moveTo>
                    <a:cubicBezTo>
                      <a:pt x="1" y="218"/>
                      <a:pt x="0" y="220"/>
                      <a:pt x="0" y="222"/>
                    </a:cubicBezTo>
                    <a:cubicBezTo>
                      <a:pt x="0" y="224"/>
                      <a:pt x="0" y="226"/>
                      <a:pt x="2" y="228"/>
                    </a:cubicBezTo>
                    <a:cubicBezTo>
                      <a:pt x="2" y="228"/>
                      <a:pt x="2" y="228"/>
                      <a:pt x="3" y="228"/>
                    </a:cubicBezTo>
                    <a:cubicBezTo>
                      <a:pt x="35" y="252"/>
                      <a:pt x="35" y="252"/>
                      <a:pt x="35" y="252"/>
                    </a:cubicBezTo>
                    <a:cubicBezTo>
                      <a:pt x="51" y="280"/>
                      <a:pt x="51" y="280"/>
                      <a:pt x="51" y="280"/>
                    </a:cubicBezTo>
                    <a:cubicBezTo>
                      <a:pt x="51" y="280"/>
                      <a:pt x="51" y="281"/>
                      <a:pt x="52" y="281"/>
                    </a:cubicBezTo>
                    <a:cubicBezTo>
                      <a:pt x="52" y="282"/>
                      <a:pt x="53" y="282"/>
                      <a:pt x="53" y="282"/>
                    </a:cubicBezTo>
                    <a:cubicBezTo>
                      <a:pt x="81" y="298"/>
                      <a:pt x="81" y="298"/>
                      <a:pt x="81" y="298"/>
                    </a:cubicBezTo>
                    <a:cubicBezTo>
                      <a:pt x="105" y="330"/>
                      <a:pt x="105" y="330"/>
                      <a:pt x="105" y="330"/>
                    </a:cubicBezTo>
                    <a:cubicBezTo>
                      <a:pt x="105" y="331"/>
                      <a:pt x="105" y="331"/>
                      <a:pt x="105" y="331"/>
                    </a:cubicBezTo>
                    <a:cubicBezTo>
                      <a:pt x="107" y="333"/>
                      <a:pt x="109" y="333"/>
                      <a:pt x="111" y="333"/>
                    </a:cubicBezTo>
                    <a:cubicBezTo>
                      <a:pt x="113" y="333"/>
                      <a:pt x="115" y="332"/>
                      <a:pt x="117" y="330"/>
                    </a:cubicBezTo>
                    <a:cubicBezTo>
                      <a:pt x="134" y="297"/>
                      <a:pt x="134" y="297"/>
                      <a:pt x="134" y="297"/>
                    </a:cubicBezTo>
                    <a:cubicBezTo>
                      <a:pt x="156" y="275"/>
                      <a:pt x="156" y="275"/>
                      <a:pt x="156" y="275"/>
                    </a:cubicBezTo>
                    <a:cubicBezTo>
                      <a:pt x="215" y="216"/>
                      <a:pt x="215" y="216"/>
                      <a:pt x="215" y="216"/>
                    </a:cubicBezTo>
                    <a:cubicBezTo>
                      <a:pt x="218" y="213"/>
                      <a:pt x="218" y="213"/>
                      <a:pt x="218" y="213"/>
                    </a:cubicBezTo>
                    <a:cubicBezTo>
                      <a:pt x="271" y="160"/>
                      <a:pt x="271" y="160"/>
                      <a:pt x="271" y="160"/>
                    </a:cubicBezTo>
                    <a:cubicBezTo>
                      <a:pt x="271" y="160"/>
                      <a:pt x="271" y="160"/>
                      <a:pt x="271" y="160"/>
                    </a:cubicBezTo>
                    <a:cubicBezTo>
                      <a:pt x="271" y="160"/>
                      <a:pt x="271" y="160"/>
                      <a:pt x="271" y="160"/>
                    </a:cubicBezTo>
                    <a:cubicBezTo>
                      <a:pt x="271" y="160"/>
                      <a:pt x="271" y="160"/>
                      <a:pt x="271" y="160"/>
                    </a:cubicBezTo>
                    <a:cubicBezTo>
                      <a:pt x="297" y="134"/>
                      <a:pt x="297" y="134"/>
                      <a:pt x="297" y="134"/>
                    </a:cubicBezTo>
                    <a:cubicBezTo>
                      <a:pt x="330" y="117"/>
                      <a:pt x="330" y="117"/>
                      <a:pt x="330" y="117"/>
                    </a:cubicBezTo>
                    <a:cubicBezTo>
                      <a:pt x="332" y="115"/>
                      <a:pt x="333" y="113"/>
                      <a:pt x="333" y="111"/>
                    </a:cubicBezTo>
                    <a:cubicBezTo>
                      <a:pt x="333" y="109"/>
                      <a:pt x="333" y="107"/>
                      <a:pt x="331" y="105"/>
                    </a:cubicBezTo>
                    <a:cubicBezTo>
                      <a:pt x="331" y="105"/>
                      <a:pt x="331" y="105"/>
                      <a:pt x="330" y="105"/>
                    </a:cubicBezTo>
                    <a:cubicBezTo>
                      <a:pt x="298" y="81"/>
                      <a:pt x="298" y="81"/>
                      <a:pt x="298" y="81"/>
                    </a:cubicBezTo>
                    <a:cubicBezTo>
                      <a:pt x="282" y="53"/>
                      <a:pt x="282" y="53"/>
                      <a:pt x="282" y="53"/>
                    </a:cubicBezTo>
                    <a:cubicBezTo>
                      <a:pt x="282" y="53"/>
                      <a:pt x="282" y="52"/>
                      <a:pt x="281" y="52"/>
                    </a:cubicBezTo>
                    <a:cubicBezTo>
                      <a:pt x="281" y="51"/>
                      <a:pt x="280" y="51"/>
                      <a:pt x="280" y="51"/>
                    </a:cubicBezTo>
                    <a:cubicBezTo>
                      <a:pt x="252" y="35"/>
                      <a:pt x="252" y="35"/>
                      <a:pt x="252" y="35"/>
                    </a:cubicBezTo>
                    <a:cubicBezTo>
                      <a:pt x="228" y="3"/>
                      <a:pt x="228" y="3"/>
                      <a:pt x="228" y="3"/>
                    </a:cubicBezTo>
                    <a:cubicBezTo>
                      <a:pt x="228" y="2"/>
                      <a:pt x="228" y="2"/>
                      <a:pt x="228" y="2"/>
                    </a:cubicBezTo>
                    <a:cubicBezTo>
                      <a:pt x="226" y="0"/>
                      <a:pt x="224" y="0"/>
                      <a:pt x="222" y="0"/>
                    </a:cubicBezTo>
                    <a:cubicBezTo>
                      <a:pt x="220" y="0"/>
                      <a:pt x="218" y="1"/>
                      <a:pt x="216" y="3"/>
                    </a:cubicBezTo>
                    <a:cubicBezTo>
                      <a:pt x="199" y="36"/>
                      <a:pt x="199" y="36"/>
                      <a:pt x="199" y="36"/>
                    </a:cubicBezTo>
                    <a:cubicBezTo>
                      <a:pt x="177" y="58"/>
                      <a:pt x="177" y="58"/>
                      <a:pt x="177" y="58"/>
                    </a:cubicBezTo>
                    <a:cubicBezTo>
                      <a:pt x="177" y="58"/>
                      <a:pt x="177" y="58"/>
                      <a:pt x="177" y="58"/>
                    </a:cubicBezTo>
                    <a:cubicBezTo>
                      <a:pt x="177" y="58"/>
                      <a:pt x="177" y="58"/>
                      <a:pt x="177" y="58"/>
                    </a:cubicBezTo>
                    <a:cubicBezTo>
                      <a:pt x="62" y="173"/>
                      <a:pt x="62" y="173"/>
                      <a:pt x="62" y="173"/>
                    </a:cubicBezTo>
                    <a:cubicBezTo>
                      <a:pt x="61" y="173"/>
                      <a:pt x="61" y="173"/>
                      <a:pt x="61" y="173"/>
                    </a:cubicBezTo>
                    <a:cubicBezTo>
                      <a:pt x="61" y="173"/>
                      <a:pt x="61" y="173"/>
                      <a:pt x="61" y="173"/>
                    </a:cubicBezTo>
                    <a:cubicBezTo>
                      <a:pt x="36" y="199"/>
                      <a:pt x="36" y="199"/>
                      <a:pt x="36" y="199"/>
                    </a:cubicBezTo>
                    <a:lnTo>
                      <a:pt x="3" y="216"/>
                    </a:lnTo>
                    <a:close/>
                    <a:moveTo>
                      <a:pt x="20" y="224"/>
                    </a:moveTo>
                    <a:cubicBezTo>
                      <a:pt x="39" y="214"/>
                      <a:pt x="39" y="214"/>
                      <a:pt x="39" y="214"/>
                    </a:cubicBezTo>
                    <a:cubicBezTo>
                      <a:pt x="53" y="228"/>
                      <a:pt x="53" y="228"/>
                      <a:pt x="53" y="228"/>
                    </a:cubicBezTo>
                    <a:cubicBezTo>
                      <a:pt x="48" y="232"/>
                      <a:pt x="48" y="232"/>
                      <a:pt x="48" y="232"/>
                    </a:cubicBezTo>
                    <a:cubicBezTo>
                      <a:pt x="47" y="233"/>
                      <a:pt x="46" y="235"/>
                      <a:pt x="45" y="237"/>
                    </a:cubicBezTo>
                    <a:cubicBezTo>
                      <a:pt x="45" y="239"/>
                      <a:pt x="46" y="241"/>
                      <a:pt x="47" y="242"/>
                    </a:cubicBezTo>
                    <a:cubicBezTo>
                      <a:pt x="47" y="242"/>
                      <a:pt x="47" y="243"/>
                      <a:pt x="47" y="243"/>
                    </a:cubicBezTo>
                    <a:cubicBezTo>
                      <a:pt x="50" y="245"/>
                      <a:pt x="54" y="245"/>
                      <a:pt x="57" y="243"/>
                    </a:cubicBezTo>
                    <a:cubicBezTo>
                      <a:pt x="63" y="238"/>
                      <a:pt x="63" y="238"/>
                      <a:pt x="63" y="238"/>
                    </a:cubicBezTo>
                    <a:cubicBezTo>
                      <a:pt x="74" y="249"/>
                      <a:pt x="74" y="249"/>
                      <a:pt x="74" y="249"/>
                    </a:cubicBezTo>
                    <a:cubicBezTo>
                      <a:pt x="66" y="257"/>
                      <a:pt x="66" y="257"/>
                      <a:pt x="66" y="257"/>
                    </a:cubicBezTo>
                    <a:cubicBezTo>
                      <a:pt x="63" y="260"/>
                      <a:pt x="63" y="265"/>
                      <a:pt x="66" y="267"/>
                    </a:cubicBezTo>
                    <a:cubicBezTo>
                      <a:pt x="68" y="270"/>
                      <a:pt x="73" y="270"/>
                      <a:pt x="76" y="267"/>
                    </a:cubicBezTo>
                    <a:cubicBezTo>
                      <a:pt x="84" y="259"/>
                      <a:pt x="84" y="259"/>
                      <a:pt x="84" y="259"/>
                    </a:cubicBezTo>
                    <a:cubicBezTo>
                      <a:pt x="95" y="270"/>
                      <a:pt x="95" y="270"/>
                      <a:pt x="95" y="270"/>
                    </a:cubicBezTo>
                    <a:cubicBezTo>
                      <a:pt x="90" y="277"/>
                      <a:pt x="90" y="277"/>
                      <a:pt x="90" y="277"/>
                    </a:cubicBezTo>
                    <a:cubicBezTo>
                      <a:pt x="88" y="280"/>
                      <a:pt x="88" y="284"/>
                      <a:pt x="91" y="286"/>
                    </a:cubicBezTo>
                    <a:cubicBezTo>
                      <a:pt x="91" y="286"/>
                      <a:pt x="91" y="287"/>
                      <a:pt x="92" y="287"/>
                    </a:cubicBezTo>
                    <a:cubicBezTo>
                      <a:pt x="95" y="289"/>
                      <a:pt x="99" y="289"/>
                      <a:pt x="101" y="286"/>
                    </a:cubicBezTo>
                    <a:cubicBezTo>
                      <a:pt x="106" y="280"/>
                      <a:pt x="106" y="280"/>
                      <a:pt x="106" y="280"/>
                    </a:cubicBezTo>
                    <a:cubicBezTo>
                      <a:pt x="119" y="294"/>
                      <a:pt x="119" y="294"/>
                      <a:pt x="119" y="294"/>
                    </a:cubicBezTo>
                    <a:cubicBezTo>
                      <a:pt x="109" y="313"/>
                      <a:pt x="109" y="313"/>
                      <a:pt x="109" y="313"/>
                    </a:cubicBezTo>
                    <a:cubicBezTo>
                      <a:pt x="91" y="289"/>
                      <a:pt x="91" y="289"/>
                      <a:pt x="91" y="289"/>
                    </a:cubicBezTo>
                    <a:cubicBezTo>
                      <a:pt x="91" y="288"/>
                      <a:pt x="91" y="288"/>
                      <a:pt x="91" y="288"/>
                    </a:cubicBezTo>
                    <a:cubicBezTo>
                      <a:pt x="90" y="287"/>
                      <a:pt x="90" y="287"/>
                      <a:pt x="89" y="287"/>
                    </a:cubicBezTo>
                    <a:cubicBezTo>
                      <a:pt x="62" y="271"/>
                      <a:pt x="62" y="271"/>
                      <a:pt x="62" y="271"/>
                    </a:cubicBezTo>
                    <a:cubicBezTo>
                      <a:pt x="46" y="244"/>
                      <a:pt x="46" y="244"/>
                      <a:pt x="46" y="244"/>
                    </a:cubicBezTo>
                    <a:cubicBezTo>
                      <a:pt x="46" y="243"/>
                      <a:pt x="46" y="243"/>
                      <a:pt x="45" y="242"/>
                    </a:cubicBezTo>
                    <a:cubicBezTo>
                      <a:pt x="45" y="242"/>
                      <a:pt x="45" y="242"/>
                      <a:pt x="44" y="242"/>
                    </a:cubicBezTo>
                    <a:lnTo>
                      <a:pt x="20" y="224"/>
                    </a:lnTo>
                    <a:close/>
                    <a:moveTo>
                      <a:pt x="130" y="241"/>
                    </a:moveTo>
                    <a:cubicBezTo>
                      <a:pt x="127" y="244"/>
                      <a:pt x="127" y="248"/>
                      <a:pt x="130" y="251"/>
                    </a:cubicBezTo>
                    <a:cubicBezTo>
                      <a:pt x="135" y="257"/>
                      <a:pt x="139" y="263"/>
                      <a:pt x="143" y="268"/>
                    </a:cubicBezTo>
                    <a:cubicBezTo>
                      <a:pt x="128" y="283"/>
                      <a:pt x="128" y="283"/>
                      <a:pt x="128" y="283"/>
                    </a:cubicBezTo>
                    <a:cubicBezTo>
                      <a:pt x="50" y="205"/>
                      <a:pt x="50" y="205"/>
                      <a:pt x="50" y="205"/>
                    </a:cubicBezTo>
                    <a:cubicBezTo>
                      <a:pt x="65" y="190"/>
                      <a:pt x="65" y="190"/>
                      <a:pt x="65" y="190"/>
                    </a:cubicBezTo>
                    <a:cubicBezTo>
                      <a:pt x="69" y="195"/>
                      <a:pt x="73" y="200"/>
                      <a:pt x="79" y="205"/>
                    </a:cubicBezTo>
                    <a:cubicBezTo>
                      <a:pt x="84" y="211"/>
                      <a:pt x="91" y="217"/>
                      <a:pt x="97" y="222"/>
                    </a:cubicBezTo>
                    <a:cubicBezTo>
                      <a:pt x="100" y="225"/>
                      <a:pt x="105" y="224"/>
                      <a:pt x="107" y="221"/>
                    </a:cubicBezTo>
                    <a:cubicBezTo>
                      <a:pt x="110" y="218"/>
                      <a:pt x="109" y="214"/>
                      <a:pt x="107" y="212"/>
                    </a:cubicBezTo>
                    <a:cubicBezTo>
                      <a:pt x="107" y="211"/>
                      <a:pt x="107" y="211"/>
                      <a:pt x="106" y="211"/>
                    </a:cubicBezTo>
                    <a:cubicBezTo>
                      <a:pt x="100" y="205"/>
                      <a:pt x="94" y="200"/>
                      <a:pt x="89" y="195"/>
                    </a:cubicBezTo>
                    <a:cubicBezTo>
                      <a:pt x="83" y="190"/>
                      <a:pt x="79" y="185"/>
                      <a:pt x="76" y="180"/>
                    </a:cubicBezTo>
                    <a:cubicBezTo>
                      <a:pt x="180" y="75"/>
                      <a:pt x="180" y="75"/>
                      <a:pt x="180" y="75"/>
                    </a:cubicBezTo>
                    <a:cubicBezTo>
                      <a:pt x="182" y="78"/>
                      <a:pt x="184" y="81"/>
                      <a:pt x="187" y="85"/>
                    </a:cubicBezTo>
                    <a:cubicBezTo>
                      <a:pt x="187" y="85"/>
                      <a:pt x="187" y="85"/>
                      <a:pt x="187" y="85"/>
                    </a:cubicBezTo>
                    <a:cubicBezTo>
                      <a:pt x="190" y="88"/>
                      <a:pt x="194" y="88"/>
                      <a:pt x="197" y="86"/>
                    </a:cubicBezTo>
                    <a:cubicBezTo>
                      <a:pt x="198" y="84"/>
                      <a:pt x="199" y="83"/>
                      <a:pt x="200" y="81"/>
                    </a:cubicBezTo>
                    <a:cubicBezTo>
                      <a:pt x="200" y="79"/>
                      <a:pt x="199" y="77"/>
                      <a:pt x="198" y="76"/>
                    </a:cubicBezTo>
                    <a:cubicBezTo>
                      <a:pt x="195" y="72"/>
                      <a:pt x="193" y="68"/>
                      <a:pt x="190" y="65"/>
                    </a:cubicBezTo>
                    <a:cubicBezTo>
                      <a:pt x="205" y="50"/>
                      <a:pt x="205" y="50"/>
                      <a:pt x="205" y="50"/>
                    </a:cubicBezTo>
                    <a:cubicBezTo>
                      <a:pt x="223" y="69"/>
                      <a:pt x="223" y="69"/>
                      <a:pt x="223" y="69"/>
                    </a:cubicBezTo>
                    <a:cubicBezTo>
                      <a:pt x="223" y="69"/>
                      <a:pt x="223" y="69"/>
                      <a:pt x="224" y="69"/>
                    </a:cubicBezTo>
                    <a:cubicBezTo>
                      <a:pt x="224" y="69"/>
                      <a:pt x="224" y="69"/>
                      <a:pt x="224" y="69"/>
                    </a:cubicBezTo>
                    <a:cubicBezTo>
                      <a:pt x="264" y="110"/>
                      <a:pt x="264" y="110"/>
                      <a:pt x="264" y="110"/>
                    </a:cubicBezTo>
                    <a:cubicBezTo>
                      <a:pt x="265" y="110"/>
                      <a:pt x="265" y="110"/>
                      <a:pt x="265" y="110"/>
                    </a:cubicBezTo>
                    <a:cubicBezTo>
                      <a:pt x="265" y="110"/>
                      <a:pt x="265" y="110"/>
                      <a:pt x="265" y="110"/>
                    </a:cubicBezTo>
                    <a:cubicBezTo>
                      <a:pt x="283" y="128"/>
                      <a:pt x="283" y="128"/>
                      <a:pt x="283" y="128"/>
                    </a:cubicBezTo>
                    <a:cubicBezTo>
                      <a:pt x="268" y="143"/>
                      <a:pt x="268" y="143"/>
                      <a:pt x="268" y="143"/>
                    </a:cubicBezTo>
                    <a:cubicBezTo>
                      <a:pt x="264" y="138"/>
                      <a:pt x="260" y="133"/>
                      <a:pt x="254" y="128"/>
                    </a:cubicBezTo>
                    <a:cubicBezTo>
                      <a:pt x="247" y="121"/>
                      <a:pt x="239" y="114"/>
                      <a:pt x="231" y="107"/>
                    </a:cubicBezTo>
                    <a:cubicBezTo>
                      <a:pt x="224" y="101"/>
                      <a:pt x="217" y="95"/>
                      <a:pt x="210" y="88"/>
                    </a:cubicBezTo>
                    <a:cubicBezTo>
                      <a:pt x="208" y="87"/>
                      <a:pt x="207" y="86"/>
                      <a:pt x="205" y="86"/>
                    </a:cubicBezTo>
                    <a:cubicBezTo>
                      <a:pt x="203" y="86"/>
                      <a:pt x="201" y="87"/>
                      <a:pt x="200" y="89"/>
                    </a:cubicBezTo>
                    <a:cubicBezTo>
                      <a:pt x="197" y="91"/>
                      <a:pt x="197" y="96"/>
                      <a:pt x="200" y="99"/>
                    </a:cubicBezTo>
                    <a:cubicBezTo>
                      <a:pt x="200" y="99"/>
                      <a:pt x="200" y="99"/>
                      <a:pt x="200" y="99"/>
                    </a:cubicBezTo>
                    <a:cubicBezTo>
                      <a:pt x="207" y="105"/>
                      <a:pt x="215" y="112"/>
                      <a:pt x="222" y="118"/>
                    </a:cubicBezTo>
                    <a:cubicBezTo>
                      <a:pt x="230" y="125"/>
                      <a:pt x="238" y="131"/>
                      <a:pt x="244" y="138"/>
                    </a:cubicBezTo>
                    <a:cubicBezTo>
                      <a:pt x="250" y="143"/>
                      <a:pt x="254" y="148"/>
                      <a:pt x="257" y="154"/>
                    </a:cubicBezTo>
                    <a:cubicBezTo>
                      <a:pt x="208" y="203"/>
                      <a:pt x="208" y="203"/>
                      <a:pt x="208" y="203"/>
                    </a:cubicBezTo>
                    <a:cubicBezTo>
                      <a:pt x="205" y="206"/>
                      <a:pt x="205" y="206"/>
                      <a:pt x="205" y="206"/>
                    </a:cubicBezTo>
                    <a:cubicBezTo>
                      <a:pt x="153" y="258"/>
                      <a:pt x="153" y="258"/>
                      <a:pt x="153" y="258"/>
                    </a:cubicBezTo>
                    <a:cubicBezTo>
                      <a:pt x="149" y="253"/>
                      <a:pt x="145" y="247"/>
                      <a:pt x="140" y="242"/>
                    </a:cubicBezTo>
                    <a:cubicBezTo>
                      <a:pt x="140" y="242"/>
                      <a:pt x="140" y="242"/>
                      <a:pt x="140" y="241"/>
                    </a:cubicBezTo>
                    <a:cubicBezTo>
                      <a:pt x="137" y="239"/>
                      <a:pt x="133" y="239"/>
                      <a:pt x="130" y="241"/>
                    </a:cubicBezTo>
                    <a:close/>
                    <a:moveTo>
                      <a:pt x="224" y="20"/>
                    </a:moveTo>
                    <a:cubicBezTo>
                      <a:pt x="242" y="44"/>
                      <a:pt x="242" y="44"/>
                      <a:pt x="242" y="44"/>
                    </a:cubicBezTo>
                    <a:cubicBezTo>
                      <a:pt x="242" y="45"/>
                      <a:pt x="242" y="45"/>
                      <a:pt x="242" y="45"/>
                    </a:cubicBezTo>
                    <a:cubicBezTo>
                      <a:pt x="243" y="46"/>
                      <a:pt x="243" y="46"/>
                      <a:pt x="244" y="46"/>
                    </a:cubicBezTo>
                    <a:cubicBezTo>
                      <a:pt x="271" y="62"/>
                      <a:pt x="271" y="62"/>
                      <a:pt x="271" y="62"/>
                    </a:cubicBezTo>
                    <a:cubicBezTo>
                      <a:pt x="287" y="89"/>
                      <a:pt x="287" y="89"/>
                      <a:pt x="287" y="89"/>
                    </a:cubicBezTo>
                    <a:cubicBezTo>
                      <a:pt x="287" y="90"/>
                      <a:pt x="287" y="90"/>
                      <a:pt x="288" y="91"/>
                    </a:cubicBezTo>
                    <a:cubicBezTo>
                      <a:pt x="288" y="91"/>
                      <a:pt x="288" y="91"/>
                      <a:pt x="289" y="91"/>
                    </a:cubicBezTo>
                    <a:cubicBezTo>
                      <a:pt x="313" y="109"/>
                      <a:pt x="313" y="109"/>
                      <a:pt x="313" y="109"/>
                    </a:cubicBezTo>
                    <a:cubicBezTo>
                      <a:pt x="294" y="119"/>
                      <a:pt x="294" y="119"/>
                      <a:pt x="294" y="119"/>
                    </a:cubicBezTo>
                    <a:cubicBezTo>
                      <a:pt x="280" y="106"/>
                      <a:pt x="280" y="106"/>
                      <a:pt x="280" y="106"/>
                    </a:cubicBezTo>
                    <a:cubicBezTo>
                      <a:pt x="286" y="102"/>
                      <a:pt x="286" y="102"/>
                      <a:pt x="286" y="102"/>
                    </a:cubicBezTo>
                    <a:cubicBezTo>
                      <a:pt x="289" y="99"/>
                      <a:pt x="289" y="95"/>
                      <a:pt x="287" y="92"/>
                    </a:cubicBezTo>
                    <a:cubicBezTo>
                      <a:pt x="287" y="91"/>
                      <a:pt x="286" y="91"/>
                      <a:pt x="286" y="91"/>
                    </a:cubicBezTo>
                    <a:cubicBezTo>
                      <a:pt x="284" y="88"/>
                      <a:pt x="280" y="88"/>
                      <a:pt x="277" y="90"/>
                    </a:cubicBezTo>
                    <a:cubicBezTo>
                      <a:pt x="270" y="96"/>
                      <a:pt x="270" y="96"/>
                      <a:pt x="270" y="96"/>
                    </a:cubicBezTo>
                    <a:cubicBezTo>
                      <a:pt x="259" y="84"/>
                      <a:pt x="259" y="84"/>
                      <a:pt x="259" y="84"/>
                    </a:cubicBezTo>
                    <a:cubicBezTo>
                      <a:pt x="267" y="76"/>
                      <a:pt x="267" y="76"/>
                      <a:pt x="267" y="76"/>
                    </a:cubicBezTo>
                    <a:cubicBezTo>
                      <a:pt x="270" y="73"/>
                      <a:pt x="270" y="69"/>
                      <a:pt x="267" y="66"/>
                    </a:cubicBezTo>
                    <a:cubicBezTo>
                      <a:pt x="264" y="63"/>
                      <a:pt x="260" y="63"/>
                      <a:pt x="257" y="66"/>
                    </a:cubicBezTo>
                    <a:cubicBezTo>
                      <a:pt x="249" y="74"/>
                      <a:pt x="249" y="74"/>
                      <a:pt x="249" y="74"/>
                    </a:cubicBezTo>
                    <a:cubicBezTo>
                      <a:pt x="238" y="63"/>
                      <a:pt x="238" y="63"/>
                      <a:pt x="238" y="63"/>
                    </a:cubicBezTo>
                    <a:cubicBezTo>
                      <a:pt x="243" y="57"/>
                      <a:pt x="243" y="57"/>
                      <a:pt x="243" y="57"/>
                    </a:cubicBezTo>
                    <a:cubicBezTo>
                      <a:pt x="245" y="54"/>
                      <a:pt x="245" y="50"/>
                      <a:pt x="243" y="47"/>
                    </a:cubicBezTo>
                    <a:cubicBezTo>
                      <a:pt x="242" y="47"/>
                      <a:pt x="242" y="47"/>
                      <a:pt x="242" y="47"/>
                    </a:cubicBezTo>
                    <a:cubicBezTo>
                      <a:pt x="241" y="46"/>
                      <a:pt x="239" y="45"/>
                      <a:pt x="237" y="45"/>
                    </a:cubicBezTo>
                    <a:cubicBezTo>
                      <a:pt x="235" y="46"/>
                      <a:pt x="233" y="47"/>
                      <a:pt x="232" y="48"/>
                    </a:cubicBezTo>
                    <a:cubicBezTo>
                      <a:pt x="228" y="53"/>
                      <a:pt x="228" y="53"/>
                      <a:pt x="228" y="53"/>
                    </a:cubicBezTo>
                    <a:cubicBezTo>
                      <a:pt x="214" y="39"/>
                      <a:pt x="214" y="39"/>
                      <a:pt x="214" y="39"/>
                    </a:cubicBezTo>
                    <a:lnTo>
                      <a:pt x="224" y="20"/>
                    </a:lnTo>
                    <a:close/>
                    <a:moveTo>
                      <a:pt x="143" y="213"/>
                    </a:moveTo>
                    <a:cubicBezTo>
                      <a:pt x="148" y="232"/>
                      <a:pt x="148" y="232"/>
                      <a:pt x="148" y="232"/>
                    </a:cubicBezTo>
                    <a:cubicBezTo>
                      <a:pt x="151" y="241"/>
                      <a:pt x="164" y="241"/>
                      <a:pt x="167" y="232"/>
                    </a:cubicBezTo>
                    <a:cubicBezTo>
                      <a:pt x="172" y="213"/>
                      <a:pt x="172" y="213"/>
                      <a:pt x="172" y="213"/>
                    </a:cubicBezTo>
                    <a:cubicBezTo>
                      <a:pt x="181" y="182"/>
                      <a:pt x="181" y="182"/>
                      <a:pt x="181" y="182"/>
                    </a:cubicBezTo>
                    <a:cubicBezTo>
                      <a:pt x="197" y="186"/>
                      <a:pt x="197" y="186"/>
                      <a:pt x="197" y="186"/>
                    </a:cubicBezTo>
                    <a:cubicBezTo>
                      <a:pt x="202" y="188"/>
                      <a:pt x="206" y="184"/>
                      <a:pt x="204" y="179"/>
                    </a:cubicBezTo>
                    <a:cubicBezTo>
                      <a:pt x="199" y="163"/>
                      <a:pt x="199" y="163"/>
                      <a:pt x="199" y="163"/>
                    </a:cubicBezTo>
                    <a:cubicBezTo>
                      <a:pt x="187" y="122"/>
                      <a:pt x="187" y="122"/>
                      <a:pt x="187" y="122"/>
                    </a:cubicBezTo>
                    <a:cubicBezTo>
                      <a:pt x="182" y="103"/>
                      <a:pt x="182" y="103"/>
                      <a:pt x="182" y="103"/>
                    </a:cubicBezTo>
                    <a:cubicBezTo>
                      <a:pt x="179" y="94"/>
                      <a:pt x="166" y="94"/>
                      <a:pt x="163" y="104"/>
                    </a:cubicBezTo>
                    <a:cubicBezTo>
                      <a:pt x="158" y="122"/>
                      <a:pt x="158" y="122"/>
                      <a:pt x="158" y="122"/>
                    </a:cubicBezTo>
                    <a:cubicBezTo>
                      <a:pt x="149" y="154"/>
                      <a:pt x="149" y="154"/>
                      <a:pt x="149" y="154"/>
                    </a:cubicBezTo>
                    <a:cubicBezTo>
                      <a:pt x="133" y="149"/>
                      <a:pt x="133" y="149"/>
                      <a:pt x="133" y="149"/>
                    </a:cubicBezTo>
                    <a:cubicBezTo>
                      <a:pt x="129" y="148"/>
                      <a:pt x="125" y="152"/>
                      <a:pt x="126" y="157"/>
                    </a:cubicBezTo>
                    <a:cubicBezTo>
                      <a:pt x="131" y="173"/>
                      <a:pt x="131" y="173"/>
                      <a:pt x="131" y="173"/>
                    </a:cubicBezTo>
                    <a:lnTo>
                      <a:pt x="143" y="213"/>
                    </a:lnTo>
                    <a:close/>
                    <a:moveTo>
                      <a:pt x="158" y="209"/>
                    </a:moveTo>
                    <a:cubicBezTo>
                      <a:pt x="146" y="169"/>
                      <a:pt x="146" y="169"/>
                      <a:pt x="146" y="169"/>
                    </a:cubicBezTo>
                    <a:cubicBezTo>
                      <a:pt x="155" y="171"/>
                      <a:pt x="155" y="171"/>
                      <a:pt x="155" y="171"/>
                    </a:cubicBezTo>
                    <a:cubicBezTo>
                      <a:pt x="158" y="172"/>
                      <a:pt x="160" y="171"/>
                      <a:pt x="161" y="168"/>
                    </a:cubicBezTo>
                    <a:cubicBezTo>
                      <a:pt x="173" y="127"/>
                      <a:pt x="173" y="127"/>
                      <a:pt x="173" y="127"/>
                    </a:cubicBezTo>
                    <a:cubicBezTo>
                      <a:pt x="185" y="167"/>
                      <a:pt x="185" y="167"/>
                      <a:pt x="185" y="167"/>
                    </a:cubicBezTo>
                    <a:cubicBezTo>
                      <a:pt x="175" y="164"/>
                      <a:pt x="175" y="164"/>
                      <a:pt x="175" y="164"/>
                    </a:cubicBezTo>
                    <a:cubicBezTo>
                      <a:pt x="173" y="164"/>
                      <a:pt x="170" y="165"/>
                      <a:pt x="170" y="167"/>
                    </a:cubicBezTo>
                    <a:lnTo>
                      <a:pt x="158" y="209"/>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TextBox 36" descr="" title="">
              <a:extLst>
                <a:ext uri="{FF2B5EF4-FFF2-40B4-BE49-F238E27FC236}">
                  <a16:creationId xmlns:a16="http://schemas.microsoft.com/office/drawing/2014/main" id="{CAEA863E-09B6-BB44-0582-A791904A10B7}"/>
                </a:ext>
              </a:extLst>
            </p:cNvPr>
            <p:cNvSpPr txBox="1"/>
            <p:nvPr/>
          </p:nvSpPr>
          <p:spPr>
            <a:xfrm>
              <a:off x="7253364" y="5018936"/>
              <a:ext cx="4657164" cy="1024128"/>
            </a:xfrm>
            <a:prstGeom prst="rect">
              <a:avLst/>
            </a:prstGeom>
            <a:noFill/>
          </p:spPr>
          <p:txBody>
            <a:bodyPr wrap="square" rtlCol="0">
              <a:noAutofit/>
            </a:bodyPr>
            <a:lstStyle/>
            <a:p>
              <a:r>
                <a:rPr lang="en-US" b="1" dirty="0">
                  <a:latin typeface="+mj-lt"/>
                </a:rPr>
                <a:t>Miscellaneous</a:t>
              </a:r>
            </a:p>
            <a:p>
              <a:pPr>
                <a:spcBef>
                  <a:spcPts val="600"/>
                </a:spcBef>
                <a:buClr>
                  <a:srgbClr val="003D58"/>
                </a:buClr>
              </a:pPr>
              <a:r>
                <a:rPr lang="en-US" sz="1400" dirty="0"/>
                <a:t>Made in USA (similar origin claims); </a:t>
              </a:r>
              <a:r>
                <a:rPr lang="en-US" sz="1400" dirty="0" err="1"/>
                <a:t>slackfill</a:t>
              </a:r>
              <a:r>
                <a:rPr lang="en-US" sz="1400" dirty="0"/>
                <a:t>; ingredient; “hypoallergenic”</a:t>
              </a:r>
            </a:p>
          </p:txBody>
        </p:sp>
      </p:grpSp>
    </p:spTree>
    <p:extLst>
      <p:ext uri="{BB962C8B-B14F-4D97-AF65-F5344CB8AC3E}">
        <p14:creationId xmlns:p14="http://schemas.microsoft.com/office/powerpoint/2010/main" val="966762960"/>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795CED76-DAC3-5A4F-7188-F2B21DF02D58}"/>
            </a:ext>
          </a:extLst>
        </p:cNvPr>
        <p:cNvGrpSpPr/>
        <p:nvPr/>
      </p:nvGrpSpPr>
      <p:grpSpPr>
        <a:xfrm>
          <a:off x="0" y="0"/>
          <a:ext cx="0" cy="0"/>
          <a:chOff x="0" y="0"/>
          <a:chExt cx="0" cy="0"/>
        </a:xfrm>
      </p:grpSpPr>
      <p:sp>
        <p:nvSpPr>
          <p:cNvPr id="4" name="Content Placeholder 3" descr="" title="">
            <a:extLst>
              <a:ext uri="{FF2B5EF4-FFF2-40B4-BE49-F238E27FC236}">
                <a16:creationId xmlns:a16="http://schemas.microsoft.com/office/drawing/2014/main" id="{A4B3C5C3-4EE9-EE47-DA1F-5A90BE0C65A4}"/>
              </a:ext>
            </a:extLst>
          </p:cNvPr>
          <p:cNvSpPr>
            <a:spLocks noGrp="1"/>
          </p:cNvSpPr>
          <p:nvPr>
            <p:ph sz="half" idx="2"/>
          </p:nvPr>
        </p:nvSpPr>
        <p:spPr>
          <a:xfrm>
            <a:off x="685800" y="1768188"/>
            <a:ext cx="5223763" cy="4573345"/>
          </a:xfrm>
        </p:spPr>
        <p:txBody>
          <a:bodyPr>
            <a:noAutofit/>
          </a:bodyPr>
          <a:lstStyle/>
          <a:p>
            <a:pPr marL="274320" indent="-274320">
              <a:spcBef>
                <a:spcPts val="1200"/>
              </a:spcBef>
              <a:defRPr/>
            </a:pPr>
            <a:r>
              <a:rPr lang="en-US" sz="1800" b="1" dirty="0"/>
              <a:t>California Law</a:t>
            </a:r>
            <a:br>
              <a:rPr lang="en-US" sz="1800" b="1" dirty="0"/>
            </a:br>
            <a:r>
              <a:rPr lang="en-US" sz="1400" dirty="0"/>
              <a:t>Health and Safety Code section 110286 prohibits the sale of expired over the counter (OTC) drugs, while section 114094.5 prohibits the sale of expired infant food and formula </a:t>
            </a:r>
          </a:p>
          <a:p>
            <a:pPr marL="274320" lvl="0" indent="-274320">
              <a:spcBef>
                <a:spcPts val="1200"/>
              </a:spcBef>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Multi-County District Attorney Participation</a:t>
            </a:r>
            <a:br>
              <a:rPr kumimoji="0" lang="en-US" sz="18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br>
            <a:r>
              <a:rPr lang="en-US" sz="1400" dirty="0"/>
              <a:t>District Attorneys in Yolo County, San Joaquin County, Sacramento County, Sonoma County, and Shasta County are actively pursuing investigations and lawsuits</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p>
            <a:pPr marL="274320" marR="0" lvl="0" indent="-274320" algn="l" defTabSz="914400" rtl="0" eaLnBrk="1" fontAlgn="auto" latinLnBrk="0" hangingPunct="1">
              <a:lnSpc>
                <a:spcPct val="100000"/>
              </a:lnSpc>
              <a:spcBef>
                <a:spcPts val="1200"/>
              </a:spcBef>
              <a:spcAft>
                <a:spcPts val="0"/>
              </a:spcAft>
              <a:buSzTx/>
              <a:buFont typeface="Arial" panose="020B0604020202020204" pitchFamily="34" charset="0"/>
              <a:buChar char="•"/>
              <a:tabLst/>
              <a:defRPr/>
            </a:pPr>
            <a:r>
              <a:rPr lang="en-US" sz="1600" b="1" dirty="0"/>
              <a:t>Investigation Process  </a:t>
            </a:r>
            <a:br>
              <a:rPr kumimoji="0" lang="en-US" sz="20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b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DAs conduct multi-store inspections across California, identify and document expired products on store shelves, then notify grocer of violations and findings </a:t>
            </a:r>
          </a:p>
          <a:p>
            <a:pPr marL="274320" indent="-274320">
              <a:spcBef>
                <a:spcPts val="1200"/>
              </a:spcBef>
              <a:defRPr/>
            </a:pPr>
            <a:r>
              <a:rPr lang="en-US" sz="1600" b="1" dirty="0"/>
              <a:t>Immediate Action Requested</a:t>
            </a:r>
            <a:br>
              <a:rPr lang="en-US" sz="2000" b="1" dirty="0"/>
            </a:br>
            <a:r>
              <a:rPr lang="en-US" sz="1400" dirty="0"/>
              <a:t>DAs request that the grocer develop a plan to identify, remove, track and photograph all expired OTC and baby food and formula products within two weeks of notice of the alleged violation, AND implement that plan within three weeks of the notice of the alleged violation</a:t>
            </a:r>
          </a:p>
          <a:p>
            <a:pPr marL="274320" marR="0" lvl="0" indent="-274320" algn="l" defTabSz="914400" rtl="0" eaLnBrk="1" fontAlgn="auto" latinLnBrk="0" hangingPunct="1">
              <a:lnSpc>
                <a:spcPct val="100000"/>
              </a:lnSpc>
              <a:spcBef>
                <a:spcPts val="1200"/>
              </a:spcBef>
              <a:spcAft>
                <a:spcPts val="0"/>
              </a:spcAft>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p:txBody>
      </p:sp>
      <p:sp>
        <p:nvSpPr>
          <p:cNvPr id="6" name="Title 5" descr="" title="">
            <a:extLst>
              <a:ext uri="{FF2B5EF4-FFF2-40B4-BE49-F238E27FC236}">
                <a16:creationId xmlns:a16="http://schemas.microsoft.com/office/drawing/2014/main" id="{AB320CB0-19A3-963B-AA36-FDC3DF7EAA2D}"/>
              </a:ext>
            </a:extLst>
          </p:cNvPr>
          <p:cNvSpPr>
            <a:spLocks noGrp="1"/>
          </p:cNvSpPr>
          <p:nvPr>
            <p:ph type="title"/>
          </p:nvPr>
        </p:nvSpPr>
        <p:spPr>
          <a:xfrm>
            <a:off x="685800" y="693470"/>
            <a:ext cx="11136086" cy="1024128"/>
          </a:xfrm>
        </p:spPr>
        <p:txBody>
          <a:bodyPr/>
          <a:lstStyle/>
          <a:p>
            <a:r>
              <a:rPr lang="en-US" sz="3900" dirty="0"/>
              <a:t>A Closer Look: Expired OTC and Baby Products</a:t>
            </a:r>
            <a:endParaRPr lang="en-US" sz="3900" b="0" spc="-50" dirty="0"/>
          </a:p>
        </p:txBody>
      </p:sp>
      <p:sp>
        <p:nvSpPr>
          <p:cNvPr id="7" name="Slide Number Placeholder 6" descr="" title="">
            <a:extLst>
              <a:ext uri="{FF2B5EF4-FFF2-40B4-BE49-F238E27FC236}">
                <a16:creationId xmlns:a16="http://schemas.microsoft.com/office/drawing/2014/main" id="{DB4E0F9A-3E3D-A526-D547-3682D8E03D1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2E8864-9E47-48CD-A718-F4F563C4A3BF}" type="slidenum">
              <a:rPr kumimoji="0" lang="en-US" sz="900" b="1" i="0" u="none" strike="noStrike" kern="1200" cap="all" spc="100"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all" spc="100" normalizeH="0" baseline="0" noProof="0" dirty="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
        <p:nvSpPr>
          <p:cNvPr id="8" name="Footer Placeholder 7" descr="" title="">
            <a:extLst>
              <a:ext uri="{FF2B5EF4-FFF2-40B4-BE49-F238E27FC236}">
                <a16:creationId xmlns:a16="http://schemas.microsoft.com/office/drawing/2014/main" id="{CCB5D990-5462-B9C7-5567-19C0191DFB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100"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rPr>
              <a:t>CGA LEGAL ADVISORY COMMITTEE</a:t>
            </a:r>
            <a:endParaRPr kumimoji="0" lang="en-US" sz="900" b="1" i="0" u="none" strike="noStrike" kern="1200" cap="all" spc="100" normalizeH="0" baseline="0" noProof="0" dirty="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
        <p:nvSpPr>
          <p:cNvPr id="13" name="Content Placeholder 3" descr="" title="">
            <a:extLst>
              <a:ext uri="{FF2B5EF4-FFF2-40B4-BE49-F238E27FC236}">
                <a16:creationId xmlns:a16="http://schemas.microsoft.com/office/drawing/2014/main" id="{C1B933C4-3C38-4723-AAE7-53E98DE7EE99}"/>
              </a:ext>
            </a:extLst>
          </p:cNvPr>
          <p:cNvSpPr txBox="1">
            <a:spLocks/>
          </p:cNvSpPr>
          <p:nvPr/>
        </p:nvSpPr>
        <p:spPr>
          <a:xfrm>
            <a:off x="6096000" y="1768188"/>
            <a:ext cx="5223763" cy="4666479"/>
          </a:xfrm>
          <a:prstGeom prst="rect">
            <a:avLst/>
          </a:prstGeom>
        </p:spPr>
        <p:txBody>
          <a:bodyPr vert="horz" lIns="0" tIns="45720" rIns="91440" bIns="45720" rtlCol="0">
            <a:noAutofit/>
          </a:bodyPr>
          <a:lstStyle>
            <a:lvl1pPr marL="457200" indent="-457200" algn="l" defTabSz="914400" rtl="0" eaLnBrk="1" latinLnBrk="0" hangingPunct="1">
              <a:lnSpc>
                <a:spcPct val="100000"/>
              </a:lnSpc>
              <a:spcBef>
                <a:spcPts val="1000"/>
              </a:spcBef>
              <a:buClr>
                <a:srgbClr val="B2BB1E"/>
              </a:buClr>
              <a:buFont typeface="Arial" panose="020B0604020202020204" pitchFamily="34" charset="0"/>
              <a:buChar char="•"/>
              <a:defRPr sz="2800" kern="1200">
                <a:solidFill>
                  <a:srgbClr val="000000"/>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400" kern="1200">
                <a:solidFill>
                  <a:srgbClr val="000000"/>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rgbClr val="000000"/>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spcBef>
                <a:spcPts val="1200"/>
              </a:spcBef>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Tolling Agreement and </a:t>
            </a:r>
            <a:r>
              <a:rPr lang="en-US" sz="1600" b="1" dirty="0"/>
              <a:t>Information Exchange</a:t>
            </a:r>
            <a:br>
              <a:rPr lang="en-US" sz="1600" b="1" dirty="0"/>
            </a:b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DAs will request a tolling agreement to allow time for information exchange, and</a:t>
            </a:r>
            <a:r>
              <a:rPr lang="en-US" sz="1400" dirty="0"/>
              <a:t> will ask grocers to produce information such as store list, internal policies and procedures for expired products, all records for checks/audits for expired products, documentation of expired products removed from shelves as part of corrective action </a:t>
            </a:r>
          </a:p>
          <a:p>
            <a:pPr marL="274320" indent="-274320">
              <a:spcBef>
                <a:spcPts val="1200"/>
              </a:spcBef>
              <a:defRPr/>
            </a:pPr>
            <a:r>
              <a:rPr lang="en-US" sz="1600" b="1" dirty="0"/>
              <a:t>Meetings and Settlement Negotiations </a:t>
            </a:r>
            <a:br>
              <a:rPr lang="en-US" sz="1800" b="1" dirty="0"/>
            </a:br>
            <a:r>
              <a:rPr lang="en-US" sz="1400" dirty="0"/>
              <a:t>DAs will request meetings with grocer to discuss processes used at stores to track and remove expired products, assess whether grocers maintain adequate compliance systems </a:t>
            </a:r>
          </a:p>
          <a:p>
            <a:pPr marL="274320" indent="-274320">
              <a:spcBef>
                <a:spcPts val="1200"/>
              </a:spcBef>
              <a:defRPr/>
            </a:pPr>
            <a:r>
              <a:rPr lang="en-US" sz="1600" b="1" dirty="0"/>
              <a:t>Court Proceedings </a:t>
            </a:r>
            <a:br>
              <a:rPr lang="en-US" sz="2000" b="1" dirty="0"/>
            </a:br>
            <a:r>
              <a:rPr lang="en-US" sz="1400" dirty="0"/>
              <a:t>After the parties reach a settlement, the DAs will file a complaint and proposed judgment with settlement terms</a:t>
            </a:r>
          </a:p>
          <a:p>
            <a:pPr marL="274320" indent="-274320">
              <a:spcBef>
                <a:spcPts val="1200"/>
              </a:spcBef>
              <a:defRPr/>
            </a:pPr>
            <a:r>
              <a:rPr lang="en-US" sz="1600" b="1" dirty="0"/>
              <a:t>Settlement Structure </a:t>
            </a:r>
            <a:br>
              <a:rPr lang="en-US" sz="2000" b="1" dirty="0"/>
            </a:br>
            <a:r>
              <a:rPr lang="en-US" sz="1400" dirty="0"/>
              <a:t>Injunctive relief (5-7 years), civil penalties, cost recovery, cy pres restitution, monitoring and reporting obligations </a:t>
            </a:r>
          </a:p>
          <a:p>
            <a:pPr marL="0" indent="0">
              <a:spcBef>
                <a:spcPts val="1200"/>
              </a:spcBef>
              <a:buNone/>
              <a:defRPr/>
            </a:pPr>
            <a:endParaRPr lang="en-US" sz="1400" dirty="0"/>
          </a:p>
        </p:txBody>
      </p:sp>
    </p:spTree>
    <p:extLst>
      <p:ext uri="{BB962C8B-B14F-4D97-AF65-F5344CB8AC3E}">
        <p14:creationId xmlns:p14="http://schemas.microsoft.com/office/powerpoint/2010/main" val="1306650416"/>
      </p:ext>
    </p:extLst>
  </p:cSld>
  <p:clrMapOvr>
    <a:masterClrMapping/>
  </p:clrMapOvr>
</p:sld>
</file>

<file path=ppt/theme/theme1.xml><?xml version="1.0" encoding="utf-8"?>
<a:theme xmlns:thm15="http://schemas.microsoft.com/office/thememl/2012/main" xmlns:a="http://schemas.openxmlformats.org/drawingml/2006/main" name="Marble-Shook-2021">
  <a:themeElements>
    <a:clrScheme name="Shook Color Palette">
      <a:dk1>
        <a:srgbClr val="000000"/>
      </a:dk1>
      <a:lt1>
        <a:srgbClr val="FFFFFF"/>
      </a:lt1>
      <a:dk2>
        <a:srgbClr val="F18A00"/>
      </a:dk2>
      <a:lt2>
        <a:srgbClr val="FF5100"/>
      </a:lt2>
      <a:accent1>
        <a:srgbClr val="62B2A5"/>
      </a:accent1>
      <a:accent2>
        <a:srgbClr val="007F6E"/>
      </a:accent2>
      <a:accent3>
        <a:srgbClr val="8662B9"/>
      </a:accent3>
      <a:accent4>
        <a:srgbClr val="270089"/>
      </a:accent4>
      <a:accent5>
        <a:srgbClr val="003DA6"/>
      </a:accent5>
      <a:accent6>
        <a:srgbClr val="8C827A"/>
      </a:accent6>
      <a:hlink>
        <a:srgbClr val="808285"/>
      </a:hlink>
      <a:folHlink>
        <a:srgbClr val="D1D3D4"/>
      </a:folHlink>
    </a:clrScheme>
    <a:fontScheme name="Shook Fon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E06D8C6-F09C-CA45-8D56-1C8A7BFA32A1}" vid="{807DDCF3-4DCA-7540-8372-F5905C141000}"/>
    </a:ext>
  </a:extLst>
</a:theme>
</file>

<file path=ppt/theme/theme2.xml><?xml version="1.0" encoding="utf-8"?>
<a:theme xmlns:a="http://schemas.openxmlformats.org/drawingml/2006/main" name="Office Theme">
  <a:themeElements>
    <a:clrScheme name="Shook Color Palette">
      <a:dk1>
        <a:srgbClr val="000000"/>
      </a:dk1>
      <a:lt1>
        <a:srgbClr val="FFFFFF"/>
      </a:lt1>
      <a:dk2>
        <a:srgbClr val="F18A00"/>
      </a:dk2>
      <a:lt2>
        <a:srgbClr val="FF6B00"/>
      </a:lt2>
      <a:accent1>
        <a:srgbClr val="66C9BA"/>
      </a:accent1>
      <a:accent2>
        <a:srgbClr val="7473C0"/>
      </a:accent2>
      <a:accent3>
        <a:srgbClr val="21145F"/>
      </a:accent3>
      <a:accent4>
        <a:srgbClr val="003DA6"/>
      </a:accent4>
      <a:accent5>
        <a:srgbClr val="758592"/>
      </a:accent5>
      <a:accent6>
        <a:srgbClr val="B5ADA5"/>
      </a:accent6>
      <a:hlink>
        <a:srgbClr val="000000"/>
      </a:hlink>
      <a:folHlink>
        <a:srgbClr val="F18A00"/>
      </a:folHlink>
    </a:clrScheme>
    <a:fontScheme name="Shook Fon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hook Color Palette">
      <a:dk1>
        <a:srgbClr val="000000"/>
      </a:dk1>
      <a:lt1>
        <a:srgbClr val="FFFFFF"/>
      </a:lt1>
      <a:dk2>
        <a:srgbClr val="F18A00"/>
      </a:dk2>
      <a:lt2>
        <a:srgbClr val="FF6B00"/>
      </a:lt2>
      <a:accent1>
        <a:srgbClr val="66C9BA"/>
      </a:accent1>
      <a:accent2>
        <a:srgbClr val="7473C0"/>
      </a:accent2>
      <a:accent3>
        <a:srgbClr val="21145F"/>
      </a:accent3>
      <a:accent4>
        <a:srgbClr val="003DA6"/>
      </a:accent4>
      <a:accent5>
        <a:srgbClr val="758592"/>
      </a:accent5>
      <a:accent6>
        <a:srgbClr val="B5ADA5"/>
      </a:accent6>
      <a:hlink>
        <a:srgbClr val="000000"/>
      </a:hlink>
      <a:folHlink>
        <a:srgbClr val="F18A00"/>
      </a:folHlink>
    </a:clrScheme>
    <a:fontScheme name="Shook Fon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1900-01-01T00:00:00.0000000Z</dcterms:created>
  <dcterms:modified xsi:type="dcterms:W3CDTF">1900-01-01T00:00:00.0000000Z</dcterms:modified>
</coreProperties>
</file>