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3-->
<p:presentation xmlns:r="http://schemas.openxmlformats.org/officeDocument/2006/relationships" xmlns:a="http://schemas.openxmlformats.org/drawingml/2006/main" xmlns:p="http://schemas.openxmlformats.org/presentationml/2006/main" removePersonalInfoOnSave="1" saveSubsetFonts="1">
  <p:sldMasterIdLst>
    <p:sldMasterId id="2147483909" r:id="rId1"/>
  </p:sldMasterIdLst>
  <p:notesMasterIdLst>
    <p:notesMasterId r:id="rId2"/>
  </p:notesMasterIdLst>
  <p:handoutMasterIdLst>
    <p:handoutMasterId r:id="rId3"/>
  </p:handoutMasterIdLst>
  <p:sldIdLst>
    <p:sldId id="256" r:id="rId4"/>
    <p:sldId id="262" r:id="rId5"/>
    <p:sldId id="264" r:id="rId6"/>
    <p:sldId id="281" r:id="rId7"/>
    <p:sldId id="282" r:id="rId8"/>
    <p:sldId id="276" r:id="rId9"/>
    <p:sldId id="280" r:id="rId10"/>
    <p:sldId id="272" r:id="rId11"/>
    <p:sldId id="265" r:id="rId12"/>
    <p:sldId id="279" r:id="rId13"/>
    <p:sldId id="277" r:id="rId14"/>
    <p:sldId id="268" r:id="rId15"/>
    <p:sldId id="270" r:id="rId16"/>
    <p:sldId id="278" r:id="rId17"/>
    <p:sldId id="275" r:id="rId18"/>
    <p:sldId id="288" r:id="rId19"/>
    <p:sldId id="588" r:id="rId20"/>
    <p:sldId id="362" r:id="rId21"/>
    <p:sldId id="361" r:id="rId22"/>
    <p:sldId id="589" r:id="rId23"/>
    <p:sldId id="444" r:id="rId24"/>
    <p:sldId id="283" r:id="rId25"/>
    <p:sldId id="590" r:id="rId26"/>
    <p:sldId id="284" r:id="rId27"/>
    <p:sldId id="591" r:id="rId28"/>
    <p:sldId id="287" r:id="rId29"/>
    <p:sldId id="592" r:id="rId30"/>
    <p:sldId id="285" r:id="rId31"/>
    <p:sldId id="269" r:id="rId32"/>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fill>
          <a:solidFill>
            <a:schemeClr val="accent6">
              <a:alpha val="20000"/>
            </a:schemeClr>
          </a:solidFill>
        </a:fill>
      </a:tcStyle>
    </a:band1H>
    <a:band1V>
      <a:tcStyle>
        <a:fill>
          <a:solidFill>
            <a:schemeClr val="accent6">
              <a:alpha val="20000"/>
            </a:schemeClr>
          </a:solidFill>
        </a:fill>
      </a:tcStyle>
    </a:band1V>
    <a:lastCol>
      <a:tcTxStyle b="on"/>
    </a:lastCol>
    <a:firstCol>
      <a:tcTxStyle b="on"/>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4" autoAdjust="0"/>
    <p:restoredTop sz="94660"/>
  </p:normalViewPr>
  <p:slideViewPr>
    <p:cSldViewPr snapToGrid="0">
      <p:cViewPr varScale="1">
        <p:scale>
          <a:sx n="159" d="100"/>
          <a:sy n="159" d="100"/>
        </p:scale>
        <p:origin x="2514" y="1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75" d="100"/>
          <a:sy n="75" d="100"/>
        </p:scale>
        <p:origin x="4194" y="1482"/>
      </p:cViewPr>
      <p:guideLst>
        <p:guide orient="horz" pos="2880"/>
        <p:guide pos="2160"/>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5" name="Slide Number Placeholder"/>
          <p:cNvSpPr>
            <a:spLocks noGrp="1"/>
          </p:cNvSpPr>
          <p:nvPr>
            <p:ph type="sldNum" sz="quarter" idx="3"/>
          </p:nvPr>
        </p:nvSpPr>
        <p:spPr>
          <a:xfrm>
            <a:off x="1" y="8685213"/>
            <a:ext cx="6858000" cy="458787"/>
          </a:xfrm>
          <a:prstGeom prst="rect">
            <a:avLst/>
          </a:prstGeom>
        </p:spPr>
        <p:txBody>
          <a:bodyPr vert="horz" lIns="0" tIns="0" rIns="0" bIns="0" rtlCol="0" anchor="ctr"/>
          <a:lstStyle>
            <a:lvl1pPr algn="r">
              <a:defRPr sz="1200"/>
            </a:lvl1pPr>
          </a:lstStyle>
          <a:p>
            <a:pPr algn="ctr"/>
            <a:fld id="{CF2E6212-42EB-4A53-8147-C9A1B92E8F98}" type="slidenum">
              <a:rPr lang="en-US" sz="700" b="1" cap="all" spc="100" smtClean="0">
                <a:latin typeface="+mj-lt"/>
              </a:rPr>
              <a:pPr algn="ctr"/>
              <a:t>‹#›</a:t>
            </a:fld>
            <a:endParaRPr lang="en-US" sz="700" b="1" cap="all" spc="100">
              <a:latin typeface="+mj-lt"/>
            </a:endParaRPr>
          </a:p>
        </p:txBody>
      </p:sp>
      <p:grpSp>
        <p:nvGrpSpPr>
          <p:cNvPr id="6" name="Margin Text"/>
          <p:cNvGrpSpPr/>
          <p:nvPr/>
        </p:nvGrpSpPr>
        <p:grpSpPr>
          <a:xfrm>
            <a:off x="0" y="0"/>
            <a:ext cx="6858000" cy="8686800"/>
            <a:chExt cx="6858000" cy="8686800"/>
          </a:xfrm>
        </p:grpSpPr>
        <p:sp>
          <p:nvSpPr>
            <p:cNvPr id="7" name="Margin Text: SHB.com"/>
            <p:cNvSpPr txBox="1"/>
            <p:nvPr/>
          </p:nvSpPr>
          <p:spPr>
            <a:xfrm rot="16200000">
              <a:off x="-3886199" y="4343400"/>
              <a:ext cx="82296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700" b="1" i="0" u="none" strike="noStrike" kern="1200" cap="all" spc="100" normalizeH="0" baseline="0" noProof="0">
                  <a:ln>
                    <a:noFill/>
                  </a:ln>
                  <a:solidFill>
                    <a:srgbClr val="000000"/>
                  </a:solidFill>
                  <a:effectLst/>
                  <a:uLnTx/>
                  <a:uFillTx/>
                  <a:latin typeface="+mj-lt"/>
                  <a:ea typeface="+mn-ea"/>
                  <a:cs typeface="+mn-cs"/>
                </a:rPr>
                <a:t>SHB.COM</a:t>
              </a:r>
            </a:p>
          </p:txBody>
        </p:sp>
        <p:sp>
          <p:nvSpPr>
            <p:cNvPr id="8" name="Margin Text: Shook"/>
            <p:cNvSpPr txBox="1"/>
            <p:nvPr/>
          </p:nvSpPr>
          <p:spPr>
            <a:xfrm rot="5400000">
              <a:off x="2514600" y="4343400"/>
              <a:ext cx="82296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700" b="1" i="0" u="none" strike="noStrike" kern="1200" cap="all" spc="100" normalizeH="0" baseline="0" noProof="0">
                  <a:ln>
                    <a:noFill/>
                  </a:ln>
                  <a:solidFill>
                    <a:srgbClr val="000000"/>
                  </a:solidFill>
                  <a:effectLst/>
                  <a:uLnTx/>
                  <a:uFillTx/>
                  <a:latin typeface="+mj-lt"/>
                  <a:ea typeface="+mn-ea"/>
                  <a:cs typeface="+mn-cs"/>
                </a:rPr>
                <a:t>shook</a:t>
              </a:r>
            </a:p>
          </p:txBody>
        </p:sp>
        <p:sp>
          <p:nvSpPr>
            <p:cNvPr id="9" name="Margin Text: 2021"/>
            <p:cNvSpPr txBox="1"/>
            <p:nvPr/>
          </p:nvSpPr>
          <p:spPr>
            <a:xfrm>
              <a:off x="0" y="0"/>
              <a:ext cx="68580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700" b="1" i="0" u="none" strike="noStrike" kern="1200" cap="all" spc="100" normalizeH="0" baseline="0" noProof="0">
                  <a:ln>
                    <a:noFill/>
                  </a:ln>
                  <a:solidFill>
                    <a:srgbClr val="000000"/>
                  </a:solidFill>
                  <a:effectLst/>
                  <a:uLnTx/>
                  <a:uFillTx/>
                  <a:latin typeface="+mj-lt"/>
                  <a:ea typeface="+mn-ea"/>
                  <a:cs typeface="+mn-cs"/>
                </a:rPr>
                <a:t>2021</a:t>
              </a:r>
            </a:p>
          </p:txBody>
        </p:sp>
      </p:grpSp>
    </p:spTree>
    <p:extLst>
      <p:ext uri="{BB962C8B-B14F-4D97-AF65-F5344CB8AC3E}">
        <p14:creationId val="4168685927"/>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5" name="Notes Placeholder"/>
          <p:cNvSpPr>
            <a:spLocks noGrp="1"/>
          </p:cNvSpPr>
          <p:nvPr>
            <p:ph type="body" sz="quarter" idx="3"/>
          </p:nvPr>
        </p:nvSpPr>
        <p:spPr>
          <a:xfrm>
            <a:off x="685800" y="3915015"/>
            <a:ext cx="5486400" cy="45182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Image Placeholder"/>
          <p:cNvSpPr>
            <a:spLocks noGrp="1" noRot="1" noChangeAspect="1"/>
          </p:cNvSpPr>
          <p:nvPr>
            <p:ph type="sldImg" idx="2"/>
          </p:nvPr>
        </p:nvSpPr>
        <p:spPr>
          <a:xfrm>
            <a:off x="685800" y="708853"/>
            <a:ext cx="5486400" cy="3086100"/>
          </a:xfrm>
          <a:prstGeom prst="rect">
            <a:avLst/>
          </a:prstGeom>
          <a:noFill/>
          <a:ln w="12700">
            <a:solidFill>
              <a:prstClr val="black"/>
            </a:solidFill>
          </a:ln>
        </p:spPr>
      </p:sp>
      <p:grpSp>
        <p:nvGrpSpPr>
          <p:cNvPr id="14" name="Margin Text"/>
          <p:cNvGrpSpPr/>
          <p:nvPr/>
        </p:nvGrpSpPr>
        <p:grpSpPr>
          <a:xfrm>
            <a:off x="0" y="0"/>
            <a:ext cx="6858000" cy="8686800"/>
            <a:chExt cx="6858000" cy="8686800"/>
          </a:xfrm>
        </p:grpSpPr>
        <p:sp>
          <p:nvSpPr>
            <p:cNvPr id="8" name="Margin Text: SHB.com"/>
            <p:cNvSpPr txBox="1"/>
            <p:nvPr/>
          </p:nvSpPr>
          <p:spPr>
            <a:xfrm rot="16200000">
              <a:off x="-3886199" y="4343400"/>
              <a:ext cx="82296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700" b="1" i="0" u="none" strike="noStrike" kern="1200" cap="all" spc="100" normalizeH="0" baseline="0" noProof="0">
                  <a:ln>
                    <a:noFill/>
                  </a:ln>
                  <a:solidFill>
                    <a:srgbClr val="000000"/>
                  </a:solidFill>
                  <a:effectLst/>
                  <a:uLnTx/>
                  <a:uFillTx/>
                  <a:latin typeface="+mj-lt"/>
                  <a:ea typeface="+mn-ea"/>
                  <a:cs typeface="+mn-cs"/>
                </a:rPr>
                <a:t>SHB.COM</a:t>
              </a:r>
            </a:p>
          </p:txBody>
        </p:sp>
        <p:sp>
          <p:nvSpPr>
            <p:cNvPr id="9" name="Margin Text: Shook"/>
            <p:cNvSpPr txBox="1"/>
            <p:nvPr/>
          </p:nvSpPr>
          <p:spPr>
            <a:xfrm rot="5400000">
              <a:off x="2514600" y="4343400"/>
              <a:ext cx="82296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700" b="1" i="0" u="none" strike="noStrike" kern="1200" cap="all" spc="100" normalizeH="0" baseline="0" noProof="0">
                  <a:ln>
                    <a:noFill/>
                  </a:ln>
                  <a:solidFill>
                    <a:srgbClr val="000000"/>
                  </a:solidFill>
                  <a:effectLst/>
                  <a:uLnTx/>
                  <a:uFillTx/>
                  <a:latin typeface="+mj-lt"/>
                  <a:ea typeface="+mn-ea"/>
                  <a:cs typeface="+mn-cs"/>
                </a:rPr>
                <a:t>shook</a:t>
              </a:r>
            </a:p>
          </p:txBody>
        </p:sp>
        <p:sp>
          <p:nvSpPr>
            <p:cNvPr id="10" name="Margin Text: 2021"/>
            <p:cNvSpPr txBox="1"/>
            <p:nvPr/>
          </p:nvSpPr>
          <p:spPr>
            <a:xfrm>
              <a:off x="0" y="0"/>
              <a:ext cx="68580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700" b="1" i="0" u="none" strike="noStrike" kern="1200" cap="all" spc="100" normalizeH="0" baseline="0" noProof="0">
                  <a:ln>
                    <a:noFill/>
                  </a:ln>
                  <a:solidFill>
                    <a:srgbClr val="000000"/>
                  </a:solidFill>
                  <a:effectLst/>
                  <a:uLnTx/>
                  <a:uFillTx/>
                  <a:latin typeface="+mj-lt"/>
                  <a:ea typeface="+mn-ea"/>
                  <a:cs typeface="+mn-cs"/>
                </a:rPr>
                <a:t>2021</a:t>
              </a:r>
            </a:p>
          </p:txBody>
        </p:sp>
      </p:grpSp>
      <p:sp>
        <p:nvSpPr>
          <p:cNvPr id="13" name="Slide Number Placeholder"/>
          <p:cNvSpPr>
            <a:spLocks noGrp="1"/>
          </p:cNvSpPr>
          <p:nvPr>
            <p:ph type="sldNum" sz="quarter" idx="5"/>
          </p:nvPr>
        </p:nvSpPr>
        <p:spPr>
          <a:xfrm>
            <a:off x="0" y="8685213"/>
            <a:ext cx="6856413" cy="458787"/>
          </a:xfrm>
          <a:prstGeom prst="rect">
            <a:avLst/>
          </a:prstGeom>
        </p:spPr>
        <p:txBody>
          <a:bodyPr vert="horz" lIns="0" tIns="0" rIns="0" bIns="0" rtlCol="0" anchor="ctr"/>
          <a:lstStyle>
            <a:lvl1pPr algn="ctr">
              <a:defRPr sz="800" b="1" cap="all" spc="100" baseline="0">
                <a:solidFill>
                  <a:schemeClr val="tx1"/>
                </a:solidFill>
                <a:latin typeface="+mj-lt"/>
              </a:defRPr>
            </a:lvl1pPr>
          </a:lstStyle>
          <a:p>
            <a:fld id="{36FD6152-EF86-433B-BD68-C9D0AD75DD89}" type="slidenum">
              <a:rPr lang="en-US" smtClean="0"/>
              <a:t>‹#›</a:t>
            </a:fld>
            <a:endParaRPr lang="en-US"/>
          </a:p>
        </p:txBody>
      </p:sp>
    </p:spTree>
    <p:extLst>
      <p:ext uri="{BB962C8B-B14F-4D97-AF65-F5344CB8AC3E}">
        <p14:creationId val="603627731"/>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Aft>
        <a:spcPts val="300"/>
      </a:spcAft>
      <a:buClr>
        <a:schemeClr val="tx2"/>
      </a:buClr>
      <a:buFont typeface="Arial" panose="020b0604020202020204" pitchFamily="34" charset="0"/>
      <a:buChar char="•"/>
      <a:defRPr sz="1400" kern="1200">
        <a:solidFill>
          <a:schemeClr val="tx1"/>
        </a:solidFill>
        <a:latin typeface="+mn-lt"/>
        <a:ea typeface="+mn-ea"/>
        <a:cs typeface="+mn-cs"/>
      </a:defRPr>
    </a:lvl1pPr>
    <a:lvl2pPr marL="365760" indent="-171450" algn="l" defTabSz="914400" rtl="0" eaLnBrk="1" latinLnBrk="0" hangingPunct="1">
      <a:spcAft>
        <a:spcPts val="300"/>
      </a:spcAft>
      <a:buClr>
        <a:schemeClr val="bg1">
          <a:lumMod val="75000"/>
        </a:schemeClr>
      </a:buClr>
      <a:buFont typeface="Arial" panose="020b0604020202020204" pitchFamily="34" charset="0"/>
      <a:buChar char="•"/>
      <a:defRPr sz="1200" kern="1200">
        <a:solidFill>
          <a:schemeClr val="tx1"/>
        </a:solidFill>
        <a:latin typeface="+mn-lt"/>
        <a:ea typeface="+mn-ea"/>
        <a:cs typeface="+mn-cs"/>
      </a:defRPr>
    </a:lvl2pPr>
    <a:lvl3pPr marL="640080" indent="-171450" algn="l" defTabSz="914400" rtl="0" eaLnBrk="1" latinLnBrk="0" hangingPunct="1">
      <a:spcAft>
        <a:spcPts val="300"/>
      </a:spcAft>
      <a:buClr>
        <a:schemeClr val="bg1">
          <a:lumMod val="75000"/>
        </a:schemeClr>
      </a:buClr>
      <a:buFont typeface="Arial" panose="020b0604020202020204" pitchFamily="34" charset="0"/>
      <a:buChar char="•"/>
      <a:defRPr sz="1050" kern="1200">
        <a:solidFill>
          <a:schemeClr val="tx1"/>
        </a:solidFill>
        <a:latin typeface="+mn-lt"/>
        <a:ea typeface="+mn-ea"/>
        <a:cs typeface="+mn-cs"/>
      </a:defRPr>
    </a:lvl3pPr>
    <a:lvl4pPr marL="914400" indent="-171450" algn="l" defTabSz="914400" rtl="0" eaLnBrk="1" latinLnBrk="0" hangingPunct="1">
      <a:spcAft>
        <a:spcPts val="300"/>
      </a:spcAft>
      <a:buClr>
        <a:schemeClr val="bg1">
          <a:lumMod val="75000"/>
        </a:schemeClr>
      </a:buClr>
      <a:buFont typeface="Arial" panose="020b0604020202020204" pitchFamily="34" charset="0"/>
      <a:buChar char="•"/>
      <a:defRPr sz="1050" kern="1200">
        <a:solidFill>
          <a:schemeClr val="tx1"/>
        </a:solidFill>
        <a:latin typeface="+mn-lt"/>
        <a:ea typeface="+mn-ea"/>
        <a:cs typeface="+mn-cs"/>
      </a:defRPr>
    </a:lvl4pPr>
    <a:lvl5pPr marL="1188720" indent="-171450" algn="l" defTabSz="914400" rtl="0" eaLnBrk="1" latinLnBrk="0" hangingPunct="1">
      <a:spcAft>
        <a:spcPts val="300"/>
      </a:spcAft>
      <a:buClr>
        <a:schemeClr val="bg1">
          <a:lumMod val="75000"/>
        </a:schemeClr>
      </a:buClr>
      <a:buFont typeface="Arial" panose="020b0604020202020204" pitchFamily="34" charset="0"/>
      <a:buChar char="•"/>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709613"/>
            <a:ext cx="5486400" cy="3086100"/>
          </a:xfrm>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0"/>
          </p:nvPr>
        </p:nvSpPr>
        <p:spPr/>
        <p:txBody>
          <a:bodyPr/>
          <a:lstStyle/>
          <a:p>
            <a:fld id="{36FD6152-EF86-433B-BD68-C9D0AD75DD89}" type="slidenum">
              <a:rPr lang="en-US" smtClean="0"/>
              <a:t>1</a:t>
            </a:fld>
            <a:endParaRPr lang="en-US"/>
          </a:p>
        </p:txBody>
      </p:sp>
    </p:spTree>
    <p:extLst>
      <p:ext uri="{BB962C8B-B14F-4D97-AF65-F5344CB8AC3E}">
        <p14:creationId val="146553024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10</a:t>
            </a:fld>
            <a:endParaRPr lang="en-US"/>
          </a:p>
        </p:txBody>
      </p:sp>
    </p:spTree>
    <p:extLst>
      <p:ext uri="{BB962C8B-B14F-4D97-AF65-F5344CB8AC3E}">
        <p14:creationId val="382287807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11</a:t>
            </a:fld>
            <a:endParaRPr lang="en-US"/>
          </a:p>
        </p:txBody>
      </p:sp>
    </p:spTree>
    <p:extLst>
      <p:ext uri="{BB962C8B-B14F-4D97-AF65-F5344CB8AC3E}">
        <p14:creationId val="417345782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12</a:t>
            </a:fld>
            <a:endParaRPr lang="en-US"/>
          </a:p>
        </p:txBody>
      </p:sp>
    </p:spTree>
    <p:extLst>
      <p:ext uri="{BB962C8B-B14F-4D97-AF65-F5344CB8AC3E}">
        <p14:creationId val="288266094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13</a:t>
            </a:fld>
            <a:endParaRPr lang="en-US"/>
          </a:p>
        </p:txBody>
      </p:sp>
    </p:spTree>
    <p:extLst>
      <p:ext uri="{BB962C8B-B14F-4D97-AF65-F5344CB8AC3E}">
        <p14:creationId val="151177362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14</a:t>
            </a:fld>
            <a:endParaRPr lang="en-US"/>
          </a:p>
        </p:txBody>
      </p:sp>
    </p:spTree>
    <p:extLst>
      <p:ext uri="{BB962C8B-B14F-4D97-AF65-F5344CB8AC3E}">
        <p14:creationId val="374613329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15</a:t>
            </a:fld>
            <a:endParaRPr lang="en-US"/>
          </a:p>
        </p:txBody>
      </p:sp>
    </p:spTree>
    <p:extLst>
      <p:ext uri="{BB962C8B-B14F-4D97-AF65-F5344CB8AC3E}">
        <p14:creationId val="418577169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16</a:t>
            </a:fld>
            <a:endParaRPr lang="en-US"/>
          </a:p>
        </p:txBody>
      </p:sp>
    </p:spTree>
    <p:extLst>
      <p:ext uri="{BB962C8B-B14F-4D97-AF65-F5344CB8AC3E}">
        <p14:creationId val="354933367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17</a:t>
            </a:fld>
            <a:endParaRPr lang="en-US"/>
          </a:p>
        </p:txBody>
      </p:sp>
    </p:spTree>
    <p:extLst>
      <p:ext uri="{BB962C8B-B14F-4D97-AF65-F5344CB8AC3E}">
        <p14:creationId val="4984032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709613"/>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442B64-AD2E-DB48-B703-BA3FBF86D493}" type="slidenum">
              <a:rPr lang="en-US" smtClean="0"/>
              <a:t>18</a:t>
            </a:fld>
            <a:endParaRPr lang="en-US"/>
          </a:p>
        </p:txBody>
      </p:sp>
    </p:spTree>
    <p:extLst>
      <p:ext uri="{BB962C8B-B14F-4D97-AF65-F5344CB8AC3E}">
        <p14:creationId val="159397661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709613"/>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442B64-AD2E-DB48-B703-BA3FBF86D493}" type="slidenum">
              <a:rPr lang="en-US" smtClean="0"/>
              <a:t>19</a:t>
            </a:fld>
            <a:endParaRPr lang="en-US"/>
          </a:p>
        </p:txBody>
      </p:sp>
    </p:spTree>
    <p:extLst>
      <p:ext uri="{BB962C8B-B14F-4D97-AF65-F5344CB8AC3E}">
        <p14:creationId val="400571708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2</a:t>
            </a:fld>
            <a:endParaRPr lang="en-US"/>
          </a:p>
        </p:txBody>
      </p:sp>
    </p:spTree>
    <p:extLst>
      <p:ext uri="{BB962C8B-B14F-4D97-AF65-F5344CB8AC3E}">
        <p14:creationId val="298018360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20</a:t>
            </a:fld>
            <a:endParaRPr lang="en-US"/>
          </a:p>
        </p:txBody>
      </p:sp>
    </p:spTree>
    <p:extLst>
      <p:ext uri="{BB962C8B-B14F-4D97-AF65-F5344CB8AC3E}">
        <p14:creationId val="273972502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709613"/>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442B64-AD2E-DB48-B703-BA3FBF86D493}" type="slidenum">
              <a:rPr lang="en-US" smtClean="0"/>
              <a:t>21</a:t>
            </a:fld>
            <a:endParaRPr lang="en-US"/>
          </a:p>
        </p:txBody>
      </p:sp>
    </p:spTree>
    <p:extLst>
      <p:ext uri="{BB962C8B-B14F-4D97-AF65-F5344CB8AC3E}">
        <p14:creationId val="202160532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22</a:t>
            </a:fld>
            <a:endParaRPr lang="en-US"/>
          </a:p>
        </p:txBody>
      </p:sp>
    </p:spTree>
    <p:extLst>
      <p:ext uri="{BB962C8B-B14F-4D97-AF65-F5344CB8AC3E}">
        <p14:creationId val="200681502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23</a:t>
            </a:fld>
            <a:endParaRPr lang="en-US"/>
          </a:p>
        </p:txBody>
      </p:sp>
    </p:spTree>
    <p:extLst>
      <p:ext uri="{BB962C8B-B14F-4D97-AF65-F5344CB8AC3E}">
        <p14:creationId val="190372653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24</a:t>
            </a:fld>
            <a:endParaRPr lang="en-US"/>
          </a:p>
        </p:txBody>
      </p:sp>
    </p:spTree>
    <p:extLst>
      <p:ext uri="{BB962C8B-B14F-4D97-AF65-F5344CB8AC3E}">
        <p14:creationId val="122343411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25</a:t>
            </a:fld>
            <a:endParaRPr lang="en-US"/>
          </a:p>
        </p:txBody>
      </p:sp>
    </p:spTree>
    <p:extLst>
      <p:ext uri="{BB962C8B-B14F-4D97-AF65-F5344CB8AC3E}">
        <p14:creationId val="314868576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26</a:t>
            </a:fld>
            <a:endParaRPr lang="en-US"/>
          </a:p>
        </p:txBody>
      </p:sp>
    </p:spTree>
    <p:extLst>
      <p:ext uri="{BB962C8B-B14F-4D97-AF65-F5344CB8AC3E}">
        <p14:creationId val="153166956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27</a:t>
            </a:fld>
            <a:endParaRPr lang="en-US"/>
          </a:p>
        </p:txBody>
      </p:sp>
    </p:spTree>
    <p:extLst>
      <p:ext uri="{BB962C8B-B14F-4D97-AF65-F5344CB8AC3E}">
        <p14:creationId val="180977742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28</a:t>
            </a:fld>
            <a:endParaRPr lang="en-US"/>
          </a:p>
        </p:txBody>
      </p:sp>
    </p:spTree>
    <p:extLst>
      <p:ext uri="{BB962C8B-B14F-4D97-AF65-F5344CB8AC3E}">
        <p14:creationId val="908197546"/>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29</a:t>
            </a:fld>
            <a:endParaRPr lang="en-US"/>
          </a:p>
        </p:txBody>
      </p:sp>
    </p:spTree>
    <p:extLst>
      <p:ext uri="{BB962C8B-B14F-4D97-AF65-F5344CB8AC3E}">
        <p14:creationId val="251459626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3</a:t>
            </a:fld>
            <a:endParaRPr lang="en-US"/>
          </a:p>
        </p:txBody>
      </p:sp>
    </p:spTree>
    <p:extLst>
      <p:ext uri="{BB962C8B-B14F-4D97-AF65-F5344CB8AC3E}">
        <p14:creationId val="400114440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4</a:t>
            </a:fld>
            <a:endParaRPr lang="en-US"/>
          </a:p>
        </p:txBody>
      </p:sp>
    </p:spTree>
    <p:extLst>
      <p:ext uri="{BB962C8B-B14F-4D97-AF65-F5344CB8AC3E}">
        <p14:creationId val="253849415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5</a:t>
            </a:fld>
            <a:endParaRPr lang="en-US"/>
          </a:p>
        </p:txBody>
      </p:sp>
    </p:spTree>
    <p:extLst>
      <p:ext uri="{BB962C8B-B14F-4D97-AF65-F5344CB8AC3E}">
        <p14:creationId val="419366325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6</a:t>
            </a:fld>
            <a:endParaRPr lang="en-US"/>
          </a:p>
        </p:txBody>
      </p:sp>
    </p:spTree>
    <p:extLst>
      <p:ext uri="{BB962C8B-B14F-4D97-AF65-F5344CB8AC3E}">
        <p14:creationId val="242777294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7</a:t>
            </a:fld>
            <a:endParaRPr lang="en-US"/>
          </a:p>
        </p:txBody>
      </p:sp>
    </p:spTree>
    <p:extLst>
      <p:ext uri="{BB962C8B-B14F-4D97-AF65-F5344CB8AC3E}">
        <p14:creationId val="25492969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8</a:t>
            </a:fld>
            <a:endParaRPr lang="en-US"/>
          </a:p>
        </p:txBody>
      </p:sp>
    </p:spTree>
    <p:extLst>
      <p:ext uri="{BB962C8B-B14F-4D97-AF65-F5344CB8AC3E}">
        <p14:creationId val="2092228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D6152-EF86-433B-BD68-C9D0AD75DD89}" type="slidenum">
              <a:rPr lang="en-US" smtClean="0"/>
              <a:t>9</a:t>
            </a:fld>
            <a:endParaRPr lang="en-US"/>
          </a:p>
        </p:txBody>
      </p:sp>
    </p:spTree>
    <p:extLst>
      <p:ext uri="{BB962C8B-B14F-4D97-AF65-F5344CB8AC3E}">
        <p14:creationId val="394177165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Slide (A)">
    <p:spTree>
      <p:nvGrpSpPr>
        <p:cNvPr id="1" name=""/>
        <p:cNvGrpSpPr/>
        <p:nvPr/>
      </p:nvGrpSpPr>
      <p:grpSpPr>
        <a:xfrm>
          <a:off x="0" y="0"/>
          <a:ext cx="0" cy="0"/>
        </a:xfrm>
      </p:grpSpPr>
      <p:sp>
        <p:nvSpPr>
          <p:cNvPr id="3" name="Subtitle Placeholder"/>
          <p:cNvSpPr>
            <a:spLocks noGrp="1"/>
          </p:cNvSpPr>
          <p:nvPr>
            <p:ph type="subTitle" idx="1"/>
          </p:nvPr>
        </p:nvSpPr>
        <p:spPr>
          <a:xfrm>
            <a:off x="1257300" y="4738299"/>
            <a:ext cx="9678358" cy="723938"/>
          </a:xfrm>
        </p:spPr>
        <p:txBody>
          <a:bodyPr>
            <a:no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2" name="Title Placeholder"/>
          <p:cNvSpPr>
            <a:spLocks noGrp="1"/>
          </p:cNvSpPr>
          <p:nvPr>
            <p:ph type="ctrTitle"/>
          </p:nvPr>
        </p:nvSpPr>
        <p:spPr>
          <a:xfrm>
            <a:off x="1257300" y="1979851"/>
            <a:ext cx="9678358" cy="2747250"/>
          </a:xfrm>
        </p:spPr>
        <p:txBody>
          <a:bodyPr tIns="91440" rIns="0" anchor="ctr">
            <a:noAutofit/>
          </a:bodyPr>
          <a:lstStyle>
            <a:lvl1pPr algn="ctr">
              <a:lnSpc>
                <a:spcPts val="8000"/>
              </a:lnSpc>
              <a:defRPr sz="8000">
                <a:solidFill>
                  <a:schemeClr val="tx1"/>
                </a:solidFill>
              </a:defRPr>
            </a:lvl1pPr>
          </a:lstStyle>
          <a:p>
            <a:r>
              <a:rPr lang="en-US"/>
              <a:t>Click to edit Master title style</a:t>
            </a:r>
            <a:endParaRPr lang="en-US"/>
          </a:p>
        </p:txBody>
      </p:sp>
      <p:sp>
        <p:nvSpPr>
          <p:cNvPr id="5" name="Date Placeholder"/>
          <p:cNvSpPr>
            <a:spLocks noGrp="1"/>
          </p:cNvSpPr>
          <p:nvPr>
            <p:ph type="body" sz="quarter" idx="13" hasCustomPrompt="1"/>
          </p:nvPr>
        </p:nvSpPr>
        <p:spPr>
          <a:xfrm>
            <a:off x="4381500" y="1626780"/>
            <a:ext cx="3429000" cy="347472"/>
          </a:xfrm>
          <a:solidFill>
            <a:srgbClr val="003D58"/>
          </a:solidFill>
          <a:ln w="19050">
            <a:noFill/>
          </a:ln>
        </p:spPr>
        <p:txBody>
          <a:bodyPr rIns="0" anchor="ctr">
            <a:no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stStyle>
          <a:p>
            <a:pPr lvl="0"/>
            <a:fld id="{186075F6-6161-4004-A58D-497AE2294137}" type="datetime4">
              <a:rPr lang="en-US" smtClean="0"/>
              <a:t>November 23, 2020</a:t>
            </a:fld>
            <a:endParaRPr lang="en-US"/>
          </a:p>
        </p:txBody>
      </p:sp>
      <p:sp>
        <p:nvSpPr>
          <p:cNvPr id="22" name="Prepared for" hidden="1"/>
          <p:cNvSpPr txBox="1"/>
          <p:nvPr/>
        </p:nvSpPr>
        <p:spPr>
          <a:xfrm>
            <a:off x="685800" y="575597"/>
            <a:ext cx="1222513" cy="310885"/>
          </a:xfrm>
          <a:prstGeom prst="rect">
            <a:avLst/>
          </a:prstGeom>
        </p:spPr>
        <p:txBody>
          <a:bodyPr lIns="0" tIns="0" rIns="0" bIns="0"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cap="all" baseline="0">
                <a:solidFill>
                  <a:schemeClr val="tx1"/>
                </a:solidFill>
              </a:rPr>
              <a:t>PREPARED FOR</a:t>
            </a:r>
          </a:p>
        </p:txBody>
      </p:sp>
      <p:sp>
        <p:nvSpPr>
          <p:cNvPr id="6" name="Client Logo Placeholder" hidden="1"/>
          <p:cNvSpPr>
            <a:spLocks noGrp="1"/>
          </p:cNvSpPr>
          <p:nvPr>
            <p:ph type="pic" sz="quarter" idx="14" hasCustomPrompt="1"/>
          </p:nvPr>
        </p:nvSpPr>
        <p:spPr>
          <a:xfrm>
            <a:off x="685800" y="841375"/>
            <a:ext cx="2035175" cy="796925"/>
          </a:xfrm>
        </p:spPr>
        <p:txBody>
          <a:bodyPr anchor="ctr"/>
          <a:lstStyle>
            <a:lvl1pPr marL="0" indent="0" algn="ctr">
              <a:buNone/>
              <a:defRPr sz="1800" i="1">
                <a:solidFill>
                  <a:schemeClr val="bg1">
                    <a:lumMod val="65000"/>
                  </a:schemeClr>
                </a:solidFill>
              </a:defRPr>
            </a:lvl1pPr>
          </a:lstStyle>
          <a:p>
            <a:r>
              <a:rPr lang="en-US"/>
              <a:t>Insert Logo</a:t>
            </a:r>
          </a:p>
        </p:txBody>
      </p:sp>
      <p:grpSp>
        <p:nvGrpSpPr>
          <p:cNvPr id="9" name="Shook Logo"/>
          <p:cNvGrpSpPr>
            <a:grpSpLocks noChangeAspect="1"/>
          </p:cNvGrpSpPr>
          <p:nvPr/>
        </p:nvGrpSpPr>
        <p:grpSpPr>
          <a:xfrm>
            <a:off x="9764999" y="5470319"/>
            <a:ext cx="1743390" cy="706443"/>
            <a:chOff x="122238" y="-4852988"/>
            <a:chExt cx="9990138" cy="4048125"/>
          </a:xfrm>
          <a:solidFill>
            <a:schemeClr val="tx1"/>
          </a:solidFill>
        </p:grpSpPr>
        <p:sp>
          <p:nvSpPr>
            <p:cNvPr id="11" name="Shape: Right Bar"/>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2" name="Shape: Left Bar"/>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 Hardy &amp; Bacon"/>
            <p:cNvSpPr>
              <a:spLocks noEditPoints="1"/>
            </p:cNvSpPr>
            <p:nvPr/>
          </p:nvSpPr>
          <p:spPr bwMode="auto">
            <a:xfrm>
              <a:off x="1768475" y="-2287588"/>
              <a:ext cx="6661150" cy="412750"/>
            </a:xfrm>
            <a:custGeom>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0" name="Text: Shook"/>
            <p:cNvSpPr>
              <a:spLocks noEditPoints="1"/>
            </p:cNvSpPr>
            <p:nvPr/>
          </p:nvSpPr>
          <p:spPr bwMode="auto">
            <a:xfrm>
              <a:off x="1744663" y="-3759201"/>
              <a:ext cx="6684963" cy="1069975"/>
            </a:xfrm>
            <a:custGeom>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grpSp>
        <p:nvGrpSpPr>
          <p:cNvPr id="191" name="Legal Sense of Science Tagline" hidden="1"/>
          <p:cNvGrpSpPr>
            <a:grpSpLocks noChangeAspect="1"/>
          </p:cNvGrpSpPr>
          <p:nvPr/>
        </p:nvGrpSpPr>
        <p:grpSpPr>
          <a:xfrm>
            <a:off x="10139631" y="686008"/>
            <a:ext cx="1377262" cy="1371600"/>
            <a:chOff x="1835150" y="587375"/>
            <a:chExt cx="8108950" cy="8075613"/>
          </a:xfrm>
          <a:solidFill>
            <a:schemeClr val="tx1"/>
          </a:solidFill>
        </p:grpSpPr>
        <p:grpSp>
          <p:nvGrpSpPr>
            <p:cNvPr id="192" name="Technology"/>
            <p:cNvGrpSpPr/>
            <p:nvPr/>
          </p:nvGrpSpPr>
          <p:grpSpPr>
            <a:xfrm>
              <a:off x="7573963" y="1020763"/>
              <a:ext cx="2370137" cy="6256337"/>
              <a:chOff x="7573963" y="1020763"/>
              <a:chExt cx="2370137" cy="6256337"/>
            </a:xfrm>
            <a:grpFill/>
          </p:grpSpPr>
          <p:sp>
            <p:nvSpPr>
              <p:cNvPr id="250" name="Freeform 108"/>
              <p:cNvSpPr/>
              <p:nvPr/>
            </p:nvSpPr>
            <p:spPr bwMode="auto">
              <a:xfrm>
                <a:off x="8655050" y="6683375"/>
                <a:ext cx="636588" cy="593725"/>
              </a:xfrm>
              <a:custGeom>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Freeform 113"/>
              <p:cNvSpPr/>
              <p:nvPr/>
            </p:nvSpPr>
            <p:spPr bwMode="auto">
              <a:xfrm>
                <a:off x="8956675" y="5978525"/>
                <a:ext cx="646113" cy="641350"/>
              </a:xfrm>
              <a:custGeom>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0">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121"/>
              <p:cNvSpPr/>
              <p:nvPr/>
            </p:nvSpPr>
            <p:spPr bwMode="auto">
              <a:xfrm>
                <a:off x="9129713" y="3109913"/>
                <a:ext cx="682625" cy="663575"/>
              </a:xfrm>
              <a:custGeom>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Freeform 123"/>
              <p:cNvSpPr/>
              <p:nvPr/>
            </p:nvSpPr>
            <p:spPr bwMode="auto">
              <a:xfrm>
                <a:off x="9366250" y="4732338"/>
                <a:ext cx="577850" cy="350838"/>
              </a:xfrm>
              <a:custGeom>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Freeform 126"/>
              <p:cNvSpPr>
                <a:spLocks noEditPoints="1"/>
              </p:cNvSpPr>
              <p:nvPr/>
            </p:nvSpPr>
            <p:spPr bwMode="auto">
              <a:xfrm>
                <a:off x="9337675" y="3911600"/>
                <a:ext cx="606425" cy="623888"/>
              </a:xfrm>
              <a:custGeom>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127"/>
              <p:cNvSpPr/>
              <p:nvPr/>
            </p:nvSpPr>
            <p:spPr bwMode="auto">
              <a:xfrm>
                <a:off x="8447088" y="1874838"/>
                <a:ext cx="623888" cy="623888"/>
              </a:xfrm>
              <a:custGeom>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128"/>
              <p:cNvSpPr/>
              <p:nvPr/>
            </p:nvSpPr>
            <p:spPr bwMode="auto">
              <a:xfrm>
                <a:off x="8799513" y="2406650"/>
                <a:ext cx="711200" cy="685800"/>
              </a:xfrm>
              <a:custGeom>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Freeform 129"/>
              <p:cNvSpPr>
                <a:spLocks noEditPoints="1"/>
              </p:cNvSpPr>
              <p:nvPr/>
            </p:nvSpPr>
            <p:spPr bwMode="auto">
              <a:xfrm>
                <a:off x="9228138" y="5240338"/>
                <a:ext cx="641350" cy="657225"/>
              </a:xfrm>
              <a:custGeom>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132"/>
              <p:cNvSpPr/>
              <p:nvPr/>
            </p:nvSpPr>
            <p:spPr bwMode="auto">
              <a:xfrm>
                <a:off x="7573963" y="1020763"/>
                <a:ext cx="520700" cy="611188"/>
              </a:xfrm>
              <a:custGeom>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133"/>
              <p:cNvSpPr/>
              <p:nvPr/>
            </p:nvSpPr>
            <p:spPr bwMode="auto">
              <a:xfrm>
                <a:off x="7956550" y="1384300"/>
                <a:ext cx="635000" cy="669925"/>
              </a:xfrm>
              <a:custGeom>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3" name="SHB.com"/>
            <p:cNvGrpSpPr/>
            <p:nvPr/>
          </p:nvGrpSpPr>
          <p:grpSpPr>
            <a:xfrm>
              <a:off x="3725863" y="7548563"/>
              <a:ext cx="4375150" cy="1114425"/>
              <a:chOff x="3725863" y="7548563"/>
              <a:chExt cx="4375150" cy="1114425"/>
            </a:xfrm>
            <a:grpFill/>
          </p:grpSpPr>
          <p:sp>
            <p:nvSpPr>
              <p:cNvPr id="243" name="Freeform 137"/>
              <p:cNvSpPr/>
              <p:nvPr/>
            </p:nvSpPr>
            <p:spPr bwMode="auto">
              <a:xfrm>
                <a:off x="3725863" y="7570788"/>
                <a:ext cx="560388" cy="588963"/>
              </a:xfrm>
              <a:custGeom>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139"/>
              <p:cNvSpPr/>
              <p:nvPr/>
            </p:nvSpPr>
            <p:spPr bwMode="auto">
              <a:xfrm>
                <a:off x="4279900" y="7808913"/>
                <a:ext cx="623888" cy="668338"/>
              </a:xfrm>
              <a:custGeom>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141"/>
              <p:cNvSpPr>
                <a:spLocks noEditPoints="1"/>
              </p:cNvSpPr>
              <p:nvPr/>
            </p:nvSpPr>
            <p:spPr bwMode="auto">
              <a:xfrm>
                <a:off x="6621463" y="7912100"/>
                <a:ext cx="663575" cy="646113"/>
              </a:xfrm>
              <a:custGeom>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Freeform 149"/>
              <p:cNvSpPr>
                <a:spLocks noEditPoints="1"/>
              </p:cNvSpPr>
              <p:nvPr/>
            </p:nvSpPr>
            <p:spPr bwMode="auto">
              <a:xfrm>
                <a:off x="5002213" y="8021638"/>
                <a:ext cx="479425" cy="588963"/>
              </a:xfrm>
              <a:custGeom>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150"/>
              <p:cNvSpPr/>
              <p:nvPr/>
            </p:nvSpPr>
            <p:spPr bwMode="auto">
              <a:xfrm>
                <a:off x="5661025" y="8512175"/>
                <a:ext cx="144463" cy="144463"/>
              </a:xfrm>
              <a:custGeom>
                <a:gdLst>
                  <a:gd name="T0" fmla="*/ 13 w 25"/>
                  <a:gd name="T1" fmla="*/ 0 h 25"/>
                  <a:gd name="T2" fmla="*/ 0 w 25"/>
                  <a:gd name="T3" fmla="*/ 12 h 25"/>
                  <a:gd name="T4" fmla="*/ 12 w 25"/>
                  <a:gd name="T5" fmla="*/ 25 h 25"/>
                  <a:gd name="T6" fmla="*/ 25 w 25"/>
                  <a:gd name="T7" fmla="*/ 12 h 25"/>
                  <a:gd name="T8" fmla="*/ 13 w 25"/>
                  <a:gd name="T9" fmla="*/ 0 h 25"/>
                </a:gd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151"/>
              <p:cNvSpPr/>
              <p:nvPr/>
            </p:nvSpPr>
            <p:spPr bwMode="auto">
              <a:xfrm>
                <a:off x="6002338" y="8067675"/>
                <a:ext cx="531813" cy="595313"/>
              </a:xfrm>
              <a:custGeom>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Freeform 158"/>
              <p:cNvSpPr/>
              <p:nvPr/>
            </p:nvSpPr>
            <p:spPr bwMode="auto">
              <a:xfrm>
                <a:off x="7302500" y="7548563"/>
                <a:ext cx="798513" cy="773113"/>
              </a:xfrm>
              <a:custGeom>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4" name="We make legal sense of science."/>
            <p:cNvGrpSpPr/>
            <p:nvPr/>
          </p:nvGrpSpPr>
          <p:grpSpPr>
            <a:xfrm>
              <a:off x="3117850" y="3006725"/>
              <a:ext cx="5618163" cy="2971800"/>
              <a:chOff x="3117850" y="3006725"/>
              <a:chExt cx="5618163" cy="2971800"/>
            </a:xfrm>
            <a:grpFill/>
          </p:grpSpPr>
          <p:sp>
            <p:nvSpPr>
              <p:cNvPr id="215" name="Freeform 106"/>
              <p:cNvSpPr>
                <a:spLocks noEditPoints="1"/>
              </p:cNvSpPr>
              <p:nvPr/>
            </p:nvSpPr>
            <p:spPr bwMode="auto">
              <a:xfrm>
                <a:off x="6407150" y="4356100"/>
                <a:ext cx="554038" cy="566738"/>
              </a:xfrm>
              <a:custGeom>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109"/>
              <p:cNvSpPr/>
              <p:nvPr/>
            </p:nvSpPr>
            <p:spPr bwMode="auto">
              <a:xfrm>
                <a:off x="7054850" y="4356100"/>
                <a:ext cx="525463" cy="554038"/>
              </a:xfrm>
              <a:custGeom>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111"/>
              <p:cNvSpPr>
                <a:spLocks noEditPoints="1"/>
              </p:cNvSpPr>
              <p:nvPr/>
            </p:nvSpPr>
            <p:spPr bwMode="auto">
              <a:xfrm>
                <a:off x="6510338" y="3294063"/>
                <a:ext cx="520700" cy="571500"/>
              </a:xfrm>
              <a:custGeom>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112"/>
              <p:cNvSpPr/>
              <p:nvPr/>
            </p:nvSpPr>
            <p:spPr bwMode="auto">
              <a:xfrm>
                <a:off x="5575300" y="3294063"/>
                <a:ext cx="855663" cy="560388"/>
              </a:xfrm>
              <a:custGeom>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114"/>
              <p:cNvSpPr>
                <a:spLocks noEditPoints="1"/>
              </p:cNvSpPr>
              <p:nvPr/>
            </p:nvSpPr>
            <p:spPr bwMode="auto">
              <a:xfrm>
                <a:off x="3222625" y="5413375"/>
                <a:ext cx="606425" cy="565150"/>
              </a:xfrm>
              <a:custGeom>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117"/>
              <p:cNvSpPr/>
              <p:nvPr/>
            </p:nvSpPr>
            <p:spPr bwMode="auto">
              <a:xfrm>
                <a:off x="8453438" y="5494338"/>
                <a:ext cx="155575" cy="138113"/>
              </a:xfrm>
              <a:custGeom>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19"/>
              <p:cNvSpPr>
                <a:spLocks noEditPoints="1"/>
              </p:cNvSpPr>
              <p:nvPr/>
            </p:nvSpPr>
            <p:spPr bwMode="auto">
              <a:xfrm>
                <a:off x="3863975" y="4356100"/>
                <a:ext cx="739775" cy="1611313"/>
              </a:xfrm>
              <a:custGeom>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22"/>
              <p:cNvSpPr>
                <a:spLocks noEditPoints="1"/>
              </p:cNvSpPr>
              <p:nvPr/>
            </p:nvSpPr>
            <p:spPr bwMode="auto">
              <a:xfrm>
                <a:off x="8175625" y="4356100"/>
                <a:ext cx="560388" cy="566738"/>
              </a:xfrm>
              <a:custGeom>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24"/>
              <p:cNvSpPr/>
              <p:nvPr/>
            </p:nvSpPr>
            <p:spPr bwMode="auto">
              <a:xfrm>
                <a:off x="7129463" y="3006725"/>
                <a:ext cx="560388" cy="847725"/>
              </a:xfrm>
              <a:custGeom>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25"/>
              <p:cNvSpPr/>
              <p:nvPr/>
            </p:nvSpPr>
            <p:spPr bwMode="auto">
              <a:xfrm>
                <a:off x="8313738" y="5494338"/>
                <a:ext cx="104775" cy="138113"/>
              </a:xfrm>
              <a:custGeom>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130"/>
              <p:cNvSpPr>
                <a:spLocks noEditPoints="1"/>
              </p:cNvSpPr>
              <p:nvPr/>
            </p:nvSpPr>
            <p:spPr bwMode="auto">
              <a:xfrm>
                <a:off x="7731125" y="5413375"/>
                <a:ext cx="560388" cy="565150"/>
              </a:xfrm>
              <a:custGeom>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131"/>
              <p:cNvSpPr>
                <a:spLocks noEditPoints="1"/>
              </p:cNvSpPr>
              <p:nvPr/>
            </p:nvSpPr>
            <p:spPr bwMode="auto">
              <a:xfrm>
                <a:off x="7718425" y="3294063"/>
                <a:ext cx="561975" cy="571500"/>
              </a:xfrm>
              <a:custGeom>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134"/>
              <p:cNvSpPr/>
              <p:nvPr/>
            </p:nvSpPr>
            <p:spPr bwMode="auto">
              <a:xfrm>
                <a:off x="7654925" y="4356100"/>
                <a:ext cx="463550" cy="566738"/>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136"/>
              <p:cNvSpPr>
                <a:spLocks noEditPoints="1"/>
              </p:cNvSpPr>
              <p:nvPr/>
            </p:nvSpPr>
            <p:spPr bwMode="auto">
              <a:xfrm>
                <a:off x="4603750" y="3294063"/>
                <a:ext cx="560388" cy="571500"/>
              </a:xfrm>
              <a:custGeom>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144"/>
              <p:cNvSpPr/>
              <p:nvPr/>
            </p:nvSpPr>
            <p:spPr bwMode="auto">
              <a:xfrm>
                <a:off x="6586538" y="5413375"/>
                <a:ext cx="525463" cy="554038"/>
              </a:xfrm>
              <a:custGeom>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147"/>
              <p:cNvSpPr/>
              <p:nvPr/>
            </p:nvSpPr>
            <p:spPr bwMode="auto">
              <a:xfrm>
                <a:off x="5881688" y="4356100"/>
                <a:ext cx="468313" cy="566738"/>
              </a:xfrm>
              <a:custGeom>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148"/>
              <p:cNvSpPr/>
              <p:nvPr/>
            </p:nvSpPr>
            <p:spPr bwMode="auto">
              <a:xfrm>
                <a:off x="5129213" y="5413375"/>
                <a:ext cx="496888" cy="565150"/>
              </a:xfrm>
              <a:custGeom>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152"/>
              <p:cNvSpPr/>
              <p:nvPr/>
            </p:nvSpPr>
            <p:spPr bwMode="auto">
              <a:xfrm>
                <a:off x="3511550" y="3063875"/>
                <a:ext cx="1127125" cy="790575"/>
              </a:xfrm>
              <a:custGeom>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154"/>
              <p:cNvSpPr/>
              <p:nvPr/>
            </p:nvSpPr>
            <p:spPr bwMode="auto">
              <a:xfrm>
                <a:off x="4610100" y="5413375"/>
                <a:ext cx="461963" cy="565150"/>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Freeform 155"/>
              <p:cNvSpPr>
                <a:spLocks noEditPoints="1"/>
              </p:cNvSpPr>
              <p:nvPr/>
            </p:nvSpPr>
            <p:spPr bwMode="auto">
              <a:xfrm>
                <a:off x="4695825" y="4356100"/>
                <a:ext cx="527050" cy="566738"/>
              </a:xfrm>
              <a:custGeom>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157"/>
              <p:cNvSpPr>
                <a:spLocks noEditPoints="1"/>
              </p:cNvSpPr>
              <p:nvPr/>
            </p:nvSpPr>
            <p:spPr bwMode="auto">
              <a:xfrm>
                <a:off x="3384550" y="4356100"/>
                <a:ext cx="554038" cy="566738"/>
              </a:xfrm>
              <a:custGeom>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159"/>
              <p:cNvSpPr>
                <a:spLocks noEditPoints="1"/>
              </p:cNvSpPr>
              <p:nvPr/>
            </p:nvSpPr>
            <p:spPr bwMode="auto">
              <a:xfrm>
                <a:off x="5938838" y="5413375"/>
                <a:ext cx="560388" cy="565150"/>
              </a:xfrm>
              <a:custGeom>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160"/>
              <p:cNvSpPr/>
              <p:nvPr/>
            </p:nvSpPr>
            <p:spPr bwMode="auto">
              <a:xfrm>
                <a:off x="7204075" y="5413375"/>
                <a:ext cx="492125" cy="565150"/>
              </a:xfrm>
              <a:custGeom>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5" name="Health"/>
            <p:cNvGrpSpPr/>
            <p:nvPr/>
          </p:nvGrpSpPr>
          <p:grpSpPr>
            <a:xfrm>
              <a:off x="1835150" y="3502025"/>
              <a:ext cx="1335088" cy="3671888"/>
              <a:chOff x="1835150" y="3502025"/>
              <a:chExt cx="1335088" cy="3671888"/>
            </a:xfrm>
            <a:grpFill/>
          </p:grpSpPr>
          <p:sp>
            <p:nvSpPr>
              <p:cNvPr id="209" name="Freeform 140"/>
              <p:cNvSpPr>
                <a:spLocks noEditPoints="1"/>
              </p:cNvSpPr>
              <p:nvPr/>
            </p:nvSpPr>
            <p:spPr bwMode="auto">
              <a:xfrm>
                <a:off x="1955800" y="5240338"/>
                <a:ext cx="612775" cy="554038"/>
              </a:xfrm>
              <a:custGeom>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142"/>
              <p:cNvSpPr/>
              <p:nvPr/>
            </p:nvSpPr>
            <p:spPr bwMode="auto">
              <a:xfrm>
                <a:off x="2135188" y="5926138"/>
                <a:ext cx="654050" cy="571500"/>
              </a:xfrm>
              <a:custGeom>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143"/>
              <p:cNvSpPr/>
              <p:nvPr/>
            </p:nvSpPr>
            <p:spPr bwMode="auto">
              <a:xfrm>
                <a:off x="2447925" y="6469063"/>
                <a:ext cx="722313" cy="704850"/>
              </a:xfrm>
              <a:custGeom>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3">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153"/>
              <p:cNvSpPr/>
              <p:nvPr/>
            </p:nvSpPr>
            <p:spPr bwMode="auto">
              <a:xfrm>
                <a:off x="1858963" y="4737100"/>
                <a:ext cx="554038" cy="381000"/>
              </a:xfrm>
              <a:custGeom>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161"/>
              <p:cNvSpPr/>
              <p:nvPr/>
            </p:nvSpPr>
            <p:spPr bwMode="auto">
              <a:xfrm>
                <a:off x="1887538" y="3502025"/>
                <a:ext cx="647700" cy="588963"/>
              </a:xfrm>
              <a:custGeom>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162"/>
              <p:cNvSpPr/>
              <p:nvPr/>
            </p:nvSpPr>
            <p:spPr bwMode="auto">
              <a:xfrm>
                <a:off x="1835150" y="4224338"/>
                <a:ext cx="560388" cy="438150"/>
              </a:xfrm>
              <a:custGeom>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6" name="Dividers"/>
            <p:cNvGrpSpPr/>
            <p:nvPr/>
          </p:nvGrpSpPr>
          <p:grpSpPr>
            <a:xfrm>
              <a:off x="2205038" y="742950"/>
              <a:ext cx="6381750" cy="7024688"/>
              <a:chOff x="2205038" y="742950"/>
              <a:chExt cx="6381750" cy="7024688"/>
            </a:xfrm>
            <a:grpFill/>
          </p:grpSpPr>
          <p:sp>
            <p:nvSpPr>
              <p:cNvPr id="205" name="Freeform 110"/>
              <p:cNvSpPr/>
              <p:nvPr/>
            </p:nvSpPr>
            <p:spPr bwMode="auto">
              <a:xfrm>
                <a:off x="6846888" y="742950"/>
                <a:ext cx="339725" cy="762000"/>
              </a:xfrm>
              <a:custGeom>
                <a:gdLst>
                  <a:gd name="T0" fmla="*/ 214 w 214"/>
                  <a:gd name="T1" fmla="*/ 19 h 480"/>
                  <a:gd name="T2" fmla="*/ 156 w 214"/>
                  <a:gd name="T3" fmla="*/ 0 h 480"/>
                  <a:gd name="T4" fmla="*/ 0 w 214"/>
                  <a:gd name="T5" fmla="*/ 462 h 480"/>
                  <a:gd name="T6" fmla="*/ 54 w 214"/>
                  <a:gd name="T7" fmla="*/ 480 h 480"/>
                  <a:gd name="T8" fmla="*/ 214 w 214"/>
                  <a:gd name="T9" fmla="*/ 19 h 480"/>
                </a:gd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135"/>
              <p:cNvSpPr/>
              <p:nvPr/>
            </p:nvSpPr>
            <p:spPr bwMode="auto">
              <a:xfrm>
                <a:off x="8008938" y="7115175"/>
                <a:ext cx="577850" cy="652463"/>
              </a:xfrm>
              <a:custGeom>
                <a:gdLst>
                  <a:gd name="T0" fmla="*/ 0 w 364"/>
                  <a:gd name="T1" fmla="*/ 40 h 411"/>
                  <a:gd name="T2" fmla="*/ 316 w 364"/>
                  <a:gd name="T3" fmla="*/ 411 h 411"/>
                  <a:gd name="T4" fmla="*/ 364 w 364"/>
                  <a:gd name="T5" fmla="*/ 371 h 411"/>
                  <a:gd name="T6" fmla="*/ 47 w 364"/>
                  <a:gd name="T7" fmla="*/ 0 h 411"/>
                  <a:gd name="T8" fmla="*/ 0 w 364"/>
                  <a:gd name="T9" fmla="*/ 40 h 411"/>
                </a:gd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138"/>
              <p:cNvSpPr/>
              <p:nvPr/>
            </p:nvSpPr>
            <p:spPr bwMode="auto">
              <a:xfrm>
                <a:off x="3146425" y="7086600"/>
                <a:ext cx="595313" cy="635000"/>
              </a:xfrm>
              <a:custGeom>
                <a:gdLst>
                  <a:gd name="T0" fmla="*/ 328 w 375"/>
                  <a:gd name="T1" fmla="*/ 0 h 400"/>
                  <a:gd name="T2" fmla="*/ 0 w 375"/>
                  <a:gd name="T3" fmla="*/ 360 h 400"/>
                  <a:gd name="T4" fmla="*/ 44 w 375"/>
                  <a:gd name="T5" fmla="*/ 400 h 400"/>
                  <a:gd name="T6" fmla="*/ 375 w 375"/>
                  <a:gd name="T7" fmla="*/ 44 h 400"/>
                  <a:gd name="T8" fmla="*/ 328 w 375"/>
                  <a:gd name="T9" fmla="*/ 0 h 400"/>
                </a:gd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164"/>
              <p:cNvSpPr/>
              <p:nvPr/>
            </p:nvSpPr>
            <p:spPr bwMode="auto">
              <a:xfrm>
                <a:off x="2205038" y="2786063"/>
                <a:ext cx="733425" cy="444500"/>
              </a:xfrm>
              <a:custGeom>
                <a:gdLst>
                  <a:gd name="T0" fmla="*/ 462 w 462"/>
                  <a:gd name="T1" fmla="*/ 226 h 280"/>
                  <a:gd name="T2" fmla="*/ 29 w 462"/>
                  <a:gd name="T3" fmla="*/ 0 h 280"/>
                  <a:gd name="T4" fmla="*/ 0 w 462"/>
                  <a:gd name="T5" fmla="*/ 55 h 280"/>
                  <a:gd name="T6" fmla="*/ 433 w 462"/>
                  <a:gd name="T7" fmla="*/ 280 h 280"/>
                  <a:gd name="T8" fmla="*/ 462 w 462"/>
                  <a:gd name="T9" fmla="*/ 226 h 280"/>
                </a:gd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7" name="Science"/>
            <p:cNvGrpSpPr/>
            <p:nvPr/>
          </p:nvGrpSpPr>
          <p:grpSpPr>
            <a:xfrm>
              <a:off x="2627313" y="587375"/>
              <a:ext cx="3825875" cy="2014538"/>
              <a:chOff x="2627313" y="587375"/>
              <a:chExt cx="3825875" cy="2014538"/>
            </a:xfrm>
            <a:grpFill/>
          </p:grpSpPr>
          <p:sp>
            <p:nvSpPr>
              <p:cNvPr id="198" name="Freeform 107"/>
              <p:cNvSpPr/>
              <p:nvPr/>
            </p:nvSpPr>
            <p:spPr bwMode="auto">
              <a:xfrm>
                <a:off x="6026150" y="593725"/>
                <a:ext cx="427038" cy="588963"/>
              </a:xfrm>
              <a:custGeom>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20"/>
              <p:cNvSpPr/>
              <p:nvPr/>
            </p:nvSpPr>
            <p:spPr bwMode="auto">
              <a:xfrm>
                <a:off x="5326063" y="587375"/>
                <a:ext cx="520700" cy="588963"/>
              </a:xfrm>
              <a:custGeom>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56"/>
              <p:cNvSpPr/>
              <p:nvPr/>
            </p:nvSpPr>
            <p:spPr bwMode="auto">
              <a:xfrm>
                <a:off x="4529138" y="679450"/>
                <a:ext cx="652463" cy="669925"/>
              </a:xfrm>
              <a:custGeom>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Freeform 163"/>
              <p:cNvSpPr/>
              <p:nvPr/>
            </p:nvSpPr>
            <p:spPr bwMode="auto">
              <a:xfrm>
                <a:off x="3916363" y="939800"/>
                <a:ext cx="582613" cy="658813"/>
              </a:xfrm>
              <a:custGeom>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165"/>
              <p:cNvSpPr/>
              <p:nvPr/>
            </p:nvSpPr>
            <p:spPr bwMode="auto">
              <a:xfrm>
                <a:off x="3563938" y="1263650"/>
                <a:ext cx="403225" cy="519113"/>
              </a:xfrm>
              <a:custGeom>
                <a:gdLst>
                  <a:gd name="T0" fmla="*/ 254 w 254"/>
                  <a:gd name="T1" fmla="*/ 287 h 327"/>
                  <a:gd name="T2" fmla="*/ 65 w 254"/>
                  <a:gd name="T3" fmla="*/ 0 h 327"/>
                  <a:gd name="T4" fmla="*/ 0 w 254"/>
                  <a:gd name="T5" fmla="*/ 40 h 327"/>
                  <a:gd name="T6" fmla="*/ 193 w 254"/>
                  <a:gd name="T7" fmla="*/ 327 h 327"/>
                  <a:gd name="T8" fmla="*/ 254 w 254"/>
                  <a:gd name="T9" fmla="*/ 287 h 327"/>
                </a:gd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166"/>
              <p:cNvSpPr/>
              <p:nvPr/>
            </p:nvSpPr>
            <p:spPr bwMode="auto">
              <a:xfrm>
                <a:off x="3060700" y="1517650"/>
                <a:ext cx="623888" cy="617538"/>
              </a:xfrm>
              <a:custGeom>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167"/>
              <p:cNvSpPr/>
              <p:nvPr/>
            </p:nvSpPr>
            <p:spPr bwMode="auto">
              <a:xfrm>
                <a:off x="2627313" y="2012950"/>
                <a:ext cx="595313" cy="588963"/>
              </a:xfrm>
              <a:custGeom>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60" name="Litigators You Like Tagline" hidden="1"/>
          <p:cNvGrpSpPr>
            <a:grpSpLocks noChangeAspect="1"/>
          </p:cNvGrpSpPr>
          <p:nvPr/>
        </p:nvGrpSpPr>
        <p:grpSpPr>
          <a:xfrm>
            <a:off x="10139333" y="686008"/>
            <a:ext cx="1377858" cy="1371600"/>
            <a:chOff x="1417638" y="293688"/>
            <a:chExt cx="9437687" cy="9394826"/>
          </a:xfrm>
          <a:solidFill>
            <a:schemeClr val="tx1"/>
          </a:solidFill>
        </p:grpSpPr>
        <p:grpSp>
          <p:nvGrpSpPr>
            <p:cNvPr id="261" name="Technology"/>
            <p:cNvGrpSpPr/>
            <p:nvPr/>
          </p:nvGrpSpPr>
          <p:grpSpPr>
            <a:xfrm>
              <a:off x="8102600" y="796926"/>
              <a:ext cx="2752725" cy="7278687"/>
              <a:chOff x="8102600" y="796926"/>
              <a:chExt cx="2752725" cy="7278687"/>
            </a:xfrm>
            <a:grpFill/>
          </p:grpSpPr>
          <p:sp>
            <p:nvSpPr>
              <p:cNvPr id="313" name="Freeform 182"/>
              <p:cNvSpPr/>
              <p:nvPr/>
            </p:nvSpPr>
            <p:spPr bwMode="auto">
              <a:xfrm>
                <a:off x="8537575" y="1225551"/>
                <a:ext cx="742950" cy="776288"/>
              </a:xfrm>
              <a:custGeom>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4" name="Freeform 183"/>
              <p:cNvSpPr/>
              <p:nvPr/>
            </p:nvSpPr>
            <p:spPr bwMode="auto">
              <a:xfrm>
                <a:off x="9117013" y="1790701"/>
                <a:ext cx="722312" cy="728663"/>
              </a:xfrm>
              <a:custGeom>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5" name="Freeform 186"/>
              <p:cNvSpPr>
                <a:spLocks noEditPoints="1"/>
              </p:cNvSpPr>
              <p:nvPr/>
            </p:nvSpPr>
            <p:spPr bwMode="auto">
              <a:xfrm>
                <a:off x="10153650" y="4164013"/>
                <a:ext cx="701675" cy="722313"/>
              </a:xfrm>
              <a:custGeom>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6" name="Freeform 187"/>
              <p:cNvSpPr/>
              <p:nvPr/>
            </p:nvSpPr>
            <p:spPr bwMode="auto">
              <a:xfrm>
                <a:off x="9526588" y="2409826"/>
                <a:ext cx="823912" cy="795338"/>
              </a:xfrm>
              <a:custGeom>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7" name="Freeform 188"/>
              <p:cNvSpPr/>
              <p:nvPr/>
            </p:nvSpPr>
            <p:spPr bwMode="auto">
              <a:xfrm>
                <a:off x="9907588" y="3232151"/>
                <a:ext cx="796925" cy="769938"/>
              </a:xfrm>
              <a:custGeom>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8" name="Freeform 195"/>
              <p:cNvSpPr/>
              <p:nvPr/>
            </p:nvSpPr>
            <p:spPr bwMode="auto">
              <a:xfrm>
                <a:off x="8102600" y="796926"/>
                <a:ext cx="598487" cy="714375"/>
              </a:xfrm>
              <a:custGeom>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9" name="Freeform 205"/>
              <p:cNvSpPr>
                <a:spLocks noEditPoints="1"/>
              </p:cNvSpPr>
              <p:nvPr/>
            </p:nvSpPr>
            <p:spPr bwMode="auto">
              <a:xfrm>
                <a:off x="10023475" y="5708651"/>
                <a:ext cx="749300" cy="768350"/>
              </a:xfrm>
              <a:custGeom>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0" name="Freeform 207"/>
              <p:cNvSpPr/>
              <p:nvPr/>
            </p:nvSpPr>
            <p:spPr bwMode="auto">
              <a:xfrm>
                <a:off x="10186988" y="5116513"/>
                <a:ext cx="668337" cy="409575"/>
              </a:xfrm>
              <a:custGeom>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1" name="Freeform 208"/>
              <p:cNvSpPr/>
              <p:nvPr/>
            </p:nvSpPr>
            <p:spPr bwMode="auto">
              <a:xfrm>
                <a:off x="9702800" y="6572251"/>
                <a:ext cx="757237" cy="742950"/>
              </a:xfrm>
              <a:custGeom>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2" name="Freeform 209"/>
              <p:cNvSpPr/>
              <p:nvPr/>
            </p:nvSpPr>
            <p:spPr bwMode="auto">
              <a:xfrm>
                <a:off x="9355138" y="7389813"/>
                <a:ext cx="742950" cy="685800"/>
              </a:xfrm>
              <a:custGeom>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2" name="SHB.com"/>
            <p:cNvGrpSpPr/>
            <p:nvPr/>
          </p:nvGrpSpPr>
          <p:grpSpPr>
            <a:xfrm>
              <a:off x="3619500" y="8396288"/>
              <a:ext cx="5089525" cy="1292226"/>
              <a:chOff x="3619500" y="8396288"/>
              <a:chExt cx="5089525" cy="1292226"/>
            </a:xfrm>
            <a:grpFill/>
          </p:grpSpPr>
          <p:sp>
            <p:nvSpPr>
              <p:cNvPr id="306" name="Freeform 198"/>
              <p:cNvSpPr/>
              <p:nvPr/>
            </p:nvSpPr>
            <p:spPr bwMode="auto">
              <a:xfrm>
                <a:off x="4259263" y="8702676"/>
                <a:ext cx="728662" cy="774700"/>
              </a:xfrm>
              <a:custGeom>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Freeform 200"/>
              <p:cNvSpPr>
                <a:spLocks noEditPoints="1"/>
              </p:cNvSpPr>
              <p:nvPr/>
            </p:nvSpPr>
            <p:spPr bwMode="auto">
              <a:xfrm>
                <a:off x="5103813" y="8947151"/>
                <a:ext cx="558800" cy="681038"/>
              </a:xfrm>
              <a:custGeom>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9" name="Freeform 204"/>
              <p:cNvSpPr/>
              <p:nvPr/>
            </p:nvSpPr>
            <p:spPr bwMode="auto">
              <a:xfrm>
                <a:off x="6269038" y="9001126"/>
                <a:ext cx="612775" cy="687388"/>
              </a:xfrm>
              <a:custGeom>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0">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0" name="Freeform 206"/>
              <p:cNvSpPr>
                <a:spLocks noEditPoints="1"/>
              </p:cNvSpPr>
              <p:nvPr/>
            </p:nvSpPr>
            <p:spPr bwMode="auto">
              <a:xfrm>
                <a:off x="6991350" y="8818563"/>
                <a:ext cx="769937" cy="754063"/>
              </a:xfrm>
              <a:custGeom>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1" name="Freeform 210"/>
              <p:cNvSpPr/>
              <p:nvPr/>
            </p:nvSpPr>
            <p:spPr bwMode="auto">
              <a:xfrm>
                <a:off x="7781925" y="8396288"/>
                <a:ext cx="927100" cy="898525"/>
              </a:xfrm>
              <a:custGeom>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2" name="Freeform 215"/>
              <p:cNvSpPr/>
              <p:nvPr/>
            </p:nvSpPr>
            <p:spPr bwMode="auto">
              <a:xfrm>
                <a:off x="3619500" y="8423276"/>
                <a:ext cx="646112" cy="687388"/>
              </a:xfrm>
              <a:custGeom>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3" name="Science"/>
            <p:cNvGrpSpPr/>
            <p:nvPr/>
          </p:nvGrpSpPr>
          <p:grpSpPr>
            <a:xfrm>
              <a:off x="2344738" y="293688"/>
              <a:ext cx="4449762" cy="2347913"/>
              <a:chOff x="2344738" y="293688"/>
              <a:chExt cx="4449762" cy="2347913"/>
            </a:xfrm>
            <a:grpFill/>
          </p:grpSpPr>
          <p:sp>
            <p:nvSpPr>
              <p:cNvPr id="299" name="Freeform 171"/>
              <p:cNvSpPr/>
              <p:nvPr/>
            </p:nvSpPr>
            <p:spPr bwMode="auto">
              <a:xfrm>
                <a:off x="6296025" y="301626"/>
                <a:ext cx="498475" cy="679450"/>
              </a:xfrm>
              <a:custGeom>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178"/>
              <p:cNvSpPr/>
              <p:nvPr/>
            </p:nvSpPr>
            <p:spPr bwMode="auto">
              <a:xfrm>
                <a:off x="5484813" y="293688"/>
                <a:ext cx="600075" cy="687388"/>
              </a:xfrm>
              <a:custGeom>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Freeform 213"/>
              <p:cNvSpPr/>
              <p:nvPr/>
            </p:nvSpPr>
            <p:spPr bwMode="auto">
              <a:xfrm>
                <a:off x="2344738" y="1954213"/>
                <a:ext cx="687387" cy="687388"/>
              </a:xfrm>
              <a:custGeom>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Freeform 216"/>
              <p:cNvSpPr/>
              <p:nvPr/>
            </p:nvSpPr>
            <p:spPr bwMode="auto">
              <a:xfrm>
                <a:off x="2849563" y="1376363"/>
                <a:ext cx="720725" cy="720725"/>
              </a:xfrm>
              <a:custGeom>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217"/>
              <p:cNvSpPr/>
              <p:nvPr/>
            </p:nvSpPr>
            <p:spPr bwMode="auto">
              <a:xfrm>
                <a:off x="4552950" y="403226"/>
                <a:ext cx="755650" cy="774700"/>
              </a:xfrm>
              <a:custGeom>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218"/>
              <p:cNvSpPr/>
              <p:nvPr/>
            </p:nvSpPr>
            <p:spPr bwMode="auto">
              <a:xfrm>
                <a:off x="3427413" y="1076326"/>
                <a:ext cx="471487" cy="612775"/>
              </a:xfrm>
              <a:custGeom>
                <a:gdLst>
                  <a:gd name="T0" fmla="*/ 297 w 297"/>
                  <a:gd name="T1" fmla="*/ 334 h 386"/>
                  <a:gd name="T2" fmla="*/ 73 w 297"/>
                  <a:gd name="T3" fmla="*/ 0 h 386"/>
                  <a:gd name="T4" fmla="*/ 0 w 297"/>
                  <a:gd name="T5" fmla="*/ 51 h 386"/>
                  <a:gd name="T6" fmla="*/ 224 w 297"/>
                  <a:gd name="T7" fmla="*/ 386 h 386"/>
                  <a:gd name="T8" fmla="*/ 297 w 297"/>
                  <a:gd name="T9" fmla="*/ 334 h 386"/>
                </a:gd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Freeform 219"/>
              <p:cNvSpPr/>
              <p:nvPr/>
            </p:nvSpPr>
            <p:spPr bwMode="auto">
              <a:xfrm>
                <a:off x="3836988" y="701676"/>
                <a:ext cx="681037" cy="762000"/>
              </a:xfrm>
              <a:custGeom>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4" name="Dividers"/>
            <p:cNvGrpSpPr/>
            <p:nvPr/>
          </p:nvGrpSpPr>
          <p:grpSpPr>
            <a:xfrm>
              <a:off x="1847850" y="477838"/>
              <a:ext cx="7426325" cy="8169275"/>
              <a:chOff x="1847850" y="477838"/>
              <a:chExt cx="7426325" cy="8169275"/>
            </a:xfrm>
            <a:grpFill/>
          </p:grpSpPr>
          <p:sp>
            <p:nvSpPr>
              <p:cNvPr id="295" name="Freeform 190"/>
              <p:cNvSpPr/>
              <p:nvPr/>
            </p:nvSpPr>
            <p:spPr bwMode="auto">
              <a:xfrm>
                <a:off x="7243763" y="477838"/>
                <a:ext cx="401637" cy="884238"/>
              </a:xfrm>
              <a:custGeom>
                <a:gdLst>
                  <a:gd name="T0" fmla="*/ 253 w 253"/>
                  <a:gd name="T1" fmla="*/ 21 h 557"/>
                  <a:gd name="T2" fmla="*/ 189 w 253"/>
                  <a:gd name="T3" fmla="*/ 0 h 557"/>
                  <a:gd name="T4" fmla="*/ 0 w 253"/>
                  <a:gd name="T5" fmla="*/ 536 h 557"/>
                  <a:gd name="T6" fmla="*/ 69 w 253"/>
                  <a:gd name="T7" fmla="*/ 557 h 557"/>
                  <a:gd name="T8" fmla="*/ 253 w 253"/>
                  <a:gd name="T9" fmla="*/ 21 h 557"/>
                </a:gd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Freeform 211"/>
              <p:cNvSpPr/>
              <p:nvPr/>
            </p:nvSpPr>
            <p:spPr bwMode="auto">
              <a:xfrm>
                <a:off x="8599488" y="7885113"/>
                <a:ext cx="674687" cy="762000"/>
              </a:xfrm>
              <a:custGeom>
                <a:gdLst>
                  <a:gd name="T0" fmla="*/ 0 w 425"/>
                  <a:gd name="T1" fmla="*/ 48 h 480"/>
                  <a:gd name="T2" fmla="*/ 369 w 425"/>
                  <a:gd name="T3" fmla="*/ 480 h 480"/>
                  <a:gd name="T4" fmla="*/ 425 w 425"/>
                  <a:gd name="T5" fmla="*/ 433 h 480"/>
                  <a:gd name="T6" fmla="*/ 56 w 425"/>
                  <a:gd name="T7" fmla="*/ 0 h 480"/>
                  <a:gd name="T8" fmla="*/ 0 w 425"/>
                  <a:gd name="T9" fmla="*/ 48 h 480"/>
                </a:gd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Freeform 214"/>
              <p:cNvSpPr/>
              <p:nvPr/>
            </p:nvSpPr>
            <p:spPr bwMode="auto">
              <a:xfrm>
                <a:off x="1847850" y="2859088"/>
                <a:ext cx="857250" cy="515938"/>
              </a:xfrm>
              <a:custGeom>
                <a:gdLst>
                  <a:gd name="T0" fmla="*/ 540 w 540"/>
                  <a:gd name="T1" fmla="*/ 261 h 325"/>
                  <a:gd name="T2" fmla="*/ 34 w 540"/>
                  <a:gd name="T3" fmla="*/ 0 h 325"/>
                  <a:gd name="T4" fmla="*/ 0 w 540"/>
                  <a:gd name="T5" fmla="*/ 60 h 325"/>
                  <a:gd name="T6" fmla="*/ 506 w 540"/>
                  <a:gd name="T7" fmla="*/ 325 h 325"/>
                  <a:gd name="T8" fmla="*/ 540 w 540"/>
                  <a:gd name="T9" fmla="*/ 261 h 325"/>
                </a:gd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224"/>
              <p:cNvSpPr/>
              <p:nvPr/>
            </p:nvSpPr>
            <p:spPr bwMode="auto">
              <a:xfrm>
                <a:off x="2936875" y="7858126"/>
                <a:ext cx="701675" cy="741363"/>
              </a:xfrm>
              <a:custGeom>
                <a:gdLst>
                  <a:gd name="T0" fmla="*/ 387 w 442"/>
                  <a:gd name="T1" fmla="*/ 0 h 467"/>
                  <a:gd name="T2" fmla="*/ 0 w 442"/>
                  <a:gd name="T3" fmla="*/ 416 h 467"/>
                  <a:gd name="T4" fmla="*/ 56 w 442"/>
                  <a:gd name="T5" fmla="*/ 467 h 467"/>
                  <a:gd name="T6" fmla="*/ 442 w 442"/>
                  <a:gd name="T7" fmla="*/ 47 h 467"/>
                  <a:gd name="T8" fmla="*/ 387 w 442"/>
                  <a:gd name="T9" fmla="*/ 0 h 467"/>
                </a:gd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5" name="Litigators you like."/>
            <p:cNvGrpSpPr/>
            <p:nvPr/>
          </p:nvGrpSpPr>
          <p:grpSpPr>
            <a:xfrm>
              <a:off x="3387725" y="3987801"/>
              <a:ext cx="5634037" cy="2482850"/>
              <a:chOff x="3387725" y="3987801"/>
              <a:chExt cx="5634037" cy="2482850"/>
            </a:xfrm>
            <a:grpFill/>
          </p:grpSpPr>
          <p:sp>
            <p:nvSpPr>
              <p:cNvPr id="273" name="Freeform 172"/>
              <p:cNvSpPr/>
              <p:nvPr/>
            </p:nvSpPr>
            <p:spPr bwMode="auto">
              <a:xfrm>
                <a:off x="66436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4" name="Freeform 173"/>
              <p:cNvSpPr>
                <a:spLocks noEditPoints="1"/>
              </p:cNvSpPr>
              <p:nvPr/>
            </p:nvSpPr>
            <p:spPr bwMode="auto">
              <a:xfrm>
                <a:off x="4572000" y="5511801"/>
                <a:ext cx="701675" cy="666750"/>
              </a:xfrm>
              <a:custGeom>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5"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Freeform 176"/>
              <p:cNvSpPr>
                <a:spLocks noEditPoints="1"/>
              </p:cNvSpPr>
              <p:nvPr/>
            </p:nvSpPr>
            <p:spPr bwMode="auto">
              <a:xfrm>
                <a:off x="5186363" y="4287838"/>
                <a:ext cx="687387" cy="958850"/>
              </a:xfrm>
              <a:custGeom>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177"/>
              <p:cNvSpPr/>
              <p:nvPr/>
            </p:nvSpPr>
            <p:spPr bwMode="auto">
              <a:xfrm>
                <a:off x="3816350" y="5532438"/>
                <a:ext cx="715962" cy="938213"/>
              </a:xfrm>
              <a:custGeom>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179"/>
              <p:cNvSpPr/>
              <p:nvPr/>
            </p:nvSpPr>
            <p:spPr bwMode="auto">
              <a:xfrm>
                <a:off x="43068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180"/>
              <p:cNvSpPr/>
              <p:nvPr/>
            </p:nvSpPr>
            <p:spPr bwMode="auto">
              <a:xfrm>
                <a:off x="3387725" y="4008438"/>
                <a:ext cx="577850" cy="925513"/>
              </a:xfrm>
              <a:custGeom>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2" name="Freeform 184"/>
              <p:cNvSpPr/>
              <p:nvPr/>
            </p:nvSpPr>
            <p:spPr bwMode="auto">
              <a:xfrm>
                <a:off x="8483600" y="4287838"/>
                <a:ext cx="538162" cy="658813"/>
              </a:xfrm>
              <a:custGeom>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185"/>
              <p:cNvSpPr/>
              <p:nvPr/>
            </p:nvSpPr>
            <p:spPr bwMode="auto">
              <a:xfrm>
                <a:off x="8763000" y="5526088"/>
                <a:ext cx="177800" cy="161925"/>
              </a:xfrm>
              <a:custGeom>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189"/>
              <p:cNvSpPr/>
              <p:nvPr/>
            </p:nvSpPr>
            <p:spPr bwMode="auto">
              <a:xfrm>
                <a:off x="7134225" y="5178426"/>
                <a:ext cx="660400" cy="985838"/>
              </a:xfrm>
              <a:custGeom>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191"/>
              <p:cNvSpPr/>
              <p:nvPr/>
            </p:nvSpPr>
            <p:spPr bwMode="auto">
              <a:xfrm>
                <a:off x="8599488" y="5526088"/>
                <a:ext cx="122237" cy="161925"/>
              </a:xfrm>
              <a:custGeom>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192"/>
              <p:cNvSpPr>
                <a:spLocks noEditPoints="1"/>
              </p:cNvSpPr>
              <p:nvPr/>
            </p:nvSpPr>
            <p:spPr bwMode="auto">
              <a:xfrm>
                <a:off x="7196138" y="4287838"/>
                <a:ext cx="708025" cy="658813"/>
              </a:xfrm>
              <a:custGeom>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Freeform 193"/>
              <p:cNvSpPr>
                <a:spLocks noEditPoints="1"/>
              </p:cNvSpPr>
              <p:nvPr/>
            </p:nvSpPr>
            <p:spPr bwMode="auto">
              <a:xfrm>
                <a:off x="7829550" y="5511801"/>
                <a:ext cx="647700" cy="666750"/>
              </a:xfrm>
              <a:custGeom>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Freeform 194"/>
              <p:cNvSpPr/>
              <p:nvPr/>
            </p:nvSpPr>
            <p:spPr bwMode="auto">
              <a:xfrm>
                <a:off x="8007350" y="4287838"/>
                <a:ext cx="442912" cy="646113"/>
              </a:xfrm>
              <a:custGeom>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9"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Freeform 197"/>
              <p:cNvSpPr>
                <a:spLocks noEditPoints="1"/>
              </p:cNvSpPr>
              <p:nvPr/>
            </p:nvSpPr>
            <p:spPr bwMode="auto">
              <a:xfrm>
                <a:off x="5983288" y="4287838"/>
                <a:ext cx="612775" cy="658813"/>
              </a:xfrm>
              <a:custGeom>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2"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203"/>
              <p:cNvSpPr/>
              <p:nvPr/>
            </p:nvSpPr>
            <p:spPr bwMode="auto">
              <a:xfrm>
                <a:off x="5376863" y="5532438"/>
                <a:ext cx="606425" cy="646113"/>
              </a:xfrm>
              <a:custGeom>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6" name="Health"/>
            <p:cNvGrpSpPr/>
            <p:nvPr/>
          </p:nvGrpSpPr>
          <p:grpSpPr>
            <a:xfrm>
              <a:off x="1417638" y="3689351"/>
              <a:ext cx="1554162" cy="4264025"/>
              <a:chOff x="1417638" y="3689351"/>
              <a:chExt cx="1554162" cy="4264025"/>
            </a:xfrm>
            <a:grpFill/>
          </p:grpSpPr>
          <p:sp>
            <p:nvSpPr>
              <p:cNvPr id="267" name="Freeform 212"/>
              <p:cNvSpPr/>
              <p:nvPr/>
            </p:nvSpPr>
            <p:spPr bwMode="auto">
              <a:xfrm>
                <a:off x="1438275" y="5124451"/>
                <a:ext cx="647700" cy="441325"/>
              </a:xfrm>
              <a:custGeom>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220"/>
              <p:cNvSpPr/>
              <p:nvPr/>
            </p:nvSpPr>
            <p:spPr bwMode="auto">
              <a:xfrm>
                <a:off x="1479550" y="3689351"/>
                <a:ext cx="749300" cy="685800"/>
              </a:xfrm>
              <a:custGeom>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221"/>
              <p:cNvSpPr/>
              <p:nvPr/>
            </p:nvSpPr>
            <p:spPr bwMode="auto">
              <a:xfrm>
                <a:off x="1765300" y="6505576"/>
                <a:ext cx="763587" cy="673100"/>
              </a:xfrm>
              <a:custGeom>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3">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222"/>
              <p:cNvSpPr/>
              <p:nvPr/>
            </p:nvSpPr>
            <p:spPr bwMode="auto">
              <a:xfrm>
                <a:off x="2127250" y="7137401"/>
                <a:ext cx="844550" cy="815975"/>
              </a:xfrm>
              <a:custGeom>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223"/>
              <p:cNvSpPr/>
              <p:nvPr/>
            </p:nvSpPr>
            <p:spPr bwMode="auto">
              <a:xfrm>
                <a:off x="1417638" y="4525963"/>
                <a:ext cx="654050" cy="509588"/>
              </a:xfrm>
              <a:custGeom>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2" name="Freeform 226"/>
              <p:cNvSpPr>
                <a:spLocks noEditPoints="1"/>
              </p:cNvSpPr>
              <p:nvPr/>
            </p:nvSpPr>
            <p:spPr bwMode="auto">
              <a:xfrm>
                <a:off x="1560513" y="5708651"/>
                <a:ext cx="709612" cy="646113"/>
              </a:xfrm>
              <a:custGeom>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3" name="Critical in a Crisis Tagline" hidden="1"/>
          <p:cNvGrpSpPr>
            <a:grpSpLocks noChangeAspect="1"/>
          </p:cNvGrpSpPr>
          <p:nvPr/>
        </p:nvGrpSpPr>
        <p:grpSpPr>
          <a:xfrm>
            <a:off x="10139288" y="685799"/>
            <a:ext cx="1377949" cy="1372017"/>
            <a:chOff x="1760538" y="814388"/>
            <a:chExt cx="7743824" cy="7710488"/>
          </a:xfrm>
          <a:solidFill>
            <a:schemeClr val="tx1"/>
          </a:solidFill>
        </p:grpSpPr>
        <p:grpSp>
          <p:nvGrpSpPr>
            <p:cNvPr id="24" name="Critical in a Crisis"/>
            <p:cNvGrpSpPr/>
            <p:nvPr/>
          </p:nvGrpSpPr>
          <p:grpSpPr>
            <a:xfrm>
              <a:off x="3222625" y="2690813"/>
              <a:ext cx="4852988" cy="3875088"/>
              <a:chOff x="3222625" y="2690813"/>
              <a:chExt cx="4852988" cy="3875088"/>
            </a:xfrm>
            <a:grpFill/>
          </p:grpSpPr>
          <p:sp>
            <p:nvSpPr>
              <p:cNvPr id="64"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28"/>
              <p:cNvSpPr/>
              <p:nvPr/>
            </p:nvSpPr>
            <p:spPr bwMode="auto">
              <a:xfrm>
                <a:off x="4033838" y="6003925"/>
                <a:ext cx="515937" cy="549275"/>
              </a:xfrm>
              <a:custGeom>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30"/>
              <p:cNvSpPr/>
              <p:nvPr/>
            </p:nvSpPr>
            <p:spPr bwMode="auto">
              <a:xfrm>
                <a:off x="4960938" y="6003925"/>
                <a:ext cx="488950" cy="561975"/>
              </a:xfrm>
              <a:custGeom>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31"/>
              <p:cNvSpPr/>
              <p:nvPr/>
            </p:nvSpPr>
            <p:spPr bwMode="auto">
              <a:xfrm>
                <a:off x="6788150" y="6003925"/>
                <a:ext cx="382587" cy="549275"/>
              </a:xfrm>
              <a:custGeom>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32"/>
              <p:cNvSpPr/>
              <p:nvPr/>
            </p:nvSpPr>
            <p:spPr bwMode="auto">
              <a:xfrm>
                <a:off x="7177088" y="5857875"/>
                <a:ext cx="420687" cy="708025"/>
              </a:xfrm>
              <a:custGeom>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5">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33"/>
              <p:cNvSpPr>
                <a:spLocks noEditPoints="1"/>
              </p:cNvSpPr>
              <p:nvPr/>
            </p:nvSpPr>
            <p:spPr bwMode="auto">
              <a:xfrm>
                <a:off x="5478463" y="6003925"/>
                <a:ext cx="601662" cy="561975"/>
              </a:xfrm>
              <a:custGeom>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34"/>
              <p:cNvSpPr/>
              <p:nvPr/>
            </p:nvSpPr>
            <p:spPr bwMode="auto">
              <a:xfrm>
                <a:off x="6164263" y="6015038"/>
                <a:ext cx="517525" cy="550863"/>
              </a:xfrm>
              <a:custGeom>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35"/>
              <p:cNvSpPr/>
              <p:nvPr/>
            </p:nvSpPr>
            <p:spPr bwMode="auto">
              <a:xfrm>
                <a:off x="4184650" y="4992688"/>
                <a:ext cx="376237" cy="550863"/>
              </a:xfrm>
              <a:custGeom>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Freeform 36"/>
              <p:cNvSpPr/>
              <p:nvPr/>
            </p:nvSpPr>
            <p:spPr bwMode="auto">
              <a:xfrm>
                <a:off x="3644900" y="4992688"/>
                <a:ext cx="488950" cy="566738"/>
              </a:xfrm>
              <a:custGeom>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37"/>
              <p:cNvSpPr>
                <a:spLocks noEditPoints="1"/>
              </p:cNvSpPr>
              <p:nvPr/>
            </p:nvSpPr>
            <p:spPr bwMode="auto">
              <a:xfrm>
                <a:off x="4589463" y="4992688"/>
                <a:ext cx="550862" cy="566738"/>
              </a:xfrm>
              <a:custGeom>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38"/>
              <p:cNvSpPr/>
              <p:nvPr/>
            </p:nvSpPr>
            <p:spPr bwMode="auto">
              <a:xfrm>
                <a:off x="6473825" y="5003800"/>
                <a:ext cx="612775" cy="539750"/>
              </a:xfrm>
              <a:custGeom>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40"/>
              <p:cNvSpPr>
                <a:spLocks noEditPoints="1"/>
              </p:cNvSpPr>
              <p:nvPr/>
            </p:nvSpPr>
            <p:spPr bwMode="auto">
              <a:xfrm>
                <a:off x="5202238" y="4992688"/>
                <a:ext cx="517525" cy="566738"/>
              </a:xfrm>
              <a:custGeom>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41"/>
              <p:cNvSpPr>
                <a:spLocks noEditPoints="1"/>
              </p:cNvSpPr>
              <p:nvPr/>
            </p:nvSpPr>
            <p:spPr bwMode="auto">
              <a:xfrm>
                <a:off x="7119938" y="4992688"/>
                <a:ext cx="550862" cy="566738"/>
              </a:xfrm>
              <a:custGeom>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Freeform 42"/>
              <p:cNvSpPr/>
              <p:nvPr/>
            </p:nvSpPr>
            <p:spPr bwMode="auto">
              <a:xfrm>
                <a:off x="5765800" y="4846638"/>
                <a:ext cx="415925" cy="712788"/>
              </a:xfrm>
              <a:custGeom>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44"/>
              <p:cNvSpPr/>
              <p:nvPr/>
            </p:nvSpPr>
            <p:spPr bwMode="auto">
              <a:xfrm>
                <a:off x="5876925" y="3981450"/>
                <a:ext cx="377825" cy="557213"/>
              </a:xfrm>
              <a:custGeom>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45"/>
              <p:cNvSpPr/>
              <p:nvPr/>
            </p:nvSpPr>
            <p:spPr bwMode="auto">
              <a:xfrm>
                <a:off x="5337175" y="3981450"/>
                <a:ext cx="490537" cy="568325"/>
              </a:xfrm>
              <a:custGeom>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Freeform 47"/>
              <p:cNvSpPr/>
              <p:nvPr/>
            </p:nvSpPr>
            <p:spPr bwMode="auto">
              <a:xfrm>
                <a:off x="6564313" y="3981450"/>
                <a:ext cx="460375" cy="568325"/>
              </a:xfrm>
              <a:custGeom>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50"/>
              <p:cNvSpPr/>
              <p:nvPr/>
            </p:nvSpPr>
            <p:spPr bwMode="auto">
              <a:xfrm>
                <a:off x="3509963" y="3981450"/>
                <a:ext cx="517525" cy="557213"/>
              </a:xfrm>
              <a:custGeom>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52"/>
              <p:cNvSpPr/>
              <p:nvPr/>
            </p:nvSpPr>
            <p:spPr bwMode="auto">
              <a:xfrm>
                <a:off x="7834313" y="4357688"/>
                <a:ext cx="241300" cy="309563"/>
              </a:xfrm>
              <a:custGeom>
                <a:gdLst>
                  <a:gd name="T0" fmla="*/ 53 w 152"/>
                  <a:gd name="T1" fmla="*/ 0 h 195"/>
                  <a:gd name="T2" fmla="*/ 0 w 152"/>
                  <a:gd name="T3" fmla="*/ 195 h 195"/>
                  <a:gd name="T4" fmla="*/ 92 w 152"/>
                  <a:gd name="T5" fmla="*/ 195 h 195"/>
                  <a:gd name="T6" fmla="*/ 152 w 152"/>
                  <a:gd name="T7" fmla="*/ 0 h 195"/>
                  <a:gd name="T8" fmla="*/ 53 w 152"/>
                  <a:gd name="T9" fmla="*/ 0 h 195"/>
                </a:gd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55"/>
              <p:cNvSpPr/>
              <p:nvPr/>
            </p:nvSpPr>
            <p:spPr bwMode="auto">
              <a:xfrm>
                <a:off x="7339013" y="3981450"/>
                <a:ext cx="461962" cy="568325"/>
              </a:xfrm>
              <a:custGeom>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56"/>
              <p:cNvSpPr>
                <a:spLocks noEditPoints="1"/>
              </p:cNvSpPr>
              <p:nvPr/>
            </p:nvSpPr>
            <p:spPr bwMode="auto">
              <a:xfrm>
                <a:off x="4425950" y="3981450"/>
                <a:ext cx="517525" cy="568325"/>
              </a:xfrm>
              <a:custGeom>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61"/>
              <p:cNvSpPr/>
              <p:nvPr/>
            </p:nvSpPr>
            <p:spPr bwMode="auto">
              <a:xfrm>
                <a:off x="3910013" y="2724150"/>
                <a:ext cx="701675" cy="820738"/>
              </a:xfrm>
              <a:custGeom>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62"/>
              <p:cNvSpPr/>
              <p:nvPr/>
            </p:nvSpPr>
            <p:spPr bwMode="auto">
              <a:xfrm>
                <a:off x="4679950" y="2976563"/>
                <a:ext cx="376237" cy="550863"/>
              </a:xfrm>
              <a:custGeom>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64"/>
              <p:cNvSpPr/>
              <p:nvPr/>
            </p:nvSpPr>
            <p:spPr bwMode="auto">
              <a:xfrm>
                <a:off x="5343525" y="2830513"/>
                <a:ext cx="415925" cy="708025"/>
              </a:xfrm>
              <a:custGeom>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5">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65"/>
              <p:cNvSpPr/>
              <p:nvPr/>
            </p:nvSpPr>
            <p:spPr bwMode="auto">
              <a:xfrm>
                <a:off x="6097588" y="2976563"/>
                <a:ext cx="488950" cy="561975"/>
              </a:xfrm>
              <a:custGeom>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66"/>
              <p:cNvSpPr>
                <a:spLocks noEditPoints="1"/>
              </p:cNvSpPr>
              <p:nvPr/>
            </p:nvSpPr>
            <p:spPr bwMode="auto">
              <a:xfrm>
                <a:off x="6608763" y="2976563"/>
                <a:ext cx="517525" cy="561975"/>
              </a:xfrm>
              <a:custGeom>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5" name="Freeform 67"/>
              <p:cNvSpPr>
                <a:spLocks noEditPoints="1"/>
              </p:cNvSpPr>
              <p:nvPr/>
            </p:nvSpPr>
            <p:spPr bwMode="auto">
              <a:xfrm>
                <a:off x="7710488" y="5857875"/>
                <a:ext cx="276225" cy="274638"/>
              </a:xfrm>
              <a:custGeom>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68"/>
              <p:cNvSpPr>
                <a:spLocks noEditPoints="1"/>
              </p:cNvSpPr>
              <p:nvPr/>
            </p:nvSpPr>
            <p:spPr bwMode="auto">
              <a:xfrm>
                <a:off x="7794625" y="5924550"/>
                <a:ext cx="112712" cy="141288"/>
              </a:xfrm>
              <a:custGeom>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5" name="SHB.com"/>
            <p:cNvGrpSpPr/>
            <p:nvPr/>
          </p:nvGrpSpPr>
          <p:grpSpPr>
            <a:xfrm>
              <a:off x="3567113" y="7464425"/>
              <a:ext cx="4176712" cy="1060451"/>
              <a:chOff x="3567113" y="7464425"/>
              <a:chExt cx="4176712" cy="1060451"/>
            </a:xfrm>
            <a:grpFill/>
          </p:grpSpPr>
          <p:sp>
            <p:nvSpPr>
              <p:cNvPr id="57" name="Freeform 69"/>
              <p:cNvSpPr/>
              <p:nvPr/>
            </p:nvSpPr>
            <p:spPr bwMode="auto">
              <a:xfrm>
                <a:off x="5741988" y="7958138"/>
                <a:ext cx="501650" cy="566738"/>
              </a:xfrm>
              <a:custGeom>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8" name="Freeform 70"/>
              <p:cNvSpPr/>
              <p:nvPr/>
            </p:nvSpPr>
            <p:spPr bwMode="auto">
              <a:xfrm>
                <a:off x="3567113" y="7486650"/>
                <a:ext cx="533400" cy="560388"/>
              </a:xfrm>
              <a:custGeom>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9" name="Freeform 71"/>
              <p:cNvSpPr>
                <a:spLocks noEditPoints="1"/>
              </p:cNvSpPr>
              <p:nvPr/>
            </p:nvSpPr>
            <p:spPr bwMode="auto">
              <a:xfrm>
                <a:off x="6332538" y="7812088"/>
                <a:ext cx="636587" cy="617538"/>
              </a:xfrm>
              <a:custGeom>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0" name="Freeform 72"/>
              <p:cNvSpPr/>
              <p:nvPr/>
            </p:nvSpPr>
            <p:spPr bwMode="auto">
              <a:xfrm>
                <a:off x="5416550" y="8378825"/>
                <a:ext cx="134937" cy="141288"/>
              </a:xfrm>
              <a:custGeom>
                <a:gdLst>
                  <a:gd name="T0" fmla="*/ 12 w 24"/>
                  <a:gd name="T1" fmla="*/ 0 h 25"/>
                  <a:gd name="T2" fmla="*/ 0 w 24"/>
                  <a:gd name="T3" fmla="*/ 12 h 25"/>
                  <a:gd name="T4" fmla="*/ 12 w 24"/>
                  <a:gd name="T5" fmla="*/ 25 h 25"/>
                  <a:gd name="T6" fmla="*/ 24 w 24"/>
                  <a:gd name="T7" fmla="*/ 13 h 25"/>
                  <a:gd name="T8" fmla="*/ 12 w 24"/>
                  <a:gd name="T9" fmla="*/ 0 h 25"/>
                </a:gd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73"/>
              <p:cNvSpPr>
                <a:spLocks noEditPoints="1"/>
              </p:cNvSpPr>
              <p:nvPr/>
            </p:nvSpPr>
            <p:spPr bwMode="auto">
              <a:xfrm>
                <a:off x="4786313" y="7913688"/>
                <a:ext cx="455612" cy="560388"/>
              </a:xfrm>
              <a:custGeom>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74"/>
              <p:cNvSpPr/>
              <p:nvPr/>
            </p:nvSpPr>
            <p:spPr bwMode="auto">
              <a:xfrm>
                <a:off x="4095750" y="7710488"/>
                <a:ext cx="595312" cy="635000"/>
              </a:xfrm>
              <a:custGeom>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75"/>
              <p:cNvSpPr/>
              <p:nvPr/>
            </p:nvSpPr>
            <p:spPr bwMode="auto">
              <a:xfrm>
                <a:off x="6980238" y="7464425"/>
                <a:ext cx="763587" cy="735013"/>
              </a:xfrm>
              <a:custGeom>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2">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 name="Dividers"/>
            <p:cNvGrpSpPr/>
            <p:nvPr/>
          </p:nvGrpSpPr>
          <p:grpSpPr>
            <a:xfrm>
              <a:off x="2116138" y="960438"/>
              <a:ext cx="6089649" cy="6705600"/>
              <a:chOff x="2116138" y="960438"/>
              <a:chExt cx="6089649" cy="6705600"/>
            </a:xfrm>
            <a:grpFill/>
          </p:grpSpPr>
          <p:sp>
            <p:nvSpPr>
              <p:cNvPr id="53" name="Freeform 78"/>
              <p:cNvSpPr/>
              <p:nvPr/>
            </p:nvSpPr>
            <p:spPr bwMode="auto">
              <a:xfrm>
                <a:off x="6540500" y="960438"/>
                <a:ext cx="331787" cy="730250"/>
              </a:xfrm>
              <a:custGeom>
                <a:gdLst>
                  <a:gd name="T0" fmla="*/ 209 w 209"/>
                  <a:gd name="T1" fmla="*/ 22 h 460"/>
                  <a:gd name="T2" fmla="*/ 153 w 209"/>
                  <a:gd name="T3" fmla="*/ 0 h 460"/>
                  <a:gd name="T4" fmla="*/ 0 w 209"/>
                  <a:gd name="T5" fmla="*/ 443 h 460"/>
                  <a:gd name="T6" fmla="*/ 57 w 209"/>
                  <a:gd name="T7" fmla="*/ 460 h 460"/>
                  <a:gd name="T8" fmla="*/ 209 w 209"/>
                  <a:gd name="T9" fmla="*/ 22 h 460"/>
                </a:gd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4" name="Freeform 85"/>
              <p:cNvSpPr/>
              <p:nvPr/>
            </p:nvSpPr>
            <p:spPr bwMode="auto">
              <a:xfrm>
                <a:off x="7654925" y="7048500"/>
                <a:ext cx="550862" cy="617538"/>
              </a:xfrm>
              <a:custGeom>
                <a:gdLst>
                  <a:gd name="T0" fmla="*/ 0 w 347"/>
                  <a:gd name="T1" fmla="*/ 35 h 389"/>
                  <a:gd name="T2" fmla="*/ 301 w 347"/>
                  <a:gd name="T3" fmla="*/ 389 h 389"/>
                  <a:gd name="T4" fmla="*/ 347 w 347"/>
                  <a:gd name="T5" fmla="*/ 353 h 389"/>
                  <a:gd name="T6" fmla="*/ 46 w 347"/>
                  <a:gd name="T7" fmla="*/ 0 h 389"/>
                  <a:gd name="T8" fmla="*/ 0 w 347"/>
                  <a:gd name="T9" fmla="*/ 35 h 389"/>
                </a:gd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5" name="Freeform 89"/>
              <p:cNvSpPr/>
              <p:nvPr/>
            </p:nvSpPr>
            <p:spPr bwMode="auto">
              <a:xfrm>
                <a:off x="2116138" y="2914650"/>
                <a:ext cx="701675" cy="427038"/>
              </a:xfrm>
              <a:custGeom>
                <a:gdLst>
                  <a:gd name="T0" fmla="*/ 442 w 442"/>
                  <a:gd name="T1" fmla="*/ 216 h 269"/>
                  <a:gd name="T2" fmla="*/ 28 w 442"/>
                  <a:gd name="T3" fmla="*/ 0 h 269"/>
                  <a:gd name="T4" fmla="*/ 0 w 442"/>
                  <a:gd name="T5" fmla="*/ 53 h 269"/>
                  <a:gd name="T6" fmla="*/ 414 w 442"/>
                  <a:gd name="T7" fmla="*/ 269 h 269"/>
                  <a:gd name="T8" fmla="*/ 442 w 442"/>
                  <a:gd name="T9" fmla="*/ 216 h 269"/>
                </a:gd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6" name="Freeform 96"/>
              <p:cNvSpPr/>
              <p:nvPr/>
            </p:nvSpPr>
            <p:spPr bwMode="auto">
              <a:xfrm>
                <a:off x="3009900" y="7019925"/>
                <a:ext cx="573087" cy="606425"/>
              </a:xfrm>
              <a:custGeom>
                <a:gdLst>
                  <a:gd name="T0" fmla="*/ 315 w 361"/>
                  <a:gd name="T1" fmla="*/ 0 h 382"/>
                  <a:gd name="T2" fmla="*/ 0 w 361"/>
                  <a:gd name="T3" fmla="*/ 343 h 382"/>
                  <a:gd name="T4" fmla="*/ 42 w 361"/>
                  <a:gd name="T5" fmla="*/ 382 h 382"/>
                  <a:gd name="T6" fmla="*/ 361 w 361"/>
                  <a:gd name="T7" fmla="*/ 39 h 382"/>
                  <a:gd name="T8" fmla="*/ 315 w 361"/>
                  <a:gd name="T9" fmla="*/ 0 h 382"/>
                </a:gd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 name="Technology"/>
            <p:cNvGrpSpPr/>
            <p:nvPr/>
          </p:nvGrpSpPr>
          <p:grpSpPr>
            <a:xfrm>
              <a:off x="7243763" y="1230313"/>
              <a:ext cx="2260599" cy="5969000"/>
              <a:chOff x="7243763" y="1230313"/>
              <a:chExt cx="2260599" cy="5969000"/>
            </a:xfrm>
            <a:grpFill/>
          </p:grpSpPr>
          <p:sp>
            <p:nvSpPr>
              <p:cNvPr id="43" name="Freeform 76"/>
              <p:cNvSpPr/>
              <p:nvPr/>
            </p:nvSpPr>
            <p:spPr bwMode="auto">
              <a:xfrm>
                <a:off x="8723313" y="3224213"/>
                <a:ext cx="652462" cy="635000"/>
              </a:xfrm>
              <a:custGeom>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4" name="Freeform 77"/>
              <p:cNvSpPr>
                <a:spLocks noEditPoints="1"/>
              </p:cNvSpPr>
              <p:nvPr/>
            </p:nvSpPr>
            <p:spPr bwMode="auto">
              <a:xfrm>
                <a:off x="8924925" y="3987800"/>
                <a:ext cx="579437" cy="595313"/>
              </a:xfrm>
              <a:custGeom>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5" name="Freeform 79"/>
              <p:cNvSpPr/>
              <p:nvPr/>
            </p:nvSpPr>
            <p:spPr bwMode="auto">
              <a:xfrm>
                <a:off x="8953500" y="4768850"/>
                <a:ext cx="546100" cy="336550"/>
              </a:xfrm>
              <a:custGeom>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cxnLst>
                  <a:cxn ang="0">
                    <a:pos x="T0" y="T1"/>
                  </a:cxn>
                  <a:cxn ang="0">
                    <a:pos x="T2" y="T3"/>
                  </a:cxn>
                  <a:cxn ang="0">
                    <a:pos x="T4" y="T5"/>
                  </a:cxn>
                  <a:cxn ang="0">
                    <a:pos x="T6" y="T7"/>
                  </a:cxn>
                  <a:cxn ang="0">
                    <a:pos x="T8" y="T9"/>
                  </a:cxn>
                  <a:cxn ang="0">
                    <a:pos x="T10" y="T11"/>
                  </a:cxn>
                  <a:cxn ang="0">
                    <a:pos x="T12" y="T13"/>
                  </a:cxn>
                </a:cxnLst>
                <a:rect l="0" t="0" r="r" b="b"/>
                <a:pathLst>
                  <a:path w="344" h="211">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6" name="Freeform 80"/>
              <p:cNvSpPr>
                <a:spLocks noEditPoints="1"/>
              </p:cNvSpPr>
              <p:nvPr/>
            </p:nvSpPr>
            <p:spPr bwMode="auto">
              <a:xfrm>
                <a:off x="8818563" y="5256213"/>
                <a:ext cx="612775" cy="630238"/>
              </a:xfrm>
              <a:custGeom>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7" name="Freeform 81"/>
              <p:cNvSpPr/>
              <p:nvPr/>
            </p:nvSpPr>
            <p:spPr bwMode="auto">
              <a:xfrm>
                <a:off x="8413750" y="2551113"/>
                <a:ext cx="674687" cy="655638"/>
              </a:xfrm>
              <a:custGeom>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2">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8" name="Freeform 82"/>
              <p:cNvSpPr/>
              <p:nvPr/>
            </p:nvSpPr>
            <p:spPr bwMode="auto">
              <a:xfrm>
                <a:off x="8272463" y="6638925"/>
                <a:ext cx="608012" cy="560388"/>
              </a:xfrm>
              <a:custGeom>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9" name="Freeform 83"/>
              <p:cNvSpPr/>
              <p:nvPr/>
            </p:nvSpPr>
            <p:spPr bwMode="auto">
              <a:xfrm>
                <a:off x="8075613" y="2044700"/>
                <a:ext cx="596900" cy="595313"/>
              </a:xfrm>
              <a:custGeom>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0" name="Freeform 84"/>
              <p:cNvSpPr/>
              <p:nvPr/>
            </p:nvSpPr>
            <p:spPr bwMode="auto">
              <a:xfrm>
                <a:off x="8559800" y="5964238"/>
                <a:ext cx="619125" cy="606425"/>
              </a:xfrm>
              <a:custGeom>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1" name="Freeform 86"/>
              <p:cNvSpPr/>
              <p:nvPr/>
            </p:nvSpPr>
            <p:spPr bwMode="auto">
              <a:xfrm>
                <a:off x="7604125" y="1579563"/>
                <a:ext cx="606425" cy="633413"/>
              </a:xfrm>
              <a:custGeom>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2" name="Freeform 97"/>
              <p:cNvSpPr/>
              <p:nvPr/>
            </p:nvSpPr>
            <p:spPr bwMode="auto">
              <a:xfrm>
                <a:off x="7243763" y="1230313"/>
                <a:ext cx="488950" cy="584200"/>
              </a:xfrm>
              <a:custGeom>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8" name="Science"/>
            <p:cNvGrpSpPr/>
            <p:nvPr/>
          </p:nvGrpSpPr>
          <p:grpSpPr>
            <a:xfrm>
              <a:off x="2520950" y="814388"/>
              <a:ext cx="3649662" cy="1927225"/>
              <a:chOff x="2520950" y="814388"/>
              <a:chExt cx="3649662" cy="1927225"/>
            </a:xfrm>
            <a:grpFill/>
          </p:grpSpPr>
          <p:sp>
            <p:nvSpPr>
              <p:cNvPr id="36" name="Freeform 88"/>
              <p:cNvSpPr/>
              <p:nvPr/>
            </p:nvSpPr>
            <p:spPr bwMode="auto">
              <a:xfrm>
                <a:off x="2520950" y="2179638"/>
                <a:ext cx="566737" cy="561975"/>
              </a:xfrm>
              <a:custGeom>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7" name="Freeform 91"/>
              <p:cNvSpPr/>
              <p:nvPr/>
            </p:nvSpPr>
            <p:spPr bwMode="auto">
              <a:xfrm>
                <a:off x="2930525" y="1701800"/>
                <a:ext cx="596900" cy="590550"/>
              </a:xfrm>
              <a:custGeom>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8" name="Freeform 92"/>
              <p:cNvSpPr/>
              <p:nvPr/>
            </p:nvSpPr>
            <p:spPr bwMode="auto">
              <a:xfrm>
                <a:off x="3414713" y="1455738"/>
                <a:ext cx="382587" cy="500063"/>
              </a:xfrm>
              <a:custGeom>
                <a:gdLst>
                  <a:gd name="T0" fmla="*/ 241 w 241"/>
                  <a:gd name="T1" fmla="*/ 276 h 315"/>
                  <a:gd name="T2" fmla="*/ 60 w 241"/>
                  <a:gd name="T3" fmla="*/ 0 h 315"/>
                  <a:gd name="T4" fmla="*/ 0 w 241"/>
                  <a:gd name="T5" fmla="*/ 42 h 315"/>
                  <a:gd name="T6" fmla="*/ 181 w 241"/>
                  <a:gd name="T7" fmla="*/ 315 h 315"/>
                  <a:gd name="T8" fmla="*/ 241 w 241"/>
                  <a:gd name="T9" fmla="*/ 276 h 315"/>
                </a:gd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9" name="Freeform 93"/>
              <p:cNvSpPr/>
              <p:nvPr/>
            </p:nvSpPr>
            <p:spPr bwMode="auto">
              <a:xfrm>
                <a:off x="5095875" y="814388"/>
                <a:ext cx="495300" cy="561975"/>
              </a:xfrm>
              <a:custGeom>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0" name="Freeform 94"/>
              <p:cNvSpPr/>
              <p:nvPr/>
            </p:nvSpPr>
            <p:spPr bwMode="auto">
              <a:xfrm>
                <a:off x="5759450" y="820738"/>
                <a:ext cx="411162" cy="561975"/>
              </a:xfrm>
              <a:custGeom>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1" name="Freeform 95"/>
              <p:cNvSpPr/>
              <p:nvPr/>
            </p:nvSpPr>
            <p:spPr bwMode="auto">
              <a:xfrm>
                <a:off x="3746500" y="1152525"/>
                <a:ext cx="557212" cy="622300"/>
              </a:xfrm>
              <a:custGeom>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2" name="Freeform 99"/>
              <p:cNvSpPr/>
              <p:nvPr/>
            </p:nvSpPr>
            <p:spPr bwMode="auto">
              <a:xfrm>
                <a:off x="4337050" y="904875"/>
                <a:ext cx="617537" cy="635000"/>
              </a:xfrm>
              <a:custGeom>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9" name="Health"/>
            <p:cNvGrpSpPr/>
            <p:nvPr/>
          </p:nvGrpSpPr>
          <p:grpSpPr>
            <a:xfrm>
              <a:off x="1760538" y="3600450"/>
              <a:ext cx="1277937" cy="3498851"/>
              <a:chOff x="1760538" y="3600450"/>
              <a:chExt cx="1277937" cy="3498851"/>
            </a:xfrm>
            <a:grpFill/>
          </p:grpSpPr>
          <p:sp>
            <p:nvSpPr>
              <p:cNvPr id="30" name="Freeform 87"/>
              <p:cNvSpPr>
                <a:spLocks noEditPoints="1"/>
              </p:cNvSpPr>
              <p:nvPr/>
            </p:nvSpPr>
            <p:spPr bwMode="auto">
              <a:xfrm>
                <a:off x="1879600" y="5256213"/>
                <a:ext cx="584200" cy="533400"/>
              </a:xfrm>
              <a:custGeom>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 name="Freeform 90"/>
              <p:cNvSpPr/>
              <p:nvPr/>
            </p:nvSpPr>
            <p:spPr bwMode="auto">
              <a:xfrm>
                <a:off x="1811338" y="3600450"/>
                <a:ext cx="612775" cy="561975"/>
              </a:xfrm>
              <a:custGeom>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 name="Freeform 98"/>
              <p:cNvSpPr/>
              <p:nvPr/>
            </p:nvSpPr>
            <p:spPr bwMode="auto">
              <a:xfrm>
                <a:off x="2346325" y="6430963"/>
                <a:ext cx="692150" cy="668338"/>
              </a:xfrm>
              <a:custGeom>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 name="Freeform 100"/>
              <p:cNvSpPr/>
              <p:nvPr/>
            </p:nvSpPr>
            <p:spPr bwMode="auto">
              <a:xfrm>
                <a:off x="1778000" y="4773613"/>
                <a:ext cx="534987" cy="365125"/>
              </a:xfrm>
              <a:custGeom>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 name="Freeform 101"/>
              <p:cNvSpPr/>
              <p:nvPr/>
            </p:nvSpPr>
            <p:spPr bwMode="auto">
              <a:xfrm>
                <a:off x="1760538" y="4284663"/>
                <a:ext cx="534987" cy="422275"/>
              </a:xfrm>
              <a:custGeom>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 name="Freeform 102"/>
              <p:cNvSpPr/>
              <p:nvPr/>
            </p:nvSpPr>
            <p:spPr bwMode="auto">
              <a:xfrm>
                <a:off x="2047875" y="5913438"/>
                <a:ext cx="623887" cy="544513"/>
              </a:xfrm>
              <a:custGeom>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323" name="HST Tagline" hidden="1"/>
          <p:cNvGrpSpPr>
            <a:grpSpLocks noChangeAspect="1"/>
          </p:cNvGrpSpPr>
          <p:nvPr/>
        </p:nvGrpSpPr>
        <p:grpSpPr>
          <a:xfrm>
            <a:off x="10138828" y="686008"/>
            <a:ext cx="1378868" cy="1371600"/>
            <a:chOff x="1052513" y="306388"/>
            <a:chExt cx="9336087" cy="9286875"/>
          </a:xfrm>
          <a:solidFill>
            <a:schemeClr val="tx1"/>
          </a:solidFill>
        </p:grpSpPr>
        <p:grpSp>
          <p:nvGrpSpPr>
            <p:cNvPr id="324" name="Technology"/>
            <p:cNvGrpSpPr/>
            <p:nvPr/>
          </p:nvGrpSpPr>
          <p:grpSpPr>
            <a:xfrm>
              <a:off x="7664450" y="803276"/>
              <a:ext cx="2724150" cy="7192963"/>
              <a:chOff x="7664450" y="803276"/>
              <a:chExt cx="2724150" cy="7192963"/>
            </a:xfrm>
            <a:grpFill/>
          </p:grpSpPr>
          <p:sp>
            <p:nvSpPr>
              <p:cNvPr id="353" name="Freeform 233"/>
              <p:cNvSpPr/>
              <p:nvPr/>
            </p:nvSpPr>
            <p:spPr bwMode="auto">
              <a:xfrm>
                <a:off x="8101013" y="1223963"/>
                <a:ext cx="728662" cy="768350"/>
              </a:xfrm>
              <a:custGeom>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3">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4" name="Freeform 234"/>
              <p:cNvSpPr>
                <a:spLocks noEditPoints="1"/>
              </p:cNvSpPr>
              <p:nvPr/>
            </p:nvSpPr>
            <p:spPr bwMode="auto">
              <a:xfrm>
                <a:off x="9686925" y="4127501"/>
                <a:ext cx="701675" cy="712788"/>
              </a:xfrm>
              <a:custGeom>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5" name="Freeform 235"/>
              <p:cNvSpPr/>
              <p:nvPr/>
            </p:nvSpPr>
            <p:spPr bwMode="auto">
              <a:xfrm>
                <a:off x="9448800" y="3201988"/>
                <a:ext cx="782637" cy="768350"/>
              </a:xfrm>
              <a:custGeom>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483">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6" name="Freeform 236"/>
              <p:cNvSpPr/>
              <p:nvPr/>
            </p:nvSpPr>
            <p:spPr bwMode="auto">
              <a:xfrm>
                <a:off x="8666163" y="1781176"/>
                <a:ext cx="714375" cy="720725"/>
              </a:xfrm>
              <a:custGeom>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7" name="Freeform 237"/>
              <p:cNvSpPr/>
              <p:nvPr/>
            </p:nvSpPr>
            <p:spPr bwMode="auto">
              <a:xfrm>
                <a:off x="9067800" y="2393951"/>
                <a:ext cx="823912" cy="788988"/>
              </a:xfrm>
              <a:custGeom>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8" name="Freeform 238"/>
              <p:cNvSpPr/>
              <p:nvPr/>
            </p:nvSpPr>
            <p:spPr bwMode="auto">
              <a:xfrm>
                <a:off x="7664450" y="803276"/>
                <a:ext cx="592137" cy="706438"/>
              </a:xfrm>
              <a:custGeom>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9" name="Freeform 247"/>
              <p:cNvSpPr/>
              <p:nvPr/>
            </p:nvSpPr>
            <p:spPr bwMode="auto">
              <a:xfrm>
                <a:off x="9244013" y="6507163"/>
                <a:ext cx="749300" cy="733425"/>
              </a:xfrm>
              <a:custGeom>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0" name="Freeform 248"/>
              <p:cNvSpPr/>
              <p:nvPr/>
            </p:nvSpPr>
            <p:spPr bwMode="auto">
              <a:xfrm>
                <a:off x="9720263" y="5072063"/>
                <a:ext cx="661987" cy="401638"/>
              </a:xfrm>
              <a:custGeom>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1" name="Freeform 249"/>
              <p:cNvSpPr/>
              <p:nvPr/>
            </p:nvSpPr>
            <p:spPr bwMode="auto">
              <a:xfrm>
                <a:off x="8904288" y="7315201"/>
                <a:ext cx="728662" cy="681038"/>
              </a:xfrm>
              <a:custGeom>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2" name="Freeform 250"/>
              <p:cNvSpPr>
                <a:spLocks noEditPoints="1"/>
              </p:cNvSpPr>
              <p:nvPr/>
            </p:nvSpPr>
            <p:spPr bwMode="auto">
              <a:xfrm>
                <a:off x="9556750" y="5656263"/>
                <a:ext cx="742950" cy="755650"/>
              </a:xfrm>
              <a:custGeom>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0">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5" name="SHB.com"/>
            <p:cNvGrpSpPr/>
            <p:nvPr/>
          </p:nvGrpSpPr>
          <p:grpSpPr>
            <a:xfrm>
              <a:off x="3232150" y="8308976"/>
              <a:ext cx="5032375" cy="1284287"/>
              <a:chOff x="3232150" y="8308976"/>
              <a:chExt cx="5032375" cy="1284287"/>
            </a:xfrm>
            <a:grpFill/>
          </p:grpSpPr>
          <p:sp>
            <p:nvSpPr>
              <p:cNvPr id="346" name="Freeform 239"/>
              <p:cNvSpPr>
                <a:spLocks noEditPoints="1"/>
              </p:cNvSpPr>
              <p:nvPr/>
            </p:nvSpPr>
            <p:spPr bwMode="auto">
              <a:xfrm>
                <a:off x="4702175" y="8851901"/>
                <a:ext cx="552450" cy="681038"/>
              </a:xfrm>
              <a:custGeom>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7" name="Freeform 240"/>
              <p:cNvSpPr/>
              <p:nvPr/>
            </p:nvSpPr>
            <p:spPr bwMode="auto">
              <a:xfrm>
                <a:off x="5457825" y="9417051"/>
                <a:ext cx="163512" cy="163513"/>
              </a:xfrm>
              <a:custGeom>
                <a:gdLst>
                  <a:gd name="T0" fmla="*/ 13 w 24"/>
                  <a:gd name="T1" fmla="*/ 0 h 24"/>
                  <a:gd name="T2" fmla="*/ 0 w 24"/>
                  <a:gd name="T3" fmla="*/ 12 h 24"/>
                  <a:gd name="T4" fmla="*/ 12 w 24"/>
                  <a:gd name="T5" fmla="*/ 24 h 24"/>
                  <a:gd name="T6" fmla="*/ 24 w 24"/>
                  <a:gd name="T7" fmla="*/ 13 h 24"/>
                  <a:gd name="T8" fmla="*/ 13 w 24"/>
                  <a:gd name="T9" fmla="*/ 0 h 24"/>
                </a:gd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8" name="Freeform 241"/>
              <p:cNvSpPr/>
              <p:nvPr/>
            </p:nvSpPr>
            <p:spPr bwMode="auto">
              <a:xfrm>
                <a:off x="3871913" y="8607426"/>
                <a:ext cx="714375" cy="768350"/>
              </a:xfrm>
              <a:custGeom>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3">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9" name="Freeform 243"/>
              <p:cNvSpPr/>
              <p:nvPr/>
            </p:nvSpPr>
            <p:spPr bwMode="auto">
              <a:xfrm>
                <a:off x="3232150" y="8342313"/>
                <a:ext cx="639762" cy="673100"/>
              </a:xfrm>
              <a:custGeom>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0" name="Freeform 251"/>
              <p:cNvSpPr>
                <a:spLocks noEditPoints="1"/>
              </p:cNvSpPr>
              <p:nvPr/>
            </p:nvSpPr>
            <p:spPr bwMode="auto">
              <a:xfrm>
                <a:off x="6561138" y="8729663"/>
                <a:ext cx="769937" cy="741363"/>
              </a:xfrm>
              <a:custGeom>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1" name="Freeform 253"/>
              <p:cNvSpPr/>
              <p:nvPr/>
            </p:nvSpPr>
            <p:spPr bwMode="auto">
              <a:xfrm>
                <a:off x="7343775" y="8308976"/>
                <a:ext cx="920750" cy="890588"/>
              </a:xfrm>
              <a:custGeom>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2" name="Freeform 254"/>
              <p:cNvSpPr/>
              <p:nvPr/>
            </p:nvSpPr>
            <p:spPr bwMode="auto">
              <a:xfrm>
                <a:off x="5853113" y="8907463"/>
                <a:ext cx="606425" cy="685800"/>
              </a:xfrm>
              <a:custGeom>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6" name="Dividers"/>
            <p:cNvGrpSpPr/>
            <p:nvPr/>
          </p:nvGrpSpPr>
          <p:grpSpPr>
            <a:xfrm>
              <a:off x="1489075" y="482601"/>
              <a:ext cx="7332663" cy="8077200"/>
              <a:chOff x="1489075" y="482601"/>
              <a:chExt cx="7332663" cy="8077200"/>
            </a:xfrm>
            <a:grpFill/>
          </p:grpSpPr>
          <p:sp>
            <p:nvSpPr>
              <p:cNvPr id="342" name="Freeform 232"/>
              <p:cNvSpPr/>
              <p:nvPr/>
            </p:nvSpPr>
            <p:spPr bwMode="auto">
              <a:xfrm>
                <a:off x="6819900" y="482601"/>
                <a:ext cx="395287" cy="877888"/>
              </a:xfrm>
              <a:custGeom>
                <a:gdLst>
                  <a:gd name="T0" fmla="*/ 249 w 249"/>
                  <a:gd name="T1" fmla="*/ 22 h 553"/>
                  <a:gd name="T2" fmla="*/ 185 w 249"/>
                  <a:gd name="T3" fmla="*/ 0 h 553"/>
                  <a:gd name="T4" fmla="*/ 0 w 249"/>
                  <a:gd name="T5" fmla="*/ 531 h 553"/>
                  <a:gd name="T6" fmla="*/ 65 w 249"/>
                  <a:gd name="T7" fmla="*/ 553 h 553"/>
                  <a:gd name="T8" fmla="*/ 249 w 249"/>
                  <a:gd name="T9" fmla="*/ 22 h 553"/>
                </a:gd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3" name="Freeform 245"/>
              <p:cNvSpPr/>
              <p:nvPr/>
            </p:nvSpPr>
            <p:spPr bwMode="auto">
              <a:xfrm>
                <a:off x="2563813" y="7778751"/>
                <a:ext cx="688975" cy="733425"/>
              </a:xfrm>
              <a:custGeom>
                <a:gdLst>
                  <a:gd name="T0" fmla="*/ 382 w 434"/>
                  <a:gd name="T1" fmla="*/ 0 h 462"/>
                  <a:gd name="T2" fmla="*/ 0 w 434"/>
                  <a:gd name="T3" fmla="*/ 415 h 462"/>
                  <a:gd name="T4" fmla="*/ 52 w 434"/>
                  <a:gd name="T5" fmla="*/ 462 h 462"/>
                  <a:gd name="T6" fmla="*/ 434 w 434"/>
                  <a:gd name="T7" fmla="*/ 51 h 462"/>
                  <a:gd name="T8" fmla="*/ 382 w 434"/>
                  <a:gd name="T9" fmla="*/ 0 h 462"/>
                </a:gdLst>
                <a:cxnLst>
                  <a:cxn ang="0">
                    <a:pos x="T0" y="T1"/>
                  </a:cxn>
                  <a:cxn ang="0">
                    <a:pos x="T2" y="T3"/>
                  </a:cxn>
                  <a:cxn ang="0">
                    <a:pos x="T4" y="T5"/>
                  </a:cxn>
                  <a:cxn ang="0">
                    <a:pos x="T6" y="T7"/>
                  </a:cxn>
                  <a:cxn ang="0">
                    <a:pos x="T8" y="T9"/>
                  </a:cxn>
                </a:cxnLst>
                <a:rect l="0" t="0" r="r" b="b"/>
                <a:pathLst>
                  <a:path w="433"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4" name="Freeform 252"/>
              <p:cNvSpPr/>
              <p:nvPr/>
            </p:nvSpPr>
            <p:spPr bwMode="auto">
              <a:xfrm>
                <a:off x="8154988" y="7812088"/>
                <a:ext cx="666750" cy="747713"/>
              </a:xfrm>
              <a:custGeom>
                <a:gdLst>
                  <a:gd name="T0" fmla="*/ 0 w 420"/>
                  <a:gd name="T1" fmla="*/ 43 h 471"/>
                  <a:gd name="T2" fmla="*/ 364 w 420"/>
                  <a:gd name="T3" fmla="*/ 471 h 471"/>
                  <a:gd name="T4" fmla="*/ 420 w 420"/>
                  <a:gd name="T5" fmla="*/ 424 h 471"/>
                  <a:gd name="T6" fmla="*/ 56 w 420"/>
                  <a:gd name="T7" fmla="*/ 0 h 471"/>
                  <a:gd name="T8" fmla="*/ 0 w 420"/>
                  <a:gd name="T9" fmla="*/ 43 h 471"/>
                </a:gd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5" name="Freeform 258"/>
              <p:cNvSpPr/>
              <p:nvPr/>
            </p:nvSpPr>
            <p:spPr bwMode="auto">
              <a:xfrm>
                <a:off x="1489075" y="2835276"/>
                <a:ext cx="836612" cy="509588"/>
              </a:xfrm>
              <a:custGeom>
                <a:gdLst>
                  <a:gd name="T0" fmla="*/ 527 w 527"/>
                  <a:gd name="T1" fmla="*/ 261 h 321"/>
                  <a:gd name="T2" fmla="*/ 30 w 527"/>
                  <a:gd name="T3" fmla="*/ 0 h 321"/>
                  <a:gd name="T4" fmla="*/ 0 w 527"/>
                  <a:gd name="T5" fmla="*/ 64 h 321"/>
                  <a:gd name="T6" fmla="*/ 497 w 527"/>
                  <a:gd name="T7" fmla="*/ 321 h 321"/>
                  <a:gd name="T8" fmla="*/ 527 w 527"/>
                  <a:gd name="T9" fmla="*/ 261 h 321"/>
                </a:gd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7" name="Health"/>
            <p:cNvGrpSpPr/>
            <p:nvPr/>
          </p:nvGrpSpPr>
          <p:grpSpPr>
            <a:xfrm>
              <a:off x="1052513" y="3657601"/>
              <a:ext cx="1539875" cy="4216400"/>
              <a:chOff x="1052513" y="3657601"/>
              <a:chExt cx="1539875" cy="4216400"/>
            </a:xfrm>
            <a:grpFill/>
          </p:grpSpPr>
          <p:sp>
            <p:nvSpPr>
              <p:cNvPr id="336" name="Freeform 242"/>
              <p:cNvSpPr/>
              <p:nvPr/>
            </p:nvSpPr>
            <p:spPr bwMode="auto">
              <a:xfrm>
                <a:off x="1760538" y="7064376"/>
                <a:ext cx="831850" cy="809625"/>
              </a:xfrm>
              <a:custGeom>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7" name="Freeform 244"/>
              <p:cNvSpPr/>
              <p:nvPr/>
            </p:nvSpPr>
            <p:spPr bwMode="auto">
              <a:xfrm>
                <a:off x="1400175" y="6445251"/>
                <a:ext cx="755650" cy="660400"/>
              </a:xfrm>
              <a:custGeom>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8" name="Freeform 246"/>
              <p:cNvSpPr>
                <a:spLocks noEditPoints="1"/>
              </p:cNvSpPr>
              <p:nvPr/>
            </p:nvSpPr>
            <p:spPr bwMode="auto">
              <a:xfrm>
                <a:off x="1195388" y="5656263"/>
                <a:ext cx="708025" cy="639763"/>
              </a:xfrm>
              <a:custGeom>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2">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9" name="Freeform 256"/>
              <p:cNvSpPr/>
              <p:nvPr/>
            </p:nvSpPr>
            <p:spPr bwMode="auto">
              <a:xfrm>
                <a:off x="1052513" y="4487863"/>
                <a:ext cx="654050" cy="503238"/>
              </a:xfrm>
              <a:custGeom>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0" name="Freeform 257"/>
              <p:cNvSpPr/>
              <p:nvPr/>
            </p:nvSpPr>
            <p:spPr bwMode="auto">
              <a:xfrm>
                <a:off x="1120775" y="3657601"/>
                <a:ext cx="735012" cy="681038"/>
              </a:xfrm>
              <a:custGeom>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1" name="Freeform 260"/>
              <p:cNvSpPr/>
              <p:nvPr/>
            </p:nvSpPr>
            <p:spPr bwMode="auto">
              <a:xfrm>
                <a:off x="1079500" y="5072063"/>
                <a:ext cx="641350" cy="441325"/>
              </a:xfrm>
              <a:custGeom>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3"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8" name="Science"/>
            <p:cNvGrpSpPr/>
            <p:nvPr/>
          </p:nvGrpSpPr>
          <p:grpSpPr>
            <a:xfrm>
              <a:off x="1971675" y="306388"/>
              <a:ext cx="4398962" cy="2317750"/>
              <a:chOff x="1971675" y="306388"/>
              <a:chExt cx="4398962" cy="2317750"/>
            </a:xfrm>
            <a:grpFill/>
          </p:grpSpPr>
          <p:sp>
            <p:nvSpPr>
              <p:cNvPr id="329" name="Freeform 230"/>
              <p:cNvSpPr/>
              <p:nvPr/>
            </p:nvSpPr>
            <p:spPr bwMode="auto">
              <a:xfrm>
                <a:off x="5880100" y="312738"/>
                <a:ext cx="490537" cy="673100"/>
              </a:xfrm>
              <a:custGeom>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3">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0" name="Freeform 231"/>
              <p:cNvSpPr/>
              <p:nvPr/>
            </p:nvSpPr>
            <p:spPr bwMode="auto">
              <a:xfrm>
                <a:off x="5076825" y="306388"/>
                <a:ext cx="592137" cy="679450"/>
              </a:xfrm>
              <a:custGeom>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1" name="Freeform 255"/>
              <p:cNvSpPr/>
              <p:nvPr/>
            </p:nvSpPr>
            <p:spPr bwMode="auto">
              <a:xfrm>
                <a:off x="4157663" y="407988"/>
                <a:ext cx="749300" cy="768350"/>
              </a:xfrm>
              <a:custGeom>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3">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2" name="Freeform 259"/>
              <p:cNvSpPr/>
              <p:nvPr/>
            </p:nvSpPr>
            <p:spPr bwMode="auto">
              <a:xfrm>
                <a:off x="1971675" y="1944688"/>
                <a:ext cx="681037" cy="679450"/>
              </a:xfrm>
              <a:custGeom>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3" name="Freeform 261"/>
              <p:cNvSpPr/>
              <p:nvPr/>
            </p:nvSpPr>
            <p:spPr bwMode="auto">
              <a:xfrm>
                <a:off x="3449638" y="708026"/>
                <a:ext cx="666750" cy="754063"/>
              </a:xfrm>
              <a:custGeom>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4" name="Freeform 262"/>
              <p:cNvSpPr/>
              <p:nvPr/>
            </p:nvSpPr>
            <p:spPr bwMode="auto">
              <a:xfrm>
                <a:off x="3048000" y="1081088"/>
                <a:ext cx="463550" cy="598488"/>
              </a:xfrm>
              <a:custGeom>
                <a:gdLst>
                  <a:gd name="T0" fmla="*/ 292 w 292"/>
                  <a:gd name="T1" fmla="*/ 330 h 377"/>
                  <a:gd name="T2" fmla="*/ 73 w 292"/>
                  <a:gd name="T3" fmla="*/ 0 h 377"/>
                  <a:gd name="T4" fmla="*/ 0 w 292"/>
                  <a:gd name="T5" fmla="*/ 47 h 377"/>
                  <a:gd name="T6" fmla="*/ 219 w 292"/>
                  <a:gd name="T7" fmla="*/ 377 h 377"/>
                  <a:gd name="T8" fmla="*/ 292 w 292"/>
                  <a:gd name="T9" fmla="*/ 330 h 377"/>
                </a:gd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5" name="Freeform 263"/>
              <p:cNvSpPr/>
              <p:nvPr/>
            </p:nvSpPr>
            <p:spPr bwMode="auto">
              <a:xfrm>
                <a:off x="2468563" y="1373188"/>
                <a:ext cx="715962" cy="708025"/>
              </a:xfrm>
              <a:custGeom>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20" name="Right Placeholder (Industry/Practice)" hidden="1"/>
          <p:cNvSpPr txBox="1"/>
          <p:nvPr/>
        </p:nvSpPr>
        <p:spPr>
          <a:xfrm rot="5400000">
            <a:off x="8945561" y="3246437"/>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a:t>INDUSTRY OR PRACTICE</a:t>
            </a:r>
          </a:p>
        </p:txBody>
      </p:sp>
      <p:sp>
        <p:nvSpPr>
          <p:cNvPr id="21" name="Left Placeholder (Event/Location)" hidden="1"/>
          <p:cNvSpPr txBox="1"/>
          <p:nvPr/>
        </p:nvSpPr>
        <p:spPr>
          <a:xfrm rot="16200000">
            <a:off x="-2881312" y="3246438"/>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a:t>EVENT OR LOCATION</a:t>
            </a:r>
          </a:p>
        </p:txBody>
      </p:sp>
      <p:sp>
        <p:nvSpPr>
          <p:cNvPr id="19" name="Footer Placeholder (Confidential)"/>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privileged and confidential</a:t>
            </a:r>
            <a:endParaRPr lang="en-US"/>
          </a:p>
        </p:txBody>
      </p:sp>
      <p:sp>
        <p:nvSpPr>
          <p:cNvPr id="8" name="Header Placeholder (Client + Shook)"/>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3985143821"/>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75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fade">
                                      <p:cBhvr>
                                        <p:cTn id="16" dur="750"/>
                                        <p:tgtEl>
                                          <p:spTgt spid="191"/>
                                        </p:tgtEl>
                                      </p:cBhvr>
                                    </p:animEffect>
                                  </p:childTnLst>
                                </p:cTn>
                              </p:par>
                              <p:par>
                                <p:cTn id="17" presetID="10" presetClass="entr" presetSubtype="0" fill="hold" nodeType="withEffect">
                                  <p:stCondLst>
                                    <p:cond delay="0"/>
                                  </p:stCondLst>
                                  <p:childTnLst>
                                    <p:set>
                                      <p:cBhvr>
                                        <p:cTn id="18" dur="1" fill="hold">
                                          <p:stCondLst>
                                            <p:cond delay="0"/>
                                          </p:stCondLst>
                                        </p:cTn>
                                        <p:tgtEl>
                                          <p:spTgt spid="260"/>
                                        </p:tgtEl>
                                        <p:attrNameLst>
                                          <p:attrName>style.visibility</p:attrName>
                                        </p:attrNameLst>
                                      </p:cBhvr>
                                      <p:to>
                                        <p:strVal val="visible"/>
                                      </p:to>
                                    </p:set>
                                    <p:animEffect transition="in" filter="fade">
                                      <p:cBhvr>
                                        <p:cTn id="19" dur="750"/>
                                        <p:tgtEl>
                                          <p:spTgt spid="260"/>
                                        </p:tgtEl>
                                      </p:cBhvr>
                                    </p:animEffect>
                                  </p:childTnLst>
                                </p:cTn>
                              </p:par>
                              <p:par>
                                <p:cTn id="20" presetID="10" presetClass="entr" presetSubtype="0" fill="hold" nodeType="withEffect">
                                  <p:stCondLst>
                                    <p:cond delay="0"/>
                                  </p:stCondLst>
                                  <p:childTnLst>
                                    <p:set>
                                      <p:cBhvr>
                                        <p:cTn id="21" dur="1" fill="hold">
                                          <p:stCondLst>
                                            <p:cond delay="0"/>
                                          </p:stCondLst>
                                        </p:cTn>
                                        <p:tgtEl>
                                          <p:spTgt spid="323"/>
                                        </p:tgtEl>
                                        <p:attrNameLst>
                                          <p:attrName>style.visibility</p:attrName>
                                        </p:attrNameLst>
                                      </p:cBhvr>
                                      <p:to>
                                        <p:strVal val="visible"/>
                                      </p:to>
                                    </p:set>
                                    <p:animEffect transition="in" filter="fade">
                                      <p:cBhvr>
                                        <p:cTn id="22" dur="750"/>
                                        <p:tgtEl>
                                          <p:spTgt spid="323"/>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5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750"/>
                                        <p:tgtEl>
                                          <p:spTgt spid="2"/>
                                        </p:tgtEl>
                                      </p:cBhvr>
                                    </p:animEffect>
                                    <p:anim calcmode="lin" valueType="num">
                                      <p:cBhvr>
                                        <p:cTn id="38" dur="750" fill="hold"/>
                                        <p:tgtEl>
                                          <p:spTgt spid="2"/>
                                        </p:tgtEl>
                                        <p:attrNameLst>
                                          <p:attrName>ppt_x</p:attrName>
                                        </p:attrNameLst>
                                      </p:cBhvr>
                                      <p:tavLst>
                                        <p:tav tm="0">
                                          <p:val>
                                            <p:strVal val="#ppt_x"/>
                                          </p:val>
                                        </p:tav>
                                        <p:tav tm="100000">
                                          <p:val>
                                            <p:strVal val="#ppt_x"/>
                                          </p:val>
                                        </p:tav>
                                      </p:tavLst>
                                    </p:anim>
                                    <p:anim calcmode="lin" valueType="num">
                                      <p:cBhvr>
                                        <p:cTn id="39" dur="75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750"/>
                                        <p:tgtEl>
                                          <p:spTgt spid="3">
                                            <p:txEl>
                                              <p:pRg st="0" end="0"/>
                                            </p:txEl>
                                          </p:spTgt>
                                        </p:tgtEl>
                                      </p:cBhvr>
                                    </p:animEffect>
                                    <p:anim calcmode="lin" valueType="num">
                                      <p:cBhvr>
                                        <p:cTn id="4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22" grpId="0"/>
      <p:bldP spid="6" grpId="0"/>
      <p:bldP spid="20" grpId="0"/>
      <p:bldP spid="21" grpId="0"/>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ontent (C)">
    <p:bg>
      <p:bgPr>
        <a:solidFill>
          <a:schemeClr val="bg1"/>
        </a:solidFill>
        <a:effectLst/>
      </p:bgPr>
    </p:bg>
    <p:spTree>
      <p:nvGrpSpPr>
        <p:cNvPr id="1" name=""/>
        <p:cNvGrpSpPr/>
        <p:nvPr/>
      </p:nvGrpSpPr>
      <p:grpSpPr>
        <a:xfrm>
          <a:off x="0" y="0"/>
          <a:ext cx="0" cy="0"/>
        </a:xfrm>
      </p:grpSpPr>
      <p:sp>
        <p:nvSpPr>
          <p:cNvPr id="8" name="Content Placeholder"/>
          <p:cNvSpPr>
            <a:spLocks noGrp="1"/>
          </p:cNvSpPr>
          <p:nvPr>
            <p:ph idx="1"/>
          </p:nvPr>
        </p:nvSpPr>
        <p:spPr>
          <a:xfrm>
            <a:off x="685800" y="2057401"/>
            <a:ext cx="10820400" cy="4119562"/>
          </a:xfrm>
        </p:spPr>
        <p:txBody>
          <a:bodyPr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5" name="Slide Title"/>
          <p:cNvSpPr>
            <a:spLocks noGrp="1"/>
          </p:cNvSpPr>
          <p:nvPr>
            <p:ph type="title"/>
          </p:nvPr>
        </p:nvSpPr>
        <p:spPr>
          <a:xfrm>
            <a:off x="685800" y="693470"/>
            <a:ext cx="10820400" cy="1024128"/>
          </a:xfrm>
        </p:spPr>
        <p:txBody>
          <a:bodyPr lIns="0" tIns="182880" anchor="t" anchorCtr="0">
            <a:noAutofit/>
          </a:bodyPr>
          <a:lstStyle/>
          <a:p>
            <a:r>
              <a:rPr lang="en-US"/>
              <a:t>Click to edit Master title style</a:t>
            </a:r>
            <a:endParaRPr lang="en-US"/>
          </a:p>
        </p:txBody>
      </p:sp>
      <p:cxnSp>
        <p:nvCxnSpPr>
          <p:cNvPr id="11" name="Straight Line"/>
          <p:cNvCxnSpPr/>
          <p:nvPr/>
        </p:nvCxnSpPr>
        <p:spPr bwMode="auto">
          <a:xfrm>
            <a:off x="685800" y="63485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9"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04ACA33F-E264-49CB-9432-9F5CE7FE39AE}" type="slidenum">
              <a:rPr lang="en-US" smtClean="0"/>
              <a:t>‹#›</a:t>
            </a:fld>
            <a:endParaRPr lang="en-US"/>
          </a:p>
        </p:txBody>
      </p:sp>
      <p:sp>
        <p:nvSpPr>
          <p:cNvPr id="10"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3308917621"/>
      </p:ext>
    </p:extLst>
  </p:cSld>
  <p:clrMapOvr>
    <a:masterClrMapping/>
  </p:clrMapOvr>
  <p:transition/>
  <p:timing/>
  <p:extLst>
    <p:ext uri="{DCECCB84-F9BA-43D5-87BE-67443E8EF086}">
      <p15:sldGuideLst xmlns:p15="http://schemas.microsoft.com/office/powerpoint/2012/main">
        <p15:guide id="1" orient="horz" pos="1296"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plit Content (A)">
    <p:spTree>
      <p:nvGrpSpPr>
        <p:cNvPr id="1" name=""/>
        <p:cNvGrpSpPr/>
        <p:nvPr/>
      </p:nvGrpSpPr>
      <p:grpSpPr>
        <a:xfrm>
          <a:off x="0" y="0"/>
          <a:ext cx="0" cy="0"/>
        </a:xfrm>
      </p:grpSpPr>
      <p:sp>
        <p:nvSpPr>
          <p:cNvPr id="11" name="White Background"/>
          <p:cNvSpPr/>
          <p:nvPr/>
        </p:nvSpPr>
        <p:spPr>
          <a:xfrm>
            <a:off x="4610099" y="0"/>
            <a:ext cx="75819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5295900" y="685800"/>
            <a:ext cx="6210300" cy="5486400"/>
          </a:xfrm>
        </p:spPr>
        <p:txBody>
          <a:bodyPr tIns="0" rIns="0" bIns="0" anchor="ct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0" name="Slide Title"/>
          <p:cNvSpPr>
            <a:spLocks noGrp="1"/>
          </p:cNvSpPr>
          <p:nvPr>
            <p:ph type="title" hasCustomPrompt="1"/>
          </p:nvPr>
        </p:nvSpPr>
        <p:spPr>
          <a:xfrm>
            <a:off x="685799" y="2351968"/>
            <a:ext cx="3581401" cy="1843307"/>
          </a:xfrm>
        </p:spPr>
        <p:txBody>
          <a:bodyPr lIns="0" tIns="0" anchor="t">
            <a:noAutofit/>
          </a:bodyPr>
          <a:lstStyle>
            <a:lvl1pPr>
              <a:lnSpc>
                <a:spcPts val="5000"/>
              </a:lnSpc>
              <a:defRPr sz="4800" b="1" spc="-150">
                <a:solidFill>
                  <a:schemeClr val="tx1"/>
                </a:solidFill>
                <a:latin typeface="Arial" panose="020b0604020202020204" pitchFamily="34" charset="0"/>
                <a:cs typeface="Arial" panose="020b0604020202020204" pitchFamily="34" charset="0"/>
              </a:defRPr>
            </a:lvl1pPr>
          </a:lstStyle>
          <a:p>
            <a:r>
              <a:rPr lang="en-US"/>
              <a:t>Click to </a:t>
            </a:r>
            <a:br>
              <a:rPr lang="en-US"/>
            </a:br>
            <a:r>
              <a:rPr lang="en-US"/>
              <a:t>edit Master title style</a:t>
            </a:r>
          </a:p>
        </p:txBody>
      </p:sp>
      <p:cxnSp>
        <p:nvCxnSpPr>
          <p:cNvPr id="12" name="Straight Line"/>
          <p:cNvCxnSpPr/>
          <p:nvPr/>
        </p:nvCxnSpPr>
        <p:spPr bwMode="auto">
          <a:xfrm>
            <a:off x="685800" y="2109411"/>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1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DEB316AC-01EB-4CE8-A9AE-02E15890E598}" type="slidenum">
              <a:rPr lang="en-US" smtClean="0"/>
              <a:t>‹#›</a:t>
            </a:fld>
            <a:endParaRPr lang="en-US"/>
          </a:p>
        </p:txBody>
      </p:sp>
      <p:sp>
        <p:nvSpPr>
          <p:cNvPr id="14"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1457649371"/>
      </p:ext>
    </p:extLst>
  </p:cSld>
  <p:clrMapOvr>
    <a:masterClrMapping/>
  </p:clrMapOvr>
  <p:transition/>
  <p:timing/>
  <p:extLst>
    <p:ext uri="{DCECCB84-F9BA-43D5-87BE-67443E8EF086}">
      <p15:sldGuideLst xmlns:p15="http://schemas.microsoft.com/office/powerpoint/2012/main">
        <p15:guide id="10" pos="3336" userDrawn="1">
          <p15:clr>
            <a:srgbClr val="A4A3A4"/>
          </p15:clr>
        </p15:guide>
        <p15:guide id="11" pos="2904" userDrawn="1">
          <p15:clr>
            <a:srgbClr val="A4A3A4"/>
          </p15:clr>
        </p15:guide>
        <p15:guide id="12" pos="2688"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plit Content (B)">
    <p:bg>
      <p:bgPr>
        <a:solidFill>
          <a:schemeClr val="bg1"/>
        </a:solidFill>
        <a:effectLst/>
      </p:bgPr>
    </p:bg>
    <p:spTree>
      <p:nvGrpSpPr>
        <p:cNvPr id="1" name=""/>
        <p:cNvGrpSpPr/>
        <p:nvPr/>
      </p:nvGrpSpPr>
      <p:grpSpPr>
        <a:xfrm>
          <a:off x="0" y="0"/>
          <a:ext cx="0" cy="0"/>
        </a:xfrm>
      </p:grpSpPr>
      <p:sp>
        <p:nvSpPr>
          <p:cNvPr id="11" name="Gray Background"/>
          <p:cNvSpPr/>
          <p:nvPr/>
        </p:nvSpPr>
        <p:spPr>
          <a:xfrm>
            <a:off x="1" y="0"/>
            <a:ext cx="461009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p:cNvSpPr>
            <a:spLocks noGrp="1"/>
          </p:cNvSpPr>
          <p:nvPr>
            <p:ph idx="1"/>
          </p:nvPr>
        </p:nvSpPr>
        <p:spPr>
          <a:xfrm>
            <a:off x="5295900" y="685800"/>
            <a:ext cx="6210300" cy="5486400"/>
          </a:xfrm>
        </p:spPr>
        <p:txBody>
          <a:bodyPr tIns="0" rIns="0" bIns="0" anchor="ct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Title"/>
          <p:cNvSpPr>
            <a:spLocks noGrp="1"/>
          </p:cNvSpPr>
          <p:nvPr>
            <p:ph type="title" hasCustomPrompt="1"/>
          </p:nvPr>
        </p:nvSpPr>
        <p:spPr>
          <a:xfrm>
            <a:off x="685800" y="2351968"/>
            <a:ext cx="3581400" cy="1843307"/>
          </a:xfrm>
        </p:spPr>
        <p:txBody>
          <a:bodyPr lIns="0" tIns="0" anchor="t">
            <a:noAutofit/>
          </a:bodyPr>
          <a:lstStyle>
            <a:lvl1pPr>
              <a:lnSpc>
                <a:spcPts val="5000"/>
              </a:lnSpc>
              <a:defRPr sz="4800" b="1" spc="-150">
                <a:solidFill>
                  <a:srgbClr val="000000"/>
                </a:solidFill>
                <a:latin typeface="Arial" panose="020b0604020202020204" pitchFamily="34" charset="0"/>
                <a:cs typeface="Arial" panose="020b0604020202020204" pitchFamily="34" charset="0"/>
              </a:defRPr>
            </a:lvl1pPr>
          </a:lstStyle>
          <a:p>
            <a:r>
              <a:rPr lang="en-US"/>
              <a:t>Click to </a:t>
            </a:r>
            <a:br>
              <a:rPr lang="en-US"/>
            </a:br>
            <a:r>
              <a:rPr lang="en-US"/>
              <a:t>edit Master title style</a:t>
            </a:r>
          </a:p>
        </p:txBody>
      </p:sp>
      <p:cxnSp>
        <p:nvCxnSpPr>
          <p:cNvPr id="22" name="Straight Line"/>
          <p:cNvCxnSpPr/>
          <p:nvPr/>
        </p:nvCxnSpPr>
        <p:spPr bwMode="auto">
          <a:xfrm>
            <a:off x="685801" y="2109411"/>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A68F199-A27A-4CCE-8067-36CCA3B9EB9C}" type="slidenum">
              <a:rPr lang="en-US" smtClean="0"/>
              <a:t>‹#›</a:t>
            </a:fld>
            <a:endParaRPr lang="en-US"/>
          </a:p>
        </p:txBody>
      </p:sp>
      <p:sp>
        <p:nvSpPr>
          <p:cNvPr id="13"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1859884025"/>
      </p:ext>
    </p:extLst>
  </p:cSld>
  <p:clrMapOvr>
    <a:masterClrMapping/>
  </p:clrMapOvr>
  <p:transition/>
  <p:timing/>
  <p:extLst>
    <p:ext uri="{DCECCB84-F9BA-43D5-87BE-67443E8EF086}">
      <p15:sldGuideLst xmlns:p15="http://schemas.microsoft.com/office/powerpoint/2012/main">
        <p15:guide id="8" pos="3336" userDrawn="1">
          <p15:clr>
            <a:srgbClr val="A4A3A4"/>
          </p15:clr>
        </p15:guide>
        <p15:guide id="9" pos="2904" userDrawn="1">
          <p15:clr>
            <a:srgbClr val="A4A3A4"/>
          </p15:clr>
        </p15:guide>
        <p15:guide id="10" pos="2688"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plit Content (C)">
    <p:bg>
      <p:bgPr>
        <a:solidFill>
          <a:schemeClr val="bg1"/>
        </a:solidFill>
        <a:effectLst/>
      </p:bgPr>
    </p:bg>
    <p:spTree>
      <p:nvGrpSpPr>
        <p:cNvPr id="1" name=""/>
        <p:cNvGrpSpPr/>
        <p:nvPr/>
      </p:nvGrpSpPr>
      <p:grpSpPr>
        <a:xfrm>
          <a:off x="0" y="0"/>
          <a:ext cx="0" cy="0"/>
        </a:xfrm>
      </p:grpSpPr>
      <p:sp>
        <p:nvSpPr>
          <p:cNvPr id="20" name="Content Placeholder"/>
          <p:cNvSpPr>
            <a:spLocks noGrp="1"/>
          </p:cNvSpPr>
          <p:nvPr>
            <p:ph idx="1"/>
          </p:nvPr>
        </p:nvSpPr>
        <p:spPr>
          <a:xfrm>
            <a:off x="5295900" y="685800"/>
            <a:ext cx="6210300" cy="5486400"/>
          </a:xfrm>
        </p:spPr>
        <p:txBody>
          <a:bodyPr tIns="0" rIns="0" bIns="0" anchor="ct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Title"/>
          <p:cNvSpPr>
            <a:spLocks noGrp="1"/>
          </p:cNvSpPr>
          <p:nvPr>
            <p:ph type="title" hasCustomPrompt="1"/>
          </p:nvPr>
        </p:nvSpPr>
        <p:spPr>
          <a:xfrm>
            <a:off x="685800" y="2351968"/>
            <a:ext cx="3581400" cy="1843307"/>
          </a:xfrm>
        </p:spPr>
        <p:txBody>
          <a:bodyPr lIns="0" tIns="0" anchor="t">
            <a:noAutofit/>
          </a:bodyPr>
          <a:lstStyle>
            <a:lvl1pPr>
              <a:lnSpc>
                <a:spcPts val="5000"/>
              </a:lnSpc>
              <a:defRPr sz="4800" b="1" spc="-150">
                <a:solidFill>
                  <a:srgbClr val="000000"/>
                </a:solidFill>
                <a:latin typeface="Arial" panose="020b0604020202020204" pitchFamily="34" charset="0"/>
                <a:cs typeface="Arial" panose="020b0604020202020204" pitchFamily="34" charset="0"/>
              </a:defRPr>
            </a:lvl1pPr>
          </a:lstStyle>
          <a:p>
            <a:r>
              <a:rPr lang="en-US"/>
              <a:t>Click to </a:t>
            </a:r>
            <a:br>
              <a:rPr lang="en-US"/>
            </a:br>
            <a:r>
              <a:rPr lang="en-US"/>
              <a:t>edit Master title style</a:t>
            </a:r>
          </a:p>
        </p:txBody>
      </p:sp>
      <p:cxnSp>
        <p:nvCxnSpPr>
          <p:cNvPr id="22" name="Straight Line"/>
          <p:cNvCxnSpPr/>
          <p:nvPr/>
        </p:nvCxnSpPr>
        <p:spPr bwMode="auto">
          <a:xfrm>
            <a:off x="685801" y="2109411"/>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87A1394-8946-4D1E-BD6A-AC7882C6F7E9}" type="slidenum">
              <a:rPr lang="en-US" smtClean="0"/>
              <a:t>‹#›</a:t>
            </a:fld>
            <a:endParaRPr lang="en-US"/>
          </a:p>
        </p:txBody>
      </p:sp>
      <p:sp>
        <p:nvSpPr>
          <p:cNvPr id="13"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3071650191"/>
      </p:ext>
    </p:extLst>
  </p:cSld>
  <p:clrMapOvr>
    <a:masterClrMapping/>
  </p:clrMapOvr>
  <p:transition/>
  <p:timing/>
  <p:extLst>
    <p:ext uri="{DCECCB84-F9BA-43D5-87BE-67443E8EF086}">
      <p15:sldGuideLst xmlns:p15="http://schemas.microsoft.com/office/powerpoint/2012/main">
        <p15:guide id="1" pos="3336">
          <p15:clr>
            <a:srgbClr val="A4A3A4"/>
          </p15:clr>
        </p15:guide>
        <p15:guide id="4" pos="2688">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ontent and Picture">
    <p:bg>
      <p:bgPr>
        <a:solidFill>
          <a:schemeClr val="bg1"/>
        </a:solidFill>
        <a:effectLst/>
      </p:bgPr>
    </p:bg>
    <p:spTree>
      <p:nvGrpSpPr>
        <p:cNvPr id="1" name=""/>
        <p:cNvGrpSpPr/>
        <p:nvPr/>
      </p:nvGrpSpPr>
      <p:grpSpPr>
        <a:xfrm>
          <a:off x="0" y="0"/>
          <a:ext cx="0" cy="0"/>
        </a:xfrm>
      </p:grpSpPr>
      <p:sp>
        <p:nvSpPr>
          <p:cNvPr id="11" name="Striped Background"/>
          <p:cNvSpPr/>
          <p:nvPr/>
        </p:nvSpPr>
        <p:spPr>
          <a:xfrm>
            <a:off x="7924800" y="0"/>
            <a:ext cx="4267200" cy="6858002"/>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p:cNvSpPr>
            <a:spLocks noGrp="1"/>
          </p:cNvSpPr>
          <p:nvPr>
            <p:ph type="pic" idx="1"/>
          </p:nvPr>
        </p:nvSpPr>
        <p:spPr>
          <a:xfrm>
            <a:off x="6565063" y="2063596"/>
            <a:ext cx="4941137" cy="4108604"/>
          </a:xfrm>
        </p:spPr>
        <p:txBody>
          <a:bodyPr anchor="ctr"/>
          <a:lstStyle>
            <a:lvl1pPr marL="0" indent="0" algn="ctr">
              <a:buNone/>
              <a:defRPr sz="1800" i="1">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25" name="Content Placeholder"/>
          <p:cNvSpPr>
            <a:spLocks noGrp="1"/>
          </p:cNvSpPr>
          <p:nvPr>
            <p:ph idx="13"/>
          </p:nvPr>
        </p:nvSpPr>
        <p:spPr>
          <a:xfrm>
            <a:off x="686652" y="2063596"/>
            <a:ext cx="5342291" cy="4108604"/>
          </a:xfrm>
        </p:spPr>
        <p:txBody>
          <a:bodyPr tIns="0" rIns="0" bIns="0" anchor="t">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cxnSp>
        <p:nvCxnSpPr>
          <p:cNvPr id="26" name="Straight Line"/>
          <p:cNvCxnSpPr/>
          <p:nvPr/>
        </p:nvCxnSpPr>
        <p:spPr bwMode="auto">
          <a:xfrm>
            <a:off x="685800" y="63485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27" name="Slide Title"/>
          <p:cNvSpPr>
            <a:spLocks noGrp="1"/>
          </p:cNvSpPr>
          <p:nvPr>
            <p:ph type="title"/>
          </p:nvPr>
        </p:nvSpPr>
        <p:spPr>
          <a:xfrm>
            <a:off x="685800" y="693470"/>
            <a:ext cx="10820400" cy="1024128"/>
          </a:xfrm>
        </p:spPr>
        <p:txBody>
          <a:bodyPr lIns="0" tIns="182880" anchor="t" anchorCtr="0">
            <a:noAutofit/>
          </a:bodyPr>
          <a:lstStyle/>
          <a:p>
            <a:r>
              <a:rPr lang="en-US"/>
              <a:t>Click to edit Master title style</a:t>
            </a:r>
            <a:endParaRPr lang="en-US"/>
          </a:p>
        </p:txBody>
      </p: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A1EBA6A-6F20-464E-99DD-AE69B96604F7}" type="slidenum">
              <a:rPr lang="en-US" smtClean="0"/>
              <a:t>‹#›</a:t>
            </a:fld>
            <a:endParaRPr lang="en-US"/>
          </a:p>
        </p:txBody>
      </p:sp>
      <p:sp>
        <p:nvSpPr>
          <p:cNvPr id="14"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2774688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extLst>
    <p:ext uri="{DCECCB84-F9BA-43D5-87BE-67443E8EF086}">
      <p15:sldGuideLst xmlns:p15="http://schemas.microsoft.com/office/powerpoint/2012/main">
        <p15:guide id="8" orient="horz" pos="1296" userDrawn="1">
          <p15:clr>
            <a:srgbClr val="A4A3A4"/>
          </p15:clr>
        </p15:guide>
        <p15:guide id="9" pos="4992"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omparison (A)">
    <p:bg>
      <p:bgPr>
        <a:solidFill>
          <a:schemeClr val="bg1"/>
        </a:solidFill>
        <a:effectLst/>
      </p:bgPr>
    </p:bg>
    <p:spTree>
      <p:nvGrpSpPr>
        <p:cNvPr id="1" name=""/>
        <p:cNvGrpSpPr/>
        <p:nvPr/>
      </p:nvGrpSpPr>
      <p:grpSpPr>
        <a:xfrm>
          <a:off x="0" y="0"/>
          <a:ext cx="0" cy="0"/>
        </a:xfrm>
      </p:grpSpPr>
      <p:sp>
        <p:nvSpPr>
          <p:cNvPr id="6" name="Content Placeholder (Right)"/>
          <p:cNvSpPr>
            <a:spLocks noGrp="1"/>
          </p:cNvSpPr>
          <p:nvPr>
            <p:ph sz="quarter" idx="4"/>
          </p:nvPr>
        </p:nvSpPr>
        <p:spPr>
          <a:xfrm>
            <a:off x="6257036" y="2589581"/>
            <a:ext cx="5249164" cy="358261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Section Title (Right)"/>
          <p:cNvSpPr>
            <a:spLocks noGrp="1"/>
          </p:cNvSpPr>
          <p:nvPr>
            <p:ph type="body" sz="quarter" idx="3" hasCustomPrompt="1"/>
          </p:nvPr>
        </p:nvSpPr>
        <p:spPr>
          <a:xfrm>
            <a:off x="6257036" y="2063596"/>
            <a:ext cx="5249164" cy="347472"/>
          </a:xfrm>
          <a:solidFill>
            <a:schemeClr val="bg1">
              <a:lumMod val="95000"/>
            </a:schemeClr>
          </a:solidFill>
        </p:spPr>
        <p:txBody>
          <a:bodyPr rIns="0" anchor="ctr">
            <a:noAutofit/>
          </a:bodyPr>
          <a:lstStyle>
            <a:lvl1pPr marL="0" indent="0" algn="ctr">
              <a:buNone/>
              <a:defRPr sz="1200" b="1" cap="all" spc="100"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Left)"/>
          <p:cNvSpPr>
            <a:spLocks noGrp="1"/>
          </p:cNvSpPr>
          <p:nvPr>
            <p:ph sz="half" idx="2"/>
          </p:nvPr>
        </p:nvSpPr>
        <p:spPr>
          <a:xfrm>
            <a:off x="685800" y="2589581"/>
            <a:ext cx="5223763" cy="358261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Section Title (Left)"/>
          <p:cNvSpPr>
            <a:spLocks noGrp="1"/>
          </p:cNvSpPr>
          <p:nvPr>
            <p:ph type="body" idx="1" hasCustomPrompt="1"/>
          </p:nvPr>
        </p:nvSpPr>
        <p:spPr>
          <a:xfrm>
            <a:off x="685800" y="2063596"/>
            <a:ext cx="5223763" cy="347472"/>
          </a:xfrm>
          <a:solidFill>
            <a:schemeClr val="bg1">
              <a:lumMod val="95000"/>
            </a:schemeClr>
          </a:solidFill>
        </p:spPr>
        <p:txBody>
          <a:bodyPr rIns="0" anchor="ctr">
            <a:noAutofit/>
          </a:bodyPr>
          <a:lstStyle>
            <a:lvl1pPr marL="0" indent="0" algn="ctr">
              <a:buNone/>
              <a:defRPr sz="1200" b="1" cap="all" spc="100"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Slide Title"/>
          <p:cNvSpPr>
            <a:spLocks noGrp="1"/>
          </p:cNvSpPr>
          <p:nvPr>
            <p:ph type="title"/>
          </p:nvPr>
        </p:nvSpPr>
        <p:spPr>
          <a:xfrm>
            <a:off x="685800" y="693470"/>
            <a:ext cx="10820400" cy="1024128"/>
          </a:xfrm>
        </p:spPr>
        <p:txBody>
          <a:bodyPr lIns="0" tIns="182880" anchor="t" anchorCtr="0">
            <a:noAutofit/>
          </a:bodyPr>
          <a:lstStyle/>
          <a:p>
            <a:r>
              <a:rPr lang="en-US"/>
              <a:t>Click to edit Master title style</a:t>
            </a:r>
            <a:endParaRPr lang="en-US"/>
          </a:p>
        </p:txBody>
      </p:sp>
      <p:cxnSp>
        <p:nvCxnSpPr>
          <p:cNvPr id="19" name="Straight Line"/>
          <p:cNvCxnSpPr/>
          <p:nvPr/>
        </p:nvCxnSpPr>
        <p:spPr bwMode="auto">
          <a:xfrm>
            <a:off x="685800" y="63485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942E8864-9E47-48CD-A718-F4F563C4A3BF}" type="slidenum">
              <a:rPr lang="en-US" smtClean="0"/>
              <a:t>‹#›</a:t>
            </a:fld>
            <a:endParaRPr lang="en-US"/>
          </a:p>
        </p:txBody>
      </p:sp>
      <p:sp>
        <p:nvSpPr>
          <p:cNvPr id="1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2764861442"/>
      </p:ext>
    </p:extLst>
  </p:cSld>
  <p:clrMapOvr>
    <a:masterClrMapping/>
  </p:clrMapOvr>
  <p:transition/>
  <p:timing/>
  <p:extLst>
    <p:ext uri="{DCECCB84-F9BA-43D5-87BE-67443E8EF086}">
      <p15:sldGuideLst xmlns:p15="http://schemas.microsoft.com/office/powerpoint/2012/main">
        <p15:guide id="8" pos="3720" userDrawn="1">
          <p15:clr>
            <a:srgbClr val="A4A3A4"/>
          </p15:clr>
        </p15:guide>
        <p15:guide id="9" pos="3936" userDrawn="1">
          <p15:clr>
            <a:srgbClr val="A4A3A4"/>
          </p15:clr>
        </p15:guide>
        <p15:guide id="10" orient="horz" pos="1296"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omparison (B)">
    <p:spTree>
      <p:nvGrpSpPr>
        <p:cNvPr id="1" name=""/>
        <p:cNvGrpSpPr/>
        <p:nvPr/>
      </p:nvGrpSpPr>
      <p:grpSpPr>
        <a:xfrm>
          <a:off x="0" y="0"/>
          <a:ext cx="0" cy="0"/>
        </a:xfrm>
      </p:grpSpPr>
      <p:sp>
        <p:nvSpPr>
          <p:cNvPr id="5" name="White Background"/>
          <p:cNvSpPr/>
          <p:nvPr/>
        </p:nvSpPr>
        <p:spPr>
          <a:xfrm>
            <a:off x="2" y="0"/>
            <a:ext cx="66166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28" name="Content Placeholder (Right)"/>
          <p:cNvSpPr>
            <a:spLocks noGrp="1"/>
          </p:cNvSpPr>
          <p:nvPr>
            <p:ph sz="half" idx="14"/>
          </p:nvPr>
        </p:nvSpPr>
        <p:spPr>
          <a:xfrm>
            <a:off x="7124698" y="1897585"/>
            <a:ext cx="4032504" cy="3588814"/>
          </a:xfrm>
        </p:spPr>
        <p:txBody>
          <a:bodyPr>
            <a:normAutofit/>
          </a:bodyPr>
          <a:lstStyle>
            <a:lvl1pPr>
              <a:buClr>
                <a:schemeClr val="bg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27" name="Section Title (Right)"/>
          <p:cNvSpPr>
            <a:spLocks noGrp="1"/>
          </p:cNvSpPr>
          <p:nvPr>
            <p:ph type="body" idx="13" hasCustomPrompt="1"/>
          </p:nvPr>
        </p:nvSpPr>
        <p:spPr>
          <a:xfrm>
            <a:off x="7124699" y="1371600"/>
            <a:ext cx="4032504" cy="347472"/>
          </a:xfrm>
          <a:solidFill>
            <a:srgbClr val="003D58"/>
          </a:solidFill>
        </p:spPr>
        <p:txBody>
          <a:bodyPr rIns="0" anchor="ctr">
            <a:no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Content Placeholder (Left)"/>
          <p:cNvSpPr>
            <a:spLocks noGrp="1"/>
          </p:cNvSpPr>
          <p:nvPr>
            <p:ph sz="half" idx="2"/>
          </p:nvPr>
        </p:nvSpPr>
        <p:spPr>
          <a:xfrm>
            <a:off x="2062655" y="1903781"/>
            <a:ext cx="4028085" cy="358881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25" name="Section Title (Left)"/>
          <p:cNvSpPr>
            <a:spLocks noGrp="1"/>
          </p:cNvSpPr>
          <p:nvPr>
            <p:ph type="body" idx="1" hasCustomPrompt="1"/>
          </p:nvPr>
        </p:nvSpPr>
        <p:spPr>
          <a:xfrm>
            <a:off x="2062654" y="1377796"/>
            <a:ext cx="4028085" cy="347472"/>
          </a:xfrm>
          <a:solidFill>
            <a:schemeClr val="bg1">
              <a:lumMod val="95000"/>
            </a:schemeClr>
          </a:solidFill>
        </p:spPr>
        <p:txBody>
          <a:bodyPr rIns="0" anchor="ctr">
            <a:noAutofit/>
          </a:bodyPr>
          <a:lstStyle>
            <a:lvl1pPr marL="0" indent="0" algn="ctr">
              <a:buNone/>
              <a:defRPr sz="1200" b="1" cap="all" spc="100"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a:t>Slide Title Here</a:t>
            </a:r>
          </a:p>
        </p:txBody>
      </p:sp>
      <p:sp>
        <p:nvSpPr>
          <p:cNvPr id="1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25C01C0-E7BC-42DC-AD8C-401CD6458B5E}" type="slidenum">
              <a:rPr lang="en-US" smtClean="0"/>
              <a:t>‹#›</a:t>
            </a:fld>
            <a:endParaRPr lang="en-US"/>
          </a:p>
        </p:txBody>
      </p:sp>
      <p:sp>
        <p:nvSpPr>
          <p:cNvPr id="16"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2902000410"/>
      </p:ext>
    </p:extLst>
  </p:cSld>
  <p:clrMapOvr>
    <a:masterClrMapping/>
  </p:clrMapOvr>
  <p:transition/>
  <p:timing/>
  <p:extLst>
    <p:ext uri="{DCECCB84-F9BA-43D5-87BE-67443E8EF086}">
      <p15:sldGuideLst xmlns:p15="http://schemas.microsoft.com/office/powerpoint/2012/main">
        <p15:guide id="13" pos="864" userDrawn="1">
          <p15:clr>
            <a:srgbClr val="A4A3A4"/>
          </p15:clr>
        </p15:guide>
        <p15:guide id="14" pos="4488" userDrawn="1">
          <p15:clr>
            <a:srgbClr val="A4A3A4"/>
          </p15:clr>
        </p15:guide>
        <p15:guide id="15" pos="1296" userDrawn="1">
          <p15:clr>
            <a:srgbClr val="A4A3A4"/>
          </p15:clr>
        </p15:guide>
        <p15:guide id="16" pos="3840" userDrawn="1">
          <p15:clr>
            <a:srgbClr val="A4A3A4"/>
          </p15:clr>
        </p15:guide>
        <p15:guide id="17" pos="7032"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Representative Clients">
    <p:spTree>
      <p:nvGrpSpPr>
        <p:cNvPr id="1" name=""/>
        <p:cNvGrpSpPr/>
        <p:nvPr/>
      </p:nvGrpSpPr>
      <p:grpSpPr>
        <a:xfrm>
          <a:off x="0" y="0"/>
          <a:ext cx="0" cy="0"/>
        </a:xfrm>
      </p:grpSpPr>
      <p:sp>
        <p:nvSpPr>
          <p:cNvPr id="12" name="White Background"/>
          <p:cNvSpPr/>
          <p:nvPr/>
        </p:nvSpPr>
        <p:spPr>
          <a:xfrm>
            <a:off x="4614674" y="0"/>
            <a:ext cx="75773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p:cNvSpPr>
            <a:spLocks noGrp="1" noChangeAspect="1"/>
          </p:cNvSpPr>
          <p:nvPr>
            <p:ph type="pic" sz="quarter" idx="17" hasCustomPrompt="1"/>
          </p:nvPr>
        </p:nvSpPr>
        <p:spPr>
          <a:xfrm>
            <a:off x="9867013" y="5257800"/>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22" name="Picture Placeholder"/>
          <p:cNvSpPr>
            <a:spLocks noGrp="1" noChangeAspect="1"/>
          </p:cNvSpPr>
          <p:nvPr>
            <p:ph type="pic" sz="quarter" idx="18" hasCustomPrompt="1"/>
          </p:nvPr>
        </p:nvSpPr>
        <p:spPr>
          <a:xfrm>
            <a:off x="7583744" y="5257799"/>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20" name="Picture Placeholder"/>
          <p:cNvSpPr>
            <a:spLocks noGrp="1" noChangeAspect="1"/>
          </p:cNvSpPr>
          <p:nvPr>
            <p:ph type="pic" sz="quarter" idx="16" hasCustomPrompt="1"/>
          </p:nvPr>
        </p:nvSpPr>
        <p:spPr>
          <a:xfrm>
            <a:off x="5295900" y="5257799"/>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27" name="Picture Placeholder"/>
          <p:cNvSpPr>
            <a:spLocks noGrp="1" noChangeAspect="1"/>
          </p:cNvSpPr>
          <p:nvPr>
            <p:ph type="pic" sz="quarter" idx="23" hasCustomPrompt="1"/>
          </p:nvPr>
        </p:nvSpPr>
        <p:spPr>
          <a:xfrm>
            <a:off x="9867012" y="3733800"/>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28" name="Picture Placeholder"/>
          <p:cNvSpPr>
            <a:spLocks noGrp="1" noChangeAspect="1"/>
          </p:cNvSpPr>
          <p:nvPr>
            <p:ph type="pic" sz="quarter" idx="24" hasCustomPrompt="1"/>
          </p:nvPr>
        </p:nvSpPr>
        <p:spPr>
          <a:xfrm>
            <a:off x="7583743" y="3733799"/>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26" name="Picture Placeholder"/>
          <p:cNvSpPr>
            <a:spLocks noGrp="1" noChangeAspect="1"/>
          </p:cNvSpPr>
          <p:nvPr>
            <p:ph type="pic" sz="quarter" idx="22" hasCustomPrompt="1"/>
          </p:nvPr>
        </p:nvSpPr>
        <p:spPr>
          <a:xfrm>
            <a:off x="5295899" y="3733799"/>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24" name="Picture Placeholder"/>
          <p:cNvSpPr>
            <a:spLocks noGrp="1" noChangeAspect="1"/>
          </p:cNvSpPr>
          <p:nvPr>
            <p:ph type="pic" sz="quarter" idx="20" hasCustomPrompt="1"/>
          </p:nvPr>
        </p:nvSpPr>
        <p:spPr>
          <a:xfrm>
            <a:off x="9867013" y="2209800"/>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25" name="Picture Placeholder"/>
          <p:cNvSpPr>
            <a:spLocks noGrp="1" noChangeAspect="1"/>
          </p:cNvSpPr>
          <p:nvPr>
            <p:ph type="pic" sz="quarter" idx="21" hasCustomPrompt="1"/>
          </p:nvPr>
        </p:nvSpPr>
        <p:spPr>
          <a:xfrm>
            <a:off x="7583744" y="2209799"/>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23" name="Picture Placeholder"/>
          <p:cNvSpPr>
            <a:spLocks noGrp="1" noChangeAspect="1"/>
          </p:cNvSpPr>
          <p:nvPr>
            <p:ph type="pic" sz="quarter" idx="19" hasCustomPrompt="1"/>
          </p:nvPr>
        </p:nvSpPr>
        <p:spPr>
          <a:xfrm>
            <a:off x="5295900" y="2209799"/>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18" name="Picture Placeholder"/>
          <p:cNvSpPr>
            <a:spLocks noGrp="1" noChangeAspect="1"/>
          </p:cNvSpPr>
          <p:nvPr>
            <p:ph type="pic" sz="quarter" idx="14" hasCustomPrompt="1"/>
          </p:nvPr>
        </p:nvSpPr>
        <p:spPr>
          <a:xfrm>
            <a:off x="9867012" y="685800"/>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19" name="Picture Placeholder"/>
          <p:cNvSpPr>
            <a:spLocks noGrp="1" noChangeAspect="1"/>
          </p:cNvSpPr>
          <p:nvPr>
            <p:ph type="pic" sz="quarter" idx="15" hasCustomPrompt="1"/>
          </p:nvPr>
        </p:nvSpPr>
        <p:spPr>
          <a:xfrm>
            <a:off x="7583743" y="685799"/>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3" name="Picture Placeholder"/>
          <p:cNvSpPr>
            <a:spLocks noGrp="1" noChangeAspect="1"/>
          </p:cNvSpPr>
          <p:nvPr>
            <p:ph type="pic" sz="quarter" idx="13" hasCustomPrompt="1"/>
          </p:nvPr>
        </p:nvSpPr>
        <p:spPr>
          <a:xfrm>
            <a:off x="5295899" y="685799"/>
            <a:ext cx="1639188" cy="914400"/>
          </a:xfrm>
        </p:spPr>
        <p:txBody>
          <a:bodyPr anchor="ctr"/>
          <a:lstStyle>
            <a:lvl1pPr marL="0" indent="0" algn="ctr">
              <a:buNone/>
              <a:defRPr sz="1400" i="1">
                <a:solidFill>
                  <a:schemeClr val="bg1">
                    <a:lumMod val="50000"/>
                  </a:schemeClr>
                </a:solidFill>
              </a:defRPr>
            </a:lvl1pPr>
          </a:lstStyle>
          <a:p>
            <a:r>
              <a:rPr lang="en-US"/>
              <a:t>Insert </a:t>
            </a:r>
            <a:br>
              <a:rPr lang="en-US"/>
            </a:br>
            <a:r>
              <a:rPr lang="en-US"/>
              <a:t>Client Logo</a:t>
            </a:r>
          </a:p>
        </p:txBody>
      </p:sp>
      <p:sp>
        <p:nvSpPr>
          <p:cNvPr id="9" name="Slide Title"/>
          <p:cNvSpPr txBox="1"/>
          <p:nvPr/>
        </p:nvSpPr>
        <p:spPr>
          <a:xfrm>
            <a:off x="685800" y="2351934"/>
            <a:ext cx="3581399" cy="2625740"/>
          </a:xfrm>
          <a:prstGeom prst="rect">
            <a:avLst/>
          </a:prstGeom>
          <a:noFill/>
        </p:spPr>
        <p:txBody>
          <a:bodyPr wrap="square" lIns="0" tIns="0" rIns="0" bIns="0" rtlCol="0">
            <a:noAutofit/>
          </a:bodyPr>
          <a:lstStyle/>
          <a:p>
            <a:pPr>
              <a:lnSpc>
                <a:spcPts val="4800"/>
              </a:lnSpc>
            </a:pPr>
            <a:r>
              <a:rPr lang="en-US" sz="4800" b="1" spc="-150">
                <a:solidFill>
                  <a:schemeClr val="tx1"/>
                </a:solidFill>
                <a:latin typeface="Arial" panose="020b0604020202020204" pitchFamily="34" charset="0"/>
                <a:cs typeface="Arial" panose="020b0604020202020204" pitchFamily="34" charset="0"/>
              </a:rPr>
              <a:t>We work</a:t>
            </a:r>
            <a:br>
              <a:rPr lang="en-US" sz="4800" b="1" spc="-150">
                <a:solidFill>
                  <a:schemeClr val="tx1"/>
                </a:solidFill>
                <a:latin typeface="Arial" panose="020b0604020202020204" pitchFamily="34" charset="0"/>
                <a:cs typeface="Arial" panose="020b0604020202020204" pitchFamily="34" charset="0"/>
              </a:rPr>
            </a:br>
            <a:r>
              <a:rPr lang="en-US" sz="4800" b="1" spc="-150">
                <a:solidFill>
                  <a:schemeClr val="tx1"/>
                </a:solidFill>
                <a:latin typeface="Arial" panose="020b0604020202020204" pitchFamily="34" charset="0"/>
                <a:cs typeface="Arial" panose="020b0604020202020204" pitchFamily="34" charset="0"/>
              </a:rPr>
              <a:t>with the best</a:t>
            </a:r>
          </a:p>
          <a:p>
            <a:pPr>
              <a:spcBef>
                <a:spcPts val="1200"/>
              </a:spcBef>
            </a:pPr>
            <a:r>
              <a:rPr lang="en-US" sz="1200" b="1" spc="200" baseline="0">
                <a:solidFill>
                  <a:schemeClr val="tx1"/>
                </a:solidFill>
                <a:latin typeface="Arial" panose="020b0604020202020204" pitchFamily="34" charset="0"/>
                <a:cs typeface="Arial" panose="020b0604020202020204" pitchFamily="34" charset="0"/>
              </a:rPr>
              <a:t>REPRESENTATIVE CLIENTS</a:t>
            </a:r>
          </a:p>
        </p:txBody>
      </p:sp>
      <p:cxnSp>
        <p:nvCxnSpPr>
          <p:cNvPr id="15" name="Straight Line"/>
          <p:cNvCxnSpPr/>
          <p:nvPr/>
        </p:nvCxnSpPr>
        <p:spPr bwMode="auto">
          <a:xfrm>
            <a:off x="685801" y="2109411"/>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750A2A0A-9DB3-42C6-8386-D0DEBAD0813B}" type="slidenum">
              <a:rPr lang="en-US" smtClean="0"/>
              <a:t>‹#›</a:t>
            </a:fld>
            <a:endParaRPr lang="en-US"/>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2633711009"/>
      </p:ext>
    </p:extLst>
  </p:cSld>
  <p:clrMapOvr>
    <a:masterClrMapping/>
  </p:clrMapOvr>
  <p:transition/>
  <p:timing/>
  <p:extLst>
    <p:ext uri="{DCECCB84-F9BA-43D5-87BE-67443E8EF086}">
      <p15:sldGuideLst xmlns:p15="http://schemas.microsoft.com/office/powerpoint/2012/main">
        <p15:guide id="8" pos="2904" userDrawn="1">
          <p15:clr>
            <a:srgbClr val="A4A3A4"/>
          </p15:clr>
        </p15:guide>
        <p15:guide id="9" pos="3336"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tats (6)">
    <p:bg>
      <p:bgPr>
        <a:solidFill>
          <a:schemeClr val="bg1"/>
        </a:solidFill>
        <a:effectLst/>
      </p:bgPr>
    </p:bg>
    <p:spTree>
      <p:nvGrpSpPr>
        <p:cNvPr id="1" name=""/>
        <p:cNvGrpSpPr/>
        <p:nvPr/>
      </p:nvGrpSpPr>
      <p:grpSpPr>
        <a:xfrm>
          <a:off x="0" y="0"/>
          <a:ext cx="0" cy="0"/>
        </a:xfrm>
      </p:grpSpPr>
      <p:sp>
        <p:nvSpPr>
          <p:cNvPr id="58" name="Caption (6)"/>
          <p:cNvSpPr>
            <a:spLocks noGrp="1"/>
          </p:cNvSpPr>
          <p:nvPr>
            <p:ph type="body" sz="quarter" idx="23" hasCustomPrompt="1"/>
          </p:nvPr>
        </p:nvSpPr>
        <p:spPr>
          <a:xfrm>
            <a:off x="8739188" y="5058226"/>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59" name="Number (6)"/>
          <p:cNvSpPr>
            <a:spLocks noGrp="1"/>
          </p:cNvSpPr>
          <p:nvPr>
            <p:ph type="body" sz="quarter" idx="24" hasCustomPrompt="1"/>
          </p:nvPr>
        </p:nvSpPr>
        <p:spPr>
          <a:xfrm>
            <a:off x="8739187"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60" name="Straight Line (6)"/>
          <p:cNvCxnSpPr/>
          <p:nvPr/>
        </p:nvCxnSpPr>
        <p:spPr bwMode="auto">
          <a:xfrm>
            <a:off x="8739187" y="3623858"/>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52" name="Caption (5)"/>
          <p:cNvSpPr>
            <a:spLocks noGrp="1"/>
          </p:cNvSpPr>
          <p:nvPr>
            <p:ph type="body" sz="quarter" idx="19" hasCustomPrompt="1"/>
          </p:nvPr>
        </p:nvSpPr>
        <p:spPr>
          <a:xfrm>
            <a:off x="5398295" y="5058226"/>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53" name="Number (5)"/>
          <p:cNvSpPr>
            <a:spLocks noGrp="1"/>
          </p:cNvSpPr>
          <p:nvPr>
            <p:ph type="body" sz="quarter" idx="20" hasCustomPrompt="1"/>
          </p:nvPr>
        </p:nvSpPr>
        <p:spPr>
          <a:xfrm>
            <a:off x="5398294"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54" name="Straight Line (5)"/>
          <p:cNvCxnSpPr/>
          <p:nvPr/>
        </p:nvCxnSpPr>
        <p:spPr bwMode="auto">
          <a:xfrm>
            <a:off x="5398294" y="3623858"/>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30" name="Caption (4)"/>
          <p:cNvSpPr>
            <a:spLocks noGrp="1"/>
          </p:cNvSpPr>
          <p:nvPr>
            <p:ph type="body" sz="quarter" idx="15" hasCustomPrompt="1"/>
          </p:nvPr>
        </p:nvSpPr>
        <p:spPr>
          <a:xfrm>
            <a:off x="2057401" y="5058226"/>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31" name="Number (4)"/>
          <p:cNvSpPr>
            <a:spLocks noGrp="1"/>
          </p:cNvSpPr>
          <p:nvPr>
            <p:ph type="body" sz="quarter" idx="16" hasCustomPrompt="1"/>
          </p:nvPr>
        </p:nvSpPr>
        <p:spPr>
          <a:xfrm>
            <a:off x="2057400"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33" name="Straight Line (4)"/>
          <p:cNvCxnSpPr/>
          <p:nvPr/>
        </p:nvCxnSpPr>
        <p:spPr bwMode="auto">
          <a:xfrm>
            <a:off x="2057400" y="3623858"/>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55" name="Caption (3)"/>
          <p:cNvSpPr>
            <a:spLocks noGrp="1"/>
          </p:cNvSpPr>
          <p:nvPr>
            <p:ph type="body" sz="quarter" idx="21" hasCustomPrompt="1"/>
          </p:nvPr>
        </p:nvSpPr>
        <p:spPr>
          <a:xfrm>
            <a:off x="8739188" y="2412682"/>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56" name="Number (3)"/>
          <p:cNvSpPr>
            <a:spLocks noGrp="1"/>
          </p:cNvSpPr>
          <p:nvPr>
            <p:ph type="body" sz="quarter" idx="22" hasCustomPrompt="1"/>
          </p:nvPr>
        </p:nvSpPr>
        <p:spPr>
          <a:xfrm>
            <a:off x="8739187"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57" name="Straight Line (3)"/>
          <p:cNvCxnSpPr/>
          <p:nvPr/>
        </p:nvCxnSpPr>
        <p:spPr bwMode="auto">
          <a:xfrm>
            <a:off x="8739187" y="97831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34" name="Caption (2)"/>
          <p:cNvSpPr>
            <a:spLocks noGrp="1"/>
          </p:cNvSpPr>
          <p:nvPr>
            <p:ph type="body" sz="quarter" idx="17" hasCustomPrompt="1"/>
          </p:nvPr>
        </p:nvSpPr>
        <p:spPr>
          <a:xfrm>
            <a:off x="5398295" y="2412682"/>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35" name="Number (2)"/>
          <p:cNvSpPr>
            <a:spLocks noGrp="1"/>
          </p:cNvSpPr>
          <p:nvPr>
            <p:ph type="body" sz="quarter" idx="18" hasCustomPrompt="1"/>
          </p:nvPr>
        </p:nvSpPr>
        <p:spPr>
          <a:xfrm>
            <a:off x="5398294"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51" name="Straight Line (2)"/>
          <p:cNvCxnSpPr/>
          <p:nvPr/>
        </p:nvCxnSpPr>
        <p:spPr bwMode="auto">
          <a:xfrm>
            <a:off x="5398294" y="97831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32" name="Caption (1)"/>
          <p:cNvSpPr>
            <a:spLocks noGrp="1"/>
          </p:cNvSpPr>
          <p:nvPr>
            <p:ph type="body" sz="quarter" idx="14" hasCustomPrompt="1"/>
          </p:nvPr>
        </p:nvSpPr>
        <p:spPr>
          <a:xfrm>
            <a:off x="2057401" y="2412682"/>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4" name="Number (1)"/>
          <p:cNvSpPr>
            <a:spLocks noGrp="1"/>
          </p:cNvSpPr>
          <p:nvPr>
            <p:ph type="body" sz="quarter" idx="13" hasCustomPrompt="1"/>
          </p:nvPr>
        </p:nvSpPr>
        <p:spPr>
          <a:xfrm>
            <a:off x="2057400"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5" name="Straight Line (1)"/>
          <p:cNvCxnSpPr/>
          <p:nvPr/>
        </p:nvCxnSpPr>
        <p:spPr bwMode="auto">
          <a:xfrm>
            <a:off x="2057400" y="97831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2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a:t>Slide Title Here</a:t>
            </a:r>
          </a:p>
        </p:txBody>
      </p:sp>
      <p:sp>
        <p:nvSpPr>
          <p:cNvPr id="2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EA48632B-BE88-4732-8224-3C7457B39461}" type="slidenum">
              <a:rPr lang="en-US" smtClean="0"/>
              <a:t>‹#›</a:t>
            </a:fld>
            <a:endParaRPr lang="en-US"/>
          </a:p>
        </p:txBody>
      </p:sp>
      <p:sp>
        <p:nvSpPr>
          <p:cNvPr id="2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40035602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75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750"/>
                                        <p:tgtEl>
                                          <p:spTgt spid="3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750"/>
                                        <p:tgtEl>
                                          <p:spTgt spid="23"/>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750"/>
                                        <p:tgtEl>
                                          <p:spTgt spid="3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fade">
                                      <p:cBhvr>
                                        <p:cTn id="28" dur="750"/>
                                        <p:tgtEl>
                                          <p:spTgt spid="30">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75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750"/>
                                        <p:tgtEl>
                                          <p:spTgt spid="35">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750"/>
                                        <p:tgtEl>
                                          <p:spTgt spid="34">
                                            <p:txEl>
                                              <p:pRg st="0" end="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75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750"/>
                                        <p:tgtEl>
                                          <p:spTgt spid="5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xEl>
                                              <p:pRg st="0" end="0"/>
                                            </p:txEl>
                                          </p:spTgt>
                                        </p:tgtEl>
                                        <p:attrNameLst>
                                          <p:attrName>style.visibility</p:attrName>
                                        </p:attrNameLst>
                                      </p:cBhvr>
                                      <p:to>
                                        <p:strVal val="visible"/>
                                      </p:to>
                                    </p:set>
                                    <p:animEffect transition="in" filter="fade">
                                      <p:cBhvr>
                                        <p:cTn id="46" dur="750"/>
                                        <p:tgtEl>
                                          <p:spTgt spid="52">
                                            <p:txEl>
                                              <p:pRg st="0" end="0"/>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75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xEl>
                                              <p:pRg st="0" end="0"/>
                                            </p:txEl>
                                          </p:spTgt>
                                        </p:tgtEl>
                                        <p:attrNameLst>
                                          <p:attrName>style.visibility</p:attrName>
                                        </p:attrNameLst>
                                      </p:cBhvr>
                                      <p:to>
                                        <p:strVal val="visible"/>
                                      </p:to>
                                    </p:set>
                                    <p:animEffect transition="in" filter="fade">
                                      <p:cBhvr>
                                        <p:cTn id="52" dur="750"/>
                                        <p:tgtEl>
                                          <p:spTgt spid="56">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xEl>
                                              <p:pRg st="0" end="0"/>
                                            </p:txEl>
                                          </p:spTgt>
                                        </p:tgtEl>
                                        <p:attrNameLst>
                                          <p:attrName>style.visibility</p:attrName>
                                        </p:attrNameLst>
                                      </p:cBhvr>
                                      <p:to>
                                        <p:strVal val="visible"/>
                                      </p:to>
                                    </p:set>
                                    <p:animEffect transition="in" filter="fade">
                                      <p:cBhvr>
                                        <p:cTn id="55" dur="750"/>
                                        <p:tgtEl>
                                          <p:spTgt spid="55">
                                            <p:txEl>
                                              <p:pRg st="0" end="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75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
                                            <p:txEl>
                                              <p:pRg st="0" end="0"/>
                                            </p:txEl>
                                          </p:spTgt>
                                        </p:tgtEl>
                                        <p:attrNameLst>
                                          <p:attrName>style.visibility</p:attrName>
                                        </p:attrNameLst>
                                      </p:cBhvr>
                                      <p:to>
                                        <p:strVal val="visible"/>
                                      </p:to>
                                    </p:set>
                                    <p:animEffect transition="in" filter="fade">
                                      <p:cBhvr>
                                        <p:cTn id="61" dur="750"/>
                                        <p:tgtEl>
                                          <p:spTgt spid="59">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fade">
                                      <p:cBhvr>
                                        <p:cTn id="64" dur="75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75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750"/>
                        <p:tgtEl>
                          <p:spTgt spid="59"/>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75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750"/>
                        <p:tgtEl>
                          <p:spTgt spid="56"/>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750"/>
                        <p:tgtEl>
                          <p:spTgt spid="35"/>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23" grpId="0"/>
      <p:bldP spid="25" grpId="0"/>
    </p:bldLst>
  </p:timing>
  <p:extLst>
    <p:ext uri="{DCECCB84-F9BA-43D5-87BE-67443E8EF086}">
      <p15:sldGuideLst xmlns:p15="http://schemas.microsoft.com/office/powerpoint/2012/main">
        <p15:guide id="8" pos="864" userDrawn="1">
          <p15:clr>
            <a:srgbClr val="A4A3A4"/>
          </p15:clr>
        </p15:guide>
        <p15:guide id="9" pos="1296"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tats (8)">
    <p:bg>
      <p:bgPr>
        <a:solidFill>
          <a:schemeClr val="bg1"/>
        </a:solidFill>
        <a:effectLst/>
      </p:bgPr>
    </p:bg>
    <p:spTree>
      <p:nvGrpSpPr>
        <p:cNvPr id="1" name=""/>
        <p:cNvGrpSpPr/>
        <p:nvPr/>
      </p:nvGrpSpPr>
      <p:grpSpPr>
        <a:xfrm>
          <a:off x="0" y="0"/>
          <a:ext cx="0" cy="0"/>
        </a:xfrm>
      </p:grpSpPr>
      <p:sp>
        <p:nvSpPr>
          <p:cNvPr id="58" name="Caption (8)"/>
          <p:cNvSpPr>
            <a:spLocks noGrp="1"/>
          </p:cNvSpPr>
          <p:nvPr>
            <p:ph type="body" sz="quarter" idx="23" hasCustomPrompt="1"/>
          </p:nvPr>
        </p:nvSpPr>
        <p:spPr>
          <a:xfrm>
            <a:off x="9424989" y="5058226"/>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59" name="Number (8)"/>
          <p:cNvSpPr>
            <a:spLocks noGrp="1"/>
          </p:cNvSpPr>
          <p:nvPr>
            <p:ph type="body" sz="quarter" idx="24" hasCustomPrompt="1"/>
          </p:nvPr>
        </p:nvSpPr>
        <p:spPr>
          <a:xfrm>
            <a:off x="9424988"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60" name="Straight Line (8)"/>
          <p:cNvCxnSpPr/>
          <p:nvPr/>
        </p:nvCxnSpPr>
        <p:spPr bwMode="auto">
          <a:xfrm>
            <a:off x="9424988" y="3623858"/>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64" name="Caption (7)"/>
          <p:cNvSpPr>
            <a:spLocks noGrp="1"/>
          </p:cNvSpPr>
          <p:nvPr>
            <p:ph type="body" sz="quarter" idx="27" hasCustomPrompt="1"/>
          </p:nvPr>
        </p:nvSpPr>
        <p:spPr>
          <a:xfrm>
            <a:off x="6969127" y="5058226"/>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65" name="Number (7)"/>
          <p:cNvSpPr>
            <a:spLocks noGrp="1"/>
          </p:cNvSpPr>
          <p:nvPr>
            <p:ph type="body" sz="quarter" idx="28" hasCustomPrompt="1"/>
          </p:nvPr>
        </p:nvSpPr>
        <p:spPr>
          <a:xfrm>
            <a:off x="6969126"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66" name="Straight Line (7)"/>
          <p:cNvCxnSpPr/>
          <p:nvPr/>
        </p:nvCxnSpPr>
        <p:spPr bwMode="auto">
          <a:xfrm>
            <a:off x="6969126" y="3623858"/>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52" name="Caption (6)"/>
          <p:cNvSpPr>
            <a:spLocks noGrp="1"/>
          </p:cNvSpPr>
          <p:nvPr>
            <p:ph type="body" sz="quarter" idx="19" hasCustomPrompt="1"/>
          </p:nvPr>
        </p:nvSpPr>
        <p:spPr>
          <a:xfrm>
            <a:off x="4513264" y="5058226"/>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53" name="Number (6)"/>
          <p:cNvSpPr>
            <a:spLocks noGrp="1"/>
          </p:cNvSpPr>
          <p:nvPr>
            <p:ph type="body" sz="quarter" idx="20" hasCustomPrompt="1"/>
          </p:nvPr>
        </p:nvSpPr>
        <p:spPr>
          <a:xfrm>
            <a:off x="4513263"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54" name="Straight Line (6)"/>
          <p:cNvCxnSpPr/>
          <p:nvPr/>
        </p:nvCxnSpPr>
        <p:spPr bwMode="auto">
          <a:xfrm>
            <a:off x="4513263" y="3623858"/>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30" name="Caption (5)"/>
          <p:cNvSpPr>
            <a:spLocks noGrp="1"/>
          </p:cNvSpPr>
          <p:nvPr>
            <p:ph type="body" sz="quarter" idx="15" hasCustomPrompt="1"/>
          </p:nvPr>
        </p:nvSpPr>
        <p:spPr>
          <a:xfrm>
            <a:off x="2057401" y="5058226"/>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31" name="Number (5)"/>
          <p:cNvSpPr>
            <a:spLocks noGrp="1"/>
          </p:cNvSpPr>
          <p:nvPr>
            <p:ph type="body" sz="quarter" idx="16" hasCustomPrompt="1"/>
          </p:nvPr>
        </p:nvSpPr>
        <p:spPr>
          <a:xfrm>
            <a:off x="2057400"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33" name="Straight Line (5)"/>
          <p:cNvCxnSpPr/>
          <p:nvPr/>
        </p:nvCxnSpPr>
        <p:spPr bwMode="auto">
          <a:xfrm>
            <a:off x="2057400" y="3623858"/>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55" name="Caption (4)"/>
          <p:cNvSpPr>
            <a:spLocks noGrp="1"/>
          </p:cNvSpPr>
          <p:nvPr>
            <p:ph type="body" sz="quarter" idx="21" hasCustomPrompt="1"/>
          </p:nvPr>
        </p:nvSpPr>
        <p:spPr>
          <a:xfrm>
            <a:off x="9424989" y="2412682"/>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56" name="Number (4)"/>
          <p:cNvSpPr>
            <a:spLocks noGrp="1"/>
          </p:cNvSpPr>
          <p:nvPr>
            <p:ph type="body" sz="quarter" idx="22" hasCustomPrompt="1"/>
          </p:nvPr>
        </p:nvSpPr>
        <p:spPr>
          <a:xfrm>
            <a:off x="9424988"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57" name="Straight Line (4)"/>
          <p:cNvCxnSpPr/>
          <p:nvPr/>
        </p:nvCxnSpPr>
        <p:spPr bwMode="auto">
          <a:xfrm>
            <a:off x="9424988" y="97831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61" name="Caption (3)"/>
          <p:cNvSpPr>
            <a:spLocks noGrp="1"/>
          </p:cNvSpPr>
          <p:nvPr>
            <p:ph type="body" sz="quarter" idx="25" hasCustomPrompt="1"/>
          </p:nvPr>
        </p:nvSpPr>
        <p:spPr>
          <a:xfrm>
            <a:off x="6969127" y="2412682"/>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62" name="Number (3)"/>
          <p:cNvSpPr>
            <a:spLocks noGrp="1"/>
          </p:cNvSpPr>
          <p:nvPr>
            <p:ph type="body" sz="quarter" idx="26" hasCustomPrompt="1"/>
          </p:nvPr>
        </p:nvSpPr>
        <p:spPr>
          <a:xfrm>
            <a:off x="6969126"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63" name="Straight Line (3)"/>
          <p:cNvCxnSpPr/>
          <p:nvPr/>
        </p:nvCxnSpPr>
        <p:spPr bwMode="auto">
          <a:xfrm>
            <a:off x="6969126" y="97831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34" name="Caption (2)"/>
          <p:cNvSpPr>
            <a:spLocks noGrp="1"/>
          </p:cNvSpPr>
          <p:nvPr>
            <p:ph type="body" sz="quarter" idx="17" hasCustomPrompt="1"/>
          </p:nvPr>
        </p:nvSpPr>
        <p:spPr>
          <a:xfrm>
            <a:off x="4513264" y="2412682"/>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35" name="Number (2)"/>
          <p:cNvSpPr>
            <a:spLocks noGrp="1"/>
          </p:cNvSpPr>
          <p:nvPr>
            <p:ph type="body" sz="quarter" idx="18" hasCustomPrompt="1"/>
          </p:nvPr>
        </p:nvSpPr>
        <p:spPr>
          <a:xfrm>
            <a:off x="4513263"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51" name="Straight Line (2)"/>
          <p:cNvCxnSpPr/>
          <p:nvPr/>
        </p:nvCxnSpPr>
        <p:spPr bwMode="auto">
          <a:xfrm>
            <a:off x="4513263" y="97831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32" name="Caption (1)"/>
          <p:cNvSpPr>
            <a:spLocks noGrp="1"/>
          </p:cNvSpPr>
          <p:nvPr>
            <p:ph type="body" sz="quarter" idx="14" hasCustomPrompt="1"/>
          </p:nvPr>
        </p:nvSpPr>
        <p:spPr>
          <a:xfrm>
            <a:off x="2057401" y="2412682"/>
            <a:ext cx="2081211" cy="766503"/>
          </a:xfrm>
        </p:spPr>
        <p:txBody>
          <a:bodyPr lIns="0" tIns="0" bIns="0">
            <a:noAutofit/>
          </a:bodyPr>
          <a:lstStyle>
            <a:lvl1pPr marL="0" indent="0">
              <a:lnSpc>
                <a:spcPts val="1500"/>
              </a:lnSpc>
              <a:spcBef>
                <a:spcPct val="0"/>
              </a:spcBef>
              <a:buNone/>
              <a:defRPr sz="1200" b="1" cap="all" spc="100" baseline="0">
                <a:latin typeface="Arial" panose="020b0604020202020204" pitchFamily="34" charset="0"/>
                <a:cs typeface="Arial" panose="020b0604020202020204" pitchFamily="34" charset="0"/>
              </a:defRPr>
            </a:lvl1pPr>
          </a:lstStyle>
          <a:p>
            <a:pPr lvl="0"/>
            <a:r>
              <a:rPr lang="en-US"/>
              <a:t>STATISTIC OR NUMBERS TITLE</a:t>
            </a:r>
          </a:p>
        </p:txBody>
      </p:sp>
      <p:sp>
        <p:nvSpPr>
          <p:cNvPr id="4" name="Number (1)"/>
          <p:cNvSpPr>
            <a:spLocks noGrp="1"/>
          </p:cNvSpPr>
          <p:nvPr>
            <p:ph type="body" sz="quarter" idx="13" hasCustomPrompt="1"/>
          </p:nvPr>
        </p:nvSpPr>
        <p:spPr>
          <a:xfrm>
            <a:off x="2057400"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a:t>00</a:t>
            </a:r>
          </a:p>
        </p:txBody>
      </p:sp>
      <p:cxnSp>
        <p:nvCxnSpPr>
          <p:cNvPr id="5" name="Straight Line (1)"/>
          <p:cNvCxnSpPr/>
          <p:nvPr/>
        </p:nvCxnSpPr>
        <p:spPr bwMode="auto">
          <a:xfrm>
            <a:off x="2057400" y="97831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2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a:t>Slide Title Here</a:t>
            </a:r>
          </a:p>
        </p:txBody>
      </p:sp>
      <p:sp>
        <p:nvSpPr>
          <p:cNvPr id="2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C2EFE39F-E638-41EB-90A7-DDADD1806D6E}" type="slidenum">
              <a:rPr lang="en-US" smtClean="0"/>
              <a:t>‹#›</a:t>
            </a:fld>
            <a:endParaRPr lang="en-US"/>
          </a:p>
        </p:txBody>
      </p:sp>
      <p:sp>
        <p:nvSpPr>
          <p:cNvPr id="2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4186553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75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750"/>
                                        <p:tgtEl>
                                          <p:spTgt spid="3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750"/>
                                        <p:tgtEl>
                                          <p:spTgt spid="23"/>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750"/>
                                        <p:tgtEl>
                                          <p:spTgt spid="3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fade">
                                      <p:cBhvr>
                                        <p:cTn id="28" dur="750"/>
                                        <p:tgtEl>
                                          <p:spTgt spid="30">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75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750"/>
                                        <p:tgtEl>
                                          <p:spTgt spid="35">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750"/>
                                        <p:tgtEl>
                                          <p:spTgt spid="34">
                                            <p:txEl>
                                              <p:pRg st="0" end="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75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750"/>
                                        <p:tgtEl>
                                          <p:spTgt spid="5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xEl>
                                              <p:pRg st="0" end="0"/>
                                            </p:txEl>
                                          </p:spTgt>
                                        </p:tgtEl>
                                        <p:attrNameLst>
                                          <p:attrName>style.visibility</p:attrName>
                                        </p:attrNameLst>
                                      </p:cBhvr>
                                      <p:to>
                                        <p:strVal val="visible"/>
                                      </p:to>
                                    </p:set>
                                    <p:animEffect transition="in" filter="fade">
                                      <p:cBhvr>
                                        <p:cTn id="46" dur="750"/>
                                        <p:tgtEl>
                                          <p:spTgt spid="52">
                                            <p:txEl>
                                              <p:pRg st="0" end="0"/>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75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xEl>
                                              <p:pRg st="0" end="0"/>
                                            </p:txEl>
                                          </p:spTgt>
                                        </p:tgtEl>
                                        <p:attrNameLst>
                                          <p:attrName>style.visibility</p:attrName>
                                        </p:attrNameLst>
                                      </p:cBhvr>
                                      <p:to>
                                        <p:strVal val="visible"/>
                                      </p:to>
                                    </p:set>
                                    <p:animEffect transition="in" filter="fade">
                                      <p:cBhvr>
                                        <p:cTn id="52" dur="750"/>
                                        <p:tgtEl>
                                          <p:spTgt spid="56">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xEl>
                                              <p:pRg st="0" end="0"/>
                                            </p:txEl>
                                          </p:spTgt>
                                        </p:tgtEl>
                                        <p:attrNameLst>
                                          <p:attrName>style.visibility</p:attrName>
                                        </p:attrNameLst>
                                      </p:cBhvr>
                                      <p:to>
                                        <p:strVal val="visible"/>
                                      </p:to>
                                    </p:set>
                                    <p:animEffect transition="in" filter="fade">
                                      <p:cBhvr>
                                        <p:cTn id="55" dur="750"/>
                                        <p:tgtEl>
                                          <p:spTgt spid="55">
                                            <p:txEl>
                                              <p:pRg st="0" end="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75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
                                            <p:txEl>
                                              <p:pRg st="0" end="0"/>
                                            </p:txEl>
                                          </p:spTgt>
                                        </p:tgtEl>
                                        <p:attrNameLst>
                                          <p:attrName>style.visibility</p:attrName>
                                        </p:attrNameLst>
                                      </p:cBhvr>
                                      <p:to>
                                        <p:strVal val="visible"/>
                                      </p:to>
                                    </p:set>
                                    <p:animEffect transition="in" filter="fade">
                                      <p:cBhvr>
                                        <p:cTn id="61" dur="750"/>
                                        <p:tgtEl>
                                          <p:spTgt spid="59">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fade">
                                      <p:cBhvr>
                                        <p:cTn id="64" dur="750"/>
                                        <p:tgtEl>
                                          <p:spTgt spid="58">
                                            <p:txEl>
                                              <p:pRg st="0" end="0"/>
                                            </p:txEl>
                                          </p:spTgt>
                                        </p:tgtEl>
                                      </p:cBhvr>
                                    </p:animEffect>
                                  </p:childTnLst>
                                </p:cTn>
                              </p:par>
                              <p:par>
                                <p:cTn id="65" presetID="22" presetClass="entr" presetSubtype="8"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xEl>
                                              <p:pRg st="0" end="0"/>
                                            </p:txEl>
                                          </p:spTgt>
                                        </p:tgtEl>
                                        <p:attrNameLst>
                                          <p:attrName>style.visibility</p:attrName>
                                        </p:attrNameLst>
                                      </p:cBhvr>
                                      <p:to>
                                        <p:strVal val="visible"/>
                                      </p:to>
                                    </p:set>
                                    <p:animEffect transition="in" filter="fade">
                                      <p:cBhvr>
                                        <p:cTn id="70" dur="750"/>
                                        <p:tgtEl>
                                          <p:spTgt spid="62">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
                                            <p:txEl>
                                              <p:pRg st="0" end="0"/>
                                            </p:txEl>
                                          </p:spTgt>
                                        </p:tgtEl>
                                        <p:attrNameLst>
                                          <p:attrName>style.visibility</p:attrName>
                                        </p:attrNameLst>
                                      </p:cBhvr>
                                      <p:to>
                                        <p:strVal val="visible"/>
                                      </p:to>
                                    </p:set>
                                    <p:animEffect transition="in" filter="fade">
                                      <p:cBhvr>
                                        <p:cTn id="73" dur="750"/>
                                        <p:tgtEl>
                                          <p:spTgt spid="61">
                                            <p:txEl>
                                              <p:pRg st="0" end="0"/>
                                            </p:txEl>
                                          </p:spTgt>
                                        </p:tgtEl>
                                      </p:cBhvr>
                                    </p:animEffect>
                                  </p:childTnLst>
                                </p:cTn>
                              </p:par>
                              <p:par>
                                <p:cTn id="74" presetID="22" presetClass="entr" presetSubtype="8"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750"/>
                                        <p:tgtEl>
                                          <p:spTgt spid="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xEl>
                                              <p:pRg st="0" end="0"/>
                                            </p:txEl>
                                          </p:spTgt>
                                        </p:tgtEl>
                                        <p:attrNameLst>
                                          <p:attrName>style.visibility</p:attrName>
                                        </p:attrNameLst>
                                      </p:cBhvr>
                                      <p:to>
                                        <p:strVal val="visible"/>
                                      </p:to>
                                    </p:set>
                                    <p:animEffect transition="in" filter="fade">
                                      <p:cBhvr>
                                        <p:cTn id="79" dur="750"/>
                                        <p:tgtEl>
                                          <p:spTgt spid="65">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4">
                                            <p:txEl>
                                              <p:pRg st="0" end="0"/>
                                            </p:txEl>
                                          </p:spTgt>
                                        </p:tgtEl>
                                        <p:attrNameLst>
                                          <p:attrName>style.visibility</p:attrName>
                                        </p:attrNameLst>
                                      </p:cBhvr>
                                      <p:to>
                                        <p:strVal val="visible"/>
                                      </p:to>
                                    </p:set>
                                    <p:animEffect transition="in" filter="fade">
                                      <p:cBhvr>
                                        <p:cTn id="82" dur="75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75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750"/>
                        <p:tgtEl>
                          <p:spTgt spid="59"/>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75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750"/>
                        <p:tgtEl>
                          <p:spTgt spid="65"/>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75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750"/>
                        <p:tgtEl>
                          <p:spTgt spid="56"/>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75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750"/>
                        <p:tgtEl>
                          <p:spTgt spid="62"/>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750"/>
                        <p:tgtEl>
                          <p:spTgt spid="35"/>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23" grpId="0"/>
      <p:bldP spid="25" grpId="0"/>
    </p:bldLst>
  </p:timing>
  <p:extLst>
    <p:ext uri="{DCECCB84-F9BA-43D5-87BE-67443E8EF086}">
      <p15:sldGuideLst xmlns:p15="http://schemas.microsoft.com/office/powerpoint/2012/main">
        <p15:guide id="1" pos="864">
          <p15:clr>
            <a:srgbClr val="A4A3A4"/>
          </p15:clr>
        </p15:guide>
        <p15:guide id="5" pos="129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Slide (B)">
    <p:spTree>
      <p:nvGrpSpPr>
        <p:cNvPr id="1" name=""/>
        <p:cNvGrpSpPr/>
        <p:nvPr/>
      </p:nvGrpSpPr>
      <p:grpSpPr>
        <a:xfrm>
          <a:off x="0" y="0"/>
          <a:ext cx="0" cy="0"/>
        </a:xfrm>
      </p:grpSpPr>
      <p:sp>
        <p:nvSpPr>
          <p:cNvPr id="3" name="Subtitle Placeholder"/>
          <p:cNvSpPr>
            <a:spLocks noGrp="1"/>
          </p:cNvSpPr>
          <p:nvPr>
            <p:ph type="subTitle" idx="1"/>
          </p:nvPr>
        </p:nvSpPr>
        <p:spPr>
          <a:xfrm>
            <a:off x="1257300" y="4738299"/>
            <a:ext cx="9678358" cy="723938"/>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2" name="Title Placeholder"/>
          <p:cNvSpPr>
            <a:spLocks noGrp="1"/>
          </p:cNvSpPr>
          <p:nvPr>
            <p:ph type="ctrTitle"/>
          </p:nvPr>
        </p:nvSpPr>
        <p:spPr>
          <a:xfrm>
            <a:off x="1257300" y="1979851"/>
            <a:ext cx="9678358" cy="2747250"/>
          </a:xfrm>
        </p:spPr>
        <p:txBody>
          <a:bodyPr tIns="91440" rIns="0" anchor="ctr">
            <a:noAutofit/>
          </a:bodyPr>
          <a:lstStyle>
            <a:lvl1pPr algn="l">
              <a:lnSpc>
                <a:spcPts val="8000"/>
              </a:lnSpc>
              <a:defRPr sz="8000">
                <a:solidFill>
                  <a:schemeClr val="tx1"/>
                </a:solidFill>
              </a:defRPr>
            </a:lvl1pPr>
          </a:lstStyle>
          <a:p>
            <a:r>
              <a:rPr lang="en-US"/>
              <a:t>Click to edit Master title style</a:t>
            </a:r>
            <a:endParaRPr lang="en-US"/>
          </a:p>
        </p:txBody>
      </p:sp>
      <p:sp>
        <p:nvSpPr>
          <p:cNvPr id="5" name="Date Placeholder"/>
          <p:cNvSpPr>
            <a:spLocks noGrp="1"/>
          </p:cNvSpPr>
          <p:nvPr>
            <p:ph type="body" sz="quarter" idx="13" hasCustomPrompt="1"/>
          </p:nvPr>
        </p:nvSpPr>
        <p:spPr>
          <a:xfrm>
            <a:off x="1252636" y="1626780"/>
            <a:ext cx="3429000" cy="347472"/>
          </a:xfrm>
          <a:solidFill>
            <a:srgbClr val="003D58"/>
          </a:solidFill>
          <a:ln w="19050">
            <a:noFill/>
          </a:ln>
        </p:spPr>
        <p:txBody>
          <a:bodyPr rIns="0" anchor="ctr">
            <a:no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stStyle>
          <a:p>
            <a:pPr lvl="0"/>
            <a:fld id="{186075F6-6161-4004-A58D-497AE2294137}" type="datetime4">
              <a:rPr lang="en-US" smtClean="0"/>
              <a:t>November 23, 2020</a:t>
            </a:fld>
            <a:endParaRPr lang="en-US"/>
          </a:p>
        </p:txBody>
      </p:sp>
      <p:sp>
        <p:nvSpPr>
          <p:cNvPr id="22" name="Prepared for" hidden="1"/>
          <p:cNvSpPr txBox="1"/>
          <p:nvPr/>
        </p:nvSpPr>
        <p:spPr>
          <a:xfrm>
            <a:off x="685800" y="575597"/>
            <a:ext cx="1222513" cy="310885"/>
          </a:xfrm>
          <a:prstGeom prst="rect">
            <a:avLst/>
          </a:prstGeom>
        </p:spPr>
        <p:txBody>
          <a:bodyPr lIns="0" tIns="0" rIns="0" bIns="0"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cap="all" baseline="0">
                <a:solidFill>
                  <a:schemeClr val="tx1"/>
                </a:solidFill>
              </a:rPr>
              <a:t>PREPARED FOR</a:t>
            </a:r>
          </a:p>
        </p:txBody>
      </p:sp>
      <p:sp>
        <p:nvSpPr>
          <p:cNvPr id="6" name="Client Logo Placeholder" hidden="1"/>
          <p:cNvSpPr>
            <a:spLocks noGrp="1"/>
          </p:cNvSpPr>
          <p:nvPr>
            <p:ph type="pic" sz="quarter" idx="14" hasCustomPrompt="1"/>
          </p:nvPr>
        </p:nvSpPr>
        <p:spPr>
          <a:xfrm>
            <a:off x="685800" y="841375"/>
            <a:ext cx="2035175" cy="796925"/>
          </a:xfrm>
        </p:spPr>
        <p:txBody>
          <a:bodyPr anchor="ctr"/>
          <a:lstStyle>
            <a:lvl1pPr marL="0" indent="0" algn="ctr">
              <a:buNone/>
              <a:defRPr sz="1800" i="1">
                <a:solidFill>
                  <a:schemeClr val="bg1">
                    <a:lumMod val="65000"/>
                  </a:schemeClr>
                </a:solidFill>
              </a:defRPr>
            </a:lvl1pPr>
          </a:lstStyle>
          <a:p>
            <a:r>
              <a:rPr lang="en-US"/>
              <a:t>Insert Logo</a:t>
            </a:r>
          </a:p>
        </p:txBody>
      </p:sp>
      <p:grpSp>
        <p:nvGrpSpPr>
          <p:cNvPr id="9" name="Shook Logo"/>
          <p:cNvGrpSpPr>
            <a:grpSpLocks noChangeAspect="1"/>
          </p:cNvGrpSpPr>
          <p:nvPr/>
        </p:nvGrpSpPr>
        <p:grpSpPr>
          <a:xfrm>
            <a:off x="9764999" y="5470319"/>
            <a:ext cx="1743390" cy="706443"/>
            <a:chOff x="122238" y="-4852988"/>
            <a:chExt cx="9990138" cy="4048125"/>
          </a:xfrm>
          <a:solidFill>
            <a:schemeClr val="tx1"/>
          </a:solidFill>
        </p:grpSpPr>
        <p:sp>
          <p:nvSpPr>
            <p:cNvPr id="11" name="Shape: Right Bar"/>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2" name="Shape: Left Bar"/>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 Hardy &amp; Bacon"/>
            <p:cNvSpPr>
              <a:spLocks noEditPoints="1"/>
            </p:cNvSpPr>
            <p:nvPr/>
          </p:nvSpPr>
          <p:spPr bwMode="auto">
            <a:xfrm>
              <a:off x="1768475" y="-2287588"/>
              <a:ext cx="6661150" cy="412750"/>
            </a:xfrm>
            <a:custGeom>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0" name="Text: Shook"/>
            <p:cNvSpPr>
              <a:spLocks noEditPoints="1"/>
            </p:cNvSpPr>
            <p:nvPr/>
          </p:nvSpPr>
          <p:spPr bwMode="auto">
            <a:xfrm>
              <a:off x="1744663" y="-3759201"/>
              <a:ext cx="6684963" cy="1069975"/>
            </a:xfrm>
            <a:custGeom>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grpSp>
        <p:nvGrpSpPr>
          <p:cNvPr id="191" name="Legal Sense of Science Tagline" hidden="1"/>
          <p:cNvGrpSpPr>
            <a:grpSpLocks noChangeAspect="1"/>
          </p:cNvGrpSpPr>
          <p:nvPr/>
        </p:nvGrpSpPr>
        <p:grpSpPr>
          <a:xfrm>
            <a:off x="10139631" y="686008"/>
            <a:ext cx="1377262" cy="1371600"/>
            <a:chOff x="1835150" y="587375"/>
            <a:chExt cx="8108950" cy="8075613"/>
          </a:xfrm>
          <a:solidFill>
            <a:schemeClr val="tx1"/>
          </a:solidFill>
        </p:grpSpPr>
        <p:grpSp>
          <p:nvGrpSpPr>
            <p:cNvPr id="192" name="Technology"/>
            <p:cNvGrpSpPr/>
            <p:nvPr/>
          </p:nvGrpSpPr>
          <p:grpSpPr>
            <a:xfrm>
              <a:off x="7573963" y="1020763"/>
              <a:ext cx="2370137" cy="6256337"/>
              <a:chOff x="7573963" y="1020763"/>
              <a:chExt cx="2370137" cy="6256337"/>
            </a:xfrm>
            <a:grpFill/>
          </p:grpSpPr>
          <p:sp>
            <p:nvSpPr>
              <p:cNvPr id="250" name="Freeform 108"/>
              <p:cNvSpPr/>
              <p:nvPr/>
            </p:nvSpPr>
            <p:spPr bwMode="auto">
              <a:xfrm>
                <a:off x="8655050" y="6683375"/>
                <a:ext cx="636588" cy="593725"/>
              </a:xfrm>
              <a:custGeom>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Freeform 113"/>
              <p:cNvSpPr/>
              <p:nvPr/>
            </p:nvSpPr>
            <p:spPr bwMode="auto">
              <a:xfrm>
                <a:off x="8956675" y="5978525"/>
                <a:ext cx="646113" cy="641350"/>
              </a:xfrm>
              <a:custGeom>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0">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121"/>
              <p:cNvSpPr/>
              <p:nvPr/>
            </p:nvSpPr>
            <p:spPr bwMode="auto">
              <a:xfrm>
                <a:off x="9129713" y="3109913"/>
                <a:ext cx="682625" cy="663575"/>
              </a:xfrm>
              <a:custGeom>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Freeform 123"/>
              <p:cNvSpPr/>
              <p:nvPr/>
            </p:nvSpPr>
            <p:spPr bwMode="auto">
              <a:xfrm>
                <a:off x="9366250" y="4732338"/>
                <a:ext cx="577850" cy="350838"/>
              </a:xfrm>
              <a:custGeom>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Freeform 126"/>
              <p:cNvSpPr>
                <a:spLocks noEditPoints="1"/>
              </p:cNvSpPr>
              <p:nvPr/>
            </p:nvSpPr>
            <p:spPr bwMode="auto">
              <a:xfrm>
                <a:off x="9337675" y="3911600"/>
                <a:ext cx="606425" cy="623888"/>
              </a:xfrm>
              <a:custGeom>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127"/>
              <p:cNvSpPr/>
              <p:nvPr/>
            </p:nvSpPr>
            <p:spPr bwMode="auto">
              <a:xfrm>
                <a:off x="8447088" y="1874838"/>
                <a:ext cx="623888" cy="623888"/>
              </a:xfrm>
              <a:custGeom>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128"/>
              <p:cNvSpPr/>
              <p:nvPr/>
            </p:nvSpPr>
            <p:spPr bwMode="auto">
              <a:xfrm>
                <a:off x="8799513" y="2406650"/>
                <a:ext cx="711200" cy="685800"/>
              </a:xfrm>
              <a:custGeom>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Freeform 129"/>
              <p:cNvSpPr>
                <a:spLocks noEditPoints="1"/>
              </p:cNvSpPr>
              <p:nvPr/>
            </p:nvSpPr>
            <p:spPr bwMode="auto">
              <a:xfrm>
                <a:off x="9228138" y="5240338"/>
                <a:ext cx="641350" cy="657225"/>
              </a:xfrm>
              <a:custGeom>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132"/>
              <p:cNvSpPr/>
              <p:nvPr/>
            </p:nvSpPr>
            <p:spPr bwMode="auto">
              <a:xfrm>
                <a:off x="7573963" y="1020763"/>
                <a:ext cx="520700" cy="611188"/>
              </a:xfrm>
              <a:custGeom>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133"/>
              <p:cNvSpPr/>
              <p:nvPr/>
            </p:nvSpPr>
            <p:spPr bwMode="auto">
              <a:xfrm>
                <a:off x="7956550" y="1384300"/>
                <a:ext cx="635000" cy="669925"/>
              </a:xfrm>
              <a:custGeom>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3" name="SHB.com"/>
            <p:cNvGrpSpPr/>
            <p:nvPr/>
          </p:nvGrpSpPr>
          <p:grpSpPr>
            <a:xfrm>
              <a:off x="3725863" y="7548563"/>
              <a:ext cx="4375150" cy="1114425"/>
              <a:chOff x="3725863" y="7548563"/>
              <a:chExt cx="4375150" cy="1114425"/>
            </a:xfrm>
            <a:grpFill/>
          </p:grpSpPr>
          <p:sp>
            <p:nvSpPr>
              <p:cNvPr id="243" name="Freeform 137"/>
              <p:cNvSpPr/>
              <p:nvPr/>
            </p:nvSpPr>
            <p:spPr bwMode="auto">
              <a:xfrm>
                <a:off x="3725863" y="7570788"/>
                <a:ext cx="560388" cy="588963"/>
              </a:xfrm>
              <a:custGeom>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139"/>
              <p:cNvSpPr/>
              <p:nvPr/>
            </p:nvSpPr>
            <p:spPr bwMode="auto">
              <a:xfrm>
                <a:off x="4279900" y="7808913"/>
                <a:ext cx="623888" cy="668338"/>
              </a:xfrm>
              <a:custGeom>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141"/>
              <p:cNvSpPr>
                <a:spLocks noEditPoints="1"/>
              </p:cNvSpPr>
              <p:nvPr/>
            </p:nvSpPr>
            <p:spPr bwMode="auto">
              <a:xfrm>
                <a:off x="6621463" y="7912100"/>
                <a:ext cx="663575" cy="646113"/>
              </a:xfrm>
              <a:custGeom>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Freeform 149"/>
              <p:cNvSpPr>
                <a:spLocks noEditPoints="1"/>
              </p:cNvSpPr>
              <p:nvPr/>
            </p:nvSpPr>
            <p:spPr bwMode="auto">
              <a:xfrm>
                <a:off x="5002213" y="8021638"/>
                <a:ext cx="479425" cy="588963"/>
              </a:xfrm>
              <a:custGeom>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150"/>
              <p:cNvSpPr/>
              <p:nvPr/>
            </p:nvSpPr>
            <p:spPr bwMode="auto">
              <a:xfrm>
                <a:off x="5661025" y="8512175"/>
                <a:ext cx="144463" cy="144463"/>
              </a:xfrm>
              <a:custGeom>
                <a:gdLst>
                  <a:gd name="T0" fmla="*/ 13 w 25"/>
                  <a:gd name="T1" fmla="*/ 0 h 25"/>
                  <a:gd name="T2" fmla="*/ 0 w 25"/>
                  <a:gd name="T3" fmla="*/ 12 h 25"/>
                  <a:gd name="T4" fmla="*/ 12 w 25"/>
                  <a:gd name="T5" fmla="*/ 25 h 25"/>
                  <a:gd name="T6" fmla="*/ 25 w 25"/>
                  <a:gd name="T7" fmla="*/ 12 h 25"/>
                  <a:gd name="T8" fmla="*/ 13 w 25"/>
                  <a:gd name="T9" fmla="*/ 0 h 25"/>
                </a:gd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151"/>
              <p:cNvSpPr/>
              <p:nvPr/>
            </p:nvSpPr>
            <p:spPr bwMode="auto">
              <a:xfrm>
                <a:off x="6002338" y="8067675"/>
                <a:ext cx="531813" cy="595313"/>
              </a:xfrm>
              <a:custGeom>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Freeform 158"/>
              <p:cNvSpPr/>
              <p:nvPr/>
            </p:nvSpPr>
            <p:spPr bwMode="auto">
              <a:xfrm>
                <a:off x="7302500" y="7548563"/>
                <a:ext cx="798513" cy="773113"/>
              </a:xfrm>
              <a:custGeom>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4" name="We make legal sense of science."/>
            <p:cNvGrpSpPr/>
            <p:nvPr/>
          </p:nvGrpSpPr>
          <p:grpSpPr>
            <a:xfrm>
              <a:off x="3117850" y="3006725"/>
              <a:ext cx="5618163" cy="2971800"/>
              <a:chOff x="3117850" y="3006725"/>
              <a:chExt cx="5618163" cy="2971800"/>
            </a:xfrm>
            <a:grpFill/>
          </p:grpSpPr>
          <p:sp>
            <p:nvSpPr>
              <p:cNvPr id="215" name="Freeform 106"/>
              <p:cNvSpPr>
                <a:spLocks noEditPoints="1"/>
              </p:cNvSpPr>
              <p:nvPr/>
            </p:nvSpPr>
            <p:spPr bwMode="auto">
              <a:xfrm>
                <a:off x="6407150" y="4356100"/>
                <a:ext cx="554038" cy="566738"/>
              </a:xfrm>
              <a:custGeom>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109"/>
              <p:cNvSpPr/>
              <p:nvPr/>
            </p:nvSpPr>
            <p:spPr bwMode="auto">
              <a:xfrm>
                <a:off x="7054850" y="4356100"/>
                <a:ext cx="525463" cy="554038"/>
              </a:xfrm>
              <a:custGeom>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111"/>
              <p:cNvSpPr>
                <a:spLocks noEditPoints="1"/>
              </p:cNvSpPr>
              <p:nvPr/>
            </p:nvSpPr>
            <p:spPr bwMode="auto">
              <a:xfrm>
                <a:off x="6510338" y="3294063"/>
                <a:ext cx="520700" cy="571500"/>
              </a:xfrm>
              <a:custGeom>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112"/>
              <p:cNvSpPr/>
              <p:nvPr/>
            </p:nvSpPr>
            <p:spPr bwMode="auto">
              <a:xfrm>
                <a:off x="5575300" y="3294063"/>
                <a:ext cx="855663" cy="560388"/>
              </a:xfrm>
              <a:custGeom>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114"/>
              <p:cNvSpPr>
                <a:spLocks noEditPoints="1"/>
              </p:cNvSpPr>
              <p:nvPr/>
            </p:nvSpPr>
            <p:spPr bwMode="auto">
              <a:xfrm>
                <a:off x="3222625" y="5413375"/>
                <a:ext cx="606425" cy="565150"/>
              </a:xfrm>
              <a:custGeom>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117"/>
              <p:cNvSpPr/>
              <p:nvPr/>
            </p:nvSpPr>
            <p:spPr bwMode="auto">
              <a:xfrm>
                <a:off x="8453438" y="5494338"/>
                <a:ext cx="155575" cy="138113"/>
              </a:xfrm>
              <a:custGeom>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19"/>
              <p:cNvSpPr>
                <a:spLocks noEditPoints="1"/>
              </p:cNvSpPr>
              <p:nvPr/>
            </p:nvSpPr>
            <p:spPr bwMode="auto">
              <a:xfrm>
                <a:off x="3863975" y="4356100"/>
                <a:ext cx="739775" cy="1611313"/>
              </a:xfrm>
              <a:custGeom>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22"/>
              <p:cNvSpPr>
                <a:spLocks noEditPoints="1"/>
              </p:cNvSpPr>
              <p:nvPr/>
            </p:nvSpPr>
            <p:spPr bwMode="auto">
              <a:xfrm>
                <a:off x="8175625" y="4356100"/>
                <a:ext cx="560388" cy="566738"/>
              </a:xfrm>
              <a:custGeom>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24"/>
              <p:cNvSpPr/>
              <p:nvPr/>
            </p:nvSpPr>
            <p:spPr bwMode="auto">
              <a:xfrm>
                <a:off x="7129463" y="3006725"/>
                <a:ext cx="560388" cy="847725"/>
              </a:xfrm>
              <a:custGeom>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25"/>
              <p:cNvSpPr/>
              <p:nvPr/>
            </p:nvSpPr>
            <p:spPr bwMode="auto">
              <a:xfrm>
                <a:off x="8313738" y="5494338"/>
                <a:ext cx="104775" cy="138113"/>
              </a:xfrm>
              <a:custGeom>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130"/>
              <p:cNvSpPr>
                <a:spLocks noEditPoints="1"/>
              </p:cNvSpPr>
              <p:nvPr/>
            </p:nvSpPr>
            <p:spPr bwMode="auto">
              <a:xfrm>
                <a:off x="7731125" y="5413375"/>
                <a:ext cx="560388" cy="565150"/>
              </a:xfrm>
              <a:custGeom>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131"/>
              <p:cNvSpPr>
                <a:spLocks noEditPoints="1"/>
              </p:cNvSpPr>
              <p:nvPr/>
            </p:nvSpPr>
            <p:spPr bwMode="auto">
              <a:xfrm>
                <a:off x="7718425" y="3294063"/>
                <a:ext cx="561975" cy="571500"/>
              </a:xfrm>
              <a:custGeom>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134"/>
              <p:cNvSpPr/>
              <p:nvPr/>
            </p:nvSpPr>
            <p:spPr bwMode="auto">
              <a:xfrm>
                <a:off x="7654925" y="4356100"/>
                <a:ext cx="463550" cy="566738"/>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136"/>
              <p:cNvSpPr>
                <a:spLocks noEditPoints="1"/>
              </p:cNvSpPr>
              <p:nvPr/>
            </p:nvSpPr>
            <p:spPr bwMode="auto">
              <a:xfrm>
                <a:off x="4603750" y="3294063"/>
                <a:ext cx="560388" cy="571500"/>
              </a:xfrm>
              <a:custGeom>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144"/>
              <p:cNvSpPr/>
              <p:nvPr/>
            </p:nvSpPr>
            <p:spPr bwMode="auto">
              <a:xfrm>
                <a:off x="6586538" y="5413375"/>
                <a:ext cx="525463" cy="554038"/>
              </a:xfrm>
              <a:custGeom>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147"/>
              <p:cNvSpPr/>
              <p:nvPr/>
            </p:nvSpPr>
            <p:spPr bwMode="auto">
              <a:xfrm>
                <a:off x="5881688" y="4356100"/>
                <a:ext cx="468313" cy="566738"/>
              </a:xfrm>
              <a:custGeom>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148"/>
              <p:cNvSpPr/>
              <p:nvPr/>
            </p:nvSpPr>
            <p:spPr bwMode="auto">
              <a:xfrm>
                <a:off x="5129213" y="5413375"/>
                <a:ext cx="496888" cy="565150"/>
              </a:xfrm>
              <a:custGeom>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152"/>
              <p:cNvSpPr/>
              <p:nvPr/>
            </p:nvSpPr>
            <p:spPr bwMode="auto">
              <a:xfrm>
                <a:off x="3511550" y="3063875"/>
                <a:ext cx="1127125" cy="790575"/>
              </a:xfrm>
              <a:custGeom>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154"/>
              <p:cNvSpPr/>
              <p:nvPr/>
            </p:nvSpPr>
            <p:spPr bwMode="auto">
              <a:xfrm>
                <a:off x="4610100" y="5413375"/>
                <a:ext cx="461963" cy="565150"/>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Freeform 155"/>
              <p:cNvSpPr>
                <a:spLocks noEditPoints="1"/>
              </p:cNvSpPr>
              <p:nvPr/>
            </p:nvSpPr>
            <p:spPr bwMode="auto">
              <a:xfrm>
                <a:off x="4695825" y="4356100"/>
                <a:ext cx="527050" cy="566738"/>
              </a:xfrm>
              <a:custGeom>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157"/>
              <p:cNvSpPr>
                <a:spLocks noEditPoints="1"/>
              </p:cNvSpPr>
              <p:nvPr/>
            </p:nvSpPr>
            <p:spPr bwMode="auto">
              <a:xfrm>
                <a:off x="3384550" y="4356100"/>
                <a:ext cx="554038" cy="566738"/>
              </a:xfrm>
              <a:custGeom>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159"/>
              <p:cNvSpPr>
                <a:spLocks noEditPoints="1"/>
              </p:cNvSpPr>
              <p:nvPr/>
            </p:nvSpPr>
            <p:spPr bwMode="auto">
              <a:xfrm>
                <a:off x="5938838" y="5413375"/>
                <a:ext cx="560388" cy="565150"/>
              </a:xfrm>
              <a:custGeom>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160"/>
              <p:cNvSpPr/>
              <p:nvPr/>
            </p:nvSpPr>
            <p:spPr bwMode="auto">
              <a:xfrm>
                <a:off x="7204075" y="5413375"/>
                <a:ext cx="492125" cy="565150"/>
              </a:xfrm>
              <a:custGeom>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5" name="Health"/>
            <p:cNvGrpSpPr/>
            <p:nvPr/>
          </p:nvGrpSpPr>
          <p:grpSpPr>
            <a:xfrm>
              <a:off x="1835150" y="3502025"/>
              <a:ext cx="1335088" cy="3671888"/>
              <a:chOff x="1835150" y="3502025"/>
              <a:chExt cx="1335088" cy="3671888"/>
            </a:xfrm>
            <a:grpFill/>
          </p:grpSpPr>
          <p:sp>
            <p:nvSpPr>
              <p:cNvPr id="209" name="Freeform 140"/>
              <p:cNvSpPr>
                <a:spLocks noEditPoints="1"/>
              </p:cNvSpPr>
              <p:nvPr/>
            </p:nvSpPr>
            <p:spPr bwMode="auto">
              <a:xfrm>
                <a:off x="1955800" y="5240338"/>
                <a:ext cx="612775" cy="554038"/>
              </a:xfrm>
              <a:custGeom>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142"/>
              <p:cNvSpPr/>
              <p:nvPr/>
            </p:nvSpPr>
            <p:spPr bwMode="auto">
              <a:xfrm>
                <a:off x="2135188" y="5926138"/>
                <a:ext cx="654050" cy="571500"/>
              </a:xfrm>
              <a:custGeom>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143"/>
              <p:cNvSpPr/>
              <p:nvPr/>
            </p:nvSpPr>
            <p:spPr bwMode="auto">
              <a:xfrm>
                <a:off x="2447925" y="6469063"/>
                <a:ext cx="722313" cy="704850"/>
              </a:xfrm>
              <a:custGeom>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3">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153"/>
              <p:cNvSpPr/>
              <p:nvPr/>
            </p:nvSpPr>
            <p:spPr bwMode="auto">
              <a:xfrm>
                <a:off x="1858963" y="4737100"/>
                <a:ext cx="554038" cy="381000"/>
              </a:xfrm>
              <a:custGeom>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161"/>
              <p:cNvSpPr/>
              <p:nvPr/>
            </p:nvSpPr>
            <p:spPr bwMode="auto">
              <a:xfrm>
                <a:off x="1887538" y="3502025"/>
                <a:ext cx="647700" cy="588963"/>
              </a:xfrm>
              <a:custGeom>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162"/>
              <p:cNvSpPr/>
              <p:nvPr/>
            </p:nvSpPr>
            <p:spPr bwMode="auto">
              <a:xfrm>
                <a:off x="1835150" y="4224338"/>
                <a:ext cx="560388" cy="438150"/>
              </a:xfrm>
              <a:custGeom>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6" name="Dividers"/>
            <p:cNvGrpSpPr/>
            <p:nvPr/>
          </p:nvGrpSpPr>
          <p:grpSpPr>
            <a:xfrm>
              <a:off x="2205038" y="742950"/>
              <a:ext cx="6381750" cy="7024688"/>
              <a:chOff x="2205038" y="742950"/>
              <a:chExt cx="6381750" cy="7024688"/>
            </a:xfrm>
            <a:grpFill/>
          </p:grpSpPr>
          <p:sp>
            <p:nvSpPr>
              <p:cNvPr id="205" name="Freeform 110"/>
              <p:cNvSpPr/>
              <p:nvPr/>
            </p:nvSpPr>
            <p:spPr bwMode="auto">
              <a:xfrm>
                <a:off x="6846888" y="742950"/>
                <a:ext cx="339725" cy="762000"/>
              </a:xfrm>
              <a:custGeom>
                <a:gdLst>
                  <a:gd name="T0" fmla="*/ 214 w 214"/>
                  <a:gd name="T1" fmla="*/ 19 h 480"/>
                  <a:gd name="T2" fmla="*/ 156 w 214"/>
                  <a:gd name="T3" fmla="*/ 0 h 480"/>
                  <a:gd name="T4" fmla="*/ 0 w 214"/>
                  <a:gd name="T5" fmla="*/ 462 h 480"/>
                  <a:gd name="T6" fmla="*/ 54 w 214"/>
                  <a:gd name="T7" fmla="*/ 480 h 480"/>
                  <a:gd name="T8" fmla="*/ 214 w 214"/>
                  <a:gd name="T9" fmla="*/ 19 h 480"/>
                </a:gd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135"/>
              <p:cNvSpPr/>
              <p:nvPr/>
            </p:nvSpPr>
            <p:spPr bwMode="auto">
              <a:xfrm>
                <a:off x="8008938" y="7115175"/>
                <a:ext cx="577850" cy="652463"/>
              </a:xfrm>
              <a:custGeom>
                <a:gdLst>
                  <a:gd name="T0" fmla="*/ 0 w 364"/>
                  <a:gd name="T1" fmla="*/ 40 h 411"/>
                  <a:gd name="T2" fmla="*/ 316 w 364"/>
                  <a:gd name="T3" fmla="*/ 411 h 411"/>
                  <a:gd name="T4" fmla="*/ 364 w 364"/>
                  <a:gd name="T5" fmla="*/ 371 h 411"/>
                  <a:gd name="T6" fmla="*/ 47 w 364"/>
                  <a:gd name="T7" fmla="*/ 0 h 411"/>
                  <a:gd name="T8" fmla="*/ 0 w 364"/>
                  <a:gd name="T9" fmla="*/ 40 h 411"/>
                </a:gd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138"/>
              <p:cNvSpPr/>
              <p:nvPr/>
            </p:nvSpPr>
            <p:spPr bwMode="auto">
              <a:xfrm>
                <a:off x="3146425" y="7086600"/>
                <a:ext cx="595313" cy="635000"/>
              </a:xfrm>
              <a:custGeom>
                <a:gdLst>
                  <a:gd name="T0" fmla="*/ 328 w 375"/>
                  <a:gd name="T1" fmla="*/ 0 h 400"/>
                  <a:gd name="T2" fmla="*/ 0 w 375"/>
                  <a:gd name="T3" fmla="*/ 360 h 400"/>
                  <a:gd name="T4" fmla="*/ 44 w 375"/>
                  <a:gd name="T5" fmla="*/ 400 h 400"/>
                  <a:gd name="T6" fmla="*/ 375 w 375"/>
                  <a:gd name="T7" fmla="*/ 44 h 400"/>
                  <a:gd name="T8" fmla="*/ 328 w 375"/>
                  <a:gd name="T9" fmla="*/ 0 h 400"/>
                </a:gd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164"/>
              <p:cNvSpPr/>
              <p:nvPr/>
            </p:nvSpPr>
            <p:spPr bwMode="auto">
              <a:xfrm>
                <a:off x="2205038" y="2786063"/>
                <a:ext cx="733425" cy="444500"/>
              </a:xfrm>
              <a:custGeom>
                <a:gdLst>
                  <a:gd name="T0" fmla="*/ 462 w 462"/>
                  <a:gd name="T1" fmla="*/ 226 h 280"/>
                  <a:gd name="T2" fmla="*/ 29 w 462"/>
                  <a:gd name="T3" fmla="*/ 0 h 280"/>
                  <a:gd name="T4" fmla="*/ 0 w 462"/>
                  <a:gd name="T5" fmla="*/ 55 h 280"/>
                  <a:gd name="T6" fmla="*/ 433 w 462"/>
                  <a:gd name="T7" fmla="*/ 280 h 280"/>
                  <a:gd name="T8" fmla="*/ 462 w 462"/>
                  <a:gd name="T9" fmla="*/ 226 h 280"/>
                </a:gd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7" name="Science"/>
            <p:cNvGrpSpPr/>
            <p:nvPr/>
          </p:nvGrpSpPr>
          <p:grpSpPr>
            <a:xfrm>
              <a:off x="2627313" y="587375"/>
              <a:ext cx="3825875" cy="2014538"/>
              <a:chOff x="2627313" y="587375"/>
              <a:chExt cx="3825875" cy="2014538"/>
            </a:xfrm>
            <a:grpFill/>
          </p:grpSpPr>
          <p:sp>
            <p:nvSpPr>
              <p:cNvPr id="198" name="Freeform 107"/>
              <p:cNvSpPr/>
              <p:nvPr/>
            </p:nvSpPr>
            <p:spPr bwMode="auto">
              <a:xfrm>
                <a:off x="6026150" y="593725"/>
                <a:ext cx="427038" cy="588963"/>
              </a:xfrm>
              <a:custGeom>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20"/>
              <p:cNvSpPr/>
              <p:nvPr/>
            </p:nvSpPr>
            <p:spPr bwMode="auto">
              <a:xfrm>
                <a:off x="5326063" y="587375"/>
                <a:ext cx="520700" cy="588963"/>
              </a:xfrm>
              <a:custGeom>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56"/>
              <p:cNvSpPr/>
              <p:nvPr/>
            </p:nvSpPr>
            <p:spPr bwMode="auto">
              <a:xfrm>
                <a:off x="4529138" y="679450"/>
                <a:ext cx="652463" cy="669925"/>
              </a:xfrm>
              <a:custGeom>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Freeform 163"/>
              <p:cNvSpPr/>
              <p:nvPr/>
            </p:nvSpPr>
            <p:spPr bwMode="auto">
              <a:xfrm>
                <a:off x="3916363" y="939800"/>
                <a:ext cx="582613" cy="658813"/>
              </a:xfrm>
              <a:custGeom>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165"/>
              <p:cNvSpPr/>
              <p:nvPr/>
            </p:nvSpPr>
            <p:spPr bwMode="auto">
              <a:xfrm>
                <a:off x="3563938" y="1263650"/>
                <a:ext cx="403225" cy="519113"/>
              </a:xfrm>
              <a:custGeom>
                <a:gdLst>
                  <a:gd name="T0" fmla="*/ 254 w 254"/>
                  <a:gd name="T1" fmla="*/ 287 h 327"/>
                  <a:gd name="T2" fmla="*/ 65 w 254"/>
                  <a:gd name="T3" fmla="*/ 0 h 327"/>
                  <a:gd name="T4" fmla="*/ 0 w 254"/>
                  <a:gd name="T5" fmla="*/ 40 h 327"/>
                  <a:gd name="T6" fmla="*/ 193 w 254"/>
                  <a:gd name="T7" fmla="*/ 327 h 327"/>
                  <a:gd name="T8" fmla="*/ 254 w 254"/>
                  <a:gd name="T9" fmla="*/ 287 h 327"/>
                </a:gd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166"/>
              <p:cNvSpPr/>
              <p:nvPr/>
            </p:nvSpPr>
            <p:spPr bwMode="auto">
              <a:xfrm>
                <a:off x="3060700" y="1517650"/>
                <a:ext cx="623888" cy="617538"/>
              </a:xfrm>
              <a:custGeom>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167"/>
              <p:cNvSpPr/>
              <p:nvPr/>
            </p:nvSpPr>
            <p:spPr bwMode="auto">
              <a:xfrm>
                <a:off x="2627313" y="2012950"/>
                <a:ext cx="595313" cy="588963"/>
              </a:xfrm>
              <a:custGeom>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60" name="Litigators You Like Tagline" hidden="1"/>
          <p:cNvGrpSpPr>
            <a:grpSpLocks noChangeAspect="1"/>
          </p:cNvGrpSpPr>
          <p:nvPr/>
        </p:nvGrpSpPr>
        <p:grpSpPr>
          <a:xfrm>
            <a:off x="10139333" y="686008"/>
            <a:ext cx="1377858" cy="1371600"/>
            <a:chOff x="1417638" y="293688"/>
            <a:chExt cx="9437687" cy="9394826"/>
          </a:xfrm>
          <a:solidFill>
            <a:schemeClr val="tx1"/>
          </a:solidFill>
        </p:grpSpPr>
        <p:grpSp>
          <p:nvGrpSpPr>
            <p:cNvPr id="261" name="Technology"/>
            <p:cNvGrpSpPr/>
            <p:nvPr/>
          </p:nvGrpSpPr>
          <p:grpSpPr>
            <a:xfrm>
              <a:off x="8102600" y="796926"/>
              <a:ext cx="2752725" cy="7278687"/>
              <a:chOff x="8102600" y="796926"/>
              <a:chExt cx="2752725" cy="7278687"/>
            </a:xfrm>
            <a:grpFill/>
          </p:grpSpPr>
          <p:sp>
            <p:nvSpPr>
              <p:cNvPr id="313" name="Freeform 182"/>
              <p:cNvSpPr/>
              <p:nvPr/>
            </p:nvSpPr>
            <p:spPr bwMode="auto">
              <a:xfrm>
                <a:off x="8537575" y="1225551"/>
                <a:ext cx="742950" cy="776288"/>
              </a:xfrm>
              <a:custGeom>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4" name="Freeform 183"/>
              <p:cNvSpPr/>
              <p:nvPr/>
            </p:nvSpPr>
            <p:spPr bwMode="auto">
              <a:xfrm>
                <a:off x="9117013" y="1790701"/>
                <a:ext cx="722312" cy="728663"/>
              </a:xfrm>
              <a:custGeom>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5" name="Freeform 186"/>
              <p:cNvSpPr>
                <a:spLocks noEditPoints="1"/>
              </p:cNvSpPr>
              <p:nvPr/>
            </p:nvSpPr>
            <p:spPr bwMode="auto">
              <a:xfrm>
                <a:off x="10153650" y="4164013"/>
                <a:ext cx="701675" cy="722313"/>
              </a:xfrm>
              <a:custGeom>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6" name="Freeform 187"/>
              <p:cNvSpPr/>
              <p:nvPr/>
            </p:nvSpPr>
            <p:spPr bwMode="auto">
              <a:xfrm>
                <a:off x="9526588" y="2409826"/>
                <a:ext cx="823912" cy="795338"/>
              </a:xfrm>
              <a:custGeom>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7" name="Freeform 188"/>
              <p:cNvSpPr/>
              <p:nvPr/>
            </p:nvSpPr>
            <p:spPr bwMode="auto">
              <a:xfrm>
                <a:off x="9907588" y="3232151"/>
                <a:ext cx="796925" cy="769938"/>
              </a:xfrm>
              <a:custGeom>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8" name="Freeform 195"/>
              <p:cNvSpPr/>
              <p:nvPr/>
            </p:nvSpPr>
            <p:spPr bwMode="auto">
              <a:xfrm>
                <a:off x="8102600" y="796926"/>
                <a:ext cx="598487" cy="714375"/>
              </a:xfrm>
              <a:custGeom>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9" name="Freeform 205"/>
              <p:cNvSpPr>
                <a:spLocks noEditPoints="1"/>
              </p:cNvSpPr>
              <p:nvPr/>
            </p:nvSpPr>
            <p:spPr bwMode="auto">
              <a:xfrm>
                <a:off x="10023475" y="5708651"/>
                <a:ext cx="749300" cy="768350"/>
              </a:xfrm>
              <a:custGeom>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0" name="Freeform 207"/>
              <p:cNvSpPr/>
              <p:nvPr/>
            </p:nvSpPr>
            <p:spPr bwMode="auto">
              <a:xfrm>
                <a:off x="10186988" y="5116513"/>
                <a:ext cx="668337" cy="409575"/>
              </a:xfrm>
              <a:custGeom>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1" name="Freeform 208"/>
              <p:cNvSpPr/>
              <p:nvPr/>
            </p:nvSpPr>
            <p:spPr bwMode="auto">
              <a:xfrm>
                <a:off x="9702800" y="6572251"/>
                <a:ext cx="757237" cy="742950"/>
              </a:xfrm>
              <a:custGeom>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2" name="Freeform 209"/>
              <p:cNvSpPr/>
              <p:nvPr/>
            </p:nvSpPr>
            <p:spPr bwMode="auto">
              <a:xfrm>
                <a:off x="9355138" y="7389813"/>
                <a:ext cx="742950" cy="685800"/>
              </a:xfrm>
              <a:custGeom>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2" name="SHB.com"/>
            <p:cNvGrpSpPr/>
            <p:nvPr/>
          </p:nvGrpSpPr>
          <p:grpSpPr>
            <a:xfrm>
              <a:off x="3619500" y="8396288"/>
              <a:ext cx="5089525" cy="1292226"/>
              <a:chOff x="3619500" y="8396288"/>
              <a:chExt cx="5089525" cy="1292226"/>
            </a:xfrm>
            <a:grpFill/>
          </p:grpSpPr>
          <p:sp>
            <p:nvSpPr>
              <p:cNvPr id="306" name="Freeform 198"/>
              <p:cNvSpPr/>
              <p:nvPr/>
            </p:nvSpPr>
            <p:spPr bwMode="auto">
              <a:xfrm>
                <a:off x="4259263" y="8702676"/>
                <a:ext cx="728662" cy="774700"/>
              </a:xfrm>
              <a:custGeom>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Freeform 200"/>
              <p:cNvSpPr>
                <a:spLocks noEditPoints="1"/>
              </p:cNvSpPr>
              <p:nvPr/>
            </p:nvSpPr>
            <p:spPr bwMode="auto">
              <a:xfrm>
                <a:off x="5103813" y="8947151"/>
                <a:ext cx="558800" cy="681038"/>
              </a:xfrm>
              <a:custGeom>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9" name="Freeform 204"/>
              <p:cNvSpPr/>
              <p:nvPr/>
            </p:nvSpPr>
            <p:spPr bwMode="auto">
              <a:xfrm>
                <a:off x="6269038" y="9001126"/>
                <a:ext cx="612775" cy="687388"/>
              </a:xfrm>
              <a:custGeom>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0">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0" name="Freeform 206"/>
              <p:cNvSpPr>
                <a:spLocks noEditPoints="1"/>
              </p:cNvSpPr>
              <p:nvPr/>
            </p:nvSpPr>
            <p:spPr bwMode="auto">
              <a:xfrm>
                <a:off x="6991350" y="8818563"/>
                <a:ext cx="769937" cy="754063"/>
              </a:xfrm>
              <a:custGeom>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1" name="Freeform 210"/>
              <p:cNvSpPr/>
              <p:nvPr/>
            </p:nvSpPr>
            <p:spPr bwMode="auto">
              <a:xfrm>
                <a:off x="7781925" y="8396288"/>
                <a:ext cx="927100" cy="898525"/>
              </a:xfrm>
              <a:custGeom>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2" name="Freeform 215"/>
              <p:cNvSpPr/>
              <p:nvPr/>
            </p:nvSpPr>
            <p:spPr bwMode="auto">
              <a:xfrm>
                <a:off x="3619500" y="8423276"/>
                <a:ext cx="646112" cy="687388"/>
              </a:xfrm>
              <a:custGeom>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3" name="Science"/>
            <p:cNvGrpSpPr/>
            <p:nvPr/>
          </p:nvGrpSpPr>
          <p:grpSpPr>
            <a:xfrm>
              <a:off x="2344738" y="293688"/>
              <a:ext cx="4449762" cy="2347913"/>
              <a:chOff x="2344738" y="293688"/>
              <a:chExt cx="4449762" cy="2347913"/>
            </a:xfrm>
            <a:grpFill/>
          </p:grpSpPr>
          <p:sp>
            <p:nvSpPr>
              <p:cNvPr id="299" name="Freeform 171"/>
              <p:cNvSpPr/>
              <p:nvPr/>
            </p:nvSpPr>
            <p:spPr bwMode="auto">
              <a:xfrm>
                <a:off x="6296025" y="301626"/>
                <a:ext cx="498475" cy="679450"/>
              </a:xfrm>
              <a:custGeom>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178"/>
              <p:cNvSpPr/>
              <p:nvPr/>
            </p:nvSpPr>
            <p:spPr bwMode="auto">
              <a:xfrm>
                <a:off x="5484813" y="293688"/>
                <a:ext cx="600075" cy="687388"/>
              </a:xfrm>
              <a:custGeom>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Freeform 213"/>
              <p:cNvSpPr/>
              <p:nvPr/>
            </p:nvSpPr>
            <p:spPr bwMode="auto">
              <a:xfrm>
                <a:off x="2344738" y="1954213"/>
                <a:ext cx="687387" cy="687388"/>
              </a:xfrm>
              <a:custGeom>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Freeform 216"/>
              <p:cNvSpPr/>
              <p:nvPr/>
            </p:nvSpPr>
            <p:spPr bwMode="auto">
              <a:xfrm>
                <a:off x="2849563" y="1376363"/>
                <a:ext cx="720725" cy="720725"/>
              </a:xfrm>
              <a:custGeom>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217"/>
              <p:cNvSpPr/>
              <p:nvPr/>
            </p:nvSpPr>
            <p:spPr bwMode="auto">
              <a:xfrm>
                <a:off x="4552950" y="403226"/>
                <a:ext cx="755650" cy="774700"/>
              </a:xfrm>
              <a:custGeom>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218"/>
              <p:cNvSpPr/>
              <p:nvPr/>
            </p:nvSpPr>
            <p:spPr bwMode="auto">
              <a:xfrm>
                <a:off x="3427413" y="1076326"/>
                <a:ext cx="471487" cy="612775"/>
              </a:xfrm>
              <a:custGeom>
                <a:gdLst>
                  <a:gd name="T0" fmla="*/ 297 w 297"/>
                  <a:gd name="T1" fmla="*/ 334 h 386"/>
                  <a:gd name="T2" fmla="*/ 73 w 297"/>
                  <a:gd name="T3" fmla="*/ 0 h 386"/>
                  <a:gd name="T4" fmla="*/ 0 w 297"/>
                  <a:gd name="T5" fmla="*/ 51 h 386"/>
                  <a:gd name="T6" fmla="*/ 224 w 297"/>
                  <a:gd name="T7" fmla="*/ 386 h 386"/>
                  <a:gd name="T8" fmla="*/ 297 w 297"/>
                  <a:gd name="T9" fmla="*/ 334 h 386"/>
                </a:gd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Freeform 219"/>
              <p:cNvSpPr/>
              <p:nvPr/>
            </p:nvSpPr>
            <p:spPr bwMode="auto">
              <a:xfrm>
                <a:off x="3836988" y="701676"/>
                <a:ext cx="681037" cy="762000"/>
              </a:xfrm>
              <a:custGeom>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4" name="Dividers"/>
            <p:cNvGrpSpPr/>
            <p:nvPr/>
          </p:nvGrpSpPr>
          <p:grpSpPr>
            <a:xfrm>
              <a:off x="1847850" y="477838"/>
              <a:ext cx="7426325" cy="8169275"/>
              <a:chOff x="1847850" y="477838"/>
              <a:chExt cx="7426325" cy="8169275"/>
            </a:xfrm>
            <a:grpFill/>
          </p:grpSpPr>
          <p:sp>
            <p:nvSpPr>
              <p:cNvPr id="295" name="Freeform 190"/>
              <p:cNvSpPr/>
              <p:nvPr/>
            </p:nvSpPr>
            <p:spPr bwMode="auto">
              <a:xfrm>
                <a:off x="7243763" y="477838"/>
                <a:ext cx="401637" cy="884238"/>
              </a:xfrm>
              <a:custGeom>
                <a:gdLst>
                  <a:gd name="T0" fmla="*/ 253 w 253"/>
                  <a:gd name="T1" fmla="*/ 21 h 557"/>
                  <a:gd name="T2" fmla="*/ 189 w 253"/>
                  <a:gd name="T3" fmla="*/ 0 h 557"/>
                  <a:gd name="T4" fmla="*/ 0 w 253"/>
                  <a:gd name="T5" fmla="*/ 536 h 557"/>
                  <a:gd name="T6" fmla="*/ 69 w 253"/>
                  <a:gd name="T7" fmla="*/ 557 h 557"/>
                  <a:gd name="T8" fmla="*/ 253 w 253"/>
                  <a:gd name="T9" fmla="*/ 21 h 557"/>
                </a:gd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Freeform 211"/>
              <p:cNvSpPr/>
              <p:nvPr/>
            </p:nvSpPr>
            <p:spPr bwMode="auto">
              <a:xfrm>
                <a:off x="8599488" y="7885113"/>
                <a:ext cx="674687" cy="762000"/>
              </a:xfrm>
              <a:custGeom>
                <a:gdLst>
                  <a:gd name="T0" fmla="*/ 0 w 425"/>
                  <a:gd name="T1" fmla="*/ 48 h 480"/>
                  <a:gd name="T2" fmla="*/ 369 w 425"/>
                  <a:gd name="T3" fmla="*/ 480 h 480"/>
                  <a:gd name="T4" fmla="*/ 425 w 425"/>
                  <a:gd name="T5" fmla="*/ 433 h 480"/>
                  <a:gd name="T6" fmla="*/ 56 w 425"/>
                  <a:gd name="T7" fmla="*/ 0 h 480"/>
                  <a:gd name="T8" fmla="*/ 0 w 425"/>
                  <a:gd name="T9" fmla="*/ 48 h 480"/>
                </a:gd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Freeform 214"/>
              <p:cNvSpPr/>
              <p:nvPr/>
            </p:nvSpPr>
            <p:spPr bwMode="auto">
              <a:xfrm>
                <a:off x="1847850" y="2859088"/>
                <a:ext cx="857250" cy="515938"/>
              </a:xfrm>
              <a:custGeom>
                <a:gdLst>
                  <a:gd name="T0" fmla="*/ 540 w 540"/>
                  <a:gd name="T1" fmla="*/ 261 h 325"/>
                  <a:gd name="T2" fmla="*/ 34 w 540"/>
                  <a:gd name="T3" fmla="*/ 0 h 325"/>
                  <a:gd name="T4" fmla="*/ 0 w 540"/>
                  <a:gd name="T5" fmla="*/ 60 h 325"/>
                  <a:gd name="T6" fmla="*/ 506 w 540"/>
                  <a:gd name="T7" fmla="*/ 325 h 325"/>
                  <a:gd name="T8" fmla="*/ 540 w 540"/>
                  <a:gd name="T9" fmla="*/ 261 h 325"/>
                </a:gd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224"/>
              <p:cNvSpPr/>
              <p:nvPr/>
            </p:nvSpPr>
            <p:spPr bwMode="auto">
              <a:xfrm>
                <a:off x="2936875" y="7858126"/>
                <a:ext cx="701675" cy="741363"/>
              </a:xfrm>
              <a:custGeom>
                <a:gdLst>
                  <a:gd name="T0" fmla="*/ 387 w 442"/>
                  <a:gd name="T1" fmla="*/ 0 h 467"/>
                  <a:gd name="T2" fmla="*/ 0 w 442"/>
                  <a:gd name="T3" fmla="*/ 416 h 467"/>
                  <a:gd name="T4" fmla="*/ 56 w 442"/>
                  <a:gd name="T5" fmla="*/ 467 h 467"/>
                  <a:gd name="T6" fmla="*/ 442 w 442"/>
                  <a:gd name="T7" fmla="*/ 47 h 467"/>
                  <a:gd name="T8" fmla="*/ 387 w 442"/>
                  <a:gd name="T9" fmla="*/ 0 h 467"/>
                </a:gd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5" name="Litigators you like."/>
            <p:cNvGrpSpPr/>
            <p:nvPr/>
          </p:nvGrpSpPr>
          <p:grpSpPr>
            <a:xfrm>
              <a:off x="3387725" y="3987801"/>
              <a:ext cx="5634037" cy="2482850"/>
              <a:chOff x="3387725" y="3987801"/>
              <a:chExt cx="5634037" cy="2482850"/>
            </a:xfrm>
            <a:grpFill/>
          </p:grpSpPr>
          <p:sp>
            <p:nvSpPr>
              <p:cNvPr id="273" name="Freeform 172"/>
              <p:cNvSpPr/>
              <p:nvPr/>
            </p:nvSpPr>
            <p:spPr bwMode="auto">
              <a:xfrm>
                <a:off x="66436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4" name="Freeform 173"/>
              <p:cNvSpPr>
                <a:spLocks noEditPoints="1"/>
              </p:cNvSpPr>
              <p:nvPr/>
            </p:nvSpPr>
            <p:spPr bwMode="auto">
              <a:xfrm>
                <a:off x="4572000" y="5511801"/>
                <a:ext cx="701675" cy="666750"/>
              </a:xfrm>
              <a:custGeom>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5"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Freeform 176"/>
              <p:cNvSpPr>
                <a:spLocks noEditPoints="1"/>
              </p:cNvSpPr>
              <p:nvPr/>
            </p:nvSpPr>
            <p:spPr bwMode="auto">
              <a:xfrm>
                <a:off x="5186363" y="4287838"/>
                <a:ext cx="687387" cy="958850"/>
              </a:xfrm>
              <a:custGeom>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177"/>
              <p:cNvSpPr/>
              <p:nvPr/>
            </p:nvSpPr>
            <p:spPr bwMode="auto">
              <a:xfrm>
                <a:off x="3816350" y="5532438"/>
                <a:ext cx="715962" cy="938213"/>
              </a:xfrm>
              <a:custGeom>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179"/>
              <p:cNvSpPr/>
              <p:nvPr/>
            </p:nvSpPr>
            <p:spPr bwMode="auto">
              <a:xfrm>
                <a:off x="43068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180"/>
              <p:cNvSpPr/>
              <p:nvPr/>
            </p:nvSpPr>
            <p:spPr bwMode="auto">
              <a:xfrm>
                <a:off x="3387725" y="4008438"/>
                <a:ext cx="577850" cy="925513"/>
              </a:xfrm>
              <a:custGeom>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2" name="Freeform 184"/>
              <p:cNvSpPr/>
              <p:nvPr/>
            </p:nvSpPr>
            <p:spPr bwMode="auto">
              <a:xfrm>
                <a:off x="8483600" y="4287838"/>
                <a:ext cx="538162" cy="658813"/>
              </a:xfrm>
              <a:custGeom>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185"/>
              <p:cNvSpPr/>
              <p:nvPr/>
            </p:nvSpPr>
            <p:spPr bwMode="auto">
              <a:xfrm>
                <a:off x="8763000" y="5526088"/>
                <a:ext cx="177800" cy="161925"/>
              </a:xfrm>
              <a:custGeom>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189"/>
              <p:cNvSpPr/>
              <p:nvPr/>
            </p:nvSpPr>
            <p:spPr bwMode="auto">
              <a:xfrm>
                <a:off x="7134225" y="5178426"/>
                <a:ext cx="660400" cy="985838"/>
              </a:xfrm>
              <a:custGeom>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191"/>
              <p:cNvSpPr/>
              <p:nvPr/>
            </p:nvSpPr>
            <p:spPr bwMode="auto">
              <a:xfrm>
                <a:off x="8599488" y="5526088"/>
                <a:ext cx="122237" cy="161925"/>
              </a:xfrm>
              <a:custGeom>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192"/>
              <p:cNvSpPr>
                <a:spLocks noEditPoints="1"/>
              </p:cNvSpPr>
              <p:nvPr/>
            </p:nvSpPr>
            <p:spPr bwMode="auto">
              <a:xfrm>
                <a:off x="7196138" y="4287838"/>
                <a:ext cx="708025" cy="658813"/>
              </a:xfrm>
              <a:custGeom>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Freeform 193"/>
              <p:cNvSpPr>
                <a:spLocks noEditPoints="1"/>
              </p:cNvSpPr>
              <p:nvPr/>
            </p:nvSpPr>
            <p:spPr bwMode="auto">
              <a:xfrm>
                <a:off x="7829550" y="5511801"/>
                <a:ext cx="647700" cy="666750"/>
              </a:xfrm>
              <a:custGeom>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Freeform 194"/>
              <p:cNvSpPr/>
              <p:nvPr/>
            </p:nvSpPr>
            <p:spPr bwMode="auto">
              <a:xfrm>
                <a:off x="8007350" y="4287838"/>
                <a:ext cx="442912" cy="646113"/>
              </a:xfrm>
              <a:custGeom>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9"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Freeform 197"/>
              <p:cNvSpPr>
                <a:spLocks noEditPoints="1"/>
              </p:cNvSpPr>
              <p:nvPr/>
            </p:nvSpPr>
            <p:spPr bwMode="auto">
              <a:xfrm>
                <a:off x="5983288" y="4287838"/>
                <a:ext cx="612775" cy="658813"/>
              </a:xfrm>
              <a:custGeom>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2"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203"/>
              <p:cNvSpPr/>
              <p:nvPr/>
            </p:nvSpPr>
            <p:spPr bwMode="auto">
              <a:xfrm>
                <a:off x="5376863" y="5532438"/>
                <a:ext cx="606425" cy="646113"/>
              </a:xfrm>
              <a:custGeom>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6" name="Health"/>
            <p:cNvGrpSpPr/>
            <p:nvPr/>
          </p:nvGrpSpPr>
          <p:grpSpPr>
            <a:xfrm>
              <a:off x="1417638" y="3689351"/>
              <a:ext cx="1554162" cy="4264025"/>
              <a:chOff x="1417638" y="3689351"/>
              <a:chExt cx="1554162" cy="4264025"/>
            </a:xfrm>
            <a:grpFill/>
          </p:grpSpPr>
          <p:sp>
            <p:nvSpPr>
              <p:cNvPr id="267" name="Freeform 212"/>
              <p:cNvSpPr/>
              <p:nvPr/>
            </p:nvSpPr>
            <p:spPr bwMode="auto">
              <a:xfrm>
                <a:off x="1438275" y="5124451"/>
                <a:ext cx="647700" cy="441325"/>
              </a:xfrm>
              <a:custGeom>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220"/>
              <p:cNvSpPr/>
              <p:nvPr/>
            </p:nvSpPr>
            <p:spPr bwMode="auto">
              <a:xfrm>
                <a:off x="1479550" y="3689351"/>
                <a:ext cx="749300" cy="685800"/>
              </a:xfrm>
              <a:custGeom>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221"/>
              <p:cNvSpPr/>
              <p:nvPr/>
            </p:nvSpPr>
            <p:spPr bwMode="auto">
              <a:xfrm>
                <a:off x="1765300" y="6505576"/>
                <a:ext cx="763587" cy="673100"/>
              </a:xfrm>
              <a:custGeom>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3">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222"/>
              <p:cNvSpPr/>
              <p:nvPr/>
            </p:nvSpPr>
            <p:spPr bwMode="auto">
              <a:xfrm>
                <a:off x="2127250" y="7137401"/>
                <a:ext cx="844550" cy="815975"/>
              </a:xfrm>
              <a:custGeom>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223"/>
              <p:cNvSpPr/>
              <p:nvPr/>
            </p:nvSpPr>
            <p:spPr bwMode="auto">
              <a:xfrm>
                <a:off x="1417638" y="4525963"/>
                <a:ext cx="654050" cy="509588"/>
              </a:xfrm>
              <a:custGeom>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2" name="Freeform 226"/>
              <p:cNvSpPr>
                <a:spLocks noEditPoints="1"/>
              </p:cNvSpPr>
              <p:nvPr/>
            </p:nvSpPr>
            <p:spPr bwMode="auto">
              <a:xfrm>
                <a:off x="1560513" y="5708651"/>
                <a:ext cx="709612" cy="646113"/>
              </a:xfrm>
              <a:custGeom>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3" name="Critical in a Crisis Tagline" hidden="1"/>
          <p:cNvGrpSpPr>
            <a:grpSpLocks noChangeAspect="1"/>
          </p:cNvGrpSpPr>
          <p:nvPr/>
        </p:nvGrpSpPr>
        <p:grpSpPr>
          <a:xfrm>
            <a:off x="10139288" y="685799"/>
            <a:ext cx="1377949" cy="1372017"/>
            <a:chOff x="1760538" y="814388"/>
            <a:chExt cx="7743824" cy="7710488"/>
          </a:xfrm>
          <a:solidFill>
            <a:schemeClr val="tx1"/>
          </a:solidFill>
        </p:grpSpPr>
        <p:grpSp>
          <p:nvGrpSpPr>
            <p:cNvPr id="24" name="Critical in a Crisis"/>
            <p:cNvGrpSpPr/>
            <p:nvPr/>
          </p:nvGrpSpPr>
          <p:grpSpPr>
            <a:xfrm>
              <a:off x="3222625" y="2690813"/>
              <a:ext cx="4852988" cy="3875088"/>
              <a:chOff x="3222625" y="2690813"/>
              <a:chExt cx="4852988" cy="3875088"/>
            </a:xfrm>
            <a:grpFill/>
          </p:grpSpPr>
          <p:sp>
            <p:nvSpPr>
              <p:cNvPr id="64"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28"/>
              <p:cNvSpPr/>
              <p:nvPr/>
            </p:nvSpPr>
            <p:spPr bwMode="auto">
              <a:xfrm>
                <a:off x="4033838" y="6003925"/>
                <a:ext cx="515937" cy="549275"/>
              </a:xfrm>
              <a:custGeom>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30"/>
              <p:cNvSpPr/>
              <p:nvPr/>
            </p:nvSpPr>
            <p:spPr bwMode="auto">
              <a:xfrm>
                <a:off x="4960938" y="6003925"/>
                <a:ext cx="488950" cy="561975"/>
              </a:xfrm>
              <a:custGeom>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31"/>
              <p:cNvSpPr/>
              <p:nvPr/>
            </p:nvSpPr>
            <p:spPr bwMode="auto">
              <a:xfrm>
                <a:off x="6788150" y="6003925"/>
                <a:ext cx="382587" cy="549275"/>
              </a:xfrm>
              <a:custGeom>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32"/>
              <p:cNvSpPr/>
              <p:nvPr/>
            </p:nvSpPr>
            <p:spPr bwMode="auto">
              <a:xfrm>
                <a:off x="7177088" y="5857875"/>
                <a:ext cx="420687" cy="708025"/>
              </a:xfrm>
              <a:custGeom>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5">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33"/>
              <p:cNvSpPr>
                <a:spLocks noEditPoints="1"/>
              </p:cNvSpPr>
              <p:nvPr/>
            </p:nvSpPr>
            <p:spPr bwMode="auto">
              <a:xfrm>
                <a:off x="5478463" y="6003925"/>
                <a:ext cx="601662" cy="561975"/>
              </a:xfrm>
              <a:custGeom>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34"/>
              <p:cNvSpPr/>
              <p:nvPr/>
            </p:nvSpPr>
            <p:spPr bwMode="auto">
              <a:xfrm>
                <a:off x="6164263" y="6015038"/>
                <a:ext cx="517525" cy="550863"/>
              </a:xfrm>
              <a:custGeom>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35"/>
              <p:cNvSpPr/>
              <p:nvPr/>
            </p:nvSpPr>
            <p:spPr bwMode="auto">
              <a:xfrm>
                <a:off x="4184650" y="4992688"/>
                <a:ext cx="376237" cy="550863"/>
              </a:xfrm>
              <a:custGeom>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Freeform 36"/>
              <p:cNvSpPr/>
              <p:nvPr/>
            </p:nvSpPr>
            <p:spPr bwMode="auto">
              <a:xfrm>
                <a:off x="3644900" y="4992688"/>
                <a:ext cx="488950" cy="566738"/>
              </a:xfrm>
              <a:custGeom>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37"/>
              <p:cNvSpPr>
                <a:spLocks noEditPoints="1"/>
              </p:cNvSpPr>
              <p:nvPr/>
            </p:nvSpPr>
            <p:spPr bwMode="auto">
              <a:xfrm>
                <a:off x="4589463" y="4992688"/>
                <a:ext cx="550862" cy="566738"/>
              </a:xfrm>
              <a:custGeom>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38"/>
              <p:cNvSpPr/>
              <p:nvPr/>
            </p:nvSpPr>
            <p:spPr bwMode="auto">
              <a:xfrm>
                <a:off x="6473825" y="5003800"/>
                <a:ext cx="612775" cy="539750"/>
              </a:xfrm>
              <a:custGeom>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40"/>
              <p:cNvSpPr>
                <a:spLocks noEditPoints="1"/>
              </p:cNvSpPr>
              <p:nvPr/>
            </p:nvSpPr>
            <p:spPr bwMode="auto">
              <a:xfrm>
                <a:off x="5202238" y="4992688"/>
                <a:ext cx="517525" cy="566738"/>
              </a:xfrm>
              <a:custGeom>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41"/>
              <p:cNvSpPr>
                <a:spLocks noEditPoints="1"/>
              </p:cNvSpPr>
              <p:nvPr/>
            </p:nvSpPr>
            <p:spPr bwMode="auto">
              <a:xfrm>
                <a:off x="7119938" y="4992688"/>
                <a:ext cx="550862" cy="566738"/>
              </a:xfrm>
              <a:custGeom>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Freeform 42"/>
              <p:cNvSpPr/>
              <p:nvPr/>
            </p:nvSpPr>
            <p:spPr bwMode="auto">
              <a:xfrm>
                <a:off x="5765800" y="4846638"/>
                <a:ext cx="415925" cy="712788"/>
              </a:xfrm>
              <a:custGeom>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44"/>
              <p:cNvSpPr/>
              <p:nvPr/>
            </p:nvSpPr>
            <p:spPr bwMode="auto">
              <a:xfrm>
                <a:off x="5876925" y="3981450"/>
                <a:ext cx="377825" cy="557213"/>
              </a:xfrm>
              <a:custGeom>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45"/>
              <p:cNvSpPr/>
              <p:nvPr/>
            </p:nvSpPr>
            <p:spPr bwMode="auto">
              <a:xfrm>
                <a:off x="5337175" y="3981450"/>
                <a:ext cx="490537" cy="568325"/>
              </a:xfrm>
              <a:custGeom>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Freeform 47"/>
              <p:cNvSpPr/>
              <p:nvPr/>
            </p:nvSpPr>
            <p:spPr bwMode="auto">
              <a:xfrm>
                <a:off x="6564313" y="3981450"/>
                <a:ext cx="460375" cy="568325"/>
              </a:xfrm>
              <a:custGeom>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50"/>
              <p:cNvSpPr/>
              <p:nvPr/>
            </p:nvSpPr>
            <p:spPr bwMode="auto">
              <a:xfrm>
                <a:off x="3509963" y="3981450"/>
                <a:ext cx="517525" cy="557213"/>
              </a:xfrm>
              <a:custGeom>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52"/>
              <p:cNvSpPr/>
              <p:nvPr/>
            </p:nvSpPr>
            <p:spPr bwMode="auto">
              <a:xfrm>
                <a:off x="7834313" y="4357688"/>
                <a:ext cx="241300" cy="309563"/>
              </a:xfrm>
              <a:custGeom>
                <a:gdLst>
                  <a:gd name="T0" fmla="*/ 53 w 152"/>
                  <a:gd name="T1" fmla="*/ 0 h 195"/>
                  <a:gd name="T2" fmla="*/ 0 w 152"/>
                  <a:gd name="T3" fmla="*/ 195 h 195"/>
                  <a:gd name="T4" fmla="*/ 92 w 152"/>
                  <a:gd name="T5" fmla="*/ 195 h 195"/>
                  <a:gd name="T6" fmla="*/ 152 w 152"/>
                  <a:gd name="T7" fmla="*/ 0 h 195"/>
                  <a:gd name="T8" fmla="*/ 53 w 152"/>
                  <a:gd name="T9" fmla="*/ 0 h 195"/>
                </a:gd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55"/>
              <p:cNvSpPr/>
              <p:nvPr/>
            </p:nvSpPr>
            <p:spPr bwMode="auto">
              <a:xfrm>
                <a:off x="7339013" y="3981450"/>
                <a:ext cx="461962" cy="568325"/>
              </a:xfrm>
              <a:custGeom>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56"/>
              <p:cNvSpPr>
                <a:spLocks noEditPoints="1"/>
              </p:cNvSpPr>
              <p:nvPr/>
            </p:nvSpPr>
            <p:spPr bwMode="auto">
              <a:xfrm>
                <a:off x="4425950" y="3981450"/>
                <a:ext cx="517525" cy="568325"/>
              </a:xfrm>
              <a:custGeom>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61"/>
              <p:cNvSpPr/>
              <p:nvPr/>
            </p:nvSpPr>
            <p:spPr bwMode="auto">
              <a:xfrm>
                <a:off x="3910013" y="2724150"/>
                <a:ext cx="701675" cy="820738"/>
              </a:xfrm>
              <a:custGeom>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62"/>
              <p:cNvSpPr/>
              <p:nvPr/>
            </p:nvSpPr>
            <p:spPr bwMode="auto">
              <a:xfrm>
                <a:off x="4679950" y="2976563"/>
                <a:ext cx="376237" cy="550863"/>
              </a:xfrm>
              <a:custGeom>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64"/>
              <p:cNvSpPr/>
              <p:nvPr/>
            </p:nvSpPr>
            <p:spPr bwMode="auto">
              <a:xfrm>
                <a:off x="5343525" y="2830513"/>
                <a:ext cx="415925" cy="708025"/>
              </a:xfrm>
              <a:custGeom>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5">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65"/>
              <p:cNvSpPr/>
              <p:nvPr/>
            </p:nvSpPr>
            <p:spPr bwMode="auto">
              <a:xfrm>
                <a:off x="6097588" y="2976563"/>
                <a:ext cx="488950" cy="561975"/>
              </a:xfrm>
              <a:custGeom>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66"/>
              <p:cNvSpPr>
                <a:spLocks noEditPoints="1"/>
              </p:cNvSpPr>
              <p:nvPr/>
            </p:nvSpPr>
            <p:spPr bwMode="auto">
              <a:xfrm>
                <a:off x="6608763" y="2976563"/>
                <a:ext cx="517525" cy="561975"/>
              </a:xfrm>
              <a:custGeom>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5" name="Freeform 67"/>
              <p:cNvSpPr>
                <a:spLocks noEditPoints="1"/>
              </p:cNvSpPr>
              <p:nvPr/>
            </p:nvSpPr>
            <p:spPr bwMode="auto">
              <a:xfrm>
                <a:off x="7710488" y="5857875"/>
                <a:ext cx="276225" cy="274638"/>
              </a:xfrm>
              <a:custGeom>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68"/>
              <p:cNvSpPr>
                <a:spLocks noEditPoints="1"/>
              </p:cNvSpPr>
              <p:nvPr/>
            </p:nvSpPr>
            <p:spPr bwMode="auto">
              <a:xfrm>
                <a:off x="7794625" y="5924550"/>
                <a:ext cx="112712" cy="141288"/>
              </a:xfrm>
              <a:custGeom>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5" name="SHB.com"/>
            <p:cNvGrpSpPr/>
            <p:nvPr/>
          </p:nvGrpSpPr>
          <p:grpSpPr>
            <a:xfrm>
              <a:off x="3567113" y="7464425"/>
              <a:ext cx="4176712" cy="1060451"/>
              <a:chOff x="3567113" y="7464425"/>
              <a:chExt cx="4176712" cy="1060451"/>
            </a:xfrm>
            <a:grpFill/>
          </p:grpSpPr>
          <p:sp>
            <p:nvSpPr>
              <p:cNvPr id="57" name="Freeform 69"/>
              <p:cNvSpPr/>
              <p:nvPr/>
            </p:nvSpPr>
            <p:spPr bwMode="auto">
              <a:xfrm>
                <a:off x="5741988" y="7958138"/>
                <a:ext cx="501650" cy="566738"/>
              </a:xfrm>
              <a:custGeom>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8" name="Freeform 70"/>
              <p:cNvSpPr/>
              <p:nvPr/>
            </p:nvSpPr>
            <p:spPr bwMode="auto">
              <a:xfrm>
                <a:off x="3567113" y="7486650"/>
                <a:ext cx="533400" cy="560388"/>
              </a:xfrm>
              <a:custGeom>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9" name="Freeform 71"/>
              <p:cNvSpPr>
                <a:spLocks noEditPoints="1"/>
              </p:cNvSpPr>
              <p:nvPr/>
            </p:nvSpPr>
            <p:spPr bwMode="auto">
              <a:xfrm>
                <a:off x="6332538" y="7812088"/>
                <a:ext cx="636587" cy="617538"/>
              </a:xfrm>
              <a:custGeom>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0" name="Freeform 72"/>
              <p:cNvSpPr/>
              <p:nvPr/>
            </p:nvSpPr>
            <p:spPr bwMode="auto">
              <a:xfrm>
                <a:off x="5416550" y="8378825"/>
                <a:ext cx="134937" cy="141288"/>
              </a:xfrm>
              <a:custGeom>
                <a:gdLst>
                  <a:gd name="T0" fmla="*/ 12 w 24"/>
                  <a:gd name="T1" fmla="*/ 0 h 25"/>
                  <a:gd name="T2" fmla="*/ 0 w 24"/>
                  <a:gd name="T3" fmla="*/ 12 h 25"/>
                  <a:gd name="T4" fmla="*/ 12 w 24"/>
                  <a:gd name="T5" fmla="*/ 25 h 25"/>
                  <a:gd name="T6" fmla="*/ 24 w 24"/>
                  <a:gd name="T7" fmla="*/ 13 h 25"/>
                  <a:gd name="T8" fmla="*/ 12 w 24"/>
                  <a:gd name="T9" fmla="*/ 0 h 25"/>
                </a:gd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73"/>
              <p:cNvSpPr>
                <a:spLocks noEditPoints="1"/>
              </p:cNvSpPr>
              <p:nvPr/>
            </p:nvSpPr>
            <p:spPr bwMode="auto">
              <a:xfrm>
                <a:off x="4786313" y="7913688"/>
                <a:ext cx="455612" cy="560388"/>
              </a:xfrm>
              <a:custGeom>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74"/>
              <p:cNvSpPr/>
              <p:nvPr/>
            </p:nvSpPr>
            <p:spPr bwMode="auto">
              <a:xfrm>
                <a:off x="4095750" y="7710488"/>
                <a:ext cx="595312" cy="635000"/>
              </a:xfrm>
              <a:custGeom>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75"/>
              <p:cNvSpPr/>
              <p:nvPr/>
            </p:nvSpPr>
            <p:spPr bwMode="auto">
              <a:xfrm>
                <a:off x="6980238" y="7464425"/>
                <a:ext cx="763587" cy="735013"/>
              </a:xfrm>
              <a:custGeom>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2">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 name="Dividers"/>
            <p:cNvGrpSpPr/>
            <p:nvPr/>
          </p:nvGrpSpPr>
          <p:grpSpPr>
            <a:xfrm>
              <a:off x="2116138" y="960438"/>
              <a:ext cx="6089649" cy="6705600"/>
              <a:chOff x="2116138" y="960438"/>
              <a:chExt cx="6089649" cy="6705600"/>
            </a:xfrm>
            <a:grpFill/>
          </p:grpSpPr>
          <p:sp>
            <p:nvSpPr>
              <p:cNvPr id="53" name="Freeform 78"/>
              <p:cNvSpPr/>
              <p:nvPr/>
            </p:nvSpPr>
            <p:spPr bwMode="auto">
              <a:xfrm>
                <a:off x="6540500" y="960438"/>
                <a:ext cx="331787" cy="730250"/>
              </a:xfrm>
              <a:custGeom>
                <a:gdLst>
                  <a:gd name="T0" fmla="*/ 209 w 209"/>
                  <a:gd name="T1" fmla="*/ 22 h 460"/>
                  <a:gd name="T2" fmla="*/ 153 w 209"/>
                  <a:gd name="T3" fmla="*/ 0 h 460"/>
                  <a:gd name="T4" fmla="*/ 0 w 209"/>
                  <a:gd name="T5" fmla="*/ 443 h 460"/>
                  <a:gd name="T6" fmla="*/ 57 w 209"/>
                  <a:gd name="T7" fmla="*/ 460 h 460"/>
                  <a:gd name="T8" fmla="*/ 209 w 209"/>
                  <a:gd name="T9" fmla="*/ 22 h 460"/>
                </a:gd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4" name="Freeform 85"/>
              <p:cNvSpPr/>
              <p:nvPr/>
            </p:nvSpPr>
            <p:spPr bwMode="auto">
              <a:xfrm>
                <a:off x="7654925" y="7048500"/>
                <a:ext cx="550862" cy="617538"/>
              </a:xfrm>
              <a:custGeom>
                <a:gdLst>
                  <a:gd name="T0" fmla="*/ 0 w 347"/>
                  <a:gd name="T1" fmla="*/ 35 h 389"/>
                  <a:gd name="T2" fmla="*/ 301 w 347"/>
                  <a:gd name="T3" fmla="*/ 389 h 389"/>
                  <a:gd name="T4" fmla="*/ 347 w 347"/>
                  <a:gd name="T5" fmla="*/ 353 h 389"/>
                  <a:gd name="T6" fmla="*/ 46 w 347"/>
                  <a:gd name="T7" fmla="*/ 0 h 389"/>
                  <a:gd name="T8" fmla="*/ 0 w 347"/>
                  <a:gd name="T9" fmla="*/ 35 h 389"/>
                </a:gd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5" name="Freeform 89"/>
              <p:cNvSpPr/>
              <p:nvPr/>
            </p:nvSpPr>
            <p:spPr bwMode="auto">
              <a:xfrm>
                <a:off x="2116138" y="2914650"/>
                <a:ext cx="701675" cy="427038"/>
              </a:xfrm>
              <a:custGeom>
                <a:gdLst>
                  <a:gd name="T0" fmla="*/ 442 w 442"/>
                  <a:gd name="T1" fmla="*/ 216 h 269"/>
                  <a:gd name="T2" fmla="*/ 28 w 442"/>
                  <a:gd name="T3" fmla="*/ 0 h 269"/>
                  <a:gd name="T4" fmla="*/ 0 w 442"/>
                  <a:gd name="T5" fmla="*/ 53 h 269"/>
                  <a:gd name="T6" fmla="*/ 414 w 442"/>
                  <a:gd name="T7" fmla="*/ 269 h 269"/>
                  <a:gd name="T8" fmla="*/ 442 w 442"/>
                  <a:gd name="T9" fmla="*/ 216 h 269"/>
                </a:gd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6" name="Freeform 96"/>
              <p:cNvSpPr/>
              <p:nvPr/>
            </p:nvSpPr>
            <p:spPr bwMode="auto">
              <a:xfrm>
                <a:off x="3009900" y="7019925"/>
                <a:ext cx="573087" cy="606425"/>
              </a:xfrm>
              <a:custGeom>
                <a:gdLst>
                  <a:gd name="T0" fmla="*/ 315 w 361"/>
                  <a:gd name="T1" fmla="*/ 0 h 382"/>
                  <a:gd name="T2" fmla="*/ 0 w 361"/>
                  <a:gd name="T3" fmla="*/ 343 h 382"/>
                  <a:gd name="T4" fmla="*/ 42 w 361"/>
                  <a:gd name="T5" fmla="*/ 382 h 382"/>
                  <a:gd name="T6" fmla="*/ 361 w 361"/>
                  <a:gd name="T7" fmla="*/ 39 h 382"/>
                  <a:gd name="T8" fmla="*/ 315 w 361"/>
                  <a:gd name="T9" fmla="*/ 0 h 382"/>
                </a:gd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 name="Technology"/>
            <p:cNvGrpSpPr/>
            <p:nvPr/>
          </p:nvGrpSpPr>
          <p:grpSpPr>
            <a:xfrm>
              <a:off x="7243763" y="1230313"/>
              <a:ext cx="2260599" cy="5969000"/>
              <a:chOff x="7243763" y="1230313"/>
              <a:chExt cx="2260599" cy="5969000"/>
            </a:xfrm>
            <a:grpFill/>
          </p:grpSpPr>
          <p:sp>
            <p:nvSpPr>
              <p:cNvPr id="43" name="Freeform 76"/>
              <p:cNvSpPr/>
              <p:nvPr/>
            </p:nvSpPr>
            <p:spPr bwMode="auto">
              <a:xfrm>
                <a:off x="8723313" y="3224213"/>
                <a:ext cx="652462" cy="635000"/>
              </a:xfrm>
              <a:custGeom>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4" name="Freeform 77"/>
              <p:cNvSpPr>
                <a:spLocks noEditPoints="1"/>
              </p:cNvSpPr>
              <p:nvPr/>
            </p:nvSpPr>
            <p:spPr bwMode="auto">
              <a:xfrm>
                <a:off x="8924925" y="3987800"/>
                <a:ext cx="579437" cy="595313"/>
              </a:xfrm>
              <a:custGeom>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5" name="Freeform 79"/>
              <p:cNvSpPr/>
              <p:nvPr/>
            </p:nvSpPr>
            <p:spPr bwMode="auto">
              <a:xfrm>
                <a:off x="8953500" y="4768850"/>
                <a:ext cx="546100" cy="336550"/>
              </a:xfrm>
              <a:custGeom>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cxnLst>
                  <a:cxn ang="0">
                    <a:pos x="T0" y="T1"/>
                  </a:cxn>
                  <a:cxn ang="0">
                    <a:pos x="T2" y="T3"/>
                  </a:cxn>
                  <a:cxn ang="0">
                    <a:pos x="T4" y="T5"/>
                  </a:cxn>
                  <a:cxn ang="0">
                    <a:pos x="T6" y="T7"/>
                  </a:cxn>
                  <a:cxn ang="0">
                    <a:pos x="T8" y="T9"/>
                  </a:cxn>
                  <a:cxn ang="0">
                    <a:pos x="T10" y="T11"/>
                  </a:cxn>
                  <a:cxn ang="0">
                    <a:pos x="T12" y="T13"/>
                  </a:cxn>
                </a:cxnLst>
                <a:rect l="0" t="0" r="r" b="b"/>
                <a:pathLst>
                  <a:path w="344" h="211">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6" name="Freeform 80"/>
              <p:cNvSpPr>
                <a:spLocks noEditPoints="1"/>
              </p:cNvSpPr>
              <p:nvPr/>
            </p:nvSpPr>
            <p:spPr bwMode="auto">
              <a:xfrm>
                <a:off x="8818563" y="5256213"/>
                <a:ext cx="612775" cy="630238"/>
              </a:xfrm>
              <a:custGeom>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7" name="Freeform 81"/>
              <p:cNvSpPr/>
              <p:nvPr/>
            </p:nvSpPr>
            <p:spPr bwMode="auto">
              <a:xfrm>
                <a:off x="8413750" y="2551113"/>
                <a:ext cx="674687" cy="655638"/>
              </a:xfrm>
              <a:custGeom>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2">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8" name="Freeform 82"/>
              <p:cNvSpPr/>
              <p:nvPr/>
            </p:nvSpPr>
            <p:spPr bwMode="auto">
              <a:xfrm>
                <a:off x="8272463" y="6638925"/>
                <a:ext cx="608012" cy="560388"/>
              </a:xfrm>
              <a:custGeom>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9" name="Freeform 83"/>
              <p:cNvSpPr/>
              <p:nvPr/>
            </p:nvSpPr>
            <p:spPr bwMode="auto">
              <a:xfrm>
                <a:off x="8075613" y="2044700"/>
                <a:ext cx="596900" cy="595313"/>
              </a:xfrm>
              <a:custGeom>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0" name="Freeform 84"/>
              <p:cNvSpPr/>
              <p:nvPr/>
            </p:nvSpPr>
            <p:spPr bwMode="auto">
              <a:xfrm>
                <a:off x="8559800" y="5964238"/>
                <a:ext cx="619125" cy="606425"/>
              </a:xfrm>
              <a:custGeom>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1" name="Freeform 86"/>
              <p:cNvSpPr/>
              <p:nvPr/>
            </p:nvSpPr>
            <p:spPr bwMode="auto">
              <a:xfrm>
                <a:off x="7604125" y="1579563"/>
                <a:ext cx="606425" cy="633413"/>
              </a:xfrm>
              <a:custGeom>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2" name="Freeform 97"/>
              <p:cNvSpPr/>
              <p:nvPr/>
            </p:nvSpPr>
            <p:spPr bwMode="auto">
              <a:xfrm>
                <a:off x="7243763" y="1230313"/>
                <a:ext cx="488950" cy="584200"/>
              </a:xfrm>
              <a:custGeom>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8" name="Science"/>
            <p:cNvGrpSpPr/>
            <p:nvPr/>
          </p:nvGrpSpPr>
          <p:grpSpPr>
            <a:xfrm>
              <a:off x="2520950" y="814388"/>
              <a:ext cx="3649662" cy="1927225"/>
              <a:chOff x="2520950" y="814388"/>
              <a:chExt cx="3649662" cy="1927225"/>
            </a:xfrm>
            <a:grpFill/>
          </p:grpSpPr>
          <p:sp>
            <p:nvSpPr>
              <p:cNvPr id="36" name="Freeform 88"/>
              <p:cNvSpPr/>
              <p:nvPr/>
            </p:nvSpPr>
            <p:spPr bwMode="auto">
              <a:xfrm>
                <a:off x="2520950" y="2179638"/>
                <a:ext cx="566737" cy="561975"/>
              </a:xfrm>
              <a:custGeom>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7" name="Freeform 91"/>
              <p:cNvSpPr/>
              <p:nvPr/>
            </p:nvSpPr>
            <p:spPr bwMode="auto">
              <a:xfrm>
                <a:off x="2930525" y="1701800"/>
                <a:ext cx="596900" cy="590550"/>
              </a:xfrm>
              <a:custGeom>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8" name="Freeform 92"/>
              <p:cNvSpPr/>
              <p:nvPr/>
            </p:nvSpPr>
            <p:spPr bwMode="auto">
              <a:xfrm>
                <a:off x="3414713" y="1455738"/>
                <a:ext cx="382587" cy="500063"/>
              </a:xfrm>
              <a:custGeom>
                <a:gdLst>
                  <a:gd name="T0" fmla="*/ 241 w 241"/>
                  <a:gd name="T1" fmla="*/ 276 h 315"/>
                  <a:gd name="T2" fmla="*/ 60 w 241"/>
                  <a:gd name="T3" fmla="*/ 0 h 315"/>
                  <a:gd name="T4" fmla="*/ 0 w 241"/>
                  <a:gd name="T5" fmla="*/ 42 h 315"/>
                  <a:gd name="T6" fmla="*/ 181 w 241"/>
                  <a:gd name="T7" fmla="*/ 315 h 315"/>
                  <a:gd name="T8" fmla="*/ 241 w 241"/>
                  <a:gd name="T9" fmla="*/ 276 h 315"/>
                </a:gd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9" name="Freeform 93"/>
              <p:cNvSpPr/>
              <p:nvPr/>
            </p:nvSpPr>
            <p:spPr bwMode="auto">
              <a:xfrm>
                <a:off x="5095875" y="814388"/>
                <a:ext cx="495300" cy="561975"/>
              </a:xfrm>
              <a:custGeom>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0" name="Freeform 94"/>
              <p:cNvSpPr/>
              <p:nvPr/>
            </p:nvSpPr>
            <p:spPr bwMode="auto">
              <a:xfrm>
                <a:off x="5759450" y="820738"/>
                <a:ext cx="411162" cy="561975"/>
              </a:xfrm>
              <a:custGeom>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1" name="Freeform 95"/>
              <p:cNvSpPr/>
              <p:nvPr/>
            </p:nvSpPr>
            <p:spPr bwMode="auto">
              <a:xfrm>
                <a:off x="3746500" y="1152525"/>
                <a:ext cx="557212" cy="622300"/>
              </a:xfrm>
              <a:custGeom>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2" name="Freeform 99"/>
              <p:cNvSpPr/>
              <p:nvPr/>
            </p:nvSpPr>
            <p:spPr bwMode="auto">
              <a:xfrm>
                <a:off x="4337050" y="904875"/>
                <a:ext cx="617537" cy="635000"/>
              </a:xfrm>
              <a:custGeom>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9" name="Health"/>
            <p:cNvGrpSpPr/>
            <p:nvPr/>
          </p:nvGrpSpPr>
          <p:grpSpPr>
            <a:xfrm>
              <a:off x="1760538" y="3600450"/>
              <a:ext cx="1277937" cy="3498851"/>
              <a:chOff x="1760538" y="3600450"/>
              <a:chExt cx="1277937" cy="3498851"/>
            </a:xfrm>
            <a:grpFill/>
          </p:grpSpPr>
          <p:sp>
            <p:nvSpPr>
              <p:cNvPr id="30" name="Freeform 87"/>
              <p:cNvSpPr>
                <a:spLocks noEditPoints="1"/>
              </p:cNvSpPr>
              <p:nvPr/>
            </p:nvSpPr>
            <p:spPr bwMode="auto">
              <a:xfrm>
                <a:off x="1879600" y="5256213"/>
                <a:ext cx="584200" cy="533400"/>
              </a:xfrm>
              <a:custGeom>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 name="Freeform 90"/>
              <p:cNvSpPr/>
              <p:nvPr/>
            </p:nvSpPr>
            <p:spPr bwMode="auto">
              <a:xfrm>
                <a:off x="1811338" y="3600450"/>
                <a:ext cx="612775" cy="561975"/>
              </a:xfrm>
              <a:custGeom>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 name="Freeform 98"/>
              <p:cNvSpPr/>
              <p:nvPr/>
            </p:nvSpPr>
            <p:spPr bwMode="auto">
              <a:xfrm>
                <a:off x="2346325" y="6430963"/>
                <a:ext cx="692150" cy="668338"/>
              </a:xfrm>
              <a:custGeom>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 name="Freeform 100"/>
              <p:cNvSpPr/>
              <p:nvPr/>
            </p:nvSpPr>
            <p:spPr bwMode="auto">
              <a:xfrm>
                <a:off x="1778000" y="4773613"/>
                <a:ext cx="534987" cy="365125"/>
              </a:xfrm>
              <a:custGeom>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 name="Freeform 101"/>
              <p:cNvSpPr/>
              <p:nvPr/>
            </p:nvSpPr>
            <p:spPr bwMode="auto">
              <a:xfrm>
                <a:off x="1760538" y="4284663"/>
                <a:ext cx="534987" cy="422275"/>
              </a:xfrm>
              <a:custGeom>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 name="Freeform 102"/>
              <p:cNvSpPr/>
              <p:nvPr/>
            </p:nvSpPr>
            <p:spPr bwMode="auto">
              <a:xfrm>
                <a:off x="2047875" y="5913438"/>
                <a:ext cx="623887" cy="544513"/>
              </a:xfrm>
              <a:custGeom>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323" name="HST Tagline" hidden="1"/>
          <p:cNvGrpSpPr>
            <a:grpSpLocks noChangeAspect="1"/>
          </p:cNvGrpSpPr>
          <p:nvPr/>
        </p:nvGrpSpPr>
        <p:grpSpPr>
          <a:xfrm>
            <a:off x="10138828" y="686008"/>
            <a:ext cx="1378868" cy="1371600"/>
            <a:chOff x="1052513" y="306388"/>
            <a:chExt cx="9336087" cy="9286875"/>
          </a:xfrm>
          <a:solidFill>
            <a:schemeClr val="tx1"/>
          </a:solidFill>
        </p:grpSpPr>
        <p:grpSp>
          <p:nvGrpSpPr>
            <p:cNvPr id="324" name="Technology"/>
            <p:cNvGrpSpPr/>
            <p:nvPr/>
          </p:nvGrpSpPr>
          <p:grpSpPr>
            <a:xfrm>
              <a:off x="7664450" y="803276"/>
              <a:ext cx="2724150" cy="7192963"/>
              <a:chOff x="7664450" y="803276"/>
              <a:chExt cx="2724150" cy="7192963"/>
            </a:xfrm>
            <a:grpFill/>
          </p:grpSpPr>
          <p:sp>
            <p:nvSpPr>
              <p:cNvPr id="353" name="Freeform 233"/>
              <p:cNvSpPr/>
              <p:nvPr/>
            </p:nvSpPr>
            <p:spPr bwMode="auto">
              <a:xfrm>
                <a:off x="8101013" y="1223963"/>
                <a:ext cx="728662" cy="768350"/>
              </a:xfrm>
              <a:custGeom>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3">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4" name="Freeform 234"/>
              <p:cNvSpPr>
                <a:spLocks noEditPoints="1"/>
              </p:cNvSpPr>
              <p:nvPr/>
            </p:nvSpPr>
            <p:spPr bwMode="auto">
              <a:xfrm>
                <a:off x="9686925" y="4127501"/>
                <a:ext cx="701675" cy="712788"/>
              </a:xfrm>
              <a:custGeom>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5" name="Freeform 235"/>
              <p:cNvSpPr/>
              <p:nvPr/>
            </p:nvSpPr>
            <p:spPr bwMode="auto">
              <a:xfrm>
                <a:off x="9448800" y="3201988"/>
                <a:ext cx="782637" cy="768350"/>
              </a:xfrm>
              <a:custGeom>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483">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6" name="Freeform 236"/>
              <p:cNvSpPr/>
              <p:nvPr/>
            </p:nvSpPr>
            <p:spPr bwMode="auto">
              <a:xfrm>
                <a:off x="8666163" y="1781176"/>
                <a:ext cx="714375" cy="720725"/>
              </a:xfrm>
              <a:custGeom>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7" name="Freeform 237"/>
              <p:cNvSpPr/>
              <p:nvPr/>
            </p:nvSpPr>
            <p:spPr bwMode="auto">
              <a:xfrm>
                <a:off x="9067800" y="2393951"/>
                <a:ext cx="823912" cy="788988"/>
              </a:xfrm>
              <a:custGeom>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8" name="Freeform 238"/>
              <p:cNvSpPr/>
              <p:nvPr/>
            </p:nvSpPr>
            <p:spPr bwMode="auto">
              <a:xfrm>
                <a:off x="7664450" y="803276"/>
                <a:ext cx="592137" cy="706438"/>
              </a:xfrm>
              <a:custGeom>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9" name="Freeform 247"/>
              <p:cNvSpPr/>
              <p:nvPr/>
            </p:nvSpPr>
            <p:spPr bwMode="auto">
              <a:xfrm>
                <a:off x="9244013" y="6507163"/>
                <a:ext cx="749300" cy="733425"/>
              </a:xfrm>
              <a:custGeom>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0" name="Freeform 248"/>
              <p:cNvSpPr/>
              <p:nvPr/>
            </p:nvSpPr>
            <p:spPr bwMode="auto">
              <a:xfrm>
                <a:off x="9720263" y="5072063"/>
                <a:ext cx="661987" cy="401638"/>
              </a:xfrm>
              <a:custGeom>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1" name="Freeform 249"/>
              <p:cNvSpPr/>
              <p:nvPr/>
            </p:nvSpPr>
            <p:spPr bwMode="auto">
              <a:xfrm>
                <a:off x="8904288" y="7315201"/>
                <a:ext cx="728662" cy="681038"/>
              </a:xfrm>
              <a:custGeom>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2" name="Freeform 250"/>
              <p:cNvSpPr>
                <a:spLocks noEditPoints="1"/>
              </p:cNvSpPr>
              <p:nvPr/>
            </p:nvSpPr>
            <p:spPr bwMode="auto">
              <a:xfrm>
                <a:off x="9556750" y="5656263"/>
                <a:ext cx="742950" cy="755650"/>
              </a:xfrm>
              <a:custGeom>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0">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5" name="SHB.com"/>
            <p:cNvGrpSpPr/>
            <p:nvPr/>
          </p:nvGrpSpPr>
          <p:grpSpPr>
            <a:xfrm>
              <a:off x="3232150" y="8308976"/>
              <a:ext cx="5032375" cy="1284287"/>
              <a:chOff x="3232150" y="8308976"/>
              <a:chExt cx="5032375" cy="1284287"/>
            </a:xfrm>
            <a:grpFill/>
          </p:grpSpPr>
          <p:sp>
            <p:nvSpPr>
              <p:cNvPr id="346" name="Freeform 239"/>
              <p:cNvSpPr>
                <a:spLocks noEditPoints="1"/>
              </p:cNvSpPr>
              <p:nvPr/>
            </p:nvSpPr>
            <p:spPr bwMode="auto">
              <a:xfrm>
                <a:off x="4702175" y="8851901"/>
                <a:ext cx="552450" cy="681038"/>
              </a:xfrm>
              <a:custGeom>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7" name="Freeform 240"/>
              <p:cNvSpPr/>
              <p:nvPr/>
            </p:nvSpPr>
            <p:spPr bwMode="auto">
              <a:xfrm>
                <a:off x="5457825" y="9417051"/>
                <a:ext cx="163512" cy="163513"/>
              </a:xfrm>
              <a:custGeom>
                <a:gdLst>
                  <a:gd name="T0" fmla="*/ 13 w 24"/>
                  <a:gd name="T1" fmla="*/ 0 h 24"/>
                  <a:gd name="T2" fmla="*/ 0 w 24"/>
                  <a:gd name="T3" fmla="*/ 12 h 24"/>
                  <a:gd name="T4" fmla="*/ 12 w 24"/>
                  <a:gd name="T5" fmla="*/ 24 h 24"/>
                  <a:gd name="T6" fmla="*/ 24 w 24"/>
                  <a:gd name="T7" fmla="*/ 13 h 24"/>
                  <a:gd name="T8" fmla="*/ 13 w 24"/>
                  <a:gd name="T9" fmla="*/ 0 h 24"/>
                </a:gd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8" name="Freeform 241"/>
              <p:cNvSpPr/>
              <p:nvPr/>
            </p:nvSpPr>
            <p:spPr bwMode="auto">
              <a:xfrm>
                <a:off x="3871913" y="8607426"/>
                <a:ext cx="714375" cy="768350"/>
              </a:xfrm>
              <a:custGeom>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3">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9" name="Freeform 243"/>
              <p:cNvSpPr/>
              <p:nvPr/>
            </p:nvSpPr>
            <p:spPr bwMode="auto">
              <a:xfrm>
                <a:off x="3232150" y="8342313"/>
                <a:ext cx="639762" cy="673100"/>
              </a:xfrm>
              <a:custGeom>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0" name="Freeform 251"/>
              <p:cNvSpPr>
                <a:spLocks noEditPoints="1"/>
              </p:cNvSpPr>
              <p:nvPr/>
            </p:nvSpPr>
            <p:spPr bwMode="auto">
              <a:xfrm>
                <a:off x="6561138" y="8729663"/>
                <a:ext cx="769937" cy="741363"/>
              </a:xfrm>
              <a:custGeom>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1" name="Freeform 253"/>
              <p:cNvSpPr/>
              <p:nvPr/>
            </p:nvSpPr>
            <p:spPr bwMode="auto">
              <a:xfrm>
                <a:off x="7343775" y="8308976"/>
                <a:ext cx="920750" cy="890588"/>
              </a:xfrm>
              <a:custGeom>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2" name="Freeform 254"/>
              <p:cNvSpPr/>
              <p:nvPr/>
            </p:nvSpPr>
            <p:spPr bwMode="auto">
              <a:xfrm>
                <a:off x="5853113" y="8907463"/>
                <a:ext cx="606425" cy="685800"/>
              </a:xfrm>
              <a:custGeom>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6" name="Dividers"/>
            <p:cNvGrpSpPr/>
            <p:nvPr/>
          </p:nvGrpSpPr>
          <p:grpSpPr>
            <a:xfrm>
              <a:off x="1489075" y="482601"/>
              <a:ext cx="7332663" cy="8077200"/>
              <a:chOff x="1489075" y="482601"/>
              <a:chExt cx="7332663" cy="8077200"/>
            </a:xfrm>
            <a:grpFill/>
          </p:grpSpPr>
          <p:sp>
            <p:nvSpPr>
              <p:cNvPr id="342" name="Freeform 232"/>
              <p:cNvSpPr/>
              <p:nvPr/>
            </p:nvSpPr>
            <p:spPr bwMode="auto">
              <a:xfrm>
                <a:off x="6819900" y="482601"/>
                <a:ext cx="395287" cy="877888"/>
              </a:xfrm>
              <a:custGeom>
                <a:gdLst>
                  <a:gd name="T0" fmla="*/ 249 w 249"/>
                  <a:gd name="T1" fmla="*/ 22 h 553"/>
                  <a:gd name="T2" fmla="*/ 185 w 249"/>
                  <a:gd name="T3" fmla="*/ 0 h 553"/>
                  <a:gd name="T4" fmla="*/ 0 w 249"/>
                  <a:gd name="T5" fmla="*/ 531 h 553"/>
                  <a:gd name="T6" fmla="*/ 65 w 249"/>
                  <a:gd name="T7" fmla="*/ 553 h 553"/>
                  <a:gd name="T8" fmla="*/ 249 w 249"/>
                  <a:gd name="T9" fmla="*/ 22 h 553"/>
                </a:gd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3" name="Freeform 245"/>
              <p:cNvSpPr/>
              <p:nvPr/>
            </p:nvSpPr>
            <p:spPr bwMode="auto">
              <a:xfrm>
                <a:off x="2563813" y="7778751"/>
                <a:ext cx="688975" cy="733425"/>
              </a:xfrm>
              <a:custGeom>
                <a:gdLst>
                  <a:gd name="T0" fmla="*/ 382 w 434"/>
                  <a:gd name="T1" fmla="*/ 0 h 462"/>
                  <a:gd name="T2" fmla="*/ 0 w 434"/>
                  <a:gd name="T3" fmla="*/ 415 h 462"/>
                  <a:gd name="T4" fmla="*/ 52 w 434"/>
                  <a:gd name="T5" fmla="*/ 462 h 462"/>
                  <a:gd name="T6" fmla="*/ 434 w 434"/>
                  <a:gd name="T7" fmla="*/ 51 h 462"/>
                  <a:gd name="T8" fmla="*/ 382 w 434"/>
                  <a:gd name="T9" fmla="*/ 0 h 462"/>
                </a:gdLst>
                <a:cxnLst>
                  <a:cxn ang="0">
                    <a:pos x="T0" y="T1"/>
                  </a:cxn>
                  <a:cxn ang="0">
                    <a:pos x="T2" y="T3"/>
                  </a:cxn>
                  <a:cxn ang="0">
                    <a:pos x="T4" y="T5"/>
                  </a:cxn>
                  <a:cxn ang="0">
                    <a:pos x="T6" y="T7"/>
                  </a:cxn>
                  <a:cxn ang="0">
                    <a:pos x="T8" y="T9"/>
                  </a:cxn>
                </a:cxnLst>
                <a:rect l="0" t="0" r="r" b="b"/>
                <a:pathLst>
                  <a:path w="433"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4" name="Freeform 252"/>
              <p:cNvSpPr/>
              <p:nvPr/>
            </p:nvSpPr>
            <p:spPr bwMode="auto">
              <a:xfrm>
                <a:off x="8154988" y="7812088"/>
                <a:ext cx="666750" cy="747713"/>
              </a:xfrm>
              <a:custGeom>
                <a:gdLst>
                  <a:gd name="T0" fmla="*/ 0 w 420"/>
                  <a:gd name="T1" fmla="*/ 43 h 471"/>
                  <a:gd name="T2" fmla="*/ 364 w 420"/>
                  <a:gd name="T3" fmla="*/ 471 h 471"/>
                  <a:gd name="T4" fmla="*/ 420 w 420"/>
                  <a:gd name="T5" fmla="*/ 424 h 471"/>
                  <a:gd name="T6" fmla="*/ 56 w 420"/>
                  <a:gd name="T7" fmla="*/ 0 h 471"/>
                  <a:gd name="T8" fmla="*/ 0 w 420"/>
                  <a:gd name="T9" fmla="*/ 43 h 471"/>
                </a:gd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5" name="Freeform 258"/>
              <p:cNvSpPr/>
              <p:nvPr/>
            </p:nvSpPr>
            <p:spPr bwMode="auto">
              <a:xfrm>
                <a:off x="1489075" y="2835276"/>
                <a:ext cx="836612" cy="509588"/>
              </a:xfrm>
              <a:custGeom>
                <a:gdLst>
                  <a:gd name="T0" fmla="*/ 527 w 527"/>
                  <a:gd name="T1" fmla="*/ 261 h 321"/>
                  <a:gd name="T2" fmla="*/ 30 w 527"/>
                  <a:gd name="T3" fmla="*/ 0 h 321"/>
                  <a:gd name="T4" fmla="*/ 0 w 527"/>
                  <a:gd name="T5" fmla="*/ 64 h 321"/>
                  <a:gd name="T6" fmla="*/ 497 w 527"/>
                  <a:gd name="T7" fmla="*/ 321 h 321"/>
                  <a:gd name="T8" fmla="*/ 527 w 527"/>
                  <a:gd name="T9" fmla="*/ 261 h 321"/>
                </a:gd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7" name="Health"/>
            <p:cNvGrpSpPr/>
            <p:nvPr/>
          </p:nvGrpSpPr>
          <p:grpSpPr>
            <a:xfrm>
              <a:off x="1052513" y="3657601"/>
              <a:ext cx="1539875" cy="4216400"/>
              <a:chOff x="1052513" y="3657601"/>
              <a:chExt cx="1539875" cy="4216400"/>
            </a:xfrm>
            <a:grpFill/>
          </p:grpSpPr>
          <p:sp>
            <p:nvSpPr>
              <p:cNvPr id="336" name="Freeform 242"/>
              <p:cNvSpPr/>
              <p:nvPr/>
            </p:nvSpPr>
            <p:spPr bwMode="auto">
              <a:xfrm>
                <a:off x="1760538" y="7064376"/>
                <a:ext cx="831850" cy="809625"/>
              </a:xfrm>
              <a:custGeom>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7" name="Freeform 244"/>
              <p:cNvSpPr/>
              <p:nvPr/>
            </p:nvSpPr>
            <p:spPr bwMode="auto">
              <a:xfrm>
                <a:off x="1400175" y="6445251"/>
                <a:ext cx="755650" cy="660400"/>
              </a:xfrm>
              <a:custGeom>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8" name="Freeform 246"/>
              <p:cNvSpPr>
                <a:spLocks noEditPoints="1"/>
              </p:cNvSpPr>
              <p:nvPr/>
            </p:nvSpPr>
            <p:spPr bwMode="auto">
              <a:xfrm>
                <a:off x="1195388" y="5656263"/>
                <a:ext cx="708025" cy="639763"/>
              </a:xfrm>
              <a:custGeom>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2">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9" name="Freeform 256"/>
              <p:cNvSpPr/>
              <p:nvPr/>
            </p:nvSpPr>
            <p:spPr bwMode="auto">
              <a:xfrm>
                <a:off x="1052513" y="4487863"/>
                <a:ext cx="654050" cy="503238"/>
              </a:xfrm>
              <a:custGeom>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0" name="Freeform 257"/>
              <p:cNvSpPr/>
              <p:nvPr/>
            </p:nvSpPr>
            <p:spPr bwMode="auto">
              <a:xfrm>
                <a:off x="1120775" y="3657601"/>
                <a:ext cx="735012" cy="681038"/>
              </a:xfrm>
              <a:custGeom>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1" name="Freeform 260"/>
              <p:cNvSpPr/>
              <p:nvPr/>
            </p:nvSpPr>
            <p:spPr bwMode="auto">
              <a:xfrm>
                <a:off x="1079500" y="5072063"/>
                <a:ext cx="641350" cy="441325"/>
              </a:xfrm>
              <a:custGeom>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3"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8" name="Science"/>
            <p:cNvGrpSpPr/>
            <p:nvPr/>
          </p:nvGrpSpPr>
          <p:grpSpPr>
            <a:xfrm>
              <a:off x="1971675" y="306388"/>
              <a:ext cx="4398962" cy="2317750"/>
              <a:chOff x="1971675" y="306388"/>
              <a:chExt cx="4398962" cy="2317750"/>
            </a:xfrm>
            <a:grpFill/>
          </p:grpSpPr>
          <p:sp>
            <p:nvSpPr>
              <p:cNvPr id="329" name="Freeform 230"/>
              <p:cNvSpPr/>
              <p:nvPr/>
            </p:nvSpPr>
            <p:spPr bwMode="auto">
              <a:xfrm>
                <a:off x="5880100" y="312738"/>
                <a:ext cx="490537" cy="673100"/>
              </a:xfrm>
              <a:custGeom>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3">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0" name="Freeform 231"/>
              <p:cNvSpPr/>
              <p:nvPr/>
            </p:nvSpPr>
            <p:spPr bwMode="auto">
              <a:xfrm>
                <a:off x="5076825" y="306388"/>
                <a:ext cx="592137" cy="679450"/>
              </a:xfrm>
              <a:custGeom>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1" name="Freeform 255"/>
              <p:cNvSpPr/>
              <p:nvPr/>
            </p:nvSpPr>
            <p:spPr bwMode="auto">
              <a:xfrm>
                <a:off x="4157663" y="407988"/>
                <a:ext cx="749300" cy="768350"/>
              </a:xfrm>
              <a:custGeom>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3">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2" name="Freeform 259"/>
              <p:cNvSpPr/>
              <p:nvPr/>
            </p:nvSpPr>
            <p:spPr bwMode="auto">
              <a:xfrm>
                <a:off x="1971675" y="1944688"/>
                <a:ext cx="681037" cy="679450"/>
              </a:xfrm>
              <a:custGeom>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3" name="Freeform 261"/>
              <p:cNvSpPr/>
              <p:nvPr/>
            </p:nvSpPr>
            <p:spPr bwMode="auto">
              <a:xfrm>
                <a:off x="3449638" y="708026"/>
                <a:ext cx="666750" cy="754063"/>
              </a:xfrm>
              <a:custGeom>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4" name="Freeform 262"/>
              <p:cNvSpPr/>
              <p:nvPr/>
            </p:nvSpPr>
            <p:spPr bwMode="auto">
              <a:xfrm>
                <a:off x="3048000" y="1081088"/>
                <a:ext cx="463550" cy="598488"/>
              </a:xfrm>
              <a:custGeom>
                <a:gdLst>
                  <a:gd name="T0" fmla="*/ 292 w 292"/>
                  <a:gd name="T1" fmla="*/ 330 h 377"/>
                  <a:gd name="T2" fmla="*/ 73 w 292"/>
                  <a:gd name="T3" fmla="*/ 0 h 377"/>
                  <a:gd name="T4" fmla="*/ 0 w 292"/>
                  <a:gd name="T5" fmla="*/ 47 h 377"/>
                  <a:gd name="T6" fmla="*/ 219 w 292"/>
                  <a:gd name="T7" fmla="*/ 377 h 377"/>
                  <a:gd name="T8" fmla="*/ 292 w 292"/>
                  <a:gd name="T9" fmla="*/ 330 h 377"/>
                </a:gd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5" name="Freeform 263"/>
              <p:cNvSpPr/>
              <p:nvPr/>
            </p:nvSpPr>
            <p:spPr bwMode="auto">
              <a:xfrm>
                <a:off x="2468563" y="1373188"/>
                <a:ext cx="715962" cy="708025"/>
              </a:xfrm>
              <a:custGeom>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20" name="Right Placeholder (Industry/Practice)" hidden="1"/>
          <p:cNvSpPr txBox="1"/>
          <p:nvPr/>
        </p:nvSpPr>
        <p:spPr>
          <a:xfrm rot="5400000">
            <a:off x="8945561" y="3246437"/>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a:t>INDUSTRY OR PRACTICE</a:t>
            </a:r>
          </a:p>
        </p:txBody>
      </p:sp>
      <p:sp>
        <p:nvSpPr>
          <p:cNvPr id="21" name="Left Placeholder (Event/Location)" hidden="1"/>
          <p:cNvSpPr txBox="1"/>
          <p:nvPr/>
        </p:nvSpPr>
        <p:spPr>
          <a:xfrm rot="16200000">
            <a:off x="-2881312" y="3246438"/>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a:t>EVENT OR LOCATION</a:t>
            </a:r>
          </a:p>
        </p:txBody>
      </p:sp>
      <p:sp>
        <p:nvSpPr>
          <p:cNvPr id="19" name="Footer Placeholder (Confidential)"/>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privileged and confidential</a:t>
            </a:r>
            <a:endParaRPr lang="en-US"/>
          </a:p>
        </p:txBody>
      </p:sp>
      <p:sp>
        <p:nvSpPr>
          <p:cNvPr id="8" name="Header Placeholder (Client + Shook)"/>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pic>
        <p:nvPicPr>
          <p:cNvPr id="4" name="Graphic 3">
            <a:extLst>
              <a:ext uri="{FF2B5EF4-FFF2-40B4-BE49-F238E27FC236}">
                <a16:creationId xmlns:a16="http://schemas.microsoft.com/office/drawing/2014/main" id="{7D45DDF3-C574-0562-34C1-2249B7D05A69}"/>
              </a:ext>
            </a:extLst>
          </p:cNvPr>
          <p:cNvPicPr>
            <a:picLocks noChangeAspect="1"/>
          </p:cNvPicPr>
          <p:nvPr userDrawn="1"/>
        </p:nvPicPr>
        <p:blipFill>
          <a:blip r:embed="rId1">
            <a:extLst>
              <a:ext uri="{96DAC541-7B7A-43D3-8B79-37D633B846F1}">
                <asvg:svgBlip xmlns:asvg="http://schemas.microsoft.com/office/drawing/2016/SVG/main" r:embed="rId2"/>
              </a:ext>
            </a:extLst>
          </a:blip>
          <a:stretch>
            <a:fillRect/>
          </a:stretch>
        </p:blipFill>
        <p:spPr>
          <a:xfrm>
            <a:off x="10530651" y="701740"/>
            <a:ext cx="975549" cy="1098776"/>
          </a:xfrm>
          <a:prstGeom prst="rect">
            <a:avLst/>
          </a:prstGeom>
        </p:spPr>
      </p:pic>
      <p:pic>
        <p:nvPicPr>
          <p:cNvPr id="1026" name="Picture 2" descr="Keller and Heckman | ENTELEC">
            <a:extLst>
              <a:ext uri="{FF2B5EF4-FFF2-40B4-BE49-F238E27FC236}">
                <a16:creationId xmlns:a16="http://schemas.microsoft.com/office/drawing/2014/main" id="{4E8C8B44-C7C7-7187-31A3-362D23598A5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654845" y="5590459"/>
            <a:ext cx="1741201" cy="47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327936497"/>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75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fade">
                                      <p:cBhvr>
                                        <p:cTn id="16" dur="750"/>
                                        <p:tgtEl>
                                          <p:spTgt spid="191"/>
                                        </p:tgtEl>
                                      </p:cBhvr>
                                    </p:animEffect>
                                  </p:childTnLst>
                                </p:cTn>
                              </p:par>
                              <p:par>
                                <p:cTn id="17" presetID="10" presetClass="entr" presetSubtype="0" fill="hold" nodeType="withEffect">
                                  <p:stCondLst>
                                    <p:cond delay="0"/>
                                  </p:stCondLst>
                                  <p:childTnLst>
                                    <p:set>
                                      <p:cBhvr>
                                        <p:cTn id="18" dur="1" fill="hold">
                                          <p:stCondLst>
                                            <p:cond delay="0"/>
                                          </p:stCondLst>
                                        </p:cTn>
                                        <p:tgtEl>
                                          <p:spTgt spid="260"/>
                                        </p:tgtEl>
                                        <p:attrNameLst>
                                          <p:attrName>style.visibility</p:attrName>
                                        </p:attrNameLst>
                                      </p:cBhvr>
                                      <p:to>
                                        <p:strVal val="visible"/>
                                      </p:to>
                                    </p:set>
                                    <p:animEffect transition="in" filter="fade">
                                      <p:cBhvr>
                                        <p:cTn id="19" dur="750"/>
                                        <p:tgtEl>
                                          <p:spTgt spid="260"/>
                                        </p:tgtEl>
                                      </p:cBhvr>
                                    </p:animEffect>
                                  </p:childTnLst>
                                </p:cTn>
                              </p:par>
                              <p:par>
                                <p:cTn id="20" presetID="10" presetClass="entr" presetSubtype="0" fill="hold" nodeType="withEffect">
                                  <p:stCondLst>
                                    <p:cond delay="0"/>
                                  </p:stCondLst>
                                  <p:childTnLst>
                                    <p:set>
                                      <p:cBhvr>
                                        <p:cTn id="21" dur="1" fill="hold">
                                          <p:stCondLst>
                                            <p:cond delay="0"/>
                                          </p:stCondLst>
                                        </p:cTn>
                                        <p:tgtEl>
                                          <p:spTgt spid="323"/>
                                        </p:tgtEl>
                                        <p:attrNameLst>
                                          <p:attrName>style.visibility</p:attrName>
                                        </p:attrNameLst>
                                      </p:cBhvr>
                                      <p:to>
                                        <p:strVal val="visible"/>
                                      </p:to>
                                    </p:set>
                                    <p:animEffect transition="in" filter="fade">
                                      <p:cBhvr>
                                        <p:cTn id="22" dur="750"/>
                                        <p:tgtEl>
                                          <p:spTgt spid="323"/>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5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750"/>
                                        <p:tgtEl>
                                          <p:spTgt spid="2"/>
                                        </p:tgtEl>
                                      </p:cBhvr>
                                    </p:animEffect>
                                    <p:anim calcmode="lin" valueType="num">
                                      <p:cBhvr>
                                        <p:cTn id="38" dur="750" fill="hold"/>
                                        <p:tgtEl>
                                          <p:spTgt spid="2"/>
                                        </p:tgtEl>
                                        <p:attrNameLst>
                                          <p:attrName>ppt_x</p:attrName>
                                        </p:attrNameLst>
                                      </p:cBhvr>
                                      <p:tavLst>
                                        <p:tav tm="0">
                                          <p:val>
                                            <p:strVal val="#ppt_x"/>
                                          </p:val>
                                        </p:tav>
                                        <p:tav tm="100000">
                                          <p:val>
                                            <p:strVal val="#ppt_x"/>
                                          </p:val>
                                        </p:tav>
                                      </p:tavLst>
                                    </p:anim>
                                    <p:anim calcmode="lin" valueType="num">
                                      <p:cBhvr>
                                        <p:cTn id="39" dur="75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750"/>
                                        <p:tgtEl>
                                          <p:spTgt spid="3">
                                            <p:txEl>
                                              <p:pRg st="0" end="0"/>
                                            </p:txEl>
                                          </p:spTgt>
                                        </p:tgtEl>
                                      </p:cBhvr>
                                    </p:animEffect>
                                    <p:anim calcmode="lin" valueType="num">
                                      <p:cBhvr>
                                        <p:cTn id="4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0" end="0"/>
                                            </p:txEl>
                                          </p:spTgt>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750"/>
                                        <p:tgtEl>
                                          <p:spTgt spid="4"/>
                                        </p:tgtEl>
                                      </p:cBhvr>
                                    </p:animEffect>
                                  </p:childTnLst>
                                </p:cTn>
                              </p:par>
                              <p:par>
                                <p:cTn id="48" presetID="10" presetClass="entr" presetSubtype="0" fill="hold" nodeType="with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fade">
                                      <p:cBhvr>
                                        <p:cTn id="50"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22" grpId="0"/>
      <p:bldP spid="6" grpId="0"/>
      <p:bldP spid="20" grpId="0"/>
      <p:bldP spid="21" grpId="0"/>
    </p:bld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A)">
    <p:spTree>
      <p:nvGrpSpPr>
        <p:cNvPr id="1" name=""/>
        <p:cNvGrpSpPr/>
        <p:nvPr/>
      </p:nvGrpSpPr>
      <p:grpSpPr>
        <a:xfrm>
          <a:off x="0" y="0"/>
          <a:ext cx="0" cy="0"/>
        </a:xfrm>
      </p:grpSpPr>
      <p:sp>
        <p:nvSpPr>
          <p:cNvPr id="7" name="Quote Attribution"/>
          <p:cNvSpPr>
            <a:spLocks noGrp="1"/>
          </p:cNvSpPr>
          <p:nvPr>
            <p:ph type="body" sz="quarter" idx="14" hasCustomPrompt="1"/>
          </p:nvPr>
        </p:nvSpPr>
        <p:spPr>
          <a:xfrm>
            <a:off x="1382713" y="5577840"/>
            <a:ext cx="9437687" cy="594360"/>
          </a:xfrm>
        </p:spPr>
        <p:txBody>
          <a:bodyPr anchor="ctr">
            <a:noAutofit/>
          </a:bodyPr>
          <a:lstStyle>
            <a:lvl1pPr marL="0" indent="0" algn="ctr">
              <a:buNone/>
              <a:defRPr sz="1400" b="0" i="0" cap="none" spc="0" baseline="0">
                <a:solidFill>
                  <a:schemeClr val="tx1"/>
                </a:solidFill>
                <a:latin typeface="+mn-lt"/>
                <a:cs typeface="Arial" panose="020b0604020202020204" pitchFamily="34" charset="0"/>
              </a:defRPr>
            </a:lvl1pPr>
          </a:lstStyle>
          <a:p>
            <a:pPr lvl="0"/>
            <a:r>
              <a:rPr lang="en-US"/>
              <a:t>Quote Attribution</a:t>
            </a:r>
          </a:p>
        </p:txBody>
      </p:sp>
      <p:sp>
        <p:nvSpPr>
          <p:cNvPr id="3" name="Quote Placeholder"/>
          <p:cNvSpPr>
            <a:spLocks noGrp="1"/>
          </p:cNvSpPr>
          <p:nvPr>
            <p:ph type="body" sz="quarter" idx="13" hasCustomPrompt="1"/>
          </p:nvPr>
        </p:nvSpPr>
        <p:spPr>
          <a:xfrm>
            <a:off x="1382713" y="1849066"/>
            <a:ext cx="9426576" cy="3545895"/>
          </a:xfrm>
        </p:spPr>
        <p:txBody>
          <a:bodyPr anchor="ctr">
            <a:noAutofit/>
          </a:bodyPr>
          <a:lstStyle>
            <a:lvl1pPr marL="0" indent="0" algn="ctr">
              <a:lnSpc>
                <a:spcPts val="6000"/>
              </a:lnSpc>
              <a:spcBef>
                <a:spcPct val="0"/>
              </a:spcBef>
              <a:buNone/>
              <a:defRPr sz="6000" b="1" spc="-150" baseline="0">
                <a:solidFill>
                  <a:schemeClr val="tx1"/>
                </a:solidFill>
                <a:latin typeface="Arial" panose="020b0604020202020204" pitchFamily="34" charset="0"/>
                <a:cs typeface="Arial" panose="020b0604020202020204" pitchFamily="34" charset="0"/>
              </a:defRPr>
            </a:lvl1pPr>
          </a:lstStyle>
          <a:p>
            <a:pPr lvl="0"/>
            <a:r>
              <a:rPr lang="en-US"/>
              <a:t>Important Quote Slide</a:t>
            </a:r>
          </a:p>
        </p:txBody>
      </p:sp>
      <p:sp>
        <p:nvSpPr>
          <p:cNvPr id="8" name="Quotation Mark"/>
          <p:cNvSpPr>
            <a:spLocks noChangeAspect="1" noEditPoints="1"/>
          </p:cNvSpPr>
          <p:nvPr/>
        </p:nvSpPr>
        <p:spPr bwMode="auto">
          <a:xfrm>
            <a:off x="5471531" y="685800"/>
            <a:ext cx="1248938" cy="980387"/>
          </a:xfrm>
          <a:custGeom>
            <a:gdLst>
              <a:gd name="T0" fmla="*/ 102 w 660"/>
              <a:gd name="T1" fmla="*/ 276 h 518"/>
              <a:gd name="T2" fmla="*/ 143 w 660"/>
              <a:gd name="T3" fmla="*/ 276 h 518"/>
              <a:gd name="T4" fmla="*/ 296 w 660"/>
              <a:gd name="T5" fmla="*/ 400 h 518"/>
              <a:gd name="T6" fmla="*/ 167 w 660"/>
              <a:gd name="T7" fmla="*/ 518 h 518"/>
              <a:gd name="T8" fmla="*/ 0 w 660"/>
              <a:gd name="T9" fmla="*/ 314 h 518"/>
              <a:gd name="T10" fmla="*/ 255 w 660"/>
              <a:gd name="T11" fmla="*/ 0 h 518"/>
              <a:gd name="T12" fmla="*/ 288 w 660"/>
              <a:gd name="T13" fmla="*/ 53 h 518"/>
              <a:gd name="T14" fmla="*/ 102 w 660"/>
              <a:gd name="T15" fmla="*/ 276 h 518"/>
              <a:gd name="T16" fmla="*/ 466 w 660"/>
              <a:gd name="T17" fmla="*/ 276 h 518"/>
              <a:gd name="T18" fmla="*/ 507 w 660"/>
              <a:gd name="T19" fmla="*/ 276 h 518"/>
              <a:gd name="T20" fmla="*/ 660 w 660"/>
              <a:gd name="T21" fmla="*/ 400 h 518"/>
              <a:gd name="T22" fmla="*/ 531 w 660"/>
              <a:gd name="T23" fmla="*/ 518 h 518"/>
              <a:gd name="T24" fmla="*/ 364 w 660"/>
              <a:gd name="T25" fmla="*/ 314 h 518"/>
              <a:gd name="T26" fmla="*/ 619 w 660"/>
              <a:gd name="T27" fmla="*/ 0 h 518"/>
              <a:gd name="T28" fmla="*/ 651 w 660"/>
              <a:gd name="T29" fmla="*/ 53 h 518"/>
              <a:gd name="T30" fmla="*/ 466 w 660"/>
              <a:gd name="T31" fmla="*/ 276 h 5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0" h="518">
                <a:moveTo>
                  <a:pt x="102" y="276"/>
                </a:moveTo>
                <a:cubicBezTo>
                  <a:pt x="143" y="276"/>
                  <a:pt x="143" y="276"/>
                  <a:pt x="143" y="276"/>
                </a:cubicBezTo>
                <a:cubicBezTo>
                  <a:pt x="264" y="276"/>
                  <a:pt x="296" y="340"/>
                  <a:pt x="296" y="400"/>
                </a:cubicBezTo>
                <a:cubicBezTo>
                  <a:pt x="296" y="456"/>
                  <a:pt x="246" y="518"/>
                  <a:pt x="167" y="518"/>
                </a:cubicBezTo>
                <a:cubicBezTo>
                  <a:pt x="51" y="518"/>
                  <a:pt x="0" y="432"/>
                  <a:pt x="0" y="314"/>
                </a:cubicBezTo>
                <a:cubicBezTo>
                  <a:pt x="0" y="195"/>
                  <a:pt x="111" y="63"/>
                  <a:pt x="255" y="0"/>
                </a:cubicBezTo>
                <a:cubicBezTo>
                  <a:pt x="288" y="53"/>
                  <a:pt x="288" y="53"/>
                  <a:pt x="288" y="53"/>
                </a:cubicBezTo>
                <a:cubicBezTo>
                  <a:pt x="190" y="100"/>
                  <a:pt x="113" y="166"/>
                  <a:pt x="102" y="276"/>
                </a:cubicBezTo>
                <a:close/>
                <a:moveTo>
                  <a:pt x="466" y="276"/>
                </a:moveTo>
                <a:cubicBezTo>
                  <a:pt x="507" y="276"/>
                  <a:pt x="507" y="276"/>
                  <a:pt x="507" y="276"/>
                </a:cubicBezTo>
                <a:cubicBezTo>
                  <a:pt x="628" y="276"/>
                  <a:pt x="660" y="340"/>
                  <a:pt x="660" y="400"/>
                </a:cubicBezTo>
                <a:cubicBezTo>
                  <a:pt x="660" y="456"/>
                  <a:pt x="608" y="518"/>
                  <a:pt x="531" y="518"/>
                </a:cubicBezTo>
                <a:cubicBezTo>
                  <a:pt x="415" y="518"/>
                  <a:pt x="364" y="432"/>
                  <a:pt x="364" y="314"/>
                </a:cubicBezTo>
                <a:cubicBezTo>
                  <a:pt x="364" y="195"/>
                  <a:pt x="476" y="63"/>
                  <a:pt x="619" y="0"/>
                </a:cubicBezTo>
                <a:cubicBezTo>
                  <a:pt x="651" y="53"/>
                  <a:pt x="651" y="53"/>
                  <a:pt x="651" y="53"/>
                </a:cubicBezTo>
                <a:cubicBezTo>
                  <a:pt x="554" y="100"/>
                  <a:pt x="477" y="166"/>
                  <a:pt x="466" y="276"/>
                </a:cubicBezTo>
                <a:close/>
              </a:path>
            </a:pathLst>
          </a:custGeom>
          <a:solidFill>
            <a:srgbClr val="003D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692B9F27-9C58-47DF-8F32-58029719FAB0}" type="slidenum">
              <a:rPr lang="en-US" smtClean="0"/>
              <a:t>‹#›</a:t>
            </a:fld>
            <a:endParaRPr lang="en-US"/>
          </a:p>
        </p:txBody>
      </p:sp>
      <p:sp>
        <p:nvSpPr>
          <p:cNvPr id="10"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2987433371"/>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extLst>
    <p:ext uri="{DCECCB84-F9BA-43D5-87BE-67443E8EF086}">
      <p15:sldGuideLst xmlns:p15="http://schemas.microsoft.com/office/powerpoint/2012/main">
        <p15:guide id="9" pos="864" userDrawn="1">
          <p15:clr>
            <a:srgbClr val="A4A3A4"/>
          </p15:clr>
        </p15:guide>
        <p15:guide id="10" orient="horz" pos="864" userDrawn="1">
          <p15:clr>
            <a:srgbClr val="A4A3A4"/>
          </p15:clr>
        </p15:guide>
        <p15:guide id="11" pos="6816" userDrawn="1">
          <p15:clr>
            <a:srgbClr val="A4A3A4"/>
          </p15:clr>
        </p15:guide>
        <p15:guide id="12" orient="horz" pos="345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B)">
    <p:bg>
      <p:bgPr>
        <a:solidFill>
          <a:schemeClr val="bg1"/>
        </a:solidFill>
        <a:effectLst/>
      </p:bgPr>
    </p:bg>
    <p:spTree>
      <p:nvGrpSpPr>
        <p:cNvPr id="1" name=""/>
        <p:cNvGrpSpPr/>
        <p:nvPr/>
      </p:nvGrpSpPr>
      <p:grpSpPr>
        <a:xfrm>
          <a:off x="0" y="0"/>
          <a:ext cx="0" cy="0"/>
        </a:xfrm>
      </p:grpSpPr>
      <p:sp>
        <p:nvSpPr>
          <p:cNvPr id="16" name="Quote Attribution"/>
          <p:cNvSpPr>
            <a:spLocks noGrp="1"/>
          </p:cNvSpPr>
          <p:nvPr>
            <p:ph type="body" sz="quarter" idx="14" hasCustomPrompt="1"/>
          </p:nvPr>
        </p:nvSpPr>
        <p:spPr>
          <a:xfrm>
            <a:off x="1382713" y="5577840"/>
            <a:ext cx="9437687" cy="594360"/>
          </a:xfrm>
        </p:spPr>
        <p:txBody>
          <a:bodyPr anchor="ctr">
            <a:noAutofit/>
          </a:bodyPr>
          <a:lstStyle>
            <a:lvl1pPr marL="0" indent="0" algn="ctr">
              <a:buNone/>
              <a:defRPr sz="1400" b="0" i="0" cap="none" spc="0" baseline="0">
                <a:solidFill>
                  <a:schemeClr val="tx1"/>
                </a:solidFill>
                <a:latin typeface="+mn-lt"/>
                <a:cs typeface="Arial" panose="020b0604020202020204" pitchFamily="34" charset="0"/>
              </a:defRPr>
            </a:lvl1pPr>
          </a:lstStyle>
          <a:p>
            <a:pPr lvl="0"/>
            <a:r>
              <a:rPr lang="en-US"/>
              <a:t>Quote Attribution</a:t>
            </a:r>
          </a:p>
        </p:txBody>
      </p:sp>
      <p:sp>
        <p:nvSpPr>
          <p:cNvPr id="14" name="Quote Placeholder"/>
          <p:cNvSpPr>
            <a:spLocks noGrp="1"/>
          </p:cNvSpPr>
          <p:nvPr>
            <p:ph type="body" sz="quarter" idx="13" hasCustomPrompt="1"/>
          </p:nvPr>
        </p:nvSpPr>
        <p:spPr>
          <a:xfrm>
            <a:off x="1382713" y="1849066"/>
            <a:ext cx="9426576" cy="3545895"/>
          </a:xfrm>
        </p:spPr>
        <p:txBody>
          <a:bodyPr anchor="ctr">
            <a:noAutofit/>
          </a:bodyPr>
          <a:lstStyle>
            <a:lvl1pPr marL="0" indent="0" algn="ctr">
              <a:lnSpc>
                <a:spcPts val="6000"/>
              </a:lnSpc>
              <a:spcBef>
                <a:spcPct val="0"/>
              </a:spcBef>
              <a:buNone/>
              <a:defRPr sz="6000" b="1" spc="-150" baseline="0">
                <a:solidFill>
                  <a:srgbClr val="000000"/>
                </a:solidFill>
                <a:latin typeface="Arial" panose="020b0604020202020204" pitchFamily="34" charset="0"/>
                <a:cs typeface="Arial" panose="020b0604020202020204" pitchFamily="34" charset="0"/>
              </a:defRPr>
            </a:lvl1pPr>
          </a:lstStyle>
          <a:p>
            <a:pPr lvl="0"/>
            <a:r>
              <a:rPr lang="en-US"/>
              <a:t>Important Quote Slide</a:t>
            </a:r>
          </a:p>
        </p:txBody>
      </p:sp>
      <p:sp>
        <p:nvSpPr>
          <p:cNvPr id="15" name="Quotation Mark"/>
          <p:cNvSpPr>
            <a:spLocks noChangeAspect="1" noEditPoints="1"/>
          </p:cNvSpPr>
          <p:nvPr/>
        </p:nvSpPr>
        <p:spPr bwMode="auto">
          <a:xfrm>
            <a:off x="5471531" y="685800"/>
            <a:ext cx="1248938" cy="980387"/>
          </a:xfrm>
          <a:custGeom>
            <a:gdLst>
              <a:gd name="T0" fmla="*/ 102 w 660"/>
              <a:gd name="T1" fmla="*/ 276 h 518"/>
              <a:gd name="T2" fmla="*/ 143 w 660"/>
              <a:gd name="T3" fmla="*/ 276 h 518"/>
              <a:gd name="T4" fmla="*/ 296 w 660"/>
              <a:gd name="T5" fmla="*/ 400 h 518"/>
              <a:gd name="T6" fmla="*/ 167 w 660"/>
              <a:gd name="T7" fmla="*/ 518 h 518"/>
              <a:gd name="T8" fmla="*/ 0 w 660"/>
              <a:gd name="T9" fmla="*/ 314 h 518"/>
              <a:gd name="T10" fmla="*/ 255 w 660"/>
              <a:gd name="T11" fmla="*/ 0 h 518"/>
              <a:gd name="T12" fmla="*/ 288 w 660"/>
              <a:gd name="T13" fmla="*/ 53 h 518"/>
              <a:gd name="T14" fmla="*/ 102 w 660"/>
              <a:gd name="T15" fmla="*/ 276 h 518"/>
              <a:gd name="T16" fmla="*/ 466 w 660"/>
              <a:gd name="T17" fmla="*/ 276 h 518"/>
              <a:gd name="T18" fmla="*/ 507 w 660"/>
              <a:gd name="T19" fmla="*/ 276 h 518"/>
              <a:gd name="T20" fmla="*/ 660 w 660"/>
              <a:gd name="T21" fmla="*/ 400 h 518"/>
              <a:gd name="T22" fmla="*/ 531 w 660"/>
              <a:gd name="T23" fmla="*/ 518 h 518"/>
              <a:gd name="T24" fmla="*/ 364 w 660"/>
              <a:gd name="T25" fmla="*/ 314 h 518"/>
              <a:gd name="T26" fmla="*/ 619 w 660"/>
              <a:gd name="T27" fmla="*/ 0 h 518"/>
              <a:gd name="T28" fmla="*/ 651 w 660"/>
              <a:gd name="T29" fmla="*/ 53 h 518"/>
              <a:gd name="T30" fmla="*/ 466 w 660"/>
              <a:gd name="T31" fmla="*/ 276 h 5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0" h="518">
                <a:moveTo>
                  <a:pt x="102" y="276"/>
                </a:moveTo>
                <a:cubicBezTo>
                  <a:pt x="143" y="276"/>
                  <a:pt x="143" y="276"/>
                  <a:pt x="143" y="276"/>
                </a:cubicBezTo>
                <a:cubicBezTo>
                  <a:pt x="264" y="276"/>
                  <a:pt x="296" y="340"/>
                  <a:pt x="296" y="400"/>
                </a:cubicBezTo>
                <a:cubicBezTo>
                  <a:pt x="296" y="456"/>
                  <a:pt x="246" y="518"/>
                  <a:pt x="167" y="518"/>
                </a:cubicBezTo>
                <a:cubicBezTo>
                  <a:pt x="51" y="518"/>
                  <a:pt x="0" y="432"/>
                  <a:pt x="0" y="314"/>
                </a:cubicBezTo>
                <a:cubicBezTo>
                  <a:pt x="0" y="195"/>
                  <a:pt x="111" y="63"/>
                  <a:pt x="255" y="0"/>
                </a:cubicBezTo>
                <a:cubicBezTo>
                  <a:pt x="288" y="53"/>
                  <a:pt x="288" y="53"/>
                  <a:pt x="288" y="53"/>
                </a:cubicBezTo>
                <a:cubicBezTo>
                  <a:pt x="190" y="100"/>
                  <a:pt x="113" y="166"/>
                  <a:pt x="102" y="276"/>
                </a:cubicBezTo>
                <a:close/>
                <a:moveTo>
                  <a:pt x="466" y="276"/>
                </a:moveTo>
                <a:cubicBezTo>
                  <a:pt x="507" y="276"/>
                  <a:pt x="507" y="276"/>
                  <a:pt x="507" y="276"/>
                </a:cubicBezTo>
                <a:cubicBezTo>
                  <a:pt x="628" y="276"/>
                  <a:pt x="660" y="340"/>
                  <a:pt x="660" y="400"/>
                </a:cubicBezTo>
                <a:cubicBezTo>
                  <a:pt x="660" y="456"/>
                  <a:pt x="608" y="518"/>
                  <a:pt x="531" y="518"/>
                </a:cubicBezTo>
                <a:cubicBezTo>
                  <a:pt x="415" y="518"/>
                  <a:pt x="364" y="432"/>
                  <a:pt x="364" y="314"/>
                </a:cubicBezTo>
                <a:cubicBezTo>
                  <a:pt x="364" y="195"/>
                  <a:pt x="476" y="63"/>
                  <a:pt x="619" y="0"/>
                </a:cubicBezTo>
                <a:cubicBezTo>
                  <a:pt x="651" y="53"/>
                  <a:pt x="651" y="53"/>
                  <a:pt x="651" y="53"/>
                </a:cubicBezTo>
                <a:cubicBezTo>
                  <a:pt x="554" y="100"/>
                  <a:pt x="477" y="166"/>
                  <a:pt x="466" y="276"/>
                </a:cubicBezTo>
                <a:close/>
              </a:path>
            </a:pathLst>
          </a:custGeom>
          <a:solidFill>
            <a:srgbClr val="B2BB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6F41ED93-BF45-4EBB-8571-5D6C73F14880}" type="slidenum">
              <a:rPr lang="en-US" smtClean="0"/>
              <a:t>‹#›</a:t>
            </a:fld>
            <a:endParaRPr lang="en-US"/>
          </a:p>
        </p:txBody>
      </p:sp>
      <p:sp>
        <p:nvSpPr>
          <p:cNvPr id="10"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1258765724"/>
      </p:ext>
    </p:extLst>
  </p:cSld>
  <p:clrMapOvr>
    <a:masterClrMapping/>
  </p:clrMapOvr>
  <p:transition/>
  <p:timing/>
  <p:extLst>
    <p:ext uri="{DCECCB84-F9BA-43D5-87BE-67443E8EF086}">
      <p15:sldGuideLst xmlns:p15="http://schemas.microsoft.com/office/powerpoint/2012/main">
        <p15:guide id="9" orient="horz" pos="864" userDrawn="1">
          <p15:clr>
            <a:srgbClr val="A4A3A4"/>
          </p15:clr>
        </p15:guide>
        <p15:guide id="10" orient="horz" pos="3456" userDrawn="1">
          <p15:clr>
            <a:srgbClr val="A4A3A4"/>
          </p15:clr>
        </p15:guide>
        <p15:guide id="11" pos="864" userDrawn="1">
          <p15:clr>
            <a:srgbClr val="A4A3A4"/>
          </p15:clr>
        </p15:guide>
        <p15:guide id="12" pos="6816"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C)">
    <p:bg>
      <p:bgPr>
        <a:solidFill>
          <a:schemeClr val="bg1"/>
        </a:solidFill>
        <a:effectLst/>
      </p:bgPr>
    </p:bg>
    <p:spTree>
      <p:nvGrpSpPr>
        <p:cNvPr id="1" name=""/>
        <p:cNvGrpSpPr/>
        <p:nvPr/>
      </p:nvGrpSpPr>
      <p:grpSpPr>
        <a:xfrm>
          <a:off x="0" y="0"/>
          <a:ext cx="0" cy="0"/>
        </a:xfrm>
      </p:grpSpPr>
      <p:sp>
        <p:nvSpPr>
          <p:cNvPr id="15" name="Quote Attribution"/>
          <p:cNvSpPr>
            <a:spLocks noGrp="1"/>
          </p:cNvSpPr>
          <p:nvPr>
            <p:ph type="body" sz="quarter" idx="14" hasCustomPrompt="1"/>
          </p:nvPr>
        </p:nvSpPr>
        <p:spPr>
          <a:xfrm>
            <a:off x="1371601" y="5577840"/>
            <a:ext cx="8381999" cy="594360"/>
          </a:xfrm>
        </p:spPr>
        <p:txBody>
          <a:bodyPr anchor="ctr">
            <a:noAutofit/>
          </a:bodyPr>
          <a:lstStyle>
            <a:lvl1pPr marL="0" indent="0" algn="l">
              <a:buNone/>
              <a:defRPr sz="1400" b="0" i="0" cap="none" spc="0" baseline="0">
                <a:solidFill>
                  <a:schemeClr val="tx1"/>
                </a:solidFill>
                <a:latin typeface="+mn-lt"/>
                <a:cs typeface="Arial" panose="020b0604020202020204" pitchFamily="34" charset="0"/>
              </a:defRPr>
            </a:lvl1pPr>
          </a:lstStyle>
          <a:p>
            <a:pPr lvl="0"/>
            <a:r>
              <a:rPr lang="en-US"/>
              <a:t>Quote Attribution</a:t>
            </a:r>
          </a:p>
        </p:txBody>
      </p:sp>
      <p:sp>
        <p:nvSpPr>
          <p:cNvPr id="9" name="Quote Placeholder"/>
          <p:cNvSpPr>
            <a:spLocks noGrp="1"/>
          </p:cNvSpPr>
          <p:nvPr>
            <p:ph type="body" sz="quarter" idx="13" hasCustomPrompt="1"/>
          </p:nvPr>
        </p:nvSpPr>
        <p:spPr>
          <a:xfrm>
            <a:off x="1371600" y="1727430"/>
            <a:ext cx="8382000" cy="3668052"/>
          </a:xfrm>
        </p:spPr>
        <p:txBody>
          <a:bodyPr tIns="0" rIns="0" bIns="0">
            <a:noAutofit/>
          </a:bodyPr>
          <a:lstStyle>
            <a:lvl1pPr marL="0" indent="0" algn="l">
              <a:lnSpc>
                <a:spcPts val="7500"/>
              </a:lnSpc>
              <a:spcBef>
                <a:spcPct val="0"/>
              </a:spcBef>
              <a:buNone/>
              <a:defRPr sz="7200" b="1" spc="-300" baseline="0">
                <a:latin typeface="Arial" panose="020b0604020202020204" pitchFamily="34" charset="0"/>
                <a:cs typeface="Arial" panose="020b0604020202020204" pitchFamily="34" charset="0"/>
              </a:defRPr>
            </a:lvl1pPr>
          </a:lstStyle>
          <a:p>
            <a:pPr lvl="0"/>
            <a:r>
              <a:rPr lang="en-US"/>
              <a:t>Single important point or quote in this space. Three to four lines available.</a:t>
            </a:r>
          </a:p>
        </p:txBody>
      </p:sp>
      <p:cxnSp>
        <p:nvCxnSpPr>
          <p:cNvPr id="11" name="Straight Line"/>
          <p:cNvCxnSpPr/>
          <p:nvPr/>
        </p:nvCxnSpPr>
        <p:spPr bwMode="auto">
          <a:xfrm>
            <a:off x="1371600" y="1322392"/>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grpSp>
        <p:nvGrpSpPr>
          <p:cNvPr id="100" name="Legal Sense of Science Tagline" hidden="1"/>
          <p:cNvGrpSpPr>
            <a:grpSpLocks noChangeAspect="1"/>
          </p:cNvGrpSpPr>
          <p:nvPr/>
        </p:nvGrpSpPr>
        <p:grpSpPr>
          <a:xfrm>
            <a:off x="10461999" y="685038"/>
            <a:ext cx="1055901" cy="1051560"/>
            <a:chOff x="1835150" y="587375"/>
            <a:chExt cx="8108950" cy="8075613"/>
          </a:xfrm>
          <a:solidFill>
            <a:schemeClr val="bg1">
              <a:lumMod val="85000"/>
            </a:schemeClr>
          </a:solidFill>
        </p:grpSpPr>
        <p:grpSp>
          <p:nvGrpSpPr>
            <p:cNvPr id="101" name="Technology"/>
            <p:cNvGrpSpPr/>
            <p:nvPr/>
          </p:nvGrpSpPr>
          <p:grpSpPr>
            <a:xfrm>
              <a:off x="7573963" y="1020763"/>
              <a:ext cx="2370137" cy="6256337"/>
              <a:chOff x="7573963" y="1020763"/>
              <a:chExt cx="2370137" cy="6256337"/>
            </a:xfrm>
            <a:grpFill/>
          </p:grpSpPr>
          <p:sp>
            <p:nvSpPr>
              <p:cNvPr id="159" name="Freeform 108"/>
              <p:cNvSpPr/>
              <p:nvPr/>
            </p:nvSpPr>
            <p:spPr bwMode="auto">
              <a:xfrm>
                <a:off x="8655050" y="6683375"/>
                <a:ext cx="636588" cy="593725"/>
              </a:xfrm>
              <a:custGeom>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0" name="Freeform 113"/>
              <p:cNvSpPr/>
              <p:nvPr/>
            </p:nvSpPr>
            <p:spPr bwMode="auto">
              <a:xfrm>
                <a:off x="8956675" y="5978525"/>
                <a:ext cx="646113" cy="641350"/>
              </a:xfrm>
              <a:custGeom>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0">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1" name="Freeform 121"/>
              <p:cNvSpPr/>
              <p:nvPr/>
            </p:nvSpPr>
            <p:spPr bwMode="auto">
              <a:xfrm>
                <a:off x="9129713" y="3109913"/>
                <a:ext cx="682625" cy="663575"/>
              </a:xfrm>
              <a:custGeom>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123"/>
              <p:cNvSpPr/>
              <p:nvPr/>
            </p:nvSpPr>
            <p:spPr bwMode="auto">
              <a:xfrm>
                <a:off x="9366250" y="4732338"/>
                <a:ext cx="577850" cy="350838"/>
              </a:xfrm>
              <a:custGeom>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126"/>
              <p:cNvSpPr>
                <a:spLocks noEditPoints="1"/>
              </p:cNvSpPr>
              <p:nvPr/>
            </p:nvSpPr>
            <p:spPr bwMode="auto">
              <a:xfrm>
                <a:off x="9337675" y="3911600"/>
                <a:ext cx="606425" cy="623888"/>
              </a:xfrm>
              <a:custGeom>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4" name="Freeform 127"/>
              <p:cNvSpPr/>
              <p:nvPr/>
            </p:nvSpPr>
            <p:spPr bwMode="auto">
              <a:xfrm>
                <a:off x="8447088" y="1874838"/>
                <a:ext cx="623888" cy="623888"/>
              </a:xfrm>
              <a:custGeom>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128"/>
              <p:cNvSpPr/>
              <p:nvPr/>
            </p:nvSpPr>
            <p:spPr bwMode="auto">
              <a:xfrm>
                <a:off x="8799513" y="2406650"/>
                <a:ext cx="711200" cy="685800"/>
              </a:xfrm>
              <a:custGeom>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129"/>
              <p:cNvSpPr>
                <a:spLocks noEditPoints="1"/>
              </p:cNvSpPr>
              <p:nvPr/>
            </p:nvSpPr>
            <p:spPr bwMode="auto">
              <a:xfrm>
                <a:off x="9228138" y="5240338"/>
                <a:ext cx="641350" cy="657225"/>
              </a:xfrm>
              <a:custGeom>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132"/>
              <p:cNvSpPr/>
              <p:nvPr/>
            </p:nvSpPr>
            <p:spPr bwMode="auto">
              <a:xfrm>
                <a:off x="7573963" y="1020763"/>
                <a:ext cx="520700" cy="611188"/>
              </a:xfrm>
              <a:custGeom>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8" name="Freeform 133"/>
              <p:cNvSpPr/>
              <p:nvPr/>
            </p:nvSpPr>
            <p:spPr bwMode="auto">
              <a:xfrm>
                <a:off x="7956550" y="1384300"/>
                <a:ext cx="635000" cy="669925"/>
              </a:xfrm>
              <a:custGeom>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2" name="SHB.com"/>
            <p:cNvGrpSpPr/>
            <p:nvPr/>
          </p:nvGrpSpPr>
          <p:grpSpPr>
            <a:xfrm>
              <a:off x="3725863" y="7548563"/>
              <a:ext cx="4375150" cy="1114425"/>
              <a:chOff x="3725863" y="7548563"/>
              <a:chExt cx="4375150" cy="1114425"/>
            </a:xfrm>
            <a:grpFill/>
          </p:grpSpPr>
          <p:sp>
            <p:nvSpPr>
              <p:cNvPr id="152" name="Freeform 137"/>
              <p:cNvSpPr/>
              <p:nvPr/>
            </p:nvSpPr>
            <p:spPr bwMode="auto">
              <a:xfrm>
                <a:off x="3725863" y="7570788"/>
                <a:ext cx="560388" cy="588963"/>
              </a:xfrm>
              <a:custGeom>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3" name="Freeform 139"/>
              <p:cNvSpPr/>
              <p:nvPr/>
            </p:nvSpPr>
            <p:spPr bwMode="auto">
              <a:xfrm>
                <a:off x="4279900" y="7808913"/>
                <a:ext cx="623888" cy="668338"/>
              </a:xfrm>
              <a:custGeom>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Freeform 141"/>
              <p:cNvSpPr>
                <a:spLocks noEditPoints="1"/>
              </p:cNvSpPr>
              <p:nvPr/>
            </p:nvSpPr>
            <p:spPr bwMode="auto">
              <a:xfrm>
                <a:off x="6621463" y="7912100"/>
                <a:ext cx="663575" cy="646113"/>
              </a:xfrm>
              <a:custGeom>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149"/>
              <p:cNvSpPr>
                <a:spLocks noEditPoints="1"/>
              </p:cNvSpPr>
              <p:nvPr/>
            </p:nvSpPr>
            <p:spPr bwMode="auto">
              <a:xfrm>
                <a:off x="5002213" y="8021638"/>
                <a:ext cx="479425" cy="588963"/>
              </a:xfrm>
              <a:custGeom>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Freeform 150"/>
              <p:cNvSpPr/>
              <p:nvPr/>
            </p:nvSpPr>
            <p:spPr bwMode="auto">
              <a:xfrm>
                <a:off x="5661025" y="8512175"/>
                <a:ext cx="144463" cy="144463"/>
              </a:xfrm>
              <a:custGeom>
                <a:gdLst>
                  <a:gd name="T0" fmla="*/ 13 w 25"/>
                  <a:gd name="T1" fmla="*/ 0 h 25"/>
                  <a:gd name="T2" fmla="*/ 0 w 25"/>
                  <a:gd name="T3" fmla="*/ 12 h 25"/>
                  <a:gd name="T4" fmla="*/ 12 w 25"/>
                  <a:gd name="T5" fmla="*/ 25 h 25"/>
                  <a:gd name="T6" fmla="*/ 25 w 25"/>
                  <a:gd name="T7" fmla="*/ 12 h 25"/>
                  <a:gd name="T8" fmla="*/ 13 w 25"/>
                  <a:gd name="T9" fmla="*/ 0 h 25"/>
                </a:gd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7" name="Freeform 151"/>
              <p:cNvSpPr/>
              <p:nvPr/>
            </p:nvSpPr>
            <p:spPr bwMode="auto">
              <a:xfrm>
                <a:off x="6002338" y="8067675"/>
                <a:ext cx="531813" cy="595313"/>
              </a:xfrm>
              <a:custGeom>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158"/>
              <p:cNvSpPr/>
              <p:nvPr/>
            </p:nvSpPr>
            <p:spPr bwMode="auto">
              <a:xfrm>
                <a:off x="7302500" y="7548563"/>
                <a:ext cx="798513" cy="773113"/>
              </a:xfrm>
              <a:custGeom>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3" name="We make legal sense of science."/>
            <p:cNvGrpSpPr/>
            <p:nvPr/>
          </p:nvGrpSpPr>
          <p:grpSpPr>
            <a:xfrm>
              <a:off x="3117850" y="3006725"/>
              <a:ext cx="5618163" cy="2971800"/>
              <a:chOff x="3117850" y="3006725"/>
              <a:chExt cx="5618163" cy="2971800"/>
            </a:xfrm>
            <a:grpFill/>
          </p:grpSpPr>
          <p:sp>
            <p:nvSpPr>
              <p:cNvPr id="124" name="Freeform 106"/>
              <p:cNvSpPr>
                <a:spLocks noEditPoints="1"/>
              </p:cNvSpPr>
              <p:nvPr/>
            </p:nvSpPr>
            <p:spPr bwMode="auto">
              <a:xfrm>
                <a:off x="6407150" y="4356100"/>
                <a:ext cx="554038" cy="566738"/>
              </a:xfrm>
              <a:custGeom>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5" name="Freeform 109"/>
              <p:cNvSpPr/>
              <p:nvPr/>
            </p:nvSpPr>
            <p:spPr bwMode="auto">
              <a:xfrm>
                <a:off x="7054850" y="4356100"/>
                <a:ext cx="525463" cy="554038"/>
              </a:xfrm>
              <a:custGeom>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6" name="Freeform 111"/>
              <p:cNvSpPr>
                <a:spLocks noEditPoints="1"/>
              </p:cNvSpPr>
              <p:nvPr/>
            </p:nvSpPr>
            <p:spPr bwMode="auto">
              <a:xfrm>
                <a:off x="6510338" y="3294063"/>
                <a:ext cx="520700" cy="571500"/>
              </a:xfrm>
              <a:custGeom>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7" name="Freeform 112"/>
              <p:cNvSpPr/>
              <p:nvPr/>
            </p:nvSpPr>
            <p:spPr bwMode="auto">
              <a:xfrm>
                <a:off x="5575300" y="3294063"/>
                <a:ext cx="855663" cy="560388"/>
              </a:xfrm>
              <a:custGeom>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8" name="Freeform 114"/>
              <p:cNvSpPr>
                <a:spLocks noEditPoints="1"/>
              </p:cNvSpPr>
              <p:nvPr/>
            </p:nvSpPr>
            <p:spPr bwMode="auto">
              <a:xfrm>
                <a:off x="3222625" y="5413375"/>
                <a:ext cx="606425" cy="565150"/>
              </a:xfrm>
              <a:custGeom>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9"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0"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1" name="Freeform 117"/>
              <p:cNvSpPr/>
              <p:nvPr/>
            </p:nvSpPr>
            <p:spPr bwMode="auto">
              <a:xfrm>
                <a:off x="8453438" y="5494338"/>
                <a:ext cx="155575" cy="138113"/>
              </a:xfrm>
              <a:custGeom>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2"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Freeform 119"/>
              <p:cNvSpPr>
                <a:spLocks noEditPoints="1"/>
              </p:cNvSpPr>
              <p:nvPr/>
            </p:nvSpPr>
            <p:spPr bwMode="auto">
              <a:xfrm>
                <a:off x="3863975" y="4356100"/>
                <a:ext cx="739775" cy="1611313"/>
              </a:xfrm>
              <a:custGeom>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122"/>
              <p:cNvSpPr>
                <a:spLocks noEditPoints="1"/>
              </p:cNvSpPr>
              <p:nvPr/>
            </p:nvSpPr>
            <p:spPr bwMode="auto">
              <a:xfrm>
                <a:off x="8175625" y="4356100"/>
                <a:ext cx="560388" cy="566738"/>
              </a:xfrm>
              <a:custGeom>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5" name="Freeform 124"/>
              <p:cNvSpPr/>
              <p:nvPr/>
            </p:nvSpPr>
            <p:spPr bwMode="auto">
              <a:xfrm>
                <a:off x="7129463" y="3006725"/>
                <a:ext cx="560388" cy="847725"/>
              </a:xfrm>
              <a:custGeom>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125"/>
              <p:cNvSpPr/>
              <p:nvPr/>
            </p:nvSpPr>
            <p:spPr bwMode="auto">
              <a:xfrm>
                <a:off x="8313738" y="5494338"/>
                <a:ext cx="104775" cy="138113"/>
              </a:xfrm>
              <a:custGeom>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Freeform 130"/>
              <p:cNvSpPr>
                <a:spLocks noEditPoints="1"/>
              </p:cNvSpPr>
              <p:nvPr/>
            </p:nvSpPr>
            <p:spPr bwMode="auto">
              <a:xfrm>
                <a:off x="7731125" y="5413375"/>
                <a:ext cx="560388" cy="565150"/>
              </a:xfrm>
              <a:custGeom>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8" name="Freeform 131"/>
              <p:cNvSpPr>
                <a:spLocks noEditPoints="1"/>
              </p:cNvSpPr>
              <p:nvPr/>
            </p:nvSpPr>
            <p:spPr bwMode="auto">
              <a:xfrm>
                <a:off x="7718425" y="3294063"/>
                <a:ext cx="561975" cy="571500"/>
              </a:xfrm>
              <a:custGeom>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34"/>
              <p:cNvSpPr/>
              <p:nvPr/>
            </p:nvSpPr>
            <p:spPr bwMode="auto">
              <a:xfrm>
                <a:off x="7654925" y="4356100"/>
                <a:ext cx="463550" cy="566738"/>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Freeform 136"/>
              <p:cNvSpPr>
                <a:spLocks noEditPoints="1"/>
              </p:cNvSpPr>
              <p:nvPr/>
            </p:nvSpPr>
            <p:spPr bwMode="auto">
              <a:xfrm>
                <a:off x="4603750" y="3294063"/>
                <a:ext cx="560388" cy="571500"/>
              </a:xfrm>
              <a:custGeom>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Freeform 144"/>
              <p:cNvSpPr/>
              <p:nvPr/>
            </p:nvSpPr>
            <p:spPr bwMode="auto">
              <a:xfrm>
                <a:off x="6586538" y="5413375"/>
                <a:ext cx="525463" cy="554038"/>
              </a:xfrm>
              <a:custGeom>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Freeform 147"/>
              <p:cNvSpPr/>
              <p:nvPr/>
            </p:nvSpPr>
            <p:spPr bwMode="auto">
              <a:xfrm>
                <a:off x="5881688" y="4356100"/>
                <a:ext cx="468313" cy="566738"/>
              </a:xfrm>
              <a:custGeom>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48"/>
              <p:cNvSpPr/>
              <p:nvPr/>
            </p:nvSpPr>
            <p:spPr bwMode="auto">
              <a:xfrm>
                <a:off x="5129213" y="5413375"/>
                <a:ext cx="496888" cy="565150"/>
              </a:xfrm>
              <a:custGeom>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Freeform 152"/>
              <p:cNvSpPr/>
              <p:nvPr/>
            </p:nvSpPr>
            <p:spPr bwMode="auto">
              <a:xfrm>
                <a:off x="3511550" y="3063875"/>
                <a:ext cx="1127125" cy="790575"/>
              </a:xfrm>
              <a:custGeom>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54"/>
              <p:cNvSpPr/>
              <p:nvPr/>
            </p:nvSpPr>
            <p:spPr bwMode="auto">
              <a:xfrm>
                <a:off x="4610100" y="5413375"/>
                <a:ext cx="461963" cy="565150"/>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55"/>
              <p:cNvSpPr>
                <a:spLocks noEditPoints="1"/>
              </p:cNvSpPr>
              <p:nvPr/>
            </p:nvSpPr>
            <p:spPr bwMode="auto">
              <a:xfrm>
                <a:off x="4695825" y="4356100"/>
                <a:ext cx="527050" cy="566738"/>
              </a:xfrm>
              <a:custGeom>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57"/>
              <p:cNvSpPr>
                <a:spLocks noEditPoints="1"/>
              </p:cNvSpPr>
              <p:nvPr/>
            </p:nvSpPr>
            <p:spPr bwMode="auto">
              <a:xfrm>
                <a:off x="3384550" y="4356100"/>
                <a:ext cx="554038" cy="566738"/>
              </a:xfrm>
              <a:custGeom>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59"/>
              <p:cNvSpPr>
                <a:spLocks noEditPoints="1"/>
              </p:cNvSpPr>
              <p:nvPr/>
            </p:nvSpPr>
            <p:spPr bwMode="auto">
              <a:xfrm>
                <a:off x="5938838" y="5413375"/>
                <a:ext cx="560388" cy="565150"/>
              </a:xfrm>
              <a:custGeom>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Freeform 160"/>
              <p:cNvSpPr/>
              <p:nvPr/>
            </p:nvSpPr>
            <p:spPr bwMode="auto">
              <a:xfrm>
                <a:off x="7204075" y="5413375"/>
                <a:ext cx="492125" cy="565150"/>
              </a:xfrm>
              <a:custGeom>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4" name="Health"/>
            <p:cNvGrpSpPr/>
            <p:nvPr/>
          </p:nvGrpSpPr>
          <p:grpSpPr>
            <a:xfrm>
              <a:off x="1835150" y="3502025"/>
              <a:ext cx="1335088" cy="3671888"/>
              <a:chOff x="1835150" y="3502025"/>
              <a:chExt cx="1335088" cy="3671888"/>
            </a:xfrm>
            <a:grpFill/>
          </p:grpSpPr>
          <p:sp>
            <p:nvSpPr>
              <p:cNvPr id="118" name="Freeform 140"/>
              <p:cNvSpPr>
                <a:spLocks noEditPoints="1"/>
              </p:cNvSpPr>
              <p:nvPr/>
            </p:nvSpPr>
            <p:spPr bwMode="auto">
              <a:xfrm>
                <a:off x="1955800" y="5240338"/>
                <a:ext cx="612775" cy="554038"/>
              </a:xfrm>
              <a:custGeom>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9" name="Freeform 142"/>
              <p:cNvSpPr/>
              <p:nvPr/>
            </p:nvSpPr>
            <p:spPr bwMode="auto">
              <a:xfrm>
                <a:off x="2135188" y="5926138"/>
                <a:ext cx="654050" cy="571500"/>
              </a:xfrm>
              <a:custGeom>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43"/>
              <p:cNvSpPr/>
              <p:nvPr/>
            </p:nvSpPr>
            <p:spPr bwMode="auto">
              <a:xfrm>
                <a:off x="2447925" y="6469063"/>
                <a:ext cx="722313" cy="704850"/>
              </a:xfrm>
              <a:custGeom>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3">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53"/>
              <p:cNvSpPr/>
              <p:nvPr/>
            </p:nvSpPr>
            <p:spPr bwMode="auto">
              <a:xfrm>
                <a:off x="1858963" y="4737100"/>
                <a:ext cx="554038" cy="381000"/>
              </a:xfrm>
              <a:custGeom>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2" name="Freeform 161"/>
              <p:cNvSpPr/>
              <p:nvPr/>
            </p:nvSpPr>
            <p:spPr bwMode="auto">
              <a:xfrm>
                <a:off x="1887538" y="3502025"/>
                <a:ext cx="647700" cy="588963"/>
              </a:xfrm>
              <a:custGeom>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3" name="Freeform 162"/>
              <p:cNvSpPr/>
              <p:nvPr/>
            </p:nvSpPr>
            <p:spPr bwMode="auto">
              <a:xfrm>
                <a:off x="1835150" y="4224338"/>
                <a:ext cx="560388" cy="438150"/>
              </a:xfrm>
              <a:custGeom>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5" name="Dividers"/>
            <p:cNvGrpSpPr/>
            <p:nvPr/>
          </p:nvGrpSpPr>
          <p:grpSpPr>
            <a:xfrm>
              <a:off x="2205038" y="742950"/>
              <a:ext cx="6381750" cy="7024688"/>
              <a:chOff x="2205038" y="742950"/>
              <a:chExt cx="6381750" cy="7024688"/>
            </a:xfrm>
            <a:grpFill/>
          </p:grpSpPr>
          <p:sp>
            <p:nvSpPr>
              <p:cNvPr id="114" name="Freeform 110"/>
              <p:cNvSpPr/>
              <p:nvPr/>
            </p:nvSpPr>
            <p:spPr bwMode="auto">
              <a:xfrm>
                <a:off x="6846888" y="742950"/>
                <a:ext cx="339725" cy="762000"/>
              </a:xfrm>
              <a:custGeom>
                <a:gdLst>
                  <a:gd name="T0" fmla="*/ 214 w 214"/>
                  <a:gd name="T1" fmla="*/ 19 h 480"/>
                  <a:gd name="T2" fmla="*/ 156 w 214"/>
                  <a:gd name="T3" fmla="*/ 0 h 480"/>
                  <a:gd name="T4" fmla="*/ 0 w 214"/>
                  <a:gd name="T5" fmla="*/ 462 h 480"/>
                  <a:gd name="T6" fmla="*/ 54 w 214"/>
                  <a:gd name="T7" fmla="*/ 480 h 480"/>
                  <a:gd name="T8" fmla="*/ 214 w 214"/>
                  <a:gd name="T9" fmla="*/ 19 h 480"/>
                </a:gd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5" name="Freeform 135"/>
              <p:cNvSpPr/>
              <p:nvPr/>
            </p:nvSpPr>
            <p:spPr bwMode="auto">
              <a:xfrm>
                <a:off x="8008938" y="7115175"/>
                <a:ext cx="577850" cy="652463"/>
              </a:xfrm>
              <a:custGeom>
                <a:gdLst>
                  <a:gd name="T0" fmla="*/ 0 w 364"/>
                  <a:gd name="T1" fmla="*/ 40 h 411"/>
                  <a:gd name="T2" fmla="*/ 316 w 364"/>
                  <a:gd name="T3" fmla="*/ 411 h 411"/>
                  <a:gd name="T4" fmla="*/ 364 w 364"/>
                  <a:gd name="T5" fmla="*/ 371 h 411"/>
                  <a:gd name="T6" fmla="*/ 47 w 364"/>
                  <a:gd name="T7" fmla="*/ 0 h 411"/>
                  <a:gd name="T8" fmla="*/ 0 w 364"/>
                  <a:gd name="T9" fmla="*/ 40 h 411"/>
                </a:gd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38"/>
              <p:cNvSpPr/>
              <p:nvPr/>
            </p:nvSpPr>
            <p:spPr bwMode="auto">
              <a:xfrm>
                <a:off x="3146425" y="7086600"/>
                <a:ext cx="595313" cy="635000"/>
              </a:xfrm>
              <a:custGeom>
                <a:gdLst>
                  <a:gd name="T0" fmla="*/ 328 w 375"/>
                  <a:gd name="T1" fmla="*/ 0 h 400"/>
                  <a:gd name="T2" fmla="*/ 0 w 375"/>
                  <a:gd name="T3" fmla="*/ 360 h 400"/>
                  <a:gd name="T4" fmla="*/ 44 w 375"/>
                  <a:gd name="T5" fmla="*/ 400 h 400"/>
                  <a:gd name="T6" fmla="*/ 375 w 375"/>
                  <a:gd name="T7" fmla="*/ 44 h 400"/>
                  <a:gd name="T8" fmla="*/ 328 w 375"/>
                  <a:gd name="T9" fmla="*/ 0 h 400"/>
                </a:gd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64"/>
              <p:cNvSpPr/>
              <p:nvPr/>
            </p:nvSpPr>
            <p:spPr bwMode="auto">
              <a:xfrm>
                <a:off x="2205038" y="2786063"/>
                <a:ext cx="733425" cy="444500"/>
              </a:xfrm>
              <a:custGeom>
                <a:gdLst>
                  <a:gd name="T0" fmla="*/ 462 w 462"/>
                  <a:gd name="T1" fmla="*/ 226 h 280"/>
                  <a:gd name="T2" fmla="*/ 29 w 462"/>
                  <a:gd name="T3" fmla="*/ 0 h 280"/>
                  <a:gd name="T4" fmla="*/ 0 w 462"/>
                  <a:gd name="T5" fmla="*/ 55 h 280"/>
                  <a:gd name="T6" fmla="*/ 433 w 462"/>
                  <a:gd name="T7" fmla="*/ 280 h 280"/>
                  <a:gd name="T8" fmla="*/ 462 w 462"/>
                  <a:gd name="T9" fmla="*/ 226 h 280"/>
                </a:gd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6" name="Science"/>
            <p:cNvGrpSpPr/>
            <p:nvPr/>
          </p:nvGrpSpPr>
          <p:grpSpPr>
            <a:xfrm>
              <a:off x="2627313" y="587375"/>
              <a:ext cx="3825875" cy="2014538"/>
              <a:chOff x="2627313" y="587375"/>
              <a:chExt cx="3825875" cy="2014538"/>
            </a:xfrm>
            <a:grpFill/>
          </p:grpSpPr>
          <p:sp>
            <p:nvSpPr>
              <p:cNvPr id="107" name="Freeform 107"/>
              <p:cNvSpPr/>
              <p:nvPr/>
            </p:nvSpPr>
            <p:spPr bwMode="auto">
              <a:xfrm>
                <a:off x="6026150" y="593725"/>
                <a:ext cx="427038" cy="588963"/>
              </a:xfrm>
              <a:custGeom>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8" name="Freeform 120"/>
              <p:cNvSpPr/>
              <p:nvPr/>
            </p:nvSpPr>
            <p:spPr bwMode="auto">
              <a:xfrm>
                <a:off x="5326063" y="587375"/>
                <a:ext cx="520700" cy="588963"/>
              </a:xfrm>
              <a:custGeom>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56"/>
              <p:cNvSpPr/>
              <p:nvPr/>
            </p:nvSpPr>
            <p:spPr bwMode="auto">
              <a:xfrm>
                <a:off x="4529138" y="679450"/>
                <a:ext cx="652463" cy="669925"/>
              </a:xfrm>
              <a:custGeom>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63"/>
              <p:cNvSpPr/>
              <p:nvPr/>
            </p:nvSpPr>
            <p:spPr bwMode="auto">
              <a:xfrm>
                <a:off x="3916363" y="939800"/>
                <a:ext cx="582613" cy="658813"/>
              </a:xfrm>
              <a:custGeom>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65"/>
              <p:cNvSpPr/>
              <p:nvPr/>
            </p:nvSpPr>
            <p:spPr bwMode="auto">
              <a:xfrm>
                <a:off x="3563938" y="1263650"/>
                <a:ext cx="403225" cy="519113"/>
              </a:xfrm>
              <a:custGeom>
                <a:gdLst>
                  <a:gd name="T0" fmla="*/ 254 w 254"/>
                  <a:gd name="T1" fmla="*/ 287 h 327"/>
                  <a:gd name="T2" fmla="*/ 65 w 254"/>
                  <a:gd name="T3" fmla="*/ 0 h 327"/>
                  <a:gd name="T4" fmla="*/ 0 w 254"/>
                  <a:gd name="T5" fmla="*/ 40 h 327"/>
                  <a:gd name="T6" fmla="*/ 193 w 254"/>
                  <a:gd name="T7" fmla="*/ 327 h 327"/>
                  <a:gd name="T8" fmla="*/ 254 w 254"/>
                  <a:gd name="T9" fmla="*/ 287 h 327"/>
                </a:gd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2" name="Freeform 166"/>
              <p:cNvSpPr/>
              <p:nvPr/>
            </p:nvSpPr>
            <p:spPr bwMode="auto">
              <a:xfrm>
                <a:off x="3060700" y="1517650"/>
                <a:ext cx="623888" cy="617538"/>
              </a:xfrm>
              <a:custGeom>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67"/>
              <p:cNvSpPr/>
              <p:nvPr/>
            </p:nvSpPr>
            <p:spPr bwMode="auto">
              <a:xfrm>
                <a:off x="2627313" y="2012950"/>
                <a:ext cx="595313" cy="588963"/>
              </a:xfrm>
              <a:custGeom>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69" name="Litigators You Like Tagline" hidden="1"/>
          <p:cNvGrpSpPr>
            <a:grpSpLocks noChangeAspect="1"/>
          </p:cNvGrpSpPr>
          <p:nvPr/>
        </p:nvGrpSpPr>
        <p:grpSpPr>
          <a:xfrm>
            <a:off x="10461771" y="685038"/>
            <a:ext cx="1056358" cy="1051560"/>
            <a:chOff x="1417638" y="293688"/>
            <a:chExt cx="9437687" cy="9394826"/>
          </a:xfrm>
          <a:solidFill>
            <a:schemeClr val="bg1">
              <a:lumMod val="85000"/>
            </a:schemeClr>
          </a:solidFill>
        </p:grpSpPr>
        <p:grpSp>
          <p:nvGrpSpPr>
            <p:cNvPr id="170" name="Technology"/>
            <p:cNvGrpSpPr/>
            <p:nvPr/>
          </p:nvGrpSpPr>
          <p:grpSpPr>
            <a:xfrm>
              <a:off x="8102600" y="796926"/>
              <a:ext cx="2752725" cy="7278687"/>
              <a:chOff x="8102600" y="796926"/>
              <a:chExt cx="2752725" cy="7278687"/>
            </a:xfrm>
            <a:grpFill/>
          </p:grpSpPr>
          <p:sp>
            <p:nvSpPr>
              <p:cNvPr id="222" name="Freeform 182"/>
              <p:cNvSpPr/>
              <p:nvPr/>
            </p:nvSpPr>
            <p:spPr bwMode="auto">
              <a:xfrm>
                <a:off x="8537575" y="1225551"/>
                <a:ext cx="742950" cy="776288"/>
              </a:xfrm>
              <a:custGeom>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Freeform 183"/>
              <p:cNvSpPr/>
              <p:nvPr/>
            </p:nvSpPr>
            <p:spPr bwMode="auto">
              <a:xfrm>
                <a:off x="9117013" y="1790701"/>
                <a:ext cx="722312" cy="728663"/>
              </a:xfrm>
              <a:custGeom>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86"/>
              <p:cNvSpPr>
                <a:spLocks noEditPoints="1"/>
              </p:cNvSpPr>
              <p:nvPr/>
            </p:nvSpPr>
            <p:spPr bwMode="auto">
              <a:xfrm>
                <a:off x="10153650" y="4164013"/>
                <a:ext cx="701675" cy="722313"/>
              </a:xfrm>
              <a:custGeom>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87"/>
              <p:cNvSpPr/>
              <p:nvPr/>
            </p:nvSpPr>
            <p:spPr bwMode="auto">
              <a:xfrm>
                <a:off x="9526588" y="2409826"/>
                <a:ext cx="823912" cy="795338"/>
              </a:xfrm>
              <a:custGeom>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88"/>
              <p:cNvSpPr/>
              <p:nvPr/>
            </p:nvSpPr>
            <p:spPr bwMode="auto">
              <a:xfrm>
                <a:off x="9907588" y="3232151"/>
                <a:ext cx="796925" cy="769938"/>
              </a:xfrm>
              <a:custGeom>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95"/>
              <p:cNvSpPr/>
              <p:nvPr/>
            </p:nvSpPr>
            <p:spPr bwMode="auto">
              <a:xfrm>
                <a:off x="8102600" y="796926"/>
                <a:ext cx="598487" cy="714375"/>
              </a:xfrm>
              <a:custGeom>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205"/>
              <p:cNvSpPr>
                <a:spLocks noEditPoints="1"/>
              </p:cNvSpPr>
              <p:nvPr/>
            </p:nvSpPr>
            <p:spPr bwMode="auto">
              <a:xfrm>
                <a:off x="10023475" y="5708651"/>
                <a:ext cx="749300" cy="768350"/>
              </a:xfrm>
              <a:custGeom>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207"/>
              <p:cNvSpPr/>
              <p:nvPr/>
            </p:nvSpPr>
            <p:spPr bwMode="auto">
              <a:xfrm>
                <a:off x="10186988" y="5116513"/>
                <a:ext cx="668337" cy="409575"/>
              </a:xfrm>
              <a:custGeom>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208"/>
              <p:cNvSpPr/>
              <p:nvPr/>
            </p:nvSpPr>
            <p:spPr bwMode="auto">
              <a:xfrm>
                <a:off x="9702800" y="6572251"/>
                <a:ext cx="757237" cy="742950"/>
              </a:xfrm>
              <a:custGeom>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209"/>
              <p:cNvSpPr/>
              <p:nvPr/>
            </p:nvSpPr>
            <p:spPr bwMode="auto">
              <a:xfrm>
                <a:off x="9355138" y="7389813"/>
                <a:ext cx="742950" cy="685800"/>
              </a:xfrm>
              <a:custGeom>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1" name="SHB.com"/>
            <p:cNvGrpSpPr/>
            <p:nvPr/>
          </p:nvGrpSpPr>
          <p:grpSpPr>
            <a:xfrm>
              <a:off x="3619500" y="8396288"/>
              <a:ext cx="5089525" cy="1292226"/>
              <a:chOff x="3619500" y="8396288"/>
              <a:chExt cx="5089525" cy="1292226"/>
            </a:xfrm>
            <a:grpFill/>
          </p:grpSpPr>
          <p:sp>
            <p:nvSpPr>
              <p:cNvPr id="215" name="Freeform 198"/>
              <p:cNvSpPr/>
              <p:nvPr/>
            </p:nvSpPr>
            <p:spPr bwMode="auto">
              <a:xfrm>
                <a:off x="4259263" y="8702676"/>
                <a:ext cx="728662" cy="774700"/>
              </a:xfrm>
              <a:custGeom>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200"/>
              <p:cNvSpPr>
                <a:spLocks noEditPoints="1"/>
              </p:cNvSpPr>
              <p:nvPr/>
            </p:nvSpPr>
            <p:spPr bwMode="auto">
              <a:xfrm>
                <a:off x="5103813" y="8947151"/>
                <a:ext cx="558800" cy="681038"/>
              </a:xfrm>
              <a:custGeom>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204"/>
              <p:cNvSpPr/>
              <p:nvPr/>
            </p:nvSpPr>
            <p:spPr bwMode="auto">
              <a:xfrm>
                <a:off x="6269038" y="9001126"/>
                <a:ext cx="612775" cy="687388"/>
              </a:xfrm>
              <a:custGeom>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0">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206"/>
              <p:cNvSpPr>
                <a:spLocks noEditPoints="1"/>
              </p:cNvSpPr>
              <p:nvPr/>
            </p:nvSpPr>
            <p:spPr bwMode="auto">
              <a:xfrm>
                <a:off x="6991350" y="8818563"/>
                <a:ext cx="769937" cy="754063"/>
              </a:xfrm>
              <a:custGeom>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210"/>
              <p:cNvSpPr/>
              <p:nvPr/>
            </p:nvSpPr>
            <p:spPr bwMode="auto">
              <a:xfrm>
                <a:off x="7781925" y="8396288"/>
                <a:ext cx="927100" cy="898525"/>
              </a:xfrm>
              <a:custGeom>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215"/>
              <p:cNvSpPr/>
              <p:nvPr/>
            </p:nvSpPr>
            <p:spPr bwMode="auto">
              <a:xfrm>
                <a:off x="3619500" y="8423276"/>
                <a:ext cx="646112" cy="687388"/>
              </a:xfrm>
              <a:custGeom>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2" name="Science"/>
            <p:cNvGrpSpPr/>
            <p:nvPr/>
          </p:nvGrpSpPr>
          <p:grpSpPr>
            <a:xfrm>
              <a:off x="2344738" y="293688"/>
              <a:ext cx="4449762" cy="2347913"/>
              <a:chOff x="2344738" y="293688"/>
              <a:chExt cx="4449762" cy="2347913"/>
            </a:xfrm>
            <a:grpFill/>
          </p:grpSpPr>
          <p:sp>
            <p:nvSpPr>
              <p:cNvPr id="208" name="Freeform 171"/>
              <p:cNvSpPr/>
              <p:nvPr/>
            </p:nvSpPr>
            <p:spPr bwMode="auto">
              <a:xfrm>
                <a:off x="6296025" y="301626"/>
                <a:ext cx="498475" cy="679450"/>
              </a:xfrm>
              <a:custGeom>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9" name="Freeform 178"/>
              <p:cNvSpPr/>
              <p:nvPr/>
            </p:nvSpPr>
            <p:spPr bwMode="auto">
              <a:xfrm>
                <a:off x="5484813" y="293688"/>
                <a:ext cx="600075" cy="687388"/>
              </a:xfrm>
              <a:custGeom>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213"/>
              <p:cNvSpPr/>
              <p:nvPr/>
            </p:nvSpPr>
            <p:spPr bwMode="auto">
              <a:xfrm>
                <a:off x="2344738" y="1954213"/>
                <a:ext cx="687387" cy="687388"/>
              </a:xfrm>
              <a:custGeom>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216"/>
              <p:cNvSpPr/>
              <p:nvPr/>
            </p:nvSpPr>
            <p:spPr bwMode="auto">
              <a:xfrm>
                <a:off x="2849563" y="1376363"/>
                <a:ext cx="720725" cy="720725"/>
              </a:xfrm>
              <a:custGeom>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217"/>
              <p:cNvSpPr/>
              <p:nvPr/>
            </p:nvSpPr>
            <p:spPr bwMode="auto">
              <a:xfrm>
                <a:off x="4552950" y="403226"/>
                <a:ext cx="755650" cy="774700"/>
              </a:xfrm>
              <a:custGeom>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218"/>
              <p:cNvSpPr/>
              <p:nvPr/>
            </p:nvSpPr>
            <p:spPr bwMode="auto">
              <a:xfrm>
                <a:off x="3427413" y="1076326"/>
                <a:ext cx="471487" cy="612775"/>
              </a:xfrm>
              <a:custGeom>
                <a:gdLst>
                  <a:gd name="T0" fmla="*/ 297 w 297"/>
                  <a:gd name="T1" fmla="*/ 334 h 386"/>
                  <a:gd name="T2" fmla="*/ 73 w 297"/>
                  <a:gd name="T3" fmla="*/ 0 h 386"/>
                  <a:gd name="T4" fmla="*/ 0 w 297"/>
                  <a:gd name="T5" fmla="*/ 51 h 386"/>
                  <a:gd name="T6" fmla="*/ 224 w 297"/>
                  <a:gd name="T7" fmla="*/ 386 h 386"/>
                  <a:gd name="T8" fmla="*/ 297 w 297"/>
                  <a:gd name="T9" fmla="*/ 334 h 386"/>
                </a:gd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219"/>
              <p:cNvSpPr/>
              <p:nvPr/>
            </p:nvSpPr>
            <p:spPr bwMode="auto">
              <a:xfrm>
                <a:off x="3836988" y="701676"/>
                <a:ext cx="681037" cy="762000"/>
              </a:xfrm>
              <a:custGeom>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3" name="Dividers"/>
            <p:cNvGrpSpPr/>
            <p:nvPr/>
          </p:nvGrpSpPr>
          <p:grpSpPr>
            <a:xfrm>
              <a:off x="1847850" y="477838"/>
              <a:ext cx="7426325" cy="8169275"/>
              <a:chOff x="1847850" y="477838"/>
              <a:chExt cx="7426325" cy="8169275"/>
            </a:xfrm>
            <a:grpFill/>
          </p:grpSpPr>
          <p:sp>
            <p:nvSpPr>
              <p:cNvPr id="204" name="Freeform 190"/>
              <p:cNvSpPr/>
              <p:nvPr/>
            </p:nvSpPr>
            <p:spPr bwMode="auto">
              <a:xfrm>
                <a:off x="7243763" y="477838"/>
                <a:ext cx="401637" cy="884238"/>
              </a:xfrm>
              <a:custGeom>
                <a:gdLst>
                  <a:gd name="T0" fmla="*/ 253 w 253"/>
                  <a:gd name="T1" fmla="*/ 21 h 557"/>
                  <a:gd name="T2" fmla="*/ 189 w 253"/>
                  <a:gd name="T3" fmla="*/ 0 h 557"/>
                  <a:gd name="T4" fmla="*/ 0 w 253"/>
                  <a:gd name="T5" fmla="*/ 536 h 557"/>
                  <a:gd name="T6" fmla="*/ 69 w 253"/>
                  <a:gd name="T7" fmla="*/ 557 h 557"/>
                  <a:gd name="T8" fmla="*/ 253 w 253"/>
                  <a:gd name="T9" fmla="*/ 21 h 557"/>
                </a:gd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5" name="Freeform 211"/>
              <p:cNvSpPr/>
              <p:nvPr/>
            </p:nvSpPr>
            <p:spPr bwMode="auto">
              <a:xfrm>
                <a:off x="8599488" y="7885113"/>
                <a:ext cx="674687" cy="762000"/>
              </a:xfrm>
              <a:custGeom>
                <a:gdLst>
                  <a:gd name="T0" fmla="*/ 0 w 425"/>
                  <a:gd name="T1" fmla="*/ 48 h 480"/>
                  <a:gd name="T2" fmla="*/ 369 w 425"/>
                  <a:gd name="T3" fmla="*/ 480 h 480"/>
                  <a:gd name="T4" fmla="*/ 425 w 425"/>
                  <a:gd name="T5" fmla="*/ 433 h 480"/>
                  <a:gd name="T6" fmla="*/ 56 w 425"/>
                  <a:gd name="T7" fmla="*/ 0 h 480"/>
                  <a:gd name="T8" fmla="*/ 0 w 425"/>
                  <a:gd name="T9" fmla="*/ 48 h 480"/>
                </a:gd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214"/>
              <p:cNvSpPr/>
              <p:nvPr/>
            </p:nvSpPr>
            <p:spPr bwMode="auto">
              <a:xfrm>
                <a:off x="1847850" y="2859088"/>
                <a:ext cx="857250" cy="515938"/>
              </a:xfrm>
              <a:custGeom>
                <a:gdLst>
                  <a:gd name="T0" fmla="*/ 540 w 540"/>
                  <a:gd name="T1" fmla="*/ 261 h 325"/>
                  <a:gd name="T2" fmla="*/ 34 w 540"/>
                  <a:gd name="T3" fmla="*/ 0 h 325"/>
                  <a:gd name="T4" fmla="*/ 0 w 540"/>
                  <a:gd name="T5" fmla="*/ 60 h 325"/>
                  <a:gd name="T6" fmla="*/ 506 w 540"/>
                  <a:gd name="T7" fmla="*/ 325 h 325"/>
                  <a:gd name="T8" fmla="*/ 540 w 540"/>
                  <a:gd name="T9" fmla="*/ 261 h 325"/>
                </a:gd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224"/>
              <p:cNvSpPr/>
              <p:nvPr/>
            </p:nvSpPr>
            <p:spPr bwMode="auto">
              <a:xfrm>
                <a:off x="2936875" y="7858126"/>
                <a:ext cx="701675" cy="741363"/>
              </a:xfrm>
              <a:custGeom>
                <a:gdLst>
                  <a:gd name="T0" fmla="*/ 387 w 442"/>
                  <a:gd name="T1" fmla="*/ 0 h 467"/>
                  <a:gd name="T2" fmla="*/ 0 w 442"/>
                  <a:gd name="T3" fmla="*/ 416 h 467"/>
                  <a:gd name="T4" fmla="*/ 56 w 442"/>
                  <a:gd name="T5" fmla="*/ 467 h 467"/>
                  <a:gd name="T6" fmla="*/ 442 w 442"/>
                  <a:gd name="T7" fmla="*/ 47 h 467"/>
                  <a:gd name="T8" fmla="*/ 387 w 442"/>
                  <a:gd name="T9" fmla="*/ 0 h 467"/>
                </a:gd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4" name="Litigators you like."/>
            <p:cNvGrpSpPr/>
            <p:nvPr/>
          </p:nvGrpSpPr>
          <p:grpSpPr>
            <a:xfrm>
              <a:off x="3387725" y="3987801"/>
              <a:ext cx="5634037" cy="2482850"/>
              <a:chOff x="3387725" y="3987801"/>
              <a:chExt cx="5634037" cy="2482850"/>
            </a:xfrm>
            <a:grpFill/>
          </p:grpSpPr>
          <p:sp>
            <p:nvSpPr>
              <p:cNvPr id="182" name="Freeform 172"/>
              <p:cNvSpPr/>
              <p:nvPr/>
            </p:nvSpPr>
            <p:spPr bwMode="auto">
              <a:xfrm>
                <a:off x="66436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3" name="Freeform 173"/>
              <p:cNvSpPr>
                <a:spLocks noEditPoints="1"/>
              </p:cNvSpPr>
              <p:nvPr/>
            </p:nvSpPr>
            <p:spPr bwMode="auto">
              <a:xfrm>
                <a:off x="4572000" y="5511801"/>
                <a:ext cx="701675" cy="666750"/>
              </a:xfrm>
              <a:custGeom>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5"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6" name="Freeform 176"/>
              <p:cNvSpPr>
                <a:spLocks noEditPoints="1"/>
              </p:cNvSpPr>
              <p:nvPr/>
            </p:nvSpPr>
            <p:spPr bwMode="auto">
              <a:xfrm>
                <a:off x="5186363" y="4287838"/>
                <a:ext cx="687387" cy="958850"/>
              </a:xfrm>
              <a:custGeom>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7" name="Freeform 177"/>
              <p:cNvSpPr/>
              <p:nvPr/>
            </p:nvSpPr>
            <p:spPr bwMode="auto">
              <a:xfrm>
                <a:off x="3816350" y="5532438"/>
                <a:ext cx="715962" cy="938213"/>
              </a:xfrm>
              <a:custGeom>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8" name="Freeform 179"/>
              <p:cNvSpPr/>
              <p:nvPr/>
            </p:nvSpPr>
            <p:spPr bwMode="auto">
              <a:xfrm>
                <a:off x="43068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9" name="Freeform 180"/>
              <p:cNvSpPr/>
              <p:nvPr/>
            </p:nvSpPr>
            <p:spPr bwMode="auto">
              <a:xfrm>
                <a:off x="3387725" y="4008438"/>
                <a:ext cx="577850" cy="925513"/>
              </a:xfrm>
              <a:custGeom>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0"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1" name="Freeform 184"/>
              <p:cNvSpPr/>
              <p:nvPr/>
            </p:nvSpPr>
            <p:spPr bwMode="auto">
              <a:xfrm>
                <a:off x="8483600" y="4287838"/>
                <a:ext cx="538162" cy="658813"/>
              </a:xfrm>
              <a:custGeom>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2" name="Freeform 185"/>
              <p:cNvSpPr/>
              <p:nvPr/>
            </p:nvSpPr>
            <p:spPr bwMode="auto">
              <a:xfrm>
                <a:off x="8763000" y="5526088"/>
                <a:ext cx="177800" cy="161925"/>
              </a:xfrm>
              <a:custGeom>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3" name="Freeform 189"/>
              <p:cNvSpPr/>
              <p:nvPr/>
            </p:nvSpPr>
            <p:spPr bwMode="auto">
              <a:xfrm>
                <a:off x="7134225" y="5178426"/>
                <a:ext cx="660400" cy="985838"/>
              </a:xfrm>
              <a:custGeom>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4" name="Freeform 191"/>
              <p:cNvSpPr/>
              <p:nvPr/>
            </p:nvSpPr>
            <p:spPr bwMode="auto">
              <a:xfrm>
                <a:off x="8599488" y="5526088"/>
                <a:ext cx="122237" cy="161925"/>
              </a:xfrm>
              <a:custGeom>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5" name="Freeform 192"/>
              <p:cNvSpPr>
                <a:spLocks noEditPoints="1"/>
              </p:cNvSpPr>
              <p:nvPr/>
            </p:nvSpPr>
            <p:spPr bwMode="auto">
              <a:xfrm>
                <a:off x="7196138" y="4287838"/>
                <a:ext cx="708025" cy="658813"/>
              </a:xfrm>
              <a:custGeom>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193"/>
              <p:cNvSpPr>
                <a:spLocks noEditPoints="1"/>
              </p:cNvSpPr>
              <p:nvPr/>
            </p:nvSpPr>
            <p:spPr bwMode="auto">
              <a:xfrm>
                <a:off x="7829550" y="5511801"/>
                <a:ext cx="647700" cy="666750"/>
              </a:xfrm>
              <a:custGeom>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194"/>
              <p:cNvSpPr/>
              <p:nvPr/>
            </p:nvSpPr>
            <p:spPr bwMode="auto">
              <a:xfrm>
                <a:off x="8007350" y="4287838"/>
                <a:ext cx="442912" cy="646113"/>
              </a:xfrm>
              <a:custGeom>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8"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97"/>
              <p:cNvSpPr>
                <a:spLocks noEditPoints="1"/>
              </p:cNvSpPr>
              <p:nvPr/>
            </p:nvSpPr>
            <p:spPr bwMode="auto">
              <a:xfrm>
                <a:off x="5983288" y="4287838"/>
                <a:ext cx="612775" cy="658813"/>
              </a:xfrm>
              <a:custGeom>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203"/>
              <p:cNvSpPr/>
              <p:nvPr/>
            </p:nvSpPr>
            <p:spPr bwMode="auto">
              <a:xfrm>
                <a:off x="5376863" y="5532438"/>
                <a:ext cx="606425" cy="646113"/>
              </a:xfrm>
              <a:custGeom>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5" name="Health"/>
            <p:cNvGrpSpPr/>
            <p:nvPr/>
          </p:nvGrpSpPr>
          <p:grpSpPr>
            <a:xfrm>
              <a:off x="1417638" y="3689351"/>
              <a:ext cx="1554162" cy="4264025"/>
              <a:chOff x="1417638" y="3689351"/>
              <a:chExt cx="1554162" cy="4264025"/>
            </a:xfrm>
            <a:grpFill/>
          </p:grpSpPr>
          <p:sp>
            <p:nvSpPr>
              <p:cNvPr id="176" name="Freeform 212"/>
              <p:cNvSpPr/>
              <p:nvPr/>
            </p:nvSpPr>
            <p:spPr bwMode="auto">
              <a:xfrm>
                <a:off x="1438275" y="5124451"/>
                <a:ext cx="647700" cy="441325"/>
              </a:xfrm>
              <a:custGeom>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7" name="Freeform 220"/>
              <p:cNvSpPr/>
              <p:nvPr/>
            </p:nvSpPr>
            <p:spPr bwMode="auto">
              <a:xfrm>
                <a:off x="1479550" y="3689351"/>
                <a:ext cx="749300" cy="685800"/>
              </a:xfrm>
              <a:custGeom>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8" name="Freeform 221"/>
              <p:cNvSpPr/>
              <p:nvPr/>
            </p:nvSpPr>
            <p:spPr bwMode="auto">
              <a:xfrm>
                <a:off x="1765300" y="6505576"/>
                <a:ext cx="763587" cy="673100"/>
              </a:xfrm>
              <a:custGeom>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3">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222"/>
              <p:cNvSpPr/>
              <p:nvPr/>
            </p:nvSpPr>
            <p:spPr bwMode="auto">
              <a:xfrm>
                <a:off x="2127250" y="7137401"/>
                <a:ext cx="844550" cy="815975"/>
              </a:xfrm>
              <a:custGeom>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223"/>
              <p:cNvSpPr/>
              <p:nvPr/>
            </p:nvSpPr>
            <p:spPr bwMode="auto">
              <a:xfrm>
                <a:off x="1417638" y="4525963"/>
                <a:ext cx="654050" cy="509588"/>
              </a:xfrm>
              <a:custGeom>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226"/>
              <p:cNvSpPr>
                <a:spLocks noEditPoints="1"/>
              </p:cNvSpPr>
              <p:nvPr/>
            </p:nvSpPr>
            <p:spPr bwMode="auto">
              <a:xfrm>
                <a:off x="1560513" y="5708651"/>
                <a:ext cx="709612" cy="646113"/>
              </a:xfrm>
              <a:custGeom>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6" name="Critical in a Crisis Tagline" hidden="1"/>
          <p:cNvGrpSpPr>
            <a:grpSpLocks noChangeAspect="1"/>
          </p:cNvGrpSpPr>
          <p:nvPr/>
        </p:nvGrpSpPr>
        <p:grpSpPr>
          <a:xfrm>
            <a:off x="10462661" y="685800"/>
            <a:ext cx="1054576" cy="1050036"/>
            <a:chOff x="1760538" y="814388"/>
            <a:chExt cx="7743824" cy="7710488"/>
          </a:xfrm>
          <a:solidFill>
            <a:schemeClr val="bg1">
              <a:lumMod val="85000"/>
            </a:schemeClr>
          </a:solidFill>
        </p:grpSpPr>
        <p:grpSp>
          <p:nvGrpSpPr>
            <p:cNvPr id="17" name="Critical in a Crisis"/>
            <p:cNvGrpSpPr/>
            <p:nvPr/>
          </p:nvGrpSpPr>
          <p:grpSpPr>
            <a:xfrm>
              <a:off x="3222625" y="2690813"/>
              <a:ext cx="4852988" cy="3875088"/>
              <a:chOff x="3222625" y="2690813"/>
              <a:chExt cx="4852988" cy="3875088"/>
            </a:xfrm>
            <a:grpFill/>
          </p:grpSpPr>
          <p:sp>
            <p:nvSpPr>
              <p:cNvPr id="57"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8"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9" name="Freeform 28"/>
              <p:cNvSpPr/>
              <p:nvPr/>
            </p:nvSpPr>
            <p:spPr bwMode="auto">
              <a:xfrm>
                <a:off x="4033838" y="6003925"/>
                <a:ext cx="515937" cy="549275"/>
              </a:xfrm>
              <a:custGeom>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0"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30"/>
              <p:cNvSpPr/>
              <p:nvPr/>
            </p:nvSpPr>
            <p:spPr bwMode="auto">
              <a:xfrm>
                <a:off x="4960938" y="6003925"/>
                <a:ext cx="488950" cy="561975"/>
              </a:xfrm>
              <a:custGeom>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31"/>
              <p:cNvSpPr/>
              <p:nvPr/>
            </p:nvSpPr>
            <p:spPr bwMode="auto">
              <a:xfrm>
                <a:off x="6788150" y="6003925"/>
                <a:ext cx="382587" cy="549275"/>
              </a:xfrm>
              <a:custGeom>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32"/>
              <p:cNvSpPr/>
              <p:nvPr/>
            </p:nvSpPr>
            <p:spPr bwMode="auto">
              <a:xfrm>
                <a:off x="7177088" y="5857875"/>
                <a:ext cx="420687" cy="708025"/>
              </a:xfrm>
              <a:custGeom>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5">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4" name="Freeform 33"/>
              <p:cNvSpPr>
                <a:spLocks noEditPoints="1"/>
              </p:cNvSpPr>
              <p:nvPr/>
            </p:nvSpPr>
            <p:spPr bwMode="auto">
              <a:xfrm>
                <a:off x="5478463" y="6003925"/>
                <a:ext cx="601662" cy="561975"/>
              </a:xfrm>
              <a:custGeom>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Freeform 34"/>
              <p:cNvSpPr/>
              <p:nvPr/>
            </p:nvSpPr>
            <p:spPr bwMode="auto">
              <a:xfrm>
                <a:off x="6164263" y="6015038"/>
                <a:ext cx="517525" cy="550863"/>
              </a:xfrm>
              <a:custGeom>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35"/>
              <p:cNvSpPr/>
              <p:nvPr/>
            </p:nvSpPr>
            <p:spPr bwMode="auto">
              <a:xfrm>
                <a:off x="4184650" y="4992688"/>
                <a:ext cx="376237" cy="550863"/>
              </a:xfrm>
              <a:custGeom>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Freeform 36"/>
              <p:cNvSpPr/>
              <p:nvPr/>
            </p:nvSpPr>
            <p:spPr bwMode="auto">
              <a:xfrm>
                <a:off x="3644900" y="4992688"/>
                <a:ext cx="488950" cy="566738"/>
              </a:xfrm>
              <a:custGeom>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37"/>
              <p:cNvSpPr>
                <a:spLocks noEditPoints="1"/>
              </p:cNvSpPr>
              <p:nvPr/>
            </p:nvSpPr>
            <p:spPr bwMode="auto">
              <a:xfrm>
                <a:off x="4589463" y="4992688"/>
                <a:ext cx="550862" cy="566738"/>
              </a:xfrm>
              <a:custGeom>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38"/>
              <p:cNvSpPr/>
              <p:nvPr/>
            </p:nvSpPr>
            <p:spPr bwMode="auto">
              <a:xfrm>
                <a:off x="6473825" y="5003800"/>
                <a:ext cx="612775" cy="539750"/>
              </a:xfrm>
              <a:custGeom>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40"/>
              <p:cNvSpPr>
                <a:spLocks noEditPoints="1"/>
              </p:cNvSpPr>
              <p:nvPr/>
            </p:nvSpPr>
            <p:spPr bwMode="auto">
              <a:xfrm>
                <a:off x="5202238" y="4992688"/>
                <a:ext cx="517525" cy="566738"/>
              </a:xfrm>
              <a:custGeom>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41"/>
              <p:cNvSpPr>
                <a:spLocks noEditPoints="1"/>
              </p:cNvSpPr>
              <p:nvPr/>
            </p:nvSpPr>
            <p:spPr bwMode="auto">
              <a:xfrm>
                <a:off x="7119938" y="4992688"/>
                <a:ext cx="550862" cy="566738"/>
              </a:xfrm>
              <a:custGeom>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42"/>
              <p:cNvSpPr/>
              <p:nvPr/>
            </p:nvSpPr>
            <p:spPr bwMode="auto">
              <a:xfrm>
                <a:off x="5765800" y="4846638"/>
                <a:ext cx="415925" cy="712788"/>
              </a:xfrm>
              <a:custGeom>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44"/>
              <p:cNvSpPr/>
              <p:nvPr/>
            </p:nvSpPr>
            <p:spPr bwMode="auto">
              <a:xfrm>
                <a:off x="5876925" y="3981450"/>
                <a:ext cx="377825" cy="557213"/>
              </a:xfrm>
              <a:custGeom>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45"/>
              <p:cNvSpPr/>
              <p:nvPr/>
            </p:nvSpPr>
            <p:spPr bwMode="auto">
              <a:xfrm>
                <a:off x="5337175" y="3981450"/>
                <a:ext cx="490537" cy="568325"/>
              </a:xfrm>
              <a:custGeom>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47"/>
              <p:cNvSpPr/>
              <p:nvPr/>
            </p:nvSpPr>
            <p:spPr bwMode="auto">
              <a:xfrm>
                <a:off x="6564313" y="3981450"/>
                <a:ext cx="460375" cy="568325"/>
              </a:xfrm>
              <a:custGeom>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50"/>
              <p:cNvSpPr/>
              <p:nvPr/>
            </p:nvSpPr>
            <p:spPr bwMode="auto">
              <a:xfrm>
                <a:off x="3509963" y="3981450"/>
                <a:ext cx="517525" cy="557213"/>
              </a:xfrm>
              <a:custGeom>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52"/>
              <p:cNvSpPr/>
              <p:nvPr/>
            </p:nvSpPr>
            <p:spPr bwMode="auto">
              <a:xfrm>
                <a:off x="7834313" y="4357688"/>
                <a:ext cx="241300" cy="309563"/>
              </a:xfrm>
              <a:custGeom>
                <a:gdLst>
                  <a:gd name="T0" fmla="*/ 53 w 152"/>
                  <a:gd name="T1" fmla="*/ 0 h 195"/>
                  <a:gd name="T2" fmla="*/ 0 w 152"/>
                  <a:gd name="T3" fmla="*/ 195 h 195"/>
                  <a:gd name="T4" fmla="*/ 92 w 152"/>
                  <a:gd name="T5" fmla="*/ 195 h 195"/>
                  <a:gd name="T6" fmla="*/ 152 w 152"/>
                  <a:gd name="T7" fmla="*/ 0 h 195"/>
                  <a:gd name="T8" fmla="*/ 53 w 152"/>
                  <a:gd name="T9" fmla="*/ 0 h 195"/>
                </a:gd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Freeform 55"/>
              <p:cNvSpPr/>
              <p:nvPr/>
            </p:nvSpPr>
            <p:spPr bwMode="auto">
              <a:xfrm>
                <a:off x="7339013" y="3981450"/>
                <a:ext cx="461962" cy="568325"/>
              </a:xfrm>
              <a:custGeom>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56"/>
              <p:cNvSpPr>
                <a:spLocks noEditPoints="1"/>
              </p:cNvSpPr>
              <p:nvPr/>
            </p:nvSpPr>
            <p:spPr bwMode="auto">
              <a:xfrm>
                <a:off x="4425950" y="3981450"/>
                <a:ext cx="517525" cy="568325"/>
              </a:xfrm>
              <a:custGeom>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61"/>
              <p:cNvSpPr/>
              <p:nvPr/>
            </p:nvSpPr>
            <p:spPr bwMode="auto">
              <a:xfrm>
                <a:off x="3910013" y="2724150"/>
                <a:ext cx="701675" cy="820738"/>
              </a:xfrm>
              <a:custGeom>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62"/>
              <p:cNvSpPr/>
              <p:nvPr/>
            </p:nvSpPr>
            <p:spPr bwMode="auto">
              <a:xfrm>
                <a:off x="4679950" y="2976563"/>
                <a:ext cx="376237" cy="550863"/>
              </a:xfrm>
              <a:custGeom>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Freeform 64"/>
              <p:cNvSpPr/>
              <p:nvPr/>
            </p:nvSpPr>
            <p:spPr bwMode="auto">
              <a:xfrm>
                <a:off x="5343525" y="2830513"/>
                <a:ext cx="415925" cy="708025"/>
              </a:xfrm>
              <a:custGeom>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5">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Freeform 65"/>
              <p:cNvSpPr/>
              <p:nvPr/>
            </p:nvSpPr>
            <p:spPr bwMode="auto">
              <a:xfrm>
                <a:off x="6097588" y="2976563"/>
                <a:ext cx="488950" cy="561975"/>
              </a:xfrm>
              <a:custGeom>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66"/>
              <p:cNvSpPr>
                <a:spLocks noEditPoints="1"/>
              </p:cNvSpPr>
              <p:nvPr/>
            </p:nvSpPr>
            <p:spPr bwMode="auto">
              <a:xfrm>
                <a:off x="6608763" y="2976563"/>
                <a:ext cx="517525" cy="561975"/>
              </a:xfrm>
              <a:custGeom>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Freeform 67"/>
              <p:cNvSpPr>
                <a:spLocks noEditPoints="1"/>
              </p:cNvSpPr>
              <p:nvPr/>
            </p:nvSpPr>
            <p:spPr bwMode="auto">
              <a:xfrm>
                <a:off x="7710488" y="5857875"/>
                <a:ext cx="276225" cy="274638"/>
              </a:xfrm>
              <a:custGeom>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68"/>
              <p:cNvSpPr>
                <a:spLocks noEditPoints="1"/>
              </p:cNvSpPr>
              <p:nvPr/>
            </p:nvSpPr>
            <p:spPr bwMode="auto">
              <a:xfrm>
                <a:off x="7794625" y="5924550"/>
                <a:ext cx="112712" cy="141288"/>
              </a:xfrm>
              <a:custGeom>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 name="SHB.com"/>
            <p:cNvGrpSpPr/>
            <p:nvPr/>
          </p:nvGrpSpPr>
          <p:grpSpPr>
            <a:xfrm>
              <a:off x="3567113" y="7464425"/>
              <a:ext cx="4176712" cy="1060451"/>
              <a:chOff x="3567113" y="7464425"/>
              <a:chExt cx="4176712" cy="1060451"/>
            </a:xfrm>
            <a:grpFill/>
          </p:grpSpPr>
          <p:sp>
            <p:nvSpPr>
              <p:cNvPr id="50" name="Freeform 69"/>
              <p:cNvSpPr/>
              <p:nvPr/>
            </p:nvSpPr>
            <p:spPr bwMode="auto">
              <a:xfrm>
                <a:off x="5741988" y="7958138"/>
                <a:ext cx="501650" cy="566738"/>
              </a:xfrm>
              <a:custGeom>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1" name="Freeform 70"/>
              <p:cNvSpPr/>
              <p:nvPr/>
            </p:nvSpPr>
            <p:spPr bwMode="auto">
              <a:xfrm>
                <a:off x="3567113" y="7486650"/>
                <a:ext cx="533400" cy="560388"/>
              </a:xfrm>
              <a:custGeom>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2" name="Freeform 71"/>
              <p:cNvSpPr>
                <a:spLocks noEditPoints="1"/>
              </p:cNvSpPr>
              <p:nvPr/>
            </p:nvSpPr>
            <p:spPr bwMode="auto">
              <a:xfrm>
                <a:off x="6332538" y="7812088"/>
                <a:ext cx="636587" cy="617538"/>
              </a:xfrm>
              <a:custGeom>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3" name="Freeform 72"/>
              <p:cNvSpPr/>
              <p:nvPr/>
            </p:nvSpPr>
            <p:spPr bwMode="auto">
              <a:xfrm>
                <a:off x="5416550" y="8378825"/>
                <a:ext cx="134937" cy="141288"/>
              </a:xfrm>
              <a:custGeom>
                <a:gdLst>
                  <a:gd name="T0" fmla="*/ 12 w 24"/>
                  <a:gd name="T1" fmla="*/ 0 h 25"/>
                  <a:gd name="T2" fmla="*/ 0 w 24"/>
                  <a:gd name="T3" fmla="*/ 12 h 25"/>
                  <a:gd name="T4" fmla="*/ 12 w 24"/>
                  <a:gd name="T5" fmla="*/ 25 h 25"/>
                  <a:gd name="T6" fmla="*/ 24 w 24"/>
                  <a:gd name="T7" fmla="*/ 13 h 25"/>
                  <a:gd name="T8" fmla="*/ 12 w 24"/>
                  <a:gd name="T9" fmla="*/ 0 h 25"/>
                </a:gd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4" name="Freeform 73"/>
              <p:cNvSpPr>
                <a:spLocks noEditPoints="1"/>
              </p:cNvSpPr>
              <p:nvPr/>
            </p:nvSpPr>
            <p:spPr bwMode="auto">
              <a:xfrm>
                <a:off x="4786313" y="7913688"/>
                <a:ext cx="455612" cy="560388"/>
              </a:xfrm>
              <a:custGeom>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5" name="Freeform 74"/>
              <p:cNvSpPr/>
              <p:nvPr/>
            </p:nvSpPr>
            <p:spPr bwMode="auto">
              <a:xfrm>
                <a:off x="4095750" y="7710488"/>
                <a:ext cx="595312" cy="635000"/>
              </a:xfrm>
              <a:custGeom>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6" name="Freeform 75"/>
              <p:cNvSpPr/>
              <p:nvPr/>
            </p:nvSpPr>
            <p:spPr bwMode="auto">
              <a:xfrm>
                <a:off x="6980238" y="7464425"/>
                <a:ext cx="763587" cy="735013"/>
              </a:xfrm>
              <a:custGeom>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2">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 name="Dividers"/>
            <p:cNvGrpSpPr/>
            <p:nvPr/>
          </p:nvGrpSpPr>
          <p:grpSpPr>
            <a:xfrm>
              <a:off x="2116138" y="960438"/>
              <a:ext cx="6089649" cy="6705600"/>
              <a:chOff x="2116138" y="960438"/>
              <a:chExt cx="6089649" cy="6705600"/>
            </a:xfrm>
            <a:grpFill/>
          </p:grpSpPr>
          <p:sp>
            <p:nvSpPr>
              <p:cNvPr id="46" name="Freeform 78"/>
              <p:cNvSpPr/>
              <p:nvPr/>
            </p:nvSpPr>
            <p:spPr bwMode="auto">
              <a:xfrm>
                <a:off x="6540500" y="960438"/>
                <a:ext cx="331787" cy="730250"/>
              </a:xfrm>
              <a:custGeom>
                <a:gdLst>
                  <a:gd name="T0" fmla="*/ 209 w 209"/>
                  <a:gd name="T1" fmla="*/ 22 h 460"/>
                  <a:gd name="T2" fmla="*/ 153 w 209"/>
                  <a:gd name="T3" fmla="*/ 0 h 460"/>
                  <a:gd name="T4" fmla="*/ 0 w 209"/>
                  <a:gd name="T5" fmla="*/ 443 h 460"/>
                  <a:gd name="T6" fmla="*/ 57 w 209"/>
                  <a:gd name="T7" fmla="*/ 460 h 460"/>
                  <a:gd name="T8" fmla="*/ 209 w 209"/>
                  <a:gd name="T9" fmla="*/ 22 h 460"/>
                </a:gd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7" name="Freeform 85"/>
              <p:cNvSpPr/>
              <p:nvPr/>
            </p:nvSpPr>
            <p:spPr bwMode="auto">
              <a:xfrm>
                <a:off x="7654925" y="7048500"/>
                <a:ext cx="550862" cy="617538"/>
              </a:xfrm>
              <a:custGeom>
                <a:gdLst>
                  <a:gd name="T0" fmla="*/ 0 w 347"/>
                  <a:gd name="T1" fmla="*/ 35 h 389"/>
                  <a:gd name="T2" fmla="*/ 301 w 347"/>
                  <a:gd name="T3" fmla="*/ 389 h 389"/>
                  <a:gd name="T4" fmla="*/ 347 w 347"/>
                  <a:gd name="T5" fmla="*/ 353 h 389"/>
                  <a:gd name="T6" fmla="*/ 46 w 347"/>
                  <a:gd name="T7" fmla="*/ 0 h 389"/>
                  <a:gd name="T8" fmla="*/ 0 w 347"/>
                  <a:gd name="T9" fmla="*/ 35 h 389"/>
                </a:gd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8" name="Freeform 89"/>
              <p:cNvSpPr/>
              <p:nvPr/>
            </p:nvSpPr>
            <p:spPr bwMode="auto">
              <a:xfrm>
                <a:off x="2116138" y="2914650"/>
                <a:ext cx="701675" cy="427038"/>
              </a:xfrm>
              <a:custGeom>
                <a:gdLst>
                  <a:gd name="T0" fmla="*/ 442 w 442"/>
                  <a:gd name="T1" fmla="*/ 216 h 269"/>
                  <a:gd name="T2" fmla="*/ 28 w 442"/>
                  <a:gd name="T3" fmla="*/ 0 h 269"/>
                  <a:gd name="T4" fmla="*/ 0 w 442"/>
                  <a:gd name="T5" fmla="*/ 53 h 269"/>
                  <a:gd name="T6" fmla="*/ 414 w 442"/>
                  <a:gd name="T7" fmla="*/ 269 h 269"/>
                  <a:gd name="T8" fmla="*/ 442 w 442"/>
                  <a:gd name="T9" fmla="*/ 216 h 269"/>
                </a:gd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9" name="Freeform 96"/>
              <p:cNvSpPr/>
              <p:nvPr/>
            </p:nvSpPr>
            <p:spPr bwMode="auto">
              <a:xfrm>
                <a:off x="3009900" y="7019925"/>
                <a:ext cx="573087" cy="606425"/>
              </a:xfrm>
              <a:custGeom>
                <a:gdLst>
                  <a:gd name="T0" fmla="*/ 315 w 361"/>
                  <a:gd name="T1" fmla="*/ 0 h 382"/>
                  <a:gd name="T2" fmla="*/ 0 w 361"/>
                  <a:gd name="T3" fmla="*/ 343 h 382"/>
                  <a:gd name="T4" fmla="*/ 42 w 361"/>
                  <a:gd name="T5" fmla="*/ 382 h 382"/>
                  <a:gd name="T6" fmla="*/ 361 w 361"/>
                  <a:gd name="T7" fmla="*/ 39 h 382"/>
                  <a:gd name="T8" fmla="*/ 315 w 361"/>
                  <a:gd name="T9" fmla="*/ 0 h 382"/>
                </a:gd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0" name="Technology"/>
            <p:cNvGrpSpPr/>
            <p:nvPr/>
          </p:nvGrpSpPr>
          <p:grpSpPr>
            <a:xfrm>
              <a:off x="7243763" y="1230313"/>
              <a:ext cx="2260599" cy="5969000"/>
              <a:chOff x="7243763" y="1230313"/>
              <a:chExt cx="2260599" cy="5969000"/>
            </a:xfrm>
            <a:grpFill/>
          </p:grpSpPr>
          <p:sp>
            <p:nvSpPr>
              <p:cNvPr id="36" name="Freeform 76"/>
              <p:cNvSpPr/>
              <p:nvPr/>
            </p:nvSpPr>
            <p:spPr bwMode="auto">
              <a:xfrm>
                <a:off x="8723313" y="3224213"/>
                <a:ext cx="652462" cy="635000"/>
              </a:xfrm>
              <a:custGeom>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7" name="Freeform 77"/>
              <p:cNvSpPr>
                <a:spLocks noEditPoints="1"/>
              </p:cNvSpPr>
              <p:nvPr/>
            </p:nvSpPr>
            <p:spPr bwMode="auto">
              <a:xfrm>
                <a:off x="8924925" y="3987800"/>
                <a:ext cx="579437" cy="595313"/>
              </a:xfrm>
              <a:custGeom>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8" name="Freeform 79"/>
              <p:cNvSpPr/>
              <p:nvPr/>
            </p:nvSpPr>
            <p:spPr bwMode="auto">
              <a:xfrm>
                <a:off x="8953500" y="4768850"/>
                <a:ext cx="546100" cy="336550"/>
              </a:xfrm>
              <a:custGeom>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cxnLst>
                  <a:cxn ang="0">
                    <a:pos x="T0" y="T1"/>
                  </a:cxn>
                  <a:cxn ang="0">
                    <a:pos x="T2" y="T3"/>
                  </a:cxn>
                  <a:cxn ang="0">
                    <a:pos x="T4" y="T5"/>
                  </a:cxn>
                  <a:cxn ang="0">
                    <a:pos x="T6" y="T7"/>
                  </a:cxn>
                  <a:cxn ang="0">
                    <a:pos x="T8" y="T9"/>
                  </a:cxn>
                  <a:cxn ang="0">
                    <a:pos x="T10" y="T11"/>
                  </a:cxn>
                  <a:cxn ang="0">
                    <a:pos x="T12" y="T13"/>
                  </a:cxn>
                </a:cxnLst>
                <a:rect l="0" t="0" r="r" b="b"/>
                <a:pathLst>
                  <a:path w="344" h="211">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9" name="Freeform 80"/>
              <p:cNvSpPr>
                <a:spLocks noEditPoints="1"/>
              </p:cNvSpPr>
              <p:nvPr/>
            </p:nvSpPr>
            <p:spPr bwMode="auto">
              <a:xfrm>
                <a:off x="8818563" y="5256213"/>
                <a:ext cx="612775" cy="630238"/>
              </a:xfrm>
              <a:custGeom>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0" name="Freeform 81"/>
              <p:cNvSpPr/>
              <p:nvPr/>
            </p:nvSpPr>
            <p:spPr bwMode="auto">
              <a:xfrm>
                <a:off x="8413750" y="2551113"/>
                <a:ext cx="674687" cy="655638"/>
              </a:xfrm>
              <a:custGeom>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2">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1" name="Freeform 82"/>
              <p:cNvSpPr/>
              <p:nvPr/>
            </p:nvSpPr>
            <p:spPr bwMode="auto">
              <a:xfrm>
                <a:off x="8272463" y="6638925"/>
                <a:ext cx="608012" cy="560388"/>
              </a:xfrm>
              <a:custGeom>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2" name="Freeform 83"/>
              <p:cNvSpPr/>
              <p:nvPr/>
            </p:nvSpPr>
            <p:spPr bwMode="auto">
              <a:xfrm>
                <a:off x="8075613" y="2044700"/>
                <a:ext cx="596900" cy="595313"/>
              </a:xfrm>
              <a:custGeom>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3" name="Freeform 84"/>
              <p:cNvSpPr/>
              <p:nvPr/>
            </p:nvSpPr>
            <p:spPr bwMode="auto">
              <a:xfrm>
                <a:off x="8559800" y="5964238"/>
                <a:ext cx="619125" cy="606425"/>
              </a:xfrm>
              <a:custGeom>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4" name="Freeform 86"/>
              <p:cNvSpPr/>
              <p:nvPr/>
            </p:nvSpPr>
            <p:spPr bwMode="auto">
              <a:xfrm>
                <a:off x="7604125" y="1579563"/>
                <a:ext cx="606425" cy="633413"/>
              </a:xfrm>
              <a:custGeom>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5" name="Freeform 97"/>
              <p:cNvSpPr/>
              <p:nvPr/>
            </p:nvSpPr>
            <p:spPr bwMode="auto">
              <a:xfrm>
                <a:off x="7243763" y="1230313"/>
                <a:ext cx="488950" cy="584200"/>
              </a:xfrm>
              <a:custGeom>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1" name="Science"/>
            <p:cNvGrpSpPr/>
            <p:nvPr/>
          </p:nvGrpSpPr>
          <p:grpSpPr>
            <a:xfrm>
              <a:off x="2520950" y="814388"/>
              <a:ext cx="3649662" cy="1927225"/>
              <a:chOff x="2520950" y="814388"/>
              <a:chExt cx="3649662" cy="1927225"/>
            </a:xfrm>
            <a:grpFill/>
          </p:grpSpPr>
          <p:sp>
            <p:nvSpPr>
              <p:cNvPr id="29" name="Freeform 88"/>
              <p:cNvSpPr/>
              <p:nvPr/>
            </p:nvSpPr>
            <p:spPr bwMode="auto">
              <a:xfrm>
                <a:off x="2520950" y="2179638"/>
                <a:ext cx="566737" cy="561975"/>
              </a:xfrm>
              <a:custGeom>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 name="Freeform 91"/>
              <p:cNvSpPr/>
              <p:nvPr/>
            </p:nvSpPr>
            <p:spPr bwMode="auto">
              <a:xfrm>
                <a:off x="2930525" y="1701800"/>
                <a:ext cx="596900" cy="590550"/>
              </a:xfrm>
              <a:custGeom>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 name="Freeform 92"/>
              <p:cNvSpPr/>
              <p:nvPr/>
            </p:nvSpPr>
            <p:spPr bwMode="auto">
              <a:xfrm>
                <a:off x="3414713" y="1455738"/>
                <a:ext cx="382587" cy="500063"/>
              </a:xfrm>
              <a:custGeom>
                <a:gdLst>
                  <a:gd name="T0" fmla="*/ 241 w 241"/>
                  <a:gd name="T1" fmla="*/ 276 h 315"/>
                  <a:gd name="T2" fmla="*/ 60 w 241"/>
                  <a:gd name="T3" fmla="*/ 0 h 315"/>
                  <a:gd name="T4" fmla="*/ 0 w 241"/>
                  <a:gd name="T5" fmla="*/ 42 h 315"/>
                  <a:gd name="T6" fmla="*/ 181 w 241"/>
                  <a:gd name="T7" fmla="*/ 315 h 315"/>
                  <a:gd name="T8" fmla="*/ 241 w 241"/>
                  <a:gd name="T9" fmla="*/ 276 h 315"/>
                </a:gd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 name="Freeform 93"/>
              <p:cNvSpPr/>
              <p:nvPr/>
            </p:nvSpPr>
            <p:spPr bwMode="auto">
              <a:xfrm>
                <a:off x="5095875" y="814388"/>
                <a:ext cx="495300" cy="561975"/>
              </a:xfrm>
              <a:custGeom>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 name="Freeform 94"/>
              <p:cNvSpPr/>
              <p:nvPr/>
            </p:nvSpPr>
            <p:spPr bwMode="auto">
              <a:xfrm>
                <a:off x="5759450" y="820738"/>
                <a:ext cx="411162" cy="561975"/>
              </a:xfrm>
              <a:custGeom>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 name="Freeform 95"/>
              <p:cNvSpPr/>
              <p:nvPr/>
            </p:nvSpPr>
            <p:spPr bwMode="auto">
              <a:xfrm>
                <a:off x="3746500" y="1152525"/>
                <a:ext cx="557212" cy="622300"/>
              </a:xfrm>
              <a:custGeom>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 name="Freeform 99"/>
              <p:cNvSpPr/>
              <p:nvPr/>
            </p:nvSpPr>
            <p:spPr bwMode="auto">
              <a:xfrm>
                <a:off x="4337050" y="904875"/>
                <a:ext cx="617537" cy="635000"/>
              </a:xfrm>
              <a:custGeom>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2" name="Health"/>
            <p:cNvGrpSpPr/>
            <p:nvPr/>
          </p:nvGrpSpPr>
          <p:grpSpPr>
            <a:xfrm>
              <a:off x="1760538" y="3600450"/>
              <a:ext cx="1277937" cy="3498851"/>
              <a:chOff x="1760538" y="3600450"/>
              <a:chExt cx="1277937" cy="3498851"/>
            </a:xfrm>
            <a:grpFill/>
          </p:grpSpPr>
          <p:sp>
            <p:nvSpPr>
              <p:cNvPr id="23" name="Freeform 87"/>
              <p:cNvSpPr>
                <a:spLocks noEditPoints="1"/>
              </p:cNvSpPr>
              <p:nvPr/>
            </p:nvSpPr>
            <p:spPr bwMode="auto">
              <a:xfrm>
                <a:off x="1879600" y="5256213"/>
                <a:ext cx="584200" cy="533400"/>
              </a:xfrm>
              <a:custGeom>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 name="Freeform 90"/>
              <p:cNvSpPr/>
              <p:nvPr/>
            </p:nvSpPr>
            <p:spPr bwMode="auto">
              <a:xfrm>
                <a:off x="1811338" y="3600450"/>
                <a:ext cx="612775" cy="561975"/>
              </a:xfrm>
              <a:custGeom>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 name="Freeform 98"/>
              <p:cNvSpPr/>
              <p:nvPr/>
            </p:nvSpPr>
            <p:spPr bwMode="auto">
              <a:xfrm>
                <a:off x="2346325" y="6430963"/>
                <a:ext cx="692150" cy="668338"/>
              </a:xfrm>
              <a:custGeom>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 name="Freeform 100"/>
              <p:cNvSpPr/>
              <p:nvPr/>
            </p:nvSpPr>
            <p:spPr bwMode="auto">
              <a:xfrm>
                <a:off x="1778000" y="4773613"/>
                <a:ext cx="534987" cy="365125"/>
              </a:xfrm>
              <a:custGeom>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 name="Freeform 101"/>
              <p:cNvSpPr/>
              <p:nvPr/>
            </p:nvSpPr>
            <p:spPr bwMode="auto">
              <a:xfrm>
                <a:off x="1760538" y="4284663"/>
                <a:ext cx="534987" cy="422275"/>
              </a:xfrm>
              <a:custGeom>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 name="Freeform 102"/>
              <p:cNvSpPr/>
              <p:nvPr/>
            </p:nvSpPr>
            <p:spPr bwMode="auto">
              <a:xfrm>
                <a:off x="2047875" y="5913438"/>
                <a:ext cx="623887" cy="544513"/>
              </a:xfrm>
              <a:custGeom>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316" name="HST Tagline" hidden="1"/>
          <p:cNvGrpSpPr>
            <a:grpSpLocks noChangeAspect="1"/>
          </p:cNvGrpSpPr>
          <p:nvPr/>
        </p:nvGrpSpPr>
        <p:grpSpPr>
          <a:xfrm>
            <a:off x="10461383" y="685038"/>
            <a:ext cx="1057132" cy="1051560"/>
            <a:chOff x="1052513" y="306388"/>
            <a:chExt cx="9336087" cy="9286875"/>
          </a:xfrm>
          <a:solidFill>
            <a:schemeClr val="bg1">
              <a:lumMod val="85000"/>
            </a:schemeClr>
          </a:solidFill>
        </p:grpSpPr>
        <p:grpSp>
          <p:nvGrpSpPr>
            <p:cNvPr id="317" name="Technology"/>
            <p:cNvGrpSpPr/>
            <p:nvPr/>
          </p:nvGrpSpPr>
          <p:grpSpPr>
            <a:xfrm>
              <a:off x="7664450" y="803276"/>
              <a:ext cx="2724150" cy="7192963"/>
              <a:chOff x="7664450" y="803276"/>
              <a:chExt cx="2724150" cy="7192963"/>
            </a:xfrm>
            <a:grpFill/>
          </p:grpSpPr>
          <p:sp>
            <p:nvSpPr>
              <p:cNvPr id="346" name="Freeform 233"/>
              <p:cNvSpPr/>
              <p:nvPr/>
            </p:nvSpPr>
            <p:spPr bwMode="auto">
              <a:xfrm>
                <a:off x="8101013" y="1223963"/>
                <a:ext cx="728662" cy="768350"/>
              </a:xfrm>
              <a:custGeom>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3">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7" name="Freeform 234"/>
              <p:cNvSpPr>
                <a:spLocks noEditPoints="1"/>
              </p:cNvSpPr>
              <p:nvPr/>
            </p:nvSpPr>
            <p:spPr bwMode="auto">
              <a:xfrm>
                <a:off x="9686925" y="4127501"/>
                <a:ext cx="701675" cy="712788"/>
              </a:xfrm>
              <a:custGeom>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8" name="Freeform 235"/>
              <p:cNvSpPr/>
              <p:nvPr/>
            </p:nvSpPr>
            <p:spPr bwMode="auto">
              <a:xfrm>
                <a:off x="9448800" y="3201988"/>
                <a:ext cx="782637" cy="768350"/>
              </a:xfrm>
              <a:custGeom>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483">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9" name="Freeform 236"/>
              <p:cNvSpPr/>
              <p:nvPr/>
            </p:nvSpPr>
            <p:spPr bwMode="auto">
              <a:xfrm>
                <a:off x="8666163" y="1781176"/>
                <a:ext cx="714375" cy="720725"/>
              </a:xfrm>
              <a:custGeom>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0" name="Freeform 237"/>
              <p:cNvSpPr/>
              <p:nvPr/>
            </p:nvSpPr>
            <p:spPr bwMode="auto">
              <a:xfrm>
                <a:off x="9067800" y="2393951"/>
                <a:ext cx="823912" cy="788988"/>
              </a:xfrm>
              <a:custGeom>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1" name="Freeform 238"/>
              <p:cNvSpPr/>
              <p:nvPr/>
            </p:nvSpPr>
            <p:spPr bwMode="auto">
              <a:xfrm>
                <a:off x="7664450" y="803276"/>
                <a:ext cx="592137" cy="706438"/>
              </a:xfrm>
              <a:custGeom>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2" name="Freeform 247"/>
              <p:cNvSpPr/>
              <p:nvPr/>
            </p:nvSpPr>
            <p:spPr bwMode="auto">
              <a:xfrm>
                <a:off x="9244013" y="6507163"/>
                <a:ext cx="749300" cy="733425"/>
              </a:xfrm>
              <a:custGeom>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3" name="Freeform 248"/>
              <p:cNvSpPr/>
              <p:nvPr/>
            </p:nvSpPr>
            <p:spPr bwMode="auto">
              <a:xfrm>
                <a:off x="9720263" y="5072063"/>
                <a:ext cx="661987" cy="401638"/>
              </a:xfrm>
              <a:custGeom>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4" name="Freeform 249"/>
              <p:cNvSpPr/>
              <p:nvPr/>
            </p:nvSpPr>
            <p:spPr bwMode="auto">
              <a:xfrm>
                <a:off x="8904288" y="7315201"/>
                <a:ext cx="728662" cy="681038"/>
              </a:xfrm>
              <a:custGeom>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5" name="Freeform 250"/>
              <p:cNvSpPr>
                <a:spLocks noEditPoints="1"/>
              </p:cNvSpPr>
              <p:nvPr/>
            </p:nvSpPr>
            <p:spPr bwMode="auto">
              <a:xfrm>
                <a:off x="9556750" y="5656263"/>
                <a:ext cx="742950" cy="755650"/>
              </a:xfrm>
              <a:custGeom>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0">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18" name="SHB.com"/>
            <p:cNvGrpSpPr/>
            <p:nvPr/>
          </p:nvGrpSpPr>
          <p:grpSpPr>
            <a:xfrm>
              <a:off x="3232150" y="8308976"/>
              <a:ext cx="5032375" cy="1284287"/>
              <a:chOff x="3232150" y="8308976"/>
              <a:chExt cx="5032375" cy="1284287"/>
            </a:xfrm>
            <a:grpFill/>
          </p:grpSpPr>
          <p:sp>
            <p:nvSpPr>
              <p:cNvPr id="339" name="Freeform 239"/>
              <p:cNvSpPr>
                <a:spLocks noEditPoints="1"/>
              </p:cNvSpPr>
              <p:nvPr/>
            </p:nvSpPr>
            <p:spPr bwMode="auto">
              <a:xfrm>
                <a:off x="4702175" y="8851901"/>
                <a:ext cx="552450" cy="681038"/>
              </a:xfrm>
              <a:custGeom>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0" name="Freeform 240"/>
              <p:cNvSpPr/>
              <p:nvPr/>
            </p:nvSpPr>
            <p:spPr bwMode="auto">
              <a:xfrm>
                <a:off x="5457825" y="9417051"/>
                <a:ext cx="163512" cy="163513"/>
              </a:xfrm>
              <a:custGeom>
                <a:gdLst>
                  <a:gd name="T0" fmla="*/ 13 w 24"/>
                  <a:gd name="T1" fmla="*/ 0 h 24"/>
                  <a:gd name="T2" fmla="*/ 0 w 24"/>
                  <a:gd name="T3" fmla="*/ 12 h 24"/>
                  <a:gd name="T4" fmla="*/ 12 w 24"/>
                  <a:gd name="T5" fmla="*/ 24 h 24"/>
                  <a:gd name="T6" fmla="*/ 24 w 24"/>
                  <a:gd name="T7" fmla="*/ 13 h 24"/>
                  <a:gd name="T8" fmla="*/ 13 w 24"/>
                  <a:gd name="T9" fmla="*/ 0 h 24"/>
                </a:gd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1" name="Freeform 241"/>
              <p:cNvSpPr/>
              <p:nvPr/>
            </p:nvSpPr>
            <p:spPr bwMode="auto">
              <a:xfrm>
                <a:off x="3871913" y="8607426"/>
                <a:ext cx="714375" cy="768350"/>
              </a:xfrm>
              <a:custGeom>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3">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2" name="Freeform 243"/>
              <p:cNvSpPr/>
              <p:nvPr/>
            </p:nvSpPr>
            <p:spPr bwMode="auto">
              <a:xfrm>
                <a:off x="3232150" y="8342313"/>
                <a:ext cx="639762" cy="673100"/>
              </a:xfrm>
              <a:custGeom>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3" name="Freeform 251"/>
              <p:cNvSpPr>
                <a:spLocks noEditPoints="1"/>
              </p:cNvSpPr>
              <p:nvPr/>
            </p:nvSpPr>
            <p:spPr bwMode="auto">
              <a:xfrm>
                <a:off x="6561138" y="8729663"/>
                <a:ext cx="769937" cy="741363"/>
              </a:xfrm>
              <a:custGeom>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4" name="Freeform 253"/>
              <p:cNvSpPr/>
              <p:nvPr/>
            </p:nvSpPr>
            <p:spPr bwMode="auto">
              <a:xfrm>
                <a:off x="7343775" y="8308976"/>
                <a:ext cx="920750" cy="890588"/>
              </a:xfrm>
              <a:custGeom>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5" name="Freeform 254"/>
              <p:cNvSpPr/>
              <p:nvPr/>
            </p:nvSpPr>
            <p:spPr bwMode="auto">
              <a:xfrm>
                <a:off x="5853113" y="8907463"/>
                <a:ext cx="606425" cy="685800"/>
              </a:xfrm>
              <a:custGeom>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19" name="Dividers"/>
            <p:cNvGrpSpPr/>
            <p:nvPr/>
          </p:nvGrpSpPr>
          <p:grpSpPr>
            <a:xfrm>
              <a:off x="1489075" y="482601"/>
              <a:ext cx="7332663" cy="8077200"/>
              <a:chOff x="1489075" y="482601"/>
              <a:chExt cx="7332663" cy="8077200"/>
            </a:xfrm>
            <a:grpFill/>
          </p:grpSpPr>
          <p:sp>
            <p:nvSpPr>
              <p:cNvPr id="335" name="Freeform 232"/>
              <p:cNvSpPr/>
              <p:nvPr/>
            </p:nvSpPr>
            <p:spPr bwMode="auto">
              <a:xfrm>
                <a:off x="6819900" y="482601"/>
                <a:ext cx="395287" cy="877888"/>
              </a:xfrm>
              <a:custGeom>
                <a:gdLst>
                  <a:gd name="T0" fmla="*/ 249 w 249"/>
                  <a:gd name="T1" fmla="*/ 22 h 553"/>
                  <a:gd name="T2" fmla="*/ 185 w 249"/>
                  <a:gd name="T3" fmla="*/ 0 h 553"/>
                  <a:gd name="T4" fmla="*/ 0 w 249"/>
                  <a:gd name="T5" fmla="*/ 531 h 553"/>
                  <a:gd name="T6" fmla="*/ 65 w 249"/>
                  <a:gd name="T7" fmla="*/ 553 h 553"/>
                  <a:gd name="T8" fmla="*/ 249 w 249"/>
                  <a:gd name="T9" fmla="*/ 22 h 553"/>
                </a:gd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6" name="Freeform 245"/>
              <p:cNvSpPr/>
              <p:nvPr/>
            </p:nvSpPr>
            <p:spPr bwMode="auto">
              <a:xfrm>
                <a:off x="2563813" y="7778751"/>
                <a:ext cx="688975" cy="733425"/>
              </a:xfrm>
              <a:custGeom>
                <a:gdLst>
                  <a:gd name="T0" fmla="*/ 382 w 434"/>
                  <a:gd name="T1" fmla="*/ 0 h 462"/>
                  <a:gd name="T2" fmla="*/ 0 w 434"/>
                  <a:gd name="T3" fmla="*/ 415 h 462"/>
                  <a:gd name="T4" fmla="*/ 52 w 434"/>
                  <a:gd name="T5" fmla="*/ 462 h 462"/>
                  <a:gd name="T6" fmla="*/ 434 w 434"/>
                  <a:gd name="T7" fmla="*/ 51 h 462"/>
                  <a:gd name="T8" fmla="*/ 382 w 434"/>
                  <a:gd name="T9" fmla="*/ 0 h 462"/>
                </a:gdLst>
                <a:cxnLst>
                  <a:cxn ang="0">
                    <a:pos x="T0" y="T1"/>
                  </a:cxn>
                  <a:cxn ang="0">
                    <a:pos x="T2" y="T3"/>
                  </a:cxn>
                  <a:cxn ang="0">
                    <a:pos x="T4" y="T5"/>
                  </a:cxn>
                  <a:cxn ang="0">
                    <a:pos x="T6" y="T7"/>
                  </a:cxn>
                  <a:cxn ang="0">
                    <a:pos x="T8" y="T9"/>
                  </a:cxn>
                </a:cxnLst>
                <a:rect l="0" t="0" r="r" b="b"/>
                <a:pathLst>
                  <a:path w="433"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7" name="Freeform 252"/>
              <p:cNvSpPr/>
              <p:nvPr/>
            </p:nvSpPr>
            <p:spPr bwMode="auto">
              <a:xfrm>
                <a:off x="8154988" y="7812088"/>
                <a:ext cx="666750" cy="747713"/>
              </a:xfrm>
              <a:custGeom>
                <a:gdLst>
                  <a:gd name="T0" fmla="*/ 0 w 420"/>
                  <a:gd name="T1" fmla="*/ 43 h 471"/>
                  <a:gd name="T2" fmla="*/ 364 w 420"/>
                  <a:gd name="T3" fmla="*/ 471 h 471"/>
                  <a:gd name="T4" fmla="*/ 420 w 420"/>
                  <a:gd name="T5" fmla="*/ 424 h 471"/>
                  <a:gd name="T6" fmla="*/ 56 w 420"/>
                  <a:gd name="T7" fmla="*/ 0 h 471"/>
                  <a:gd name="T8" fmla="*/ 0 w 420"/>
                  <a:gd name="T9" fmla="*/ 43 h 471"/>
                </a:gd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8" name="Freeform 258"/>
              <p:cNvSpPr/>
              <p:nvPr/>
            </p:nvSpPr>
            <p:spPr bwMode="auto">
              <a:xfrm>
                <a:off x="1489075" y="2835276"/>
                <a:ext cx="836612" cy="509588"/>
              </a:xfrm>
              <a:custGeom>
                <a:gdLst>
                  <a:gd name="T0" fmla="*/ 527 w 527"/>
                  <a:gd name="T1" fmla="*/ 261 h 321"/>
                  <a:gd name="T2" fmla="*/ 30 w 527"/>
                  <a:gd name="T3" fmla="*/ 0 h 321"/>
                  <a:gd name="T4" fmla="*/ 0 w 527"/>
                  <a:gd name="T5" fmla="*/ 64 h 321"/>
                  <a:gd name="T6" fmla="*/ 497 w 527"/>
                  <a:gd name="T7" fmla="*/ 321 h 321"/>
                  <a:gd name="T8" fmla="*/ 527 w 527"/>
                  <a:gd name="T9" fmla="*/ 261 h 321"/>
                </a:gd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0" name="Health"/>
            <p:cNvGrpSpPr/>
            <p:nvPr/>
          </p:nvGrpSpPr>
          <p:grpSpPr>
            <a:xfrm>
              <a:off x="1052513" y="3657601"/>
              <a:ext cx="1539875" cy="4216400"/>
              <a:chOff x="1052513" y="3657601"/>
              <a:chExt cx="1539875" cy="4216400"/>
            </a:xfrm>
            <a:grpFill/>
          </p:grpSpPr>
          <p:sp>
            <p:nvSpPr>
              <p:cNvPr id="329" name="Freeform 242"/>
              <p:cNvSpPr/>
              <p:nvPr/>
            </p:nvSpPr>
            <p:spPr bwMode="auto">
              <a:xfrm>
                <a:off x="1760538" y="7064376"/>
                <a:ext cx="831850" cy="809625"/>
              </a:xfrm>
              <a:custGeom>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0" name="Freeform 244"/>
              <p:cNvSpPr/>
              <p:nvPr/>
            </p:nvSpPr>
            <p:spPr bwMode="auto">
              <a:xfrm>
                <a:off x="1400175" y="6445251"/>
                <a:ext cx="755650" cy="660400"/>
              </a:xfrm>
              <a:custGeom>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1" name="Freeform 246"/>
              <p:cNvSpPr>
                <a:spLocks noEditPoints="1"/>
              </p:cNvSpPr>
              <p:nvPr/>
            </p:nvSpPr>
            <p:spPr bwMode="auto">
              <a:xfrm>
                <a:off x="1195388" y="5656263"/>
                <a:ext cx="708025" cy="639763"/>
              </a:xfrm>
              <a:custGeom>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2">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2" name="Freeform 256"/>
              <p:cNvSpPr/>
              <p:nvPr/>
            </p:nvSpPr>
            <p:spPr bwMode="auto">
              <a:xfrm>
                <a:off x="1052513" y="4487863"/>
                <a:ext cx="654050" cy="503238"/>
              </a:xfrm>
              <a:custGeom>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3" name="Freeform 257"/>
              <p:cNvSpPr/>
              <p:nvPr/>
            </p:nvSpPr>
            <p:spPr bwMode="auto">
              <a:xfrm>
                <a:off x="1120775" y="3657601"/>
                <a:ext cx="735012" cy="681038"/>
              </a:xfrm>
              <a:custGeom>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4" name="Freeform 260"/>
              <p:cNvSpPr/>
              <p:nvPr/>
            </p:nvSpPr>
            <p:spPr bwMode="auto">
              <a:xfrm>
                <a:off x="1079500" y="5072063"/>
                <a:ext cx="641350" cy="441325"/>
              </a:xfrm>
              <a:custGeom>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3"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1" name="Science"/>
            <p:cNvGrpSpPr/>
            <p:nvPr/>
          </p:nvGrpSpPr>
          <p:grpSpPr>
            <a:xfrm>
              <a:off x="1971675" y="306388"/>
              <a:ext cx="4398962" cy="2317750"/>
              <a:chOff x="1971675" y="306388"/>
              <a:chExt cx="4398962" cy="2317750"/>
            </a:xfrm>
            <a:grpFill/>
          </p:grpSpPr>
          <p:sp>
            <p:nvSpPr>
              <p:cNvPr id="322" name="Freeform 230"/>
              <p:cNvSpPr/>
              <p:nvPr/>
            </p:nvSpPr>
            <p:spPr bwMode="auto">
              <a:xfrm>
                <a:off x="5880100" y="312738"/>
                <a:ext cx="490537" cy="673100"/>
              </a:xfrm>
              <a:custGeom>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3">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3" name="Freeform 231"/>
              <p:cNvSpPr/>
              <p:nvPr/>
            </p:nvSpPr>
            <p:spPr bwMode="auto">
              <a:xfrm>
                <a:off x="5076825" y="306388"/>
                <a:ext cx="592137" cy="679450"/>
              </a:xfrm>
              <a:custGeom>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4" name="Freeform 255"/>
              <p:cNvSpPr/>
              <p:nvPr/>
            </p:nvSpPr>
            <p:spPr bwMode="auto">
              <a:xfrm>
                <a:off x="4157663" y="407988"/>
                <a:ext cx="749300" cy="768350"/>
              </a:xfrm>
              <a:custGeom>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3">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5" name="Freeform 259"/>
              <p:cNvSpPr/>
              <p:nvPr/>
            </p:nvSpPr>
            <p:spPr bwMode="auto">
              <a:xfrm>
                <a:off x="1971675" y="1944688"/>
                <a:ext cx="681037" cy="679450"/>
              </a:xfrm>
              <a:custGeom>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6" name="Freeform 261"/>
              <p:cNvSpPr/>
              <p:nvPr/>
            </p:nvSpPr>
            <p:spPr bwMode="auto">
              <a:xfrm>
                <a:off x="3449638" y="708026"/>
                <a:ext cx="666750" cy="754063"/>
              </a:xfrm>
              <a:custGeom>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7" name="Freeform 262"/>
              <p:cNvSpPr/>
              <p:nvPr/>
            </p:nvSpPr>
            <p:spPr bwMode="auto">
              <a:xfrm>
                <a:off x="3048000" y="1081088"/>
                <a:ext cx="463550" cy="598488"/>
              </a:xfrm>
              <a:custGeom>
                <a:gdLst>
                  <a:gd name="T0" fmla="*/ 292 w 292"/>
                  <a:gd name="T1" fmla="*/ 330 h 377"/>
                  <a:gd name="T2" fmla="*/ 73 w 292"/>
                  <a:gd name="T3" fmla="*/ 0 h 377"/>
                  <a:gd name="T4" fmla="*/ 0 w 292"/>
                  <a:gd name="T5" fmla="*/ 47 h 377"/>
                  <a:gd name="T6" fmla="*/ 219 w 292"/>
                  <a:gd name="T7" fmla="*/ 377 h 377"/>
                  <a:gd name="T8" fmla="*/ 292 w 292"/>
                  <a:gd name="T9" fmla="*/ 330 h 377"/>
                </a:gd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8" name="Freeform 263"/>
              <p:cNvSpPr/>
              <p:nvPr/>
            </p:nvSpPr>
            <p:spPr bwMode="auto">
              <a:xfrm>
                <a:off x="2468563" y="1373188"/>
                <a:ext cx="715962" cy="708025"/>
              </a:xfrm>
              <a:custGeom>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DDA6EE7-4121-44A5-90A9-F7E1005CD538}" type="slidenum">
              <a:rPr lang="en-US" smtClean="0"/>
              <a:t>‹#›</a:t>
            </a:fld>
            <a:endParaRPr lang="en-US"/>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19894745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1000"/>
                                        <p:tgtEl>
                                          <p:spTgt spid="100"/>
                                        </p:tgtEl>
                                      </p:cBhvr>
                                    </p:animEffect>
                                  </p:childTnLst>
                                </p:cTn>
                              </p:par>
                              <p:par>
                                <p:cTn id="14" presetID="10" presetClass="entr" presetSubtype="0" fill="hold" nodeType="withEffect">
                                  <p:stCondLst>
                                    <p:cond delay="0"/>
                                  </p:stCondLst>
                                  <p:childTnLst>
                                    <p:set>
                                      <p:cBhvr>
                                        <p:cTn id="15" dur="1" fill="hold">
                                          <p:stCondLst>
                                            <p:cond delay="0"/>
                                          </p:stCondLst>
                                        </p:cTn>
                                        <p:tgtEl>
                                          <p:spTgt spid="169"/>
                                        </p:tgtEl>
                                        <p:attrNameLst>
                                          <p:attrName>style.visibility</p:attrName>
                                        </p:attrNameLst>
                                      </p:cBhvr>
                                      <p:to>
                                        <p:strVal val="visible"/>
                                      </p:to>
                                    </p:set>
                                    <p:animEffect transition="in" filter="fade">
                                      <p:cBhvr>
                                        <p:cTn id="16"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5" pos="6144" userDrawn="1">
          <p15:clr>
            <a:srgbClr val="A4A3A4"/>
          </p15:clr>
        </p15:guide>
        <p15:guide id="6" pos="864"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Vertical Title and Content">
    <p:bg>
      <p:bgPr>
        <a:solidFill>
          <a:schemeClr val="bg1"/>
        </a:solidFill>
        <a:effectLst/>
      </p:bgPr>
    </p:bg>
    <p:spTree>
      <p:nvGrpSpPr>
        <p:cNvPr id="1" name=""/>
        <p:cNvGrpSpPr/>
        <p:nvPr/>
      </p:nvGrpSpPr>
      <p:grpSpPr>
        <a:xfrm>
          <a:off x="0" y="0"/>
          <a:ext cx="0" cy="0"/>
        </a:xfrm>
      </p:grpSpPr>
      <p:sp>
        <p:nvSpPr>
          <p:cNvPr id="4" name="Content Placeholder"/>
          <p:cNvSpPr>
            <a:spLocks noGrp="1"/>
          </p:cNvSpPr>
          <p:nvPr>
            <p:ph type="body" sz="quarter" idx="13"/>
          </p:nvPr>
        </p:nvSpPr>
        <p:spPr>
          <a:xfrm>
            <a:off x="2057400" y="685800"/>
            <a:ext cx="9448800" cy="5486400"/>
          </a:xfrm>
        </p:spPr>
        <p:txBody>
          <a:bodyPr tIns="0" rIns="0" bIns="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4"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a:t>Slide Title Here</a:t>
            </a:r>
          </a:p>
        </p:txBody>
      </p:sp>
      <p:sp>
        <p:nvSpPr>
          <p:cNvPr id="6"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C1CE574B-10A0-4ABF-83D9-0F3355C58BB0}" type="slidenum">
              <a:rPr lang="en-US" smtClean="0"/>
              <a:t>‹#›</a:t>
            </a:fld>
            <a:endParaRPr lang="en-US"/>
          </a:p>
        </p:txBody>
      </p:sp>
      <p:sp>
        <p:nvSpPr>
          <p:cNvPr id="9"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1559875029"/>
      </p:ext>
    </p:extLst>
  </p:cSld>
  <p:clrMapOvr>
    <a:masterClrMapping/>
  </p:clrMapOvr>
  <p:transition/>
  <p:timing/>
  <p:extLst>
    <p:ext uri="{DCECCB84-F9BA-43D5-87BE-67443E8EF086}">
      <p15:sldGuideLst xmlns:p15="http://schemas.microsoft.com/office/powerpoint/2012/main">
        <p15:guide id="8" pos="1296" userDrawn="1">
          <p15:clr>
            <a:srgbClr val="A4A3A4"/>
          </p15:clr>
        </p15:guide>
        <p15:guide id="9" orient="horz" pos="432" userDrawn="1">
          <p15:clr>
            <a:srgbClr val="A4A3A4"/>
          </p15:clr>
        </p15:guide>
        <p15:guide id="10" orient="horz" pos="3888"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Vertical Title">
    <p:bg>
      <p:bgPr>
        <a:solidFill>
          <a:schemeClr val="bg1"/>
        </a:solidFill>
        <a:effectLst/>
      </p:bgPr>
    </p:bg>
    <p:spTree>
      <p:nvGrpSpPr>
        <p:cNvPr id="1" name=""/>
        <p:cNvGrpSpPr/>
        <p:nvPr/>
      </p:nvGrpSpPr>
      <p:grpSpPr>
        <a:xfrm>
          <a:off x="0" y="0"/>
          <a:ext cx="0" cy="0"/>
        </a:xfrm>
      </p:grpSpPr>
      <p:sp>
        <p:nvSpPr>
          <p:cNvPr id="8"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a:t>Slide Title Here</a:t>
            </a:r>
          </a:p>
        </p:txBody>
      </p:sp>
      <p:sp>
        <p:nvSpPr>
          <p:cNvPr id="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08CDB5FD-D844-4B57-950D-B5D40EB2BA2B}" type="slidenum">
              <a:rPr lang="en-US" smtClean="0"/>
              <a:t>‹#›</a:t>
            </a:fld>
            <a:endParaRPr lang="en-US"/>
          </a:p>
        </p:txBody>
      </p:sp>
      <p:sp>
        <p:nvSpPr>
          <p:cNvPr id="9"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1816951358"/>
      </p:ext>
    </p:extLst>
  </p:cSld>
  <p:clrMapOvr>
    <a:masterClrMapping/>
  </p:clrMapOvr>
  <p:transition/>
  <p:timing/>
  <p:extLst>
    <p:ext uri="{DCECCB84-F9BA-43D5-87BE-67443E8EF086}">
      <p15:sldGuideLst xmlns:p15="http://schemas.microsoft.com/office/powerpoint/2012/main">
        <p15:guide id="2" pos="129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ideo Slide">
    <p:bg>
      <p:bgPr>
        <a:solidFill>
          <a:schemeClr val="bg1"/>
        </a:solidFill>
        <a:effectLst/>
      </p:bgPr>
    </p:bg>
    <p:spTree>
      <p:nvGrpSpPr>
        <p:cNvPr id="1" name=""/>
        <p:cNvGrpSpPr/>
        <p:nvPr/>
      </p:nvGrpSpPr>
      <p:grpSpPr>
        <a:xfrm>
          <a:off x="0" y="0"/>
          <a:ext cx="0" cy="0"/>
        </a:xfrm>
      </p:grpSpPr>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DDA6EE7-4121-44A5-90A9-F7E1005CD538}" type="slidenum">
              <a:rPr lang="en-US" smtClean="0"/>
              <a:t>‹#›</a:t>
            </a:fld>
            <a:endParaRPr lang="en-US"/>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
        <p:nvSpPr>
          <p:cNvPr id="3" name="Media Placeholder 2"/>
          <p:cNvSpPr>
            <a:spLocks noGrp="1"/>
          </p:cNvSpPr>
          <p:nvPr>
            <p:ph type="media" sz="quarter" idx="15" hasCustomPrompt="1"/>
          </p:nvPr>
        </p:nvSpPr>
        <p:spPr>
          <a:xfrm>
            <a:off x="685800" y="685800"/>
            <a:ext cx="10820399" cy="5144193"/>
          </a:xfrm>
        </p:spPr>
        <p:txBody>
          <a:bodyPr anchor="ctr"/>
          <a:lstStyle>
            <a:lvl1pPr marL="0" indent="0" algn="ctr">
              <a:buNone/>
              <a:defRPr sz="1600" i="1">
                <a:solidFill>
                  <a:schemeClr val="bg1">
                    <a:lumMod val="65000"/>
                  </a:schemeClr>
                </a:solidFill>
              </a:defRPr>
            </a:lvl1pPr>
          </a:lstStyle>
          <a:p>
            <a:r>
              <a:rPr lang="en-US"/>
              <a:t>Insert a video link or file</a:t>
            </a:r>
          </a:p>
        </p:txBody>
      </p:sp>
      <p:sp>
        <p:nvSpPr>
          <p:cNvPr id="6" name="TextBox 5"/>
          <p:cNvSpPr txBox="1"/>
          <p:nvPr userDrawn="1"/>
        </p:nvSpPr>
        <p:spPr>
          <a:xfrm>
            <a:off x="685800" y="6014599"/>
            <a:ext cx="10813925" cy="492482"/>
          </a:xfrm>
          <a:prstGeom prst="rect">
            <a:avLst/>
          </a:prstGeom>
          <a:noFill/>
        </p:spPr>
        <p:txBody>
          <a:bodyPr wrap="square" rtlCol="0" anchor="ctr">
            <a:noAutofit/>
          </a:bodyPr>
          <a:lstStyle/>
          <a:p>
            <a:pPr lvl="0" algn="ctr"/>
            <a:r>
              <a:rPr lang="en-US" sz="900" i="1">
                <a:solidFill>
                  <a:schemeClr val="tx1">
                    <a:lumMod val="50000"/>
                    <a:lumOff val="50000"/>
                  </a:schemeClr>
                </a:solidFill>
              </a:rPr>
              <a:t>This video may contain certain copyrighted works that were not specifically authorized to be used by the copyright holder(s), but which we believe in good faith are protected by federal law and the fair use doctrine for purposes such as criticism, comment, news reporting, teaching (including multiple copies for classroom use), scholarship, or research, is not an infringement of copyright.</a:t>
            </a:r>
          </a:p>
        </p:txBody>
      </p:sp>
    </p:spTree>
    <p:extLst>
      <p:ext uri="{BB962C8B-B14F-4D97-AF65-F5344CB8AC3E}">
        <p14:creationId val="3315612113"/>
      </p:ext>
    </p:extLst>
  </p:cSld>
  <p:clrMapOvr>
    <a:masterClrMapping/>
  </p:clrMapOvr>
  <p:transition/>
  <p:timing/>
  <p:extLst>
    <p:ext uri="{DCECCB84-F9BA-43D5-87BE-67443E8EF086}">
      <p15:sldGuideLst xmlns:p15="http://schemas.microsoft.com/office/powerpoint/2012/main">
        <p15:guide id="1" pos="6144">
          <p15:clr>
            <a:srgbClr val="A4A3A4"/>
          </p15:clr>
        </p15:guide>
        <p15:guide id="2" pos="864">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ontacts (1)">
    <p:spTree>
      <p:nvGrpSpPr>
        <p:cNvPr id="1" name=""/>
        <p:cNvGrpSpPr/>
        <p:nvPr/>
      </p:nvGrpSpPr>
      <p:grpSpPr>
        <a:xfrm>
          <a:off x="0" y="0"/>
          <a:ext cx="0" cy="0"/>
        </a:xfrm>
      </p:grpSpPr>
      <p:sp>
        <p:nvSpPr>
          <p:cNvPr id="54" name="White Background"/>
          <p:cNvSpPr/>
          <p:nvPr/>
        </p:nvSpPr>
        <p:spPr>
          <a:xfrm>
            <a:off x="2743200" y="0"/>
            <a:ext cx="9448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nfo Placeholder"/>
          <p:cNvSpPr>
            <a:spLocks noGrp="1"/>
          </p:cNvSpPr>
          <p:nvPr>
            <p:ph type="body" sz="quarter" idx="17" hasCustomPrompt="1"/>
          </p:nvPr>
        </p:nvSpPr>
        <p:spPr>
          <a:xfrm>
            <a:off x="4179275" y="3338960"/>
            <a:ext cx="3703637" cy="1196410"/>
          </a:xfrm>
        </p:spPr>
        <p:txBody>
          <a:bodyPr tIns="0" rIns="0" bIns="0" anchor="t"/>
          <a:lstStyle>
            <a:lvl1pPr marL="0" indent="0" algn="l">
              <a:lnSpc>
                <a:spcPct val="100000"/>
              </a:lnSpc>
              <a:spcBef>
                <a:spcPct val="0"/>
              </a:spcBef>
              <a:buNone/>
              <a:defRPr sz="24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52" name="Name Placeholder"/>
          <p:cNvSpPr>
            <a:spLocks noGrp="1"/>
          </p:cNvSpPr>
          <p:nvPr>
            <p:ph type="body" sz="quarter" idx="16" hasCustomPrompt="1"/>
          </p:nvPr>
        </p:nvSpPr>
        <p:spPr>
          <a:xfrm>
            <a:off x="4179275" y="2402439"/>
            <a:ext cx="3703637" cy="835834"/>
          </a:xfrm>
        </p:spPr>
        <p:txBody>
          <a:bodyPr tIns="0" rIns="0" bIns="0" anchor="b"/>
          <a:lstStyle>
            <a:lvl1pPr marL="0" indent="0" algn="l">
              <a:spcBef>
                <a:spcPct val="0"/>
              </a:spcBef>
              <a:buNone/>
              <a:defRPr sz="3000" b="1" spc="-50" baseline="0">
                <a:latin typeface="Arial" panose="020b0604020202020204" pitchFamily="34" charset="0"/>
                <a:cs typeface="Arial" panose="020b0604020202020204" pitchFamily="34" charset="0"/>
              </a:defRPr>
            </a:lvl1pPr>
          </a:lstStyle>
          <a:p>
            <a:pPr lvl="0"/>
            <a:r>
              <a:rPr lang="en-US"/>
              <a:t>Name</a:t>
            </a:r>
          </a:p>
        </p:txBody>
      </p:sp>
      <p:sp>
        <p:nvSpPr>
          <p:cNvPr id="51" name="Contact Picture"/>
          <p:cNvSpPr>
            <a:spLocks noGrp="1" noChangeAspect="1"/>
          </p:cNvSpPr>
          <p:nvPr>
            <p:ph type="pic" sz="quarter" idx="15"/>
          </p:nvPr>
        </p:nvSpPr>
        <p:spPr>
          <a:xfrm>
            <a:off x="1628098" y="2333410"/>
            <a:ext cx="2203704" cy="2201960"/>
          </a:xfrm>
          <a:prstGeom prst="ellipse">
            <a:avLst/>
          </a:prstGeom>
          <a:ln w="57150">
            <a:solidFill>
              <a:schemeClr val="bg1">
                <a:lumMod val="95000"/>
              </a:schemeClr>
            </a:solidFill>
          </a:ln>
        </p:spPr>
        <p:txBody>
          <a:bodyPr anchor="ctr"/>
          <a:lstStyle>
            <a:lvl1pPr marL="0" indent="0" algn="ctr">
              <a:buNone/>
              <a:defRPr sz="1600" i="1">
                <a:solidFill>
                  <a:schemeClr val="bg1">
                    <a:lumMod val="50000"/>
                  </a:schemeClr>
                </a:solidFill>
              </a:defRPr>
            </a:lvl1pPr>
          </a:lstStyle>
          <a:p>
            <a:r>
              <a:rPr lang="en-US"/>
              <a:t>Click icon to add picture</a:t>
            </a:r>
            <a:endParaRPr lang="en-US"/>
          </a:p>
        </p:txBody>
      </p:sp>
      <p:grpSp>
        <p:nvGrpSpPr>
          <p:cNvPr id="56" name="Legal Sense of Science Tagline" hidden="1"/>
          <p:cNvGrpSpPr>
            <a:grpSpLocks noChangeAspect="1"/>
          </p:cNvGrpSpPr>
          <p:nvPr/>
        </p:nvGrpSpPr>
        <p:grpSpPr>
          <a:xfrm>
            <a:off x="10131769" y="685800"/>
            <a:ext cx="1377262" cy="1371600"/>
            <a:chOff x="1835150" y="587375"/>
            <a:chExt cx="8108950" cy="8075613"/>
          </a:xfrm>
          <a:solidFill>
            <a:srgbClr val="000000"/>
          </a:solidFill>
        </p:grpSpPr>
        <p:grpSp>
          <p:nvGrpSpPr>
            <p:cNvPr id="57" name="Technology"/>
            <p:cNvGrpSpPr/>
            <p:nvPr/>
          </p:nvGrpSpPr>
          <p:grpSpPr>
            <a:xfrm>
              <a:off x="7573963" y="1020763"/>
              <a:ext cx="2370137" cy="6256337"/>
              <a:chOff x="7573963" y="1020763"/>
              <a:chExt cx="2370137" cy="6256337"/>
            </a:xfrm>
            <a:grpFill/>
          </p:grpSpPr>
          <p:sp>
            <p:nvSpPr>
              <p:cNvPr id="115" name="Freeform 108"/>
              <p:cNvSpPr/>
              <p:nvPr/>
            </p:nvSpPr>
            <p:spPr bwMode="auto">
              <a:xfrm>
                <a:off x="8655050" y="6683375"/>
                <a:ext cx="636588" cy="593725"/>
              </a:xfrm>
              <a:custGeom>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13"/>
              <p:cNvSpPr/>
              <p:nvPr/>
            </p:nvSpPr>
            <p:spPr bwMode="auto">
              <a:xfrm>
                <a:off x="8956675" y="5978525"/>
                <a:ext cx="646113" cy="641350"/>
              </a:xfrm>
              <a:custGeom>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0">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21"/>
              <p:cNvSpPr/>
              <p:nvPr/>
            </p:nvSpPr>
            <p:spPr bwMode="auto">
              <a:xfrm>
                <a:off x="9129713" y="3109913"/>
                <a:ext cx="682625" cy="663575"/>
              </a:xfrm>
              <a:custGeom>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8" name="Freeform 123"/>
              <p:cNvSpPr/>
              <p:nvPr/>
            </p:nvSpPr>
            <p:spPr bwMode="auto">
              <a:xfrm>
                <a:off x="9366250" y="4732338"/>
                <a:ext cx="577850" cy="350838"/>
              </a:xfrm>
              <a:custGeom>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9" name="Freeform 126"/>
              <p:cNvSpPr>
                <a:spLocks noEditPoints="1"/>
              </p:cNvSpPr>
              <p:nvPr/>
            </p:nvSpPr>
            <p:spPr bwMode="auto">
              <a:xfrm>
                <a:off x="9337675" y="3911600"/>
                <a:ext cx="606425" cy="623888"/>
              </a:xfrm>
              <a:custGeom>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27"/>
              <p:cNvSpPr/>
              <p:nvPr/>
            </p:nvSpPr>
            <p:spPr bwMode="auto">
              <a:xfrm>
                <a:off x="8447088" y="1874838"/>
                <a:ext cx="623888" cy="623888"/>
              </a:xfrm>
              <a:custGeom>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28"/>
              <p:cNvSpPr/>
              <p:nvPr/>
            </p:nvSpPr>
            <p:spPr bwMode="auto">
              <a:xfrm>
                <a:off x="8799513" y="2406650"/>
                <a:ext cx="711200" cy="685800"/>
              </a:xfrm>
              <a:custGeom>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2" name="Freeform 129"/>
              <p:cNvSpPr>
                <a:spLocks noEditPoints="1"/>
              </p:cNvSpPr>
              <p:nvPr/>
            </p:nvSpPr>
            <p:spPr bwMode="auto">
              <a:xfrm>
                <a:off x="9228138" y="5240338"/>
                <a:ext cx="641350" cy="657225"/>
              </a:xfrm>
              <a:custGeom>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3" name="Freeform 132"/>
              <p:cNvSpPr/>
              <p:nvPr/>
            </p:nvSpPr>
            <p:spPr bwMode="auto">
              <a:xfrm>
                <a:off x="7573963" y="1020763"/>
                <a:ext cx="520700" cy="611188"/>
              </a:xfrm>
              <a:custGeom>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4" name="Freeform 133"/>
              <p:cNvSpPr/>
              <p:nvPr/>
            </p:nvSpPr>
            <p:spPr bwMode="auto">
              <a:xfrm>
                <a:off x="7956550" y="1384300"/>
                <a:ext cx="635000" cy="669925"/>
              </a:xfrm>
              <a:custGeom>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8" name="SHB.com"/>
            <p:cNvGrpSpPr/>
            <p:nvPr/>
          </p:nvGrpSpPr>
          <p:grpSpPr>
            <a:xfrm>
              <a:off x="3725863" y="7548563"/>
              <a:ext cx="4375150" cy="1114425"/>
              <a:chOff x="3725863" y="7548563"/>
              <a:chExt cx="4375150" cy="1114425"/>
            </a:xfrm>
            <a:grpFill/>
          </p:grpSpPr>
          <p:sp>
            <p:nvSpPr>
              <p:cNvPr id="108" name="Freeform 137"/>
              <p:cNvSpPr/>
              <p:nvPr/>
            </p:nvSpPr>
            <p:spPr bwMode="auto">
              <a:xfrm>
                <a:off x="3725863" y="7570788"/>
                <a:ext cx="560388" cy="588963"/>
              </a:xfrm>
              <a:custGeom>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39"/>
              <p:cNvSpPr/>
              <p:nvPr/>
            </p:nvSpPr>
            <p:spPr bwMode="auto">
              <a:xfrm>
                <a:off x="4279900" y="7808913"/>
                <a:ext cx="623888" cy="668338"/>
              </a:xfrm>
              <a:custGeom>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41"/>
              <p:cNvSpPr>
                <a:spLocks noEditPoints="1"/>
              </p:cNvSpPr>
              <p:nvPr/>
            </p:nvSpPr>
            <p:spPr bwMode="auto">
              <a:xfrm>
                <a:off x="6621463" y="7912100"/>
                <a:ext cx="663575" cy="646113"/>
              </a:xfrm>
              <a:custGeom>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49"/>
              <p:cNvSpPr>
                <a:spLocks noEditPoints="1"/>
              </p:cNvSpPr>
              <p:nvPr/>
            </p:nvSpPr>
            <p:spPr bwMode="auto">
              <a:xfrm>
                <a:off x="5002213" y="8021638"/>
                <a:ext cx="479425" cy="588963"/>
              </a:xfrm>
              <a:custGeom>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2" name="Freeform 150"/>
              <p:cNvSpPr/>
              <p:nvPr/>
            </p:nvSpPr>
            <p:spPr bwMode="auto">
              <a:xfrm>
                <a:off x="5661025" y="8512175"/>
                <a:ext cx="144463" cy="144463"/>
              </a:xfrm>
              <a:custGeom>
                <a:gdLst>
                  <a:gd name="T0" fmla="*/ 13 w 25"/>
                  <a:gd name="T1" fmla="*/ 0 h 25"/>
                  <a:gd name="T2" fmla="*/ 0 w 25"/>
                  <a:gd name="T3" fmla="*/ 12 h 25"/>
                  <a:gd name="T4" fmla="*/ 12 w 25"/>
                  <a:gd name="T5" fmla="*/ 25 h 25"/>
                  <a:gd name="T6" fmla="*/ 25 w 25"/>
                  <a:gd name="T7" fmla="*/ 12 h 25"/>
                  <a:gd name="T8" fmla="*/ 13 w 25"/>
                  <a:gd name="T9" fmla="*/ 0 h 25"/>
                </a:gd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51"/>
              <p:cNvSpPr/>
              <p:nvPr/>
            </p:nvSpPr>
            <p:spPr bwMode="auto">
              <a:xfrm>
                <a:off x="6002338" y="8067675"/>
                <a:ext cx="531813" cy="595313"/>
              </a:xfrm>
              <a:custGeom>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4" name="Freeform 158"/>
              <p:cNvSpPr/>
              <p:nvPr/>
            </p:nvSpPr>
            <p:spPr bwMode="auto">
              <a:xfrm>
                <a:off x="7302500" y="7548563"/>
                <a:ext cx="798513" cy="773113"/>
              </a:xfrm>
              <a:custGeom>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9" name="We make legal sense of science."/>
            <p:cNvGrpSpPr/>
            <p:nvPr/>
          </p:nvGrpSpPr>
          <p:grpSpPr>
            <a:xfrm>
              <a:off x="3117850" y="3006725"/>
              <a:ext cx="5618163" cy="2971800"/>
              <a:chOff x="3117850" y="3006725"/>
              <a:chExt cx="5618163" cy="2971800"/>
            </a:xfrm>
            <a:grpFill/>
          </p:grpSpPr>
          <p:sp>
            <p:nvSpPr>
              <p:cNvPr id="80" name="Freeform 106"/>
              <p:cNvSpPr>
                <a:spLocks noEditPoints="1"/>
              </p:cNvSpPr>
              <p:nvPr/>
            </p:nvSpPr>
            <p:spPr bwMode="auto">
              <a:xfrm>
                <a:off x="6407150" y="4356100"/>
                <a:ext cx="554038" cy="566738"/>
              </a:xfrm>
              <a:custGeom>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109"/>
              <p:cNvSpPr/>
              <p:nvPr/>
            </p:nvSpPr>
            <p:spPr bwMode="auto">
              <a:xfrm>
                <a:off x="7054850" y="4356100"/>
                <a:ext cx="525463" cy="554038"/>
              </a:xfrm>
              <a:custGeom>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111"/>
              <p:cNvSpPr>
                <a:spLocks noEditPoints="1"/>
              </p:cNvSpPr>
              <p:nvPr/>
            </p:nvSpPr>
            <p:spPr bwMode="auto">
              <a:xfrm>
                <a:off x="6510338" y="3294063"/>
                <a:ext cx="520700" cy="571500"/>
              </a:xfrm>
              <a:custGeom>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112"/>
              <p:cNvSpPr/>
              <p:nvPr/>
            </p:nvSpPr>
            <p:spPr bwMode="auto">
              <a:xfrm>
                <a:off x="5575300" y="3294063"/>
                <a:ext cx="855663" cy="560388"/>
              </a:xfrm>
              <a:custGeom>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Freeform 114"/>
              <p:cNvSpPr>
                <a:spLocks noEditPoints="1"/>
              </p:cNvSpPr>
              <p:nvPr/>
            </p:nvSpPr>
            <p:spPr bwMode="auto">
              <a:xfrm>
                <a:off x="3222625" y="5413375"/>
                <a:ext cx="606425" cy="565150"/>
              </a:xfrm>
              <a:custGeom>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117"/>
              <p:cNvSpPr/>
              <p:nvPr/>
            </p:nvSpPr>
            <p:spPr bwMode="auto">
              <a:xfrm>
                <a:off x="8453438" y="5494338"/>
                <a:ext cx="155575" cy="138113"/>
              </a:xfrm>
              <a:custGeom>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Freeform 119"/>
              <p:cNvSpPr>
                <a:spLocks noEditPoints="1"/>
              </p:cNvSpPr>
              <p:nvPr/>
            </p:nvSpPr>
            <p:spPr bwMode="auto">
              <a:xfrm>
                <a:off x="3863975" y="4356100"/>
                <a:ext cx="739775" cy="1611313"/>
              </a:xfrm>
              <a:custGeom>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122"/>
              <p:cNvSpPr>
                <a:spLocks noEditPoints="1"/>
              </p:cNvSpPr>
              <p:nvPr/>
            </p:nvSpPr>
            <p:spPr bwMode="auto">
              <a:xfrm>
                <a:off x="8175625" y="4356100"/>
                <a:ext cx="560388" cy="566738"/>
              </a:xfrm>
              <a:custGeom>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Freeform 124"/>
              <p:cNvSpPr/>
              <p:nvPr/>
            </p:nvSpPr>
            <p:spPr bwMode="auto">
              <a:xfrm>
                <a:off x="7129463" y="3006725"/>
                <a:ext cx="560388" cy="847725"/>
              </a:xfrm>
              <a:custGeom>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125"/>
              <p:cNvSpPr/>
              <p:nvPr/>
            </p:nvSpPr>
            <p:spPr bwMode="auto">
              <a:xfrm>
                <a:off x="8313738" y="5494338"/>
                <a:ext cx="104775" cy="138113"/>
              </a:xfrm>
              <a:custGeom>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130"/>
              <p:cNvSpPr>
                <a:spLocks noEditPoints="1"/>
              </p:cNvSpPr>
              <p:nvPr/>
            </p:nvSpPr>
            <p:spPr bwMode="auto">
              <a:xfrm>
                <a:off x="7731125" y="5413375"/>
                <a:ext cx="560388" cy="565150"/>
              </a:xfrm>
              <a:custGeom>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131"/>
              <p:cNvSpPr>
                <a:spLocks noEditPoints="1"/>
              </p:cNvSpPr>
              <p:nvPr/>
            </p:nvSpPr>
            <p:spPr bwMode="auto">
              <a:xfrm>
                <a:off x="7718425" y="3294063"/>
                <a:ext cx="561975" cy="571500"/>
              </a:xfrm>
              <a:custGeom>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Freeform 134"/>
              <p:cNvSpPr/>
              <p:nvPr/>
            </p:nvSpPr>
            <p:spPr bwMode="auto">
              <a:xfrm>
                <a:off x="7654925" y="4356100"/>
                <a:ext cx="463550" cy="566738"/>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Freeform 136"/>
              <p:cNvSpPr>
                <a:spLocks noEditPoints="1"/>
              </p:cNvSpPr>
              <p:nvPr/>
            </p:nvSpPr>
            <p:spPr bwMode="auto">
              <a:xfrm>
                <a:off x="4603750" y="3294063"/>
                <a:ext cx="560388" cy="571500"/>
              </a:xfrm>
              <a:custGeom>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144"/>
              <p:cNvSpPr/>
              <p:nvPr/>
            </p:nvSpPr>
            <p:spPr bwMode="auto">
              <a:xfrm>
                <a:off x="6586538" y="5413375"/>
                <a:ext cx="525463" cy="554038"/>
              </a:xfrm>
              <a:custGeom>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147"/>
              <p:cNvSpPr/>
              <p:nvPr/>
            </p:nvSpPr>
            <p:spPr bwMode="auto">
              <a:xfrm>
                <a:off x="5881688" y="4356100"/>
                <a:ext cx="468313" cy="566738"/>
              </a:xfrm>
              <a:custGeom>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Freeform 148"/>
              <p:cNvSpPr/>
              <p:nvPr/>
            </p:nvSpPr>
            <p:spPr bwMode="auto">
              <a:xfrm>
                <a:off x="5129213" y="5413375"/>
                <a:ext cx="496888" cy="565150"/>
              </a:xfrm>
              <a:custGeom>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152"/>
              <p:cNvSpPr/>
              <p:nvPr/>
            </p:nvSpPr>
            <p:spPr bwMode="auto">
              <a:xfrm>
                <a:off x="3511550" y="3063875"/>
                <a:ext cx="1127125" cy="790575"/>
              </a:xfrm>
              <a:custGeom>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154"/>
              <p:cNvSpPr/>
              <p:nvPr/>
            </p:nvSpPr>
            <p:spPr bwMode="auto">
              <a:xfrm>
                <a:off x="4610100" y="5413375"/>
                <a:ext cx="461963" cy="565150"/>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155"/>
              <p:cNvSpPr>
                <a:spLocks noEditPoints="1"/>
              </p:cNvSpPr>
              <p:nvPr/>
            </p:nvSpPr>
            <p:spPr bwMode="auto">
              <a:xfrm>
                <a:off x="4695825" y="4356100"/>
                <a:ext cx="527050" cy="566738"/>
              </a:xfrm>
              <a:custGeom>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5" name="Freeform 157"/>
              <p:cNvSpPr>
                <a:spLocks noEditPoints="1"/>
              </p:cNvSpPr>
              <p:nvPr/>
            </p:nvSpPr>
            <p:spPr bwMode="auto">
              <a:xfrm>
                <a:off x="3384550" y="4356100"/>
                <a:ext cx="554038" cy="566738"/>
              </a:xfrm>
              <a:custGeom>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159"/>
              <p:cNvSpPr>
                <a:spLocks noEditPoints="1"/>
              </p:cNvSpPr>
              <p:nvPr/>
            </p:nvSpPr>
            <p:spPr bwMode="auto">
              <a:xfrm>
                <a:off x="5938838" y="5413375"/>
                <a:ext cx="560388" cy="565150"/>
              </a:xfrm>
              <a:custGeom>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7" name="Freeform 160"/>
              <p:cNvSpPr/>
              <p:nvPr/>
            </p:nvSpPr>
            <p:spPr bwMode="auto">
              <a:xfrm>
                <a:off x="7204075" y="5413375"/>
                <a:ext cx="492125" cy="565150"/>
              </a:xfrm>
              <a:custGeom>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0" name="Health"/>
            <p:cNvGrpSpPr/>
            <p:nvPr/>
          </p:nvGrpSpPr>
          <p:grpSpPr>
            <a:xfrm>
              <a:off x="1835150" y="3502025"/>
              <a:ext cx="1335088" cy="3671888"/>
              <a:chOff x="1835150" y="3502025"/>
              <a:chExt cx="1335088" cy="3671888"/>
            </a:xfrm>
            <a:grpFill/>
          </p:grpSpPr>
          <p:sp>
            <p:nvSpPr>
              <p:cNvPr id="74" name="Freeform 140"/>
              <p:cNvSpPr>
                <a:spLocks noEditPoints="1"/>
              </p:cNvSpPr>
              <p:nvPr/>
            </p:nvSpPr>
            <p:spPr bwMode="auto">
              <a:xfrm>
                <a:off x="1955800" y="5240338"/>
                <a:ext cx="612775" cy="554038"/>
              </a:xfrm>
              <a:custGeom>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142"/>
              <p:cNvSpPr/>
              <p:nvPr/>
            </p:nvSpPr>
            <p:spPr bwMode="auto">
              <a:xfrm>
                <a:off x="2135188" y="5926138"/>
                <a:ext cx="654050" cy="571500"/>
              </a:xfrm>
              <a:custGeom>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143"/>
              <p:cNvSpPr/>
              <p:nvPr/>
            </p:nvSpPr>
            <p:spPr bwMode="auto">
              <a:xfrm>
                <a:off x="2447925" y="6469063"/>
                <a:ext cx="722313" cy="704850"/>
              </a:xfrm>
              <a:custGeom>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3">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Freeform 153"/>
              <p:cNvSpPr/>
              <p:nvPr/>
            </p:nvSpPr>
            <p:spPr bwMode="auto">
              <a:xfrm>
                <a:off x="1858963" y="4737100"/>
                <a:ext cx="554038" cy="381000"/>
              </a:xfrm>
              <a:custGeom>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161"/>
              <p:cNvSpPr/>
              <p:nvPr/>
            </p:nvSpPr>
            <p:spPr bwMode="auto">
              <a:xfrm>
                <a:off x="1887538" y="3502025"/>
                <a:ext cx="647700" cy="588963"/>
              </a:xfrm>
              <a:custGeom>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162"/>
              <p:cNvSpPr/>
              <p:nvPr/>
            </p:nvSpPr>
            <p:spPr bwMode="auto">
              <a:xfrm>
                <a:off x="1835150" y="4224338"/>
                <a:ext cx="560388" cy="438150"/>
              </a:xfrm>
              <a:custGeom>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1" name="Dividers"/>
            <p:cNvGrpSpPr/>
            <p:nvPr/>
          </p:nvGrpSpPr>
          <p:grpSpPr>
            <a:xfrm>
              <a:off x="2205038" y="742950"/>
              <a:ext cx="6381750" cy="7024688"/>
              <a:chOff x="2205038" y="742950"/>
              <a:chExt cx="6381750" cy="7024688"/>
            </a:xfrm>
            <a:grpFill/>
          </p:grpSpPr>
          <p:sp>
            <p:nvSpPr>
              <p:cNvPr id="70" name="Freeform 110"/>
              <p:cNvSpPr/>
              <p:nvPr/>
            </p:nvSpPr>
            <p:spPr bwMode="auto">
              <a:xfrm>
                <a:off x="6846888" y="742950"/>
                <a:ext cx="339725" cy="762000"/>
              </a:xfrm>
              <a:custGeom>
                <a:gdLst>
                  <a:gd name="T0" fmla="*/ 214 w 214"/>
                  <a:gd name="T1" fmla="*/ 19 h 480"/>
                  <a:gd name="T2" fmla="*/ 156 w 214"/>
                  <a:gd name="T3" fmla="*/ 0 h 480"/>
                  <a:gd name="T4" fmla="*/ 0 w 214"/>
                  <a:gd name="T5" fmla="*/ 462 h 480"/>
                  <a:gd name="T6" fmla="*/ 54 w 214"/>
                  <a:gd name="T7" fmla="*/ 480 h 480"/>
                  <a:gd name="T8" fmla="*/ 214 w 214"/>
                  <a:gd name="T9" fmla="*/ 19 h 480"/>
                </a:gd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135"/>
              <p:cNvSpPr/>
              <p:nvPr/>
            </p:nvSpPr>
            <p:spPr bwMode="auto">
              <a:xfrm>
                <a:off x="8008938" y="7115175"/>
                <a:ext cx="577850" cy="652463"/>
              </a:xfrm>
              <a:custGeom>
                <a:gdLst>
                  <a:gd name="T0" fmla="*/ 0 w 364"/>
                  <a:gd name="T1" fmla="*/ 40 h 411"/>
                  <a:gd name="T2" fmla="*/ 316 w 364"/>
                  <a:gd name="T3" fmla="*/ 411 h 411"/>
                  <a:gd name="T4" fmla="*/ 364 w 364"/>
                  <a:gd name="T5" fmla="*/ 371 h 411"/>
                  <a:gd name="T6" fmla="*/ 47 w 364"/>
                  <a:gd name="T7" fmla="*/ 0 h 411"/>
                  <a:gd name="T8" fmla="*/ 0 w 364"/>
                  <a:gd name="T9" fmla="*/ 40 h 411"/>
                </a:gd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138"/>
              <p:cNvSpPr/>
              <p:nvPr/>
            </p:nvSpPr>
            <p:spPr bwMode="auto">
              <a:xfrm>
                <a:off x="3146425" y="7086600"/>
                <a:ext cx="595313" cy="635000"/>
              </a:xfrm>
              <a:custGeom>
                <a:gdLst>
                  <a:gd name="T0" fmla="*/ 328 w 375"/>
                  <a:gd name="T1" fmla="*/ 0 h 400"/>
                  <a:gd name="T2" fmla="*/ 0 w 375"/>
                  <a:gd name="T3" fmla="*/ 360 h 400"/>
                  <a:gd name="T4" fmla="*/ 44 w 375"/>
                  <a:gd name="T5" fmla="*/ 400 h 400"/>
                  <a:gd name="T6" fmla="*/ 375 w 375"/>
                  <a:gd name="T7" fmla="*/ 44 h 400"/>
                  <a:gd name="T8" fmla="*/ 328 w 375"/>
                  <a:gd name="T9" fmla="*/ 0 h 400"/>
                </a:gd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164"/>
              <p:cNvSpPr/>
              <p:nvPr/>
            </p:nvSpPr>
            <p:spPr bwMode="auto">
              <a:xfrm>
                <a:off x="2205038" y="2786063"/>
                <a:ext cx="733425" cy="444500"/>
              </a:xfrm>
              <a:custGeom>
                <a:gdLst>
                  <a:gd name="T0" fmla="*/ 462 w 462"/>
                  <a:gd name="T1" fmla="*/ 226 h 280"/>
                  <a:gd name="T2" fmla="*/ 29 w 462"/>
                  <a:gd name="T3" fmla="*/ 0 h 280"/>
                  <a:gd name="T4" fmla="*/ 0 w 462"/>
                  <a:gd name="T5" fmla="*/ 55 h 280"/>
                  <a:gd name="T6" fmla="*/ 433 w 462"/>
                  <a:gd name="T7" fmla="*/ 280 h 280"/>
                  <a:gd name="T8" fmla="*/ 462 w 462"/>
                  <a:gd name="T9" fmla="*/ 226 h 280"/>
                </a:gd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2" name="Science"/>
            <p:cNvGrpSpPr/>
            <p:nvPr/>
          </p:nvGrpSpPr>
          <p:grpSpPr>
            <a:xfrm>
              <a:off x="2627313" y="587375"/>
              <a:ext cx="3825875" cy="2014538"/>
              <a:chOff x="2627313" y="587375"/>
              <a:chExt cx="3825875" cy="2014538"/>
            </a:xfrm>
            <a:grpFill/>
          </p:grpSpPr>
          <p:sp>
            <p:nvSpPr>
              <p:cNvPr id="63" name="Freeform 107"/>
              <p:cNvSpPr/>
              <p:nvPr/>
            </p:nvSpPr>
            <p:spPr bwMode="auto">
              <a:xfrm>
                <a:off x="6026150" y="593725"/>
                <a:ext cx="427038" cy="588963"/>
              </a:xfrm>
              <a:custGeom>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4" name="Freeform 120"/>
              <p:cNvSpPr/>
              <p:nvPr/>
            </p:nvSpPr>
            <p:spPr bwMode="auto">
              <a:xfrm>
                <a:off x="5326063" y="587375"/>
                <a:ext cx="520700" cy="588963"/>
              </a:xfrm>
              <a:custGeom>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Freeform 156"/>
              <p:cNvSpPr/>
              <p:nvPr/>
            </p:nvSpPr>
            <p:spPr bwMode="auto">
              <a:xfrm>
                <a:off x="4529138" y="679450"/>
                <a:ext cx="652463" cy="669925"/>
              </a:xfrm>
              <a:custGeom>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163"/>
              <p:cNvSpPr/>
              <p:nvPr/>
            </p:nvSpPr>
            <p:spPr bwMode="auto">
              <a:xfrm>
                <a:off x="3916363" y="939800"/>
                <a:ext cx="582613" cy="658813"/>
              </a:xfrm>
              <a:custGeom>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Freeform 165"/>
              <p:cNvSpPr/>
              <p:nvPr/>
            </p:nvSpPr>
            <p:spPr bwMode="auto">
              <a:xfrm>
                <a:off x="3563938" y="1263650"/>
                <a:ext cx="403225" cy="519113"/>
              </a:xfrm>
              <a:custGeom>
                <a:gdLst>
                  <a:gd name="T0" fmla="*/ 254 w 254"/>
                  <a:gd name="T1" fmla="*/ 287 h 327"/>
                  <a:gd name="T2" fmla="*/ 65 w 254"/>
                  <a:gd name="T3" fmla="*/ 0 h 327"/>
                  <a:gd name="T4" fmla="*/ 0 w 254"/>
                  <a:gd name="T5" fmla="*/ 40 h 327"/>
                  <a:gd name="T6" fmla="*/ 193 w 254"/>
                  <a:gd name="T7" fmla="*/ 327 h 327"/>
                  <a:gd name="T8" fmla="*/ 254 w 254"/>
                  <a:gd name="T9" fmla="*/ 287 h 327"/>
                </a:gd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166"/>
              <p:cNvSpPr/>
              <p:nvPr/>
            </p:nvSpPr>
            <p:spPr bwMode="auto">
              <a:xfrm>
                <a:off x="3060700" y="1517650"/>
                <a:ext cx="623888" cy="617538"/>
              </a:xfrm>
              <a:custGeom>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167"/>
              <p:cNvSpPr/>
              <p:nvPr/>
            </p:nvSpPr>
            <p:spPr bwMode="auto">
              <a:xfrm>
                <a:off x="2627313" y="2012950"/>
                <a:ext cx="595313" cy="588963"/>
              </a:xfrm>
              <a:custGeom>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25" name="Litigators You Like Tagline" hidden="1"/>
          <p:cNvGrpSpPr>
            <a:grpSpLocks noChangeAspect="1"/>
          </p:cNvGrpSpPr>
          <p:nvPr/>
        </p:nvGrpSpPr>
        <p:grpSpPr>
          <a:xfrm>
            <a:off x="10131471" y="685800"/>
            <a:ext cx="1377858" cy="1371600"/>
            <a:chOff x="1417638" y="293688"/>
            <a:chExt cx="9437687" cy="9394826"/>
          </a:xfrm>
          <a:solidFill>
            <a:srgbClr val="000000"/>
          </a:solidFill>
        </p:grpSpPr>
        <p:grpSp>
          <p:nvGrpSpPr>
            <p:cNvPr id="126" name="Technology"/>
            <p:cNvGrpSpPr/>
            <p:nvPr/>
          </p:nvGrpSpPr>
          <p:grpSpPr>
            <a:xfrm>
              <a:off x="8102600" y="796926"/>
              <a:ext cx="2752725" cy="7278687"/>
              <a:chOff x="8102600" y="796926"/>
              <a:chExt cx="2752725" cy="7278687"/>
            </a:xfrm>
            <a:grpFill/>
          </p:grpSpPr>
          <p:sp>
            <p:nvSpPr>
              <p:cNvPr id="178" name="Freeform 182"/>
              <p:cNvSpPr/>
              <p:nvPr/>
            </p:nvSpPr>
            <p:spPr bwMode="auto">
              <a:xfrm>
                <a:off x="8537575" y="1225551"/>
                <a:ext cx="742950" cy="776288"/>
              </a:xfrm>
              <a:custGeom>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183"/>
              <p:cNvSpPr/>
              <p:nvPr/>
            </p:nvSpPr>
            <p:spPr bwMode="auto">
              <a:xfrm>
                <a:off x="9117013" y="1790701"/>
                <a:ext cx="722312" cy="728663"/>
              </a:xfrm>
              <a:custGeom>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186"/>
              <p:cNvSpPr>
                <a:spLocks noEditPoints="1"/>
              </p:cNvSpPr>
              <p:nvPr/>
            </p:nvSpPr>
            <p:spPr bwMode="auto">
              <a:xfrm>
                <a:off x="10153650" y="4164013"/>
                <a:ext cx="701675" cy="722313"/>
              </a:xfrm>
              <a:custGeom>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187"/>
              <p:cNvSpPr/>
              <p:nvPr/>
            </p:nvSpPr>
            <p:spPr bwMode="auto">
              <a:xfrm>
                <a:off x="9526588" y="2409826"/>
                <a:ext cx="823912" cy="795338"/>
              </a:xfrm>
              <a:custGeom>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2" name="Freeform 188"/>
              <p:cNvSpPr/>
              <p:nvPr/>
            </p:nvSpPr>
            <p:spPr bwMode="auto">
              <a:xfrm>
                <a:off x="9907588" y="3232151"/>
                <a:ext cx="796925" cy="769938"/>
              </a:xfrm>
              <a:custGeom>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3" name="Freeform 195"/>
              <p:cNvSpPr/>
              <p:nvPr/>
            </p:nvSpPr>
            <p:spPr bwMode="auto">
              <a:xfrm>
                <a:off x="8102600" y="796926"/>
                <a:ext cx="598487" cy="714375"/>
              </a:xfrm>
              <a:custGeom>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Freeform 205"/>
              <p:cNvSpPr>
                <a:spLocks noEditPoints="1"/>
              </p:cNvSpPr>
              <p:nvPr/>
            </p:nvSpPr>
            <p:spPr bwMode="auto">
              <a:xfrm>
                <a:off x="10023475" y="5708651"/>
                <a:ext cx="749300" cy="768350"/>
              </a:xfrm>
              <a:custGeom>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5" name="Freeform 207"/>
              <p:cNvSpPr/>
              <p:nvPr/>
            </p:nvSpPr>
            <p:spPr bwMode="auto">
              <a:xfrm>
                <a:off x="10186988" y="5116513"/>
                <a:ext cx="668337" cy="409575"/>
              </a:xfrm>
              <a:custGeom>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6" name="Freeform 208"/>
              <p:cNvSpPr/>
              <p:nvPr/>
            </p:nvSpPr>
            <p:spPr bwMode="auto">
              <a:xfrm>
                <a:off x="9702800" y="6572251"/>
                <a:ext cx="757237" cy="742950"/>
              </a:xfrm>
              <a:custGeom>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7" name="Freeform 209"/>
              <p:cNvSpPr/>
              <p:nvPr/>
            </p:nvSpPr>
            <p:spPr bwMode="auto">
              <a:xfrm>
                <a:off x="9355138" y="7389813"/>
                <a:ext cx="742950" cy="685800"/>
              </a:xfrm>
              <a:custGeom>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7" name="SHB.com"/>
            <p:cNvGrpSpPr/>
            <p:nvPr/>
          </p:nvGrpSpPr>
          <p:grpSpPr>
            <a:xfrm>
              <a:off x="3619500" y="8396288"/>
              <a:ext cx="5089525" cy="1292226"/>
              <a:chOff x="3619500" y="8396288"/>
              <a:chExt cx="5089525" cy="1292226"/>
            </a:xfrm>
            <a:grpFill/>
          </p:grpSpPr>
          <p:sp>
            <p:nvSpPr>
              <p:cNvPr id="171" name="Freeform 198"/>
              <p:cNvSpPr/>
              <p:nvPr/>
            </p:nvSpPr>
            <p:spPr bwMode="auto">
              <a:xfrm>
                <a:off x="4259263" y="8702676"/>
                <a:ext cx="728662" cy="774700"/>
              </a:xfrm>
              <a:custGeom>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2" name="Freeform 200"/>
              <p:cNvSpPr>
                <a:spLocks noEditPoints="1"/>
              </p:cNvSpPr>
              <p:nvPr/>
            </p:nvSpPr>
            <p:spPr bwMode="auto">
              <a:xfrm>
                <a:off x="5103813" y="8947151"/>
                <a:ext cx="558800" cy="681038"/>
              </a:xfrm>
              <a:custGeom>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3"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4" name="Freeform 204"/>
              <p:cNvSpPr/>
              <p:nvPr/>
            </p:nvSpPr>
            <p:spPr bwMode="auto">
              <a:xfrm>
                <a:off x="6269038" y="9001126"/>
                <a:ext cx="612775" cy="687388"/>
              </a:xfrm>
              <a:custGeom>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0">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5" name="Freeform 206"/>
              <p:cNvSpPr>
                <a:spLocks noEditPoints="1"/>
              </p:cNvSpPr>
              <p:nvPr/>
            </p:nvSpPr>
            <p:spPr bwMode="auto">
              <a:xfrm>
                <a:off x="6991350" y="8818563"/>
                <a:ext cx="769937" cy="754063"/>
              </a:xfrm>
              <a:custGeom>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6" name="Freeform 210"/>
              <p:cNvSpPr/>
              <p:nvPr/>
            </p:nvSpPr>
            <p:spPr bwMode="auto">
              <a:xfrm>
                <a:off x="7781925" y="8396288"/>
                <a:ext cx="927100" cy="898525"/>
              </a:xfrm>
              <a:custGeom>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7" name="Freeform 215"/>
              <p:cNvSpPr/>
              <p:nvPr/>
            </p:nvSpPr>
            <p:spPr bwMode="auto">
              <a:xfrm>
                <a:off x="3619500" y="8423276"/>
                <a:ext cx="646112" cy="687388"/>
              </a:xfrm>
              <a:custGeom>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8" name="Science"/>
            <p:cNvGrpSpPr/>
            <p:nvPr/>
          </p:nvGrpSpPr>
          <p:grpSpPr>
            <a:xfrm>
              <a:off x="2344738" y="293688"/>
              <a:ext cx="4449762" cy="2347913"/>
              <a:chOff x="2344738" y="293688"/>
              <a:chExt cx="4449762" cy="2347913"/>
            </a:xfrm>
            <a:grpFill/>
          </p:grpSpPr>
          <p:sp>
            <p:nvSpPr>
              <p:cNvPr id="164" name="Freeform 171"/>
              <p:cNvSpPr/>
              <p:nvPr/>
            </p:nvSpPr>
            <p:spPr bwMode="auto">
              <a:xfrm>
                <a:off x="6296025" y="301626"/>
                <a:ext cx="498475" cy="679450"/>
              </a:xfrm>
              <a:custGeom>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178"/>
              <p:cNvSpPr/>
              <p:nvPr/>
            </p:nvSpPr>
            <p:spPr bwMode="auto">
              <a:xfrm>
                <a:off x="5484813" y="293688"/>
                <a:ext cx="600075" cy="687388"/>
              </a:xfrm>
              <a:custGeom>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213"/>
              <p:cNvSpPr/>
              <p:nvPr/>
            </p:nvSpPr>
            <p:spPr bwMode="auto">
              <a:xfrm>
                <a:off x="2344738" y="1954213"/>
                <a:ext cx="687387" cy="687388"/>
              </a:xfrm>
              <a:custGeom>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216"/>
              <p:cNvSpPr/>
              <p:nvPr/>
            </p:nvSpPr>
            <p:spPr bwMode="auto">
              <a:xfrm>
                <a:off x="2849563" y="1376363"/>
                <a:ext cx="720725" cy="720725"/>
              </a:xfrm>
              <a:custGeom>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8" name="Freeform 217"/>
              <p:cNvSpPr/>
              <p:nvPr/>
            </p:nvSpPr>
            <p:spPr bwMode="auto">
              <a:xfrm>
                <a:off x="4552950" y="403226"/>
                <a:ext cx="755650" cy="774700"/>
              </a:xfrm>
              <a:custGeom>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9" name="Freeform 218"/>
              <p:cNvSpPr/>
              <p:nvPr/>
            </p:nvSpPr>
            <p:spPr bwMode="auto">
              <a:xfrm>
                <a:off x="3427413" y="1076326"/>
                <a:ext cx="471487" cy="612775"/>
              </a:xfrm>
              <a:custGeom>
                <a:gdLst>
                  <a:gd name="T0" fmla="*/ 297 w 297"/>
                  <a:gd name="T1" fmla="*/ 334 h 386"/>
                  <a:gd name="T2" fmla="*/ 73 w 297"/>
                  <a:gd name="T3" fmla="*/ 0 h 386"/>
                  <a:gd name="T4" fmla="*/ 0 w 297"/>
                  <a:gd name="T5" fmla="*/ 51 h 386"/>
                  <a:gd name="T6" fmla="*/ 224 w 297"/>
                  <a:gd name="T7" fmla="*/ 386 h 386"/>
                  <a:gd name="T8" fmla="*/ 297 w 297"/>
                  <a:gd name="T9" fmla="*/ 334 h 386"/>
                </a:gd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0" name="Freeform 219"/>
              <p:cNvSpPr/>
              <p:nvPr/>
            </p:nvSpPr>
            <p:spPr bwMode="auto">
              <a:xfrm>
                <a:off x="3836988" y="701676"/>
                <a:ext cx="681037" cy="762000"/>
              </a:xfrm>
              <a:custGeom>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9" name="Dividers"/>
            <p:cNvGrpSpPr/>
            <p:nvPr/>
          </p:nvGrpSpPr>
          <p:grpSpPr>
            <a:xfrm>
              <a:off x="1847850" y="477838"/>
              <a:ext cx="7426325" cy="8169275"/>
              <a:chOff x="1847850" y="477838"/>
              <a:chExt cx="7426325" cy="8169275"/>
            </a:xfrm>
            <a:grpFill/>
          </p:grpSpPr>
          <p:sp>
            <p:nvSpPr>
              <p:cNvPr id="160" name="Freeform 190"/>
              <p:cNvSpPr/>
              <p:nvPr/>
            </p:nvSpPr>
            <p:spPr bwMode="auto">
              <a:xfrm>
                <a:off x="7243763" y="477838"/>
                <a:ext cx="401637" cy="884238"/>
              </a:xfrm>
              <a:custGeom>
                <a:gdLst>
                  <a:gd name="T0" fmla="*/ 253 w 253"/>
                  <a:gd name="T1" fmla="*/ 21 h 557"/>
                  <a:gd name="T2" fmla="*/ 189 w 253"/>
                  <a:gd name="T3" fmla="*/ 0 h 557"/>
                  <a:gd name="T4" fmla="*/ 0 w 253"/>
                  <a:gd name="T5" fmla="*/ 536 h 557"/>
                  <a:gd name="T6" fmla="*/ 69 w 253"/>
                  <a:gd name="T7" fmla="*/ 557 h 557"/>
                  <a:gd name="T8" fmla="*/ 253 w 253"/>
                  <a:gd name="T9" fmla="*/ 21 h 557"/>
                </a:gd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1" name="Freeform 211"/>
              <p:cNvSpPr/>
              <p:nvPr/>
            </p:nvSpPr>
            <p:spPr bwMode="auto">
              <a:xfrm>
                <a:off x="8599488" y="7885113"/>
                <a:ext cx="674687" cy="762000"/>
              </a:xfrm>
              <a:custGeom>
                <a:gdLst>
                  <a:gd name="T0" fmla="*/ 0 w 425"/>
                  <a:gd name="T1" fmla="*/ 48 h 480"/>
                  <a:gd name="T2" fmla="*/ 369 w 425"/>
                  <a:gd name="T3" fmla="*/ 480 h 480"/>
                  <a:gd name="T4" fmla="*/ 425 w 425"/>
                  <a:gd name="T5" fmla="*/ 433 h 480"/>
                  <a:gd name="T6" fmla="*/ 56 w 425"/>
                  <a:gd name="T7" fmla="*/ 0 h 480"/>
                  <a:gd name="T8" fmla="*/ 0 w 425"/>
                  <a:gd name="T9" fmla="*/ 48 h 480"/>
                </a:gd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214"/>
              <p:cNvSpPr/>
              <p:nvPr/>
            </p:nvSpPr>
            <p:spPr bwMode="auto">
              <a:xfrm>
                <a:off x="1847850" y="2859088"/>
                <a:ext cx="857250" cy="515938"/>
              </a:xfrm>
              <a:custGeom>
                <a:gdLst>
                  <a:gd name="T0" fmla="*/ 540 w 540"/>
                  <a:gd name="T1" fmla="*/ 261 h 325"/>
                  <a:gd name="T2" fmla="*/ 34 w 540"/>
                  <a:gd name="T3" fmla="*/ 0 h 325"/>
                  <a:gd name="T4" fmla="*/ 0 w 540"/>
                  <a:gd name="T5" fmla="*/ 60 h 325"/>
                  <a:gd name="T6" fmla="*/ 506 w 540"/>
                  <a:gd name="T7" fmla="*/ 325 h 325"/>
                  <a:gd name="T8" fmla="*/ 540 w 540"/>
                  <a:gd name="T9" fmla="*/ 261 h 325"/>
                </a:gd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224"/>
              <p:cNvSpPr/>
              <p:nvPr/>
            </p:nvSpPr>
            <p:spPr bwMode="auto">
              <a:xfrm>
                <a:off x="2936875" y="7858126"/>
                <a:ext cx="701675" cy="741363"/>
              </a:xfrm>
              <a:custGeom>
                <a:gdLst>
                  <a:gd name="T0" fmla="*/ 387 w 442"/>
                  <a:gd name="T1" fmla="*/ 0 h 467"/>
                  <a:gd name="T2" fmla="*/ 0 w 442"/>
                  <a:gd name="T3" fmla="*/ 416 h 467"/>
                  <a:gd name="T4" fmla="*/ 56 w 442"/>
                  <a:gd name="T5" fmla="*/ 467 h 467"/>
                  <a:gd name="T6" fmla="*/ 442 w 442"/>
                  <a:gd name="T7" fmla="*/ 47 h 467"/>
                  <a:gd name="T8" fmla="*/ 387 w 442"/>
                  <a:gd name="T9" fmla="*/ 0 h 467"/>
                </a:gd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30" name="Litigators you like."/>
            <p:cNvGrpSpPr/>
            <p:nvPr/>
          </p:nvGrpSpPr>
          <p:grpSpPr>
            <a:xfrm>
              <a:off x="3387725" y="3987801"/>
              <a:ext cx="5634037" cy="2482850"/>
              <a:chOff x="3387725" y="3987801"/>
              <a:chExt cx="5634037" cy="2482850"/>
            </a:xfrm>
            <a:grpFill/>
          </p:grpSpPr>
          <p:sp>
            <p:nvSpPr>
              <p:cNvPr id="138" name="Freeform 172"/>
              <p:cNvSpPr/>
              <p:nvPr/>
            </p:nvSpPr>
            <p:spPr bwMode="auto">
              <a:xfrm>
                <a:off x="66436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73"/>
              <p:cNvSpPr>
                <a:spLocks noEditPoints="1"/>
              </p:cNvSpPr>
              <p:nvPr/>
            </p:nvSpPr>
            <p:spPr bwMode="auto">
              <a:xfrm>
                <a:off x="4572000" y="5511801"/>
                <a:ext cx="701675" cy="666750"/>
              </a:xfrm>
              <a:custGeom>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Freeform 176"/>
              <p:cNvSpPr>
                <a:spLocks noEditPoints="1"/>
              </p:cNvSpPr>
              <p:nvPr/>
            </p:nvSpPr>
            <p:spPr bwMode="auto">
              <a:xfrm>
                <a:off x="5186363" y="4287838"/>
                <a:ext cx="687387" cy="958850"/>
              </a:xfrm>
              <a:custGeom>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Freeform 177"/>
              <p:cNvSpPr/>
              <p:nvPr/>
            </p:nvSpPr>
            <p:spPr bwMode="auto">
              <a:xfrm>
                <a:off x="3816350" y="5532438"/>
                <a:ext cx="715962" cy="938213"/>
              </a:xfrm>
              <a:custGeom>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Freeform 179"/>
              <p:cNvSpPr/>
              <p:nvPr/>
            </p:nvSpPr>
            <p:spPr bwMode="auto">
              <a:xfrm>
                <a:off x="43068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80"/>
              <p:cNvSpPr/>
              <p:nvPr/>
            </p:nvSpPr>
            <p:spPr bwMode="auto">
              <a:xfrm>
                <a:off x="3387725" y="4008438"/>
                <a:ext cx="577850" cy="925513"/>
              </a:xfrm>
              <a:custGeom>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84"/>
              <p:cNvSpPr/>
              <p:nvPr/>
            </p:nvSpPr>
            <p:spPr bwMode="auto">
              <a:xfrm>
                <a:off x="8483600" y="4287838"/>
                <a:ext cx="538162" cy="658813"/>
              </a:xfrm>
              <a:custGeom>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85"/>
              <p:cNvSpPr/>
              <p:nvPr/>
            </p:nvSpPr>
            <p:spPr bwMode="auto">
              <a:xfrm>
                <a:off x="8763000" y="5526088"/>
                <a:ext cx="177800" cy="161925"/>
              </a:xfrm>
              <a:custGeom>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89"/>
              <p:cNvSpPr/>
              <p:nvPr/>
            </p:nvSpPr>
            <p:spPr bwMode="auto">
              <a:xfrm>
                <a:off x="7134225" y="5178426"/>
                <a:ext cx="660400" cy="985838"/>
              </a:xfrm>
              <a:custGeom>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91"/>
              <p:cNvSpPr/>
              <p:nvPr/>
            </p:nvSpPr>
            <p:spPr bwMode="auto">
              <a:xfrm>
                <a:off x="8599488" y="5526088"/>
                <a:ext cx="122237" cy="161925"/>
              </a:xfrm>
              <a:custGeom>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Freeform 192"/>
              <p:cNvSpPr>
                <a:spLocks noEditPoints="1"/>
              </p:cNvSpPr>
              <p:nvPr/>
            </p:nvSpPr>
            <p:spPr bwMode="auto">
              <a:xfrm>
                <a:off x="7196138" y="4287838"/>
                <a:ext cx="708025" cy="658813"/>
              </a:xfrm>
              <a:custGeom>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2" name="Freeform 193"/>
              <p:cNvSpPr>
                <a:spLocks noEditPoints="1"/>
              </p:cNvSpPr>
              <p:nvPr/>
            </p:nvSpPr>
            <p:spPr bwMode="auto">
              <a:xfrm>
                <a:off x="7829550" y="5511801"/>
                <a:ext cx="647700" cy="666750"/>
              </a:xfrm>
              <a:custGeom>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3" name="Freeform 194"/>
              <p:cNvSpPr/>
              <p:nvPr/>
            </p:nvSpPr>
            <p:spPr bwMode="auto">
              <a:xfrm>
                <a:off x="8007350" y="4287838"/>
                <a:ext cx="442912" cy="646113"/>
              </a:xfrm>
              <a:custGeom>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197"/>
              <p:cNvSpPr>
                <a:spLocks noEditPoints="1"/>
              </p:cNvSpPr>
              <p:nvPr/>
            </p:nvSpPr>
            <p:spPr bwMode="auto">
              <a:xfrm>
                <a:off x="5983288" y="4287838"/>
                <a:ext cx="612775" cy="658813"/>
              </a:xfrm>
              <a:custGeom>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Rectangle 155"/>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7"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203"/>
              <p:cNvSpPr/>
              <p:nvPr/>
            </p:nvSpPr>
            <p:spPr bwMode="auto">
              <a:xfrm>
                <a:off x="5376863" y="5532438"/>
                <a:ext cx="606425" cy="646113"/>
              </a:xfrm>
              <a:custGeom>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9"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31" name="Health"/>
            <p:cNvGrpSpPr/>
            <p:nvPr/>
          </p:nvGrpSpPr>
          <p:grpSpPr>
            <a:xfrm>
              <a:off x="1417638" y="3689351"/>
              <a:ext cx="1554162" cy="4264025"/>
              <a:chOff x="1417638" y="3689351"/>
              <a:chExt cx="1554162" cy="4264025"/>
            </a:xfrm>
            <a:grpFill/>
          </p:grpSpPr>
          <p:sp>
            <p:nvSpPr>
              <p:cNvPr id="132" name="Freeform 212"/>
              <p:cNvSpPr/>
              <p:nvPr/>
            </p:nvSpPr>
            <p:spPr bwMode="auto">
              <a:xfrm>
                <a:off x="1438275" y="5124451"/>
                <a:ext cx="647700" cy="441325"/>
              </a:xfrm>
              <a:custGeom>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Freeform 220"/>
              <p:cNvSpPr/>
              <p:nvPr/>
            </p:nvSpPr>
            <p:spPr bwMode="auto">
              <a:xfrm>
                <a:off x="1479550" y="3689351"/>
                <a:ext cx="749300" cy="685800"/>
              </a:xfrm>
              <a:custGeom>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221"/>
              <p:cNvSpPr/>
              <p:nvPr/>
            </p:nvSpPr>
            <p:spPr bwMode="auto">
              <a:xfrm>
                <a:off x="1765300" y="6505576"/>
                <a:ext cx="763587" cy="673100"/>
              </a:xfrm>
              <a:custGeom>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3">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5" name="Freeform 222"/>
              <p:cNvSpPr/>
              <p:nvPr/>
            </p:nvSpPr>
            <p:spPr bwMode="auto">
              <a:xfrm>
                <a:off x="2127250" y="7137401"/>
                <a:ext cx="844550" cy="815975"/>
              </a:xfrm>
              <a:custGeom>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223"/>
              <p:cNvSpPr/>
              <p:nvPr/>
            </p:nvSpPr>
            <p:spPr bwMode="auto">
              <a:xfrm>
                <a:off x="1417638" y="4525963"/>
                <a:ext cx="654050" cy="509588"/>
              </a:xfrm>
              <a:custGeom>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Freeform 226"/>
              <p:cNvSpPr>
                <a:spLocks noEditPoints="1"/>
              </p:cNvSpPr>
              <p:nvPr/>
            </p:nvSpPr>
            <p:spPr bwMode="auto">
              <a:xfrm>
                <a:off x="1560513" y="5708651"/>
                <a:ext cx="709612" cy="646113"/>
              </a:xfrm>
              <a:custGeom>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88" name="Critical in a Crisis Tagline" hidden="1"/>
          <p:cNvGrpSpPr>
            <a:grpSpLocks noChangeAspect="1"/>
          </p:cNvGrpSpPr>
          <p:nvPr/>
        </p:nvGrpSpPr>
        <p:grpSpPr>
          <a:xfrm>
            <a:off x="10131426" y="685591"/>
            <a:ext cx="1377949" cy="1372017"/>
            <a:chOff x="1760538" y="814388"/>
            <a:chExt cx="7743824" cy="7710488"/>
          </a:xfrm>
          <a:solidFill>
            <a:srgbClr val="000000"/>
          </a:solidFill>
        </p:grpSpPr>
        <p:grpSp>
          <p:nvGrpSpPr>
            <p:cNvPr id="189" name="Critical in a Crisis"/>
            <p:cNvGrpSpPr/>
            <p:nvPr/>
          </p:nvGrpSpPr>
          <p:grpSpPr>
            <a:xfrm>
              <a:off x="3222625" y="2690813"/>
              <a:ext cx="4852988" cy="3875088"/>
              <a:chOff x="3222625" y="2690813"/>
              <a:chExt cx="4852988" cy="3875088"/>
            </a:xfrm>
            <a:grpFill/>
          </p:grpSpPr>
          <p:sp>
            <p:nvSpPr>
              <p:cNvPr id="229"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28"/>
              <p:cNvSpPr/>
              <p:nvPr/>
            </p:nvSpPr>
            <p:spPr bwMode="auto">
              <a:xfrm>
                <a:off x="4033838" y="6003925"/>
                <a:ext cx="515937" cy="549275"/>
              </a:xfrm>
              <a:custGeom>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Freeform 30"/>
              <p:cNvSpPr/>
              <p:nvPr/>
            </p:nvSpPr>
            <p:spPr bwMode="auto">
              <a:xfrm>
                <a:off x="4960938" y="6003925"/>
                <a:ext cx="488950" cy="561975"/>
              </a:xfrm>
              <a:custGeom>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Freeform 31"/>
              <p:cNvSpPr/>
              <p:nvPr/>
            </p:nvSpPr>
            <p:spPr bwMode="auto">
              <a:xfrm>
                <a:off x="6788150" y="6003925"/>
                <a:ext cx="382587" cy="549275"/>
              </a:xfrm>
              <a:custGeom>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32"/>
              <p:cNvSpPr/>
              <p:nvPr/>
            </p:nvSpPr>
            <p:spPr bwMode="auto">
              <a:xfrm>
                <a:off x="7177088" y="5857875"/>
                <a:ext cx="420687" cy="708025"/>
              </a:xfrm>
              <a:custGeom>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5">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33"/>
              <p:cNvSpPr>
                <a:spLocks noEditPoints="1"/>
              </p:cNvSpPr>
              <p:nvPr/>
            </p:nvSpPr>
            <p:spPr bwMode="auto">
              <a:xfrm>
                <a:off x="5478463" y="6003925"/>
                <a:ext cx="601662" cy="561975"/>
              </a:xfrm>
              <a:custGeom>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34"/>
              <p:cNvSpPr/>
              <p:nvPr/>
            </p:nvSpPr>
            <p:spPr bwMode="auto">
              <a:xfrm>
                <a:off x="6164263" y="6015038"/>
                <a:ext cx="517525" cy="550863"/>
              </a:xfrm>
              <a:custGeom>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35"/>
              <p:cNvSpPr/>
              <p:nvPr/>
            </p:nvSpPr>
            <p:spPr bwMode="auto">
              <a:xfrm>
                <a:off x="4184650" y="4992688"/>
                <a:ext cx="376237" cy="550863"/>
              </a:xfrm>
              <a:custGeom>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Freeform 36"/>
              <p:cNvSpPr/>
              <p:nvPr/>
            </p:nvSpPr>
            <p:spPr bwMode="auto">
              <a:xfrm>
                <a:off x="3644900" y="4992688"/>
                <a:ext cx="488950" cy="566738"/>
              </a:xfrm>
              <a:custGeom>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37"/>
              <p:cNvSpPr>
                <a:spLocks noEditPoints="1"/>
              </p:cNvSpPr>
              <p:nvPr/>
            </p:nvSpPr>
            <p:spPr bwMode="auto">
              <a:xfrm>
                <a:off x="4589463" y="4992688"/>
                <a:ext cx="550862" cy="566738"/>
              </a:xfrm>
              <a:custGeom>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38"/>
              <p:cNvSpPr/>
              <p:nvPr/>
            </p:nvSpPr>
            <p:spPr bwMode="auto">
              <a:xfrm>
                <a:off x="6473825" y="5003800"/>
                <a:ext cx="612775" cy="539750"/>
              </a:xfrm>
              <a:custGeom>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3" name="Freeform 40"/>
              <p:cNvSpPr>
                <a:spLocks noEditPoints="1"/>
              </p:cNvSpPr>
              <p:nvPr/>
            </p:nvSpPr>
            <p:spPr bwMode="auto">
              <a:xfrm>
                <a:off x="5202238" y="4992688"/>
                <a:ext cx="517525" cy="566738"/>
              </a:xfrm>
              <a:custGeom>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41"/>
              <p:cNvSpPr>
                <a:spLocks noEditPoints="1"/>
              </p:cNvSpPr>
              <p:nvPr/>
            </p:nvSpPr>
            <p:spPr bwMode="auto">
              <a:xfrm>
                <a:off x="7119938" y="4992688"/>
                <a:ext cx="550862" cy="566738"/>
              </a:xfrm>
              <a:custGeom>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42"/>
              <p:cNvSpPr/>
              <p:nvPr/>
            </p:nvSpPr>
            <p:spPr bwMode="auto">
              <a:xfrm>
                <a:off x="5765800" y="4846638"/>
                <a:ext cx="415925" cy="712788"/>
              </a:xfrm>
              <a:custGeom>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44"/>
              <p:cNvSpPr/>
              <p:nvPr/>
            </p:nvSpPr>
            <p:spPr bwMode="auto">
              <a:xfrm>
                <a:off x="5876925" y="3981450"/>
                <a:ext cx="377825" cy="557213"/>
              </a:xfrm>
              <a:custGeom>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45"/>
              <p:cNvSpPr/>
              <p:nvPr/>
            </p:nvSpPr>
            <p:spPr bwMode="auto">
              <a:xfrm>
                <a:off x="5337175" y="3981450"/>
                <a:ext cx="490537" cy="568325"/>
              </a:xfrm>
              <a:custGeom>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0" name="Freeform 47"/>
              <p:cNvSpPr/>
              <p:nvPr/>
            </p:nvSpPr>
            <p:spPr bwMode="auto">
              <a:xfrm>
                <a:off x="6564313" y="3981450"/>
                <a:ext cx="460375" cy="568325"/>
              </a:xfrm>
              <a:custGeom>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Freeform 50"/>
              <p:cNvSpPr/>
              <p:nvPr/>
            </p:nvSpPr>
            <p:spPr bwMode="auto">
              <a:xfrm>
                <a:off x="3509963" y="3981450"/>
                <a:ext cx="517525" cy="557213"/>
              </a:xfrm>
              <a:custGeom>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52"/>
              <p:cNvSpPr/>
              <p:nvPr/>
            </p:nvSpPr>
            <p:spPr bwMode="auto">
              <a:xfrm>
                <a:off x="7834313" y="4357688"/>
                <a:ext cx="241300" cy="309563"/>
              </a:xfrm>
              <a:custGeom>
                <a:gdLst>
                  <a:gd name="T0" fmla="*/ 53 w 152"/>
                  <a:gd name="T1" fmla="*/ 0 h 195"/>
                  <a:gd name="T2" fmla="*/ 0 w 152"/>
                  <a:gd name="T3" fmla="*/ 195 h 195"/>
                  <a:gd name="T4" fmla="*/ 92 w 152"/>
                  <a:gd name="T5" fmla="*/ 195 h 195"/>
                  <a:gd name="T6" fmla="*/ 152 w 152"/>
                  <a:gd name="T7" fmla="*/ 0 h 195"/>
                  <a:gd name="T8" fmla="*/ 53 w 152"/>
                  <a:gd name="T9" fmla="*/ 0 h 195"/>
                </a:gd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55"/>
              <p:cNvSpPr/>
              <p:nvPr/>
            </p:nvSpPr>
            <p:spPr bwMode="auto">
              <a:xfrm>
                <a:off x="7339013" y="3981450"/>
                <a:ext cx="461962" cy="568325"/>
              </a:xfrm>
              <a:custGeom>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56"/>
              <p:cNvSpPr>
                <a:spLocks noEditPoints="1"/>
              </p:cNvSpPr>
              <p:nvPr/>
            </p:nvSpPr>
            <p:spPr bwMode="auto">
              <a:xfrm>
                <a:off x="4425950" y="3981450"/>
                <a:ext cx="517525" cy="568325"/>
              </a:xfrm>
              <a:custGeom>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0"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1"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2"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3"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4" name="Freeform 61"/>
              <p:cNvSpPr/>
              <p:nvPr/>
            </p:nvSpPr>
            <p:spPr bwMode="auto">
              <a:xfrm>
                <a:off x="3910013" y="2724150"/>
                <a:ext cx="701675" cy="820738"/>
              </a:xfrm>
              <a:custGeom>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5" name="Freeform 62"/>
              <p:cNvSpPr/>
              <p:nvPr/>
            </p:nvSpPr>
            <p:spPr bwMode="auto">
              <a:xfrm>
                <a:off x="4679950" y="2976563"/>
                <a:ext cx="376237" cy="550863"/>
              </a:xfrm>
              <a:custGeom>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6"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7" name="Freeform 64"/>
              <p:cNvSpPr/>
              <p:nvPr/>
            </p:nvSpPr>
            <p:spPr bwMode="auto">
              <a:xfrm>
                <a:off x="5343525" y="2830513"/>
                <a:ext cx="415925" cy="708025"/>
              </a:xfrm>
              <a:custGeom>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5">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65"/>
              <p:cNvSpPr/>
              <p:nvPr/>
            </p:nvSpPr>
            <p:spPr bwMode="auto">
              <a:xfrm>
                <a:off x="6097588" y="2976563"/>
                <a:ext cx="488950" cy="561975"/>
              </a:xfrm>
              <a:custGeom>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66"/>
              <p:cNvSpPr>
                <a:spLocks noEditPoints="1"/>
              </p:cNvSpPr>
              <p:nvPr/>
            </p:nvSpPr>
            <p:spPr bwMode="auto">
              <a:xfrm>
                <a:off x="6608763" y="2976563"/>
                <a:ext cx="517525" cy="561975"/>
              </a:xfrm>
              <a:custGeom>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67"/>
              <p:cNvSpPr>
                <a:spLocks noEditPoints="1"/>
              </p:cNvSpPr>
              <p:nvPr/>
            </p:nvSpPr>
            <p:spPr bwMode="auto">
              <a:xfrm>
                <a:off x="7710488" y="5857875"/>
                <a:ext cx="276225" cy="274638"/>
              </a:xfrm>
              <a:custGeom>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68"/>
              <p:cNvSpPr>
                <a:spLocks noEditPoints="1"/>
              </p:cNvSpPr>
              <p:nvPr/>
            </p:nvSpPr>
            <p:spPr bwMode="auto">
              <a:xfrm>
                <a:off x="7794625" y="5924550"/>
                <a:ext cx="112712" cy="141288"/>
              </a:xfrm>
              <a:custGeom>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0" name="SHB.com"/>
            <p:cNvGrpSpPr/>
            <p:nvPr/>
          </p:nvGrpSpPr>
          <p:grpSpPr>
            <a:xfrm>
              <a:off x="3567113" y="7464425"/>
              <a:ext cx="4176712" cy="1060451"/>
              <a:chOff x="3567113" y="7464425"/>
              <a:chExt cx="4176712" cy="1060451"/>
            </a:xfrm>
            <a:grpFill/>
          </p:grpSpPr>
          <p:sp>
            <p:nvSpPr>
              <p:cNvPr id="222" name="Freeform 69"/>
              <p:cNvSpPr/>
              <p:nvPr/>
            </p:nvSpPr>
            <p:spPr bwMode="auto">
              <a:xfrm>
                <a:off x="5741988" y="7958138"/>
                <a:ext cx="501650" cy="566738"/>
              </a:xfrm>
              <a:custGeom>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Freeform 70"/>
              <p:cNvSpPr/>
              <p:nvPr/>
            </p:nvSpPr>
            <p:spPr bwMode="auto">
              <a:xfrm>
                <a:off x="3567113" y="7486650"/>
                <a:ext cx="533400" cy="560388"/>
              </a:xfrm>
              <a:custGeom>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71"/>
              <p:cNvSpPr>
                <a:spLocks noEditPoints="1"/>
              </p:cNvSpPr>
              <p:nvPr/>
            </p:nvSpPr>
            <p:spPr bwMode="auto">
              <a:xfrm>
                <a:off x="6332538" y="7812088"/>
                <a:ext cx="636587" cy="617538"/>
              </a:xfrm>
              <a:custGeom>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72"/>
              <p:cNvSpPr/>
              <p:nvPr/>
            </p:nvSpPr>
            <p:spPr bwMode="auto">
              <a:xfrm>
                <a:off x="5416550" y="8378825"/>
                <a:ext cx="134937" cy="141288"/>
              </a:xfrm>
              <a:custGeom>
                <a:gdLst>
                  <a:gd name="T0" fmla="*/ 12 w 24"/>
                  <a:gd name="T1" fmla="*/ 0 h 25"/>
                  <a:gd name="T2" fmla="*/ 0 w 24"/>
                  <a:gd name="T3" fmla="*/ 12 h 25"/>
                  <a:gd name="T4" fmla="*/ 12 w 24"/>
                  <a:gd name="T5" fmla="*/ 25 h 25"/>
                  <a:gd name="T6" fmla="*/ 24 w 24"/>
                  <a:gd name="T7" fmla="*/ 13 h 25"/>
                  <a:gd name="T8" fmla="*/ 12 w 24"/>
                  <a:gd name="T9" fmla="*/ 0 h 25"/>
                </a:gd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73"/>
              <p:cNvSpPr>
                <a:spLocks noEditPoints="1"/>
              </p:cNvSpPr>
              <p:nvPr/>
            </p:nvSpPr>
            <p:spPr bwMode="auto">
              <a:xfrm>
                <a:off x="4786313" y="7913688"/>
                <a:ext cx="455612" cy="560388"/>
              </a:xfrm>
              <a:custGeom>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74"/>
              <p:cNvSpPr/>
              <p:nvPr/>
            </p:nvSpPr>
            <p:spPr bwMode="auto">
              <a:xfrm>
                <a:off x="4095750" y="7710488"/>
                <a:ext cx="595312" cy="635000"/>
              </a:xfrm>
              <a:custGeom>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75"/>
              <p:cNvSpPr/>
              <p:nvPr/>
            </p:nvSpPr>
            <p:spPr bwMode="auto">
              <a:xfrm>
                <a:off x="6980238" y="7464425"/>
                <a:ext cx="763587" cy="735013"/>
              </a:xfrm>
              <a:custGeom>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2">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1" name="Dividers"/>
            <p:cNvGrpSpPr/>
            <p:nvPr/>
          </p:nvGrpSpPr>
          <p:grpSpPr>
            <a:xfrm>
              <a:off x="2116138" y="960438"/>
              <a:ext cx="6089649" cy="6705600"/>
              <a:chOff x="2116138" y="960438"/>
              <a:chExt cx="6089649" cy="6705600"/>
            </a:xfrm>
            <a:grpFill/>
          </p:grpSpPr>
          <p:sp>
            <p:nvSpPr>
              <p:cNvPr id="218" name="Freeform 78"/>
              <p:cNvSpPr/>
              <p:nvPr/>
            </p:nvSpPr>
            <p:spPr bwMode="auto">
              <a:xfrm>
                <a:off x="6540500" y="960438"/>
                <a:ext cx="331787" cy="730250"/>
              </a:xfrm>
              <a:custGeom>
                <a:gdLst>
                  <a:gd name="T0" fmla="*/ 209 w 209"/>
                  <a:gd name="T1" fmla="*/ 22 h 460"/>
                  <a:gd name="T2" fmla="*/ 153 w 209"/>
                  <a:gd name="T3" fmla="*/ 0 h 460"/>
                  <a:gd name="T4" fmla="*/ 0 w 209"/>
                  <a:gd name="T5" fmla="*/ 443 h 460"/>
                  <a:gd name="T6" fmla="*/ 57 w 209"/>
                  <a:gd name="T7" fmla="*/ 460 h 460"/>
                  <a:gd name="T8" fmla="*/ 209 w 209"/>
                  <a:gd name="T9" fmla="*/ 22 h 460"/>
                </a:gd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85"/>
              <p:cNvSpPr/>
              <p:nvPr/>
            </p:nvSpPr>
            <p:spPr bwMode="auto">
              <a:xfrm>
                <a:off x="7654925" y="7048500"/>
                <a:ext cx="550862" cy="617538"/>
              </a:xfrm>
              <a:custGeom>
                <a:gdLst>
                  <a:gd name="T0" fmla="*/ 0 w 347"/>
                  <a:gd name="T1" fmla="*/ 35 h 389"/>
                  <a:gd name="T2" fmla="*/ 301 w 347"/>
                  <a:gd name="T3" fmla="*/ 389 h 389"/>
                  <a:gd name="T4" fmla="*/ 347 w 347"/>
                  <a:gd name="T5" fmla="*/ 353 h 389"/>
                  <a:gd name="T6" fmla="*/ 46 w 347"/>
                  <a:gd name="T7" fmla="*/ 0 h 389"/>
                  <a:gd name="T8" fmla="*/ 0 w 347"/>
                  <a:gd name="T9" fmla="*/ 35 h 389"/>
                </a:gd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89"/>
              <p:cNvSpPr/>
              <p:nvPr/>
            </p:nvSpPr>
            <p:spPr bwMode="auto">
              <a:xfrm>
                <a:off x="2116138" y="2914650"/>
                <a:ext cx="701675" cy="427038"/>
              </a:xfrm>
              <a:custGeom>
                <a:gdLst>
                  <a:gd name="T0" fmla="*/ 442 w 442"/>
                  <a:gd name="T1" fmla="*/ 216 h 269"/>
                  <a:gd name="T2" fmla="*/ 28 w 442"/>
                  <a:gd name="T3" fmla="*/ 0 h 269"/>
                  <a:gd name="T4" fmla="*/ 0 w 442"/>
                  <a:gd name="T5" fmla="*/ 53 h 269"/>
                  <a:gd name="T6" fmla="*/ 414 w 442"/>
                  <a:gd name="T7" fmla="*/ 269 h 269"/>
                  <a:gd name="T8" fmla="*/ 442 w 442"/>
                  <a:gd name="T9" fmla="*/ 216 h 269"/>
                </a:gd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96"/>
              <p:cNvSpPr/>
              <p:nvPr/>
            </p:nvSpPr>
            <p:spPr bwMode="auto">
              <a:xfrm>
                <a:off x="3009900" y="7019925"/>
                <a:ext cx="573087" cy="606425"/>
              </a:xfrm>
              <a:custGeom>
                <a:gdLst>
                  <a:gd name="T0" fmla="*/ 315 w 361"/>
                  <a:gd name="T1" fmla="*/ 0 h 382"/>
                  <a:gd name="T2" fmla="*/ 0 w 361"/>
                  <a:gd name="T3" fmla="*/ 343 h 382"/>
                  <a:gd name="T4" fmla="*/ 42 w 361"/>
                  <a:gd name="T5" fmla="*/ 382 h 382"/>
                  <a:gd name="T6" fmla="*/ 361 w 361"/>
                  <a:gd name="T7" fmla="*/ 39 h 382"/>
                  <a:gd name="T8" fmla="*/ 315 w 361"/>
                  <a:gd name="T9" fmla="*/ 0 h 382"/>
                </a:gd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2" name="Technology"/>
            <p:cNvGrpSpPr/>
            <p:nvPr/>
          </p:nvGrpSpPr>
          <p:grpSpPr>
            <a:xfrm>
              <a:off x="7243763" y="1230313"/>
              <a:ext cx="2260599" cy="5969000"/>
              <a:chOff x="7243763" y="1230313"/>
              <a:chExt cx="2260599" cy="5969000"/>
            </a:xfrm>
            <a:grpFill/>
          </p:grpSpPr>
          <p:sp>
            <p:nvSpPr>
              <p:cNvPr id="208" name="Freeform 76"/>
              <p:cNvSpPr/>
              <p:nvPr/>
            </p:nvSpPr>
            <p:spPr bwMode="auto">
              <a:xfrm>
                <a:off x="8723313" y="3224213"/>
                <a:ext cx="652462" cy="635000"/>
              </a:xfrm>
              <a:custGeom>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9" name="Freeform 77"/>
              <p:cNvSpPr>
                <a:spLocks noEditPoints="1"/>
              </p:cNvSpPr>
              <p:nvPr/>
            </p:nvSpPr>
            <p:spPr bwMode="auto">
              <a:xfrm>
                <a:off x="8924925" y="3987800"/>
                <a:ext cx="579437" cy="595313"/>
              </a:xfrm>
              <a:custGeom>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79"/>
              <p:cNvSpPr/>
              <p:nvPr/>
            </p:nvSpPr>
            <p:spPr bwMode="auto">
              <a:xfrm>
                <a:off x="8953500" y="4768850"/>
                <a:ext cx="546100" cy="336550"/>
              </a:xfrm>
              <a:custGeom>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cxnLst>
                  <a:cxn ang="0">
                    <a:pos x="T0" y="T1"/>
                  </a:cxn>
                  <a:cxn ang="0">
                    <a:pos x="T2" y="T3"/>
                  </a:cxn>
                  <a:cxn ang="0">
                    <a:pos x="T4" y="T5"/>
                  </a:cxn>
                  <a:cxn ang="0">
                    <a:pos x="T6" y="T7"/>
                  </a:cxn>
                  <a:cxn ang="0">
                    <a:pos x="T8" y="T9"/>
                  </a:cxn>
                  <a:cxn ang="0">
                    <a:pos x="T10" y="T11"/>
                  </a:cxn>
                  <a:cxn ang="0">
                    <a:pos x="T12" y="T13"/>
                  </a:cxn>
                </a:cxnLst>
                <a:rect l="0" t="0" r="r" b="b"/>
                <a:pathLst>
                  <a:path w="344" h="211">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80"/>
              <p:cNvSpPr>
                <a:spLocks noEditPoints="1"/>
              </p:cNvSpPr>
              <p:nvPr/>
            </p:nvSpPr>
            <p:spPr bwMode="auto">
              <a:xfrm>
                <a:off x="8818563" y="5256213"/>
                <a:ext cx="612775" cy="630238"/>
              </a:xfrm>
              <a:custGeom>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81"/>
              <p:cNvSpPr/>
              <p:nvPr/>
            </p:nvSpPr>
            <p:spPr bwMode="auto">
              <a:xfrm>
                <a:off x="8413750" y="2551113"/>
                <a:ext cx="674687" cy="655638"/>
              </a:xfrm>
              <a:custGeom>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2">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82"/>
              <p:cNvSpPr/>
              <p:nvPr/>
            </p:nvSpPr>
            <p:spPr bwMode="auto">
              <a:xfrm>
                <a:off x="8272463" y="6638925"/>
                <a:ext cx="608012" cy="560388"/>
              </a:xfrm>
              <a:custGeom>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83"/>
              <p:cNvSpPr/>
              <p:nvPr/>
            </p:nvSpPr>
            <p:spPr bwMode="auto">
              <a:xfrm>
                <a:off x="8075613" y="2044700"/>
                <a:ext cx="596900" cy="595313"/>
              </a:xfrm>
              <a:custGeom>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5" name="Freeform 84"/>
              <p:cNvSpPr/>
              <p:nvPr/>
            </p:nvSpPr>
            <p:spPr bwMode="auto">
              <a:xfrm>
                <a:off x="8559800" y="5964238"/>
                <a:ext cx="619125" cy="606425"/>
              </a:xfrm>
              <a:custGeom>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86"/>
              <p:cNvSpPr/>
              <p:nvPr/>
            </p:nvSpPr>
            <p:spPr bwMode="auto">
              <a:xfrm>
                <a:off x="7604125" y="1579563"/>
                <a:ext cx="606425" cy="633413"/>
              </a:xfrm>
              <a:custGeom>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97"/>
              <p:cNvSpPr/>
              <p:nvPr/>
            </p:nvSpPr>
            <p:spPr bwMode="auto">
              <a:xfrm>
                <a:off x="7243763" y="1230313"/>
                <a:ext cx="488950" cy="584200"/>
              </a:xfrm>
              <a:custGeom>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3" name="Science"/>
            <p:cNvGrpSpPr/>
            <p:nvPr/>
          </p:nvGrpSpPr>
          <p:grpSpPr>
            <a:xfrm>
              <a:off x="2520950" y="814388"/>
              <a:ext cx="3649662" cy="1927225"/>
              <a:chOff x="2520950" y="814388"/>
              <a:chExt cx="3649662" cy="1927225"/>
            </a:xfrm>
            <a:grpFill/>
          </p:grpSpPr>
          <p:sp>
            <p:nvSpPr>
              <p:cNvPr id="201" name="Freeform 88"/>
              <p:cNvSpPr/>
              <p:nvPr/>
            </p:nvSpPr>
            <p:spPr bwMode="auto">
              <a:xfrm>
                <a:off x="2520950" y="2179638"/>
                <a:ext cx="566737" cy="561975"/>
              </a:xfrm>
              <a:custGeom>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91"/>
              <p:cNvSpPr/>
              <p:nvPr/>
            </p:nvSpPr>
            <p:spPr bwMode="auto">
              <a:xfrm>
                <a:off x="2930525" y="1701800"/>
                <a:ext cx="596900" cy="590550"/>
              </a:xfrm>
              <a:custGeom>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92"/>
              <p:cNvSpPr/>
              <p:nvPr/>
            </p:nvSpPr>
            <p:spPr bwMode="auto">
              <a:xfrm>
                <a:off x="3414713" y="1455738"/>
                <a:ext cx="382587" cy="500063"/>
              </a:xfrm>
              <a:custGeom>
                <a:gdLst>
                  <a:gd name="T0" fmla="*/ 241 w 241"/>
                  <a:gd name="T1" fmla="*/ 276 h 315"/>
                  <a:gd name="T2" fmla="*/ 60 w 241"/>
                  <a:gd name="T3" fmla="*/ 0 h 315"/>
                  <a:gd name="T4" fmla="*/ 0 w 241"/>
                  <a:gd name="T5" fmla="*/ 42 h 315"/>
                  <a:gd name="T6" fmla="*/ 181 w 241"/>
                  <a:gd name="T7" fmla="*/ 315 h 315"/>
                  <a:gd name="T8" fmla="*/ 241 w 241"/>
                  <a:gd name="T9" fmla="*/ 276 h 315"/>
                </a:gd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93"/>
              <p:cNvSpPr/>
              <p:nvPr/>
            </p:nvSpPr>
            <p:spPr bwMode="auto">
              <a:xfrm>
                <a:off x="5095875" y="814388"/>
                <a:ext cx="495300" cy="561975"/>
              </a:xfrm>
              <a:custGeom>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5" name="Freeform 94"/>
              <p:cNvSpPr/>
              <p:nvPr/>
            </p:nvSpPr>
            <p:spPr bwMode="auto">
              <a:xfrm>
                <a:off x="5759450" y="820738"/>
                <a:ext cx="411162" cy="561975"/>
              </a:xfrm>
              <a:custGeom>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95"/>
              <p:cNvSpPr/>
              <p:nvPr/>
            </p:nvSpPr>
            <p:spPr bwMode="auto">
              <a:xfrm>
                <a:off x="3746500" y="1152525"/>
                <a:ext cx="557212" cy="622300"/>
              </a:xfrm>
              <a:custGeom>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99"/>
              <p:cNvSpPr/>
              <p:nvPr/>
            </p:nvSpPr>
            <p:spPr bwMode="auto">
              <a:xfrm>
                <a:off x="4337050" y="904875"/>
                <a:ext cx="617537" cy="635000"/>
              </a:xfrm>
              <a:custGeom>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4" name="Health"/>
            <p:cNvGrpSpPr/>
            <p:nvPr/>
          </p:nvGrpSpPr>
          <p:grpSpPr>
            <a:xfrm>
              <a:off x="1760538" y="3600450"/>
              <a:ext cx="1277937" cy="3498851"/>
              <a:chOff x="1760538" y="3600450"/>
              <a:chExt cx="1277937" cy="3498851"/>
            </a:xfrm>
            <a:grpFill/>
          </p:grpSpPr>
          <p:sp>
            <p:nvSpPr>
              <p:cNvPr id="195" name="Freeform 87"/>
              <p:cNvSpPr>
                <a:spLocks noEditPoints="1"/>
              </p:cNvSpPr>
              <p:nvPr/>
            </p:nvSpPr>
            <p:spPr bwMode="auto">
              <a:xfrm>
                <a:off x="1879600" y="5256213"/>
                <a:ext cx="584200" cy="533400"/>
              </a:xfrm>
              <a:custGeom>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90"/>
              <p:cNvSpPr/>
              <p:nvPr/>
            </p:nvSpPr>
            <p:spPr bwMode="auto">
              <a:xfrm>
                <a:off x="1811338" y="3600450"/>
                <a:ext cx="612775" cy="561975"/>
              </a:xfrm>
              <a:custGeom>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98"/>
              <p:cNvSpPr/>
              <p:nvPr/>
            </p:nvSpPr>
            <p:spPr bwMode="auto">
              <a:xfrm>
                <a:off x="2346325" y="6430963"/>
                <a:ext cx="692150" cy="668338"/>
              </a:xfrm>
              <a:custGeom>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8" name="Freeform 100"/>
              <p:cNvSpPr/>
              <p:nvPr/>
            </p:nvSpPr>
            <p:spPr bwMode="auto">
              <a:xfrm>
                <a:off x="1778000" y="4773613"/>
                <a:ext cx="534987" cy="365125"/>
              </a:xfrm>
              <a:custGeom>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01"/>
              <p:cNvSpPr/>
              <p:nvPr/>
            </p:nvSpPr>
            <p:spPr bwMode="auto">
              <a:xfrm>
                <a:off x="1760538" y="4284663"/>
                <a:ext cx="534987" cy="422275"/>
              </a:xfrm>
              <a:custGeom>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02"/>
              <p:cNvSpPr/>
              <p:nvPr/>
            </p:nvSpPr>
            <p:spPr bwMode="auto">
              <a:xfrm>
                <a:off x="2047875" y="5913438"/>
                <a:ext cx="623887" cy="544513"/>
              </a:xfrm>
              <a:custGeom>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5" name="HST Tagline"/>
          <p:cNvGrpSpPr>
            <a:grpSpLocks noChangeAspect="1"/>
          </p:cNvGrpSpPr>
          <p:nvPr/>
        </p:nvGrpSpPr>
        <p:grpSpPr>
          <a:xfrm>
            <a:off x="10130965" y="685800"/>
            <a:ext cx="1378869" cy="1371600"/>
            <a:chOff x="1052513" y="306388"/>
            <a:chExt cx="9336087" cy="9286875"/>
          </a:xfrm>
          <a:solidFill>
            <a:srgbClr val="000000"/>
          </a:solidFill>
        </p:grpSpPr>
        <p:grpSp>
          <p:nvGrpSpPr>
            <p:cNvPr id="6" name="Technology"/>
            <p:cNvGrpSpPr/>
            <p:nvPr/>
          </p:nvGrpSpPr>
          <p:grpSpPr>
            <a:xfrm>
              <a:off x="7664450" y="803276"/>
              <a:ext cx="2724150" cy="7192963"/>
              <a:chOff x="7664450" y="803276"/>
              <a:chExt cx="2724150" cy="7192963"/>
            </a:xfrm>
            <a:grpFill/>
          </p:grpSpPr>
          <p:sp>
            <p:nvSpPr>
              <p:cNvPr id="36" name="Freeform 233"/>
              <p:cNvSpPr/>
              <p:nvPr/>
            </p:nvSpPr>
            <p:spPr bwMode="auto">
              <a:xfrm>
                <a:off x="8101013" y="1223963"/>
                <a:ext cx="728662" cy="768350"/>
              </a:xfrm>
              <a:custGeom>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3">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7" name="Freeform 234"/>
              <p:cNvSpPr>
                <a:spLocks noEditPoints="1"/>
              </p:cNvSpPr>
              <p:nvPr/>
            </p:nvSpPr>
            <p:spPr bwMode="auto">
              <a:xfrm>
                <a:off x="9686925" y="4127501"/>
                <a:ext cx="701675" cy="712788"/>
              </a:xfrm>
              <a:custGeom>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8" name="Freeform 235"/>
              <p:cNvSpPr/>
              <p:nvPr/>
            </p:nvSpPr>
            <p:spPr bwMode="auto">
              <a:xfrm>
                <a:off x="9448800" y="3201988"/>
                <a:ext cx="782637" cy="768350"/>
              </a:xfrm>
              <a:custGeom>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483">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9" name="Freeform 236"/>
              <p:cNvSpPr/>
              <p:nvPr/>
            </p:nvSpPr>
            <p:spPr bwMode="auto">
              <a:xfrm>
                <a:off x="8666163" y="1781176"/>
                <a:ext cx="714375" cy="720725"/>
              </a:xfrm>
              <a:custGeom>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0" name="Freeform 237"/>
              <p:cNvSpPr/>
              <p:nvPr/>
            </p:nvSpPr>
            <p:spPr bwMode="auto">
              <a:xfrm>
                <a:off x="9067800" y="2393951"/>
                <a:ext cx="823912" cy="788988"/>
              </a:xfrm>
              <a:custGeom>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1" name="Freeform 238"/>
              <p:cNvSpPr/>
              <p:nvPr/>
            </p:nvSpPr>
            <p:spPr bwMode="auto">
              <a:xfrm>
                <a:off x="7664450" y="803276"/>
                <a:ext cx="592137" cy="706438"/>
              </a:xfrm>
              <a:custGeom>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2" name="Freeform 247"/>
              <p:cNvSpPr/>
              <p:nvPr/>
            </p:nvSpPr>
            <p:spPr bwMode="auto">
              <a:xfrm>
                <a:off x="9244013" y="6507163"/>
                <a:ext cx="749300" cy="733425"/>
              </a:xfrm>
              <a:custGeom>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3" name="Freeform 248"/>
              <p:cNvSpPr/>
              <p:nvPr/>
            </p:nvSpPr>
            <p:spPr bwMode="auto">
              <a:xfrm>
                <a:off x="9720263" y="5072063"/>
                <a:ext cx="661987" cy="401638"/>
              </a:xfrm>
              <a:custGeom>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4" name="Freeform 249"/>
              <p:cNvSpPr/>
              <p:nvPr/>
            </p:nvSpPr>
            <p:spPr bwMode="auto">
              <a:xfrm>
                <a:off x="8904288" y="7315201"/>
                <a:ext cx="728662" cy="681038"/>
              </a:xfrm>
              <a:custGeom>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5" name="Freeform 250"/>
              <p:cNvSpPr>
                <a:spLocks noEditPoints="1"/>
              </p:cNvSpPr>
              <p:nvPr/>
            </p:nvSpPr>
            <p:spPr bwMode="auto">
              <a:xfrm>
                <a:off x="9556750" y="5656263"/>
                <a:ext cx="742950" cy="755650"/>
              </a:xfrm>
              <a:custGeom>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0">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8" name="SHB.com"/>
            <p:cNvGrpSpPr/>
            <p:nvPr/>
          </p:nvGrpSpPr>
          <p:grpSpPr>
            <a:xfrm>
              <a:off x="3232150" y="8308976"/>
              <a:ext cx="5032375" cy="1284287"/>
              <a:chOff x="3232150" y="8308976"/>
              <a:chExt cx="5032375" cy="1284287"/>
            </a:xfrm>
            <a:grpFill/>
          </p:grpSpPr>
          <p:sp>
            <p:nvSpPr>
              <p:cNvPr id="29" name="Freeform 239"/>
              <p:cNvSpPr>
                <a:spLocks noEditPoints="1"/>
              </p:cNvSpPr>
              <p:nvPr/>
            </p:nvSpPr>
            <p:spPr bwMode="auto">
              <a:xfrm>
                <a:off x="4702175" y="8851901"/>
                <a:ext cx="552450" cy="681038"/>
              </a:xfrm>
              <a:custGeom>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 name="Freeform 240"/>
              <p:cNvSpPr/>
              <p:nvPr/>
            </p:nvSpPr>
            <p:spPr bwMode="auto">
              <a:xfrm>
                <a:off x="5457825" y="9417051"/>
                <a:ext cx="163512" cy="163513"/>
              </a:xfrm>
              <a:custGeom>
                <a:gdLst>
                  <a:gd name="T0" fmla="*/ 13 w 24"/>
                  <a:gd name="T1" fmla="*/ 0 h 24"/>
                  <a:gd name="T2" fmla="*/ 0 w 24"/>
                  <a:gd name="T3" fmla="*/ 12 h 24"/>
                  <a:gd name="T4" fmla="*/ 12 w 24"/>
                  <a:gd name="T5" fmla="*/ 24 h 24"/>
                  <a:gd name="T6" fmla="*/ 24 w 24"/>
                  <a:gd name="T7" fmla="*/ 13 h 24"/>
                  <a:gd name="T8" fmla="*/ 13 w 24"/>
                  <a:gd name="T9" fmla="*/ 0 h 24"/>
                </a:gd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 name="Freeform 241"/>
              <p:cNvSpPr/>
              <p:nvPr/>
            </p:nvSpPr>
            <p:spPr bwMode="auto">
              <a:xfrm>
                <a:off x="3871913" y="8607426"/>
                <a:ext cx="714375" cy="768350"/>
              </a:xfrm>
              <a:custGeom>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3">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 name="Freeform 243"/>
              <p:cNvSpPr/>
              <p:nvPr/>
            </p:nvSpPr>
            <p:spPr bwMode="auto">
              <a:xfrm>
                <a:off x="3232150" y="8342313"/>
                <a:ext cx="639762" cy="673100"/>
              </a:xfrm>
              <a:custGeom>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 name="Freeform 251"/>
              <p:cNvSpPr>
                <a:spLocks noEditPoints="1"/>
              </p:cNvSpPr>
              <p:nvPr/>
            </p:nvSpPr>
            <p:spPr bwMode="auto">
              <a:xfrm>
                <a:off x="6561138" y="8729663"/>
                <a:ext cx="769937" cy="741363"/>
              </a:xfrm>
              <a:custGeom>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 name="Freeform 253"/>
              <p:cNvSpPr/>
              <p:nvPr/>
            </p:nvSpPr>
            <p:spPr bwMode="auto">
              <a:xfrm>
                <a:off x="7343775" y="8308976"/>
                <a:ext cx="920750" cy="890588"/>
              </a:xfrm>
              <a:custGeom>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 name="Freeform 254"/>
              <p:cNvSpPr/>
              <p:nvPr/>
            </p:nvSpPr>
            <p:spPr bwMode="auto">
              <a:xfrm>
                <a:off x="5853113" y="8907463"/>
                <a:ext cx="606425" cy="685800"/>
              </a:xfrm>
              <a:custGeom>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9" name="Dividers"/>
            <p:cNvGrpSpPr/>
            <p:nvPr/>
          </p:nvGrpSpPr>
          <p:grpSpPr>
            <a:xfrm>
              <a:off x="1489075" y="482601"/>
              <a:ext cx="7332663" cy="8077200"/>
              <a:chOff x="1489075" y="482601"/>
              <a:chExt cx="7332663" cy="8077200"/>
            </a:xfrm>
            <a:grpFill/>
          </p:grpSpPr>
          <p:sp>
            <p:nvSpPr>
              <p:cNvPr id="25" name="Freeform 232"/>
              <p:cNvSpPr/>
              <p:nvPr/>
            </p:nvSpPr>
            <p:spPr bwMode="auto">
              <a:xfrm>
                <a:off x="6819900" y="482601"/>
                <a:ext cx="395287" cy="877888"/>
              </a:xfrm>
              <a:custGeom>
                <a:gdLst>
                  <a:gd name="T0" fmla="*/ 249 w 249"/>
                  <a:gd name="T1" fmla="*/ 22 h 553"/>
                  <a:gd name="T2" fmla="*/ 185 w 249"/>
                  <a:gd name="T3" fmla="*/ 0 h 553"/>
                  <a:gd name="T4" fmla="*/ 0 w 249"/>
                  <a:gd name="T5" fmla="*/ 531 h 553"/>
                  <a:gd name="T6" fmla="*/ 65 w 249"/>
                  <a:gd name="T7" fmla="*/ 553 h 553"/>
                  <a:gd name="T8" fmla="*/ 249 w 249"/>
                  <a:gd name="T9" fmla="*/ 22 h 553"/>
                </a:gd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 name="Freeform 245"/>
              <p:cNvSpPr/>
              <p:nvPr/>
            </p:nvSpPr>
            <p:spPr bwMode="auto">
              <a:xfrm>
                <a:off x="2563813" y="7778751"/>
                <a:ext cx="688975" cy="733425"/>
              </a:xfrm>
              <a:custGeom>
                <a:gdLst>
                  <a:gd name="T0" fmla="*/ 382 w 434"/>
                  <a:gd name="T1" fmla="*/ 0 h 462"/>
                  <a:gd name="T2" fmla="*/ 0 w 434"/>
                  <a:gd name="T3" fmla="*/ 415 h 462"/>
                  <a:gd name="T4" fmla="*/ 52 w 434"/>
                  <a:gd name="T5" fmla="*/ 462 h 462"/>
                  <a:gd name="T6" fmla="*/ 434 w 434"/>
                  <a:gd name="T7" fmla="*/ 51 h 462"/>
                  <a:gd name="T8" fmla="*/ 382 w 434"/>
                  <a:gd name="T9" fmla="*/ 0 h 462"/>
                </a:gdLst>
                <a:cxnLst>
                  <a:cxn ang="0">
                    <a:pos x="T0" y="T1"/>
                  </a:cxn>
                  <a:cxn ang="0">
                    <a:pos x="T2" y="T3"/>
                  </a:cxn>
                  <a:cxn ang="0">
                    <a:pos x="T4" y="T5"/>
                  </a:cxn>
                  <a:cxn ang="0">
                    <a:pos x="T6" y="T7"/>
                  </a:cxn>
                  <a:cxn ang="0">
                    <a:pos x="T8" y="T9"/>
                  </a:cxn>
                </a:cxnLst>
                <a:rect l="0" t="0" r="r" b="b"/>
                <a:pathLst>
                  <a:path w="433"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 name="Freeform 252"/>
              <p:cNvSpPr/>
              <p:nvPr/>
            </p:nvSpPr>
            <p:spPr bwMode="auto">
              <a:xfrm>
                <a:off x="8154988" y="7812088"/>
                <a:ext cx="666750" cy="747713"/>
              </a:xfrm>
              <a:custGeom>
                <a:gdLst>
                  <a:gd name="T0" fmla="*/ 0 w 420"/>
                  <a:gd name="T1" fmla="*/ 43 h 471"/>
                  <a:gd name="T2" fmla="*/ 364 w 420"/>
                  <a:gd name="T3" fmla="*/ 471 h 471"/>
                  <a:gd name="T4" fmla="*/ 420 w 420"/>
                  <a:gd name="T5" fmla="*/ 424 h 471"/>
                  <a:gd name="T6" fmla="*/ 56 w 420"/>
                  <a:gd name="T7" fmla="*/ 0 h 471"/>
                  <a:gd name="T8" fmla="*/ 0 w 420"/>
                  <a:gd name="T9" fmla="*/ 43 h 471"/>
                </a:gd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 name="Freeform 258"/>
              <p:cNvSpPr/>
              <p:nvPr/>
            </p:nvSpPr>
            <p:spPr bwMode="auto">
              <a:xfrm>
                <a:off x="1489075" y="2835276"/>
                <a:ext cx="836612" cy="509588"/>
              </a:xfrm>
              <a:custGeom>
                <a:gdLst>
                  <a:gd name="T0" fmla="*/ 527 w 527"/>
                  <a:gd name="T1" fmla="*/ 261 h 321"/>
                  <a:gd name="T2" fmla="*/ 30 w 527"/>
                  <a:gd name="T3" fmla="*/ 0 h 321"/>
                  <a:gd name="T4" fmla="*/ 0 w 527"/>
                  <a:gd name="T5" fmla="*/ 64 h 321"/>
                  <a:gd name="T6" fmla="*/ 497 w 527"/>
                  <a:gd name="T7" fmla="*/ 321 h 321"/>
                  <a:gd name="T8" fmla="*/ 527 w 527"/>
                  <a:gd name="T9" fmla="*/ 261 h 321"/>
                </a:gd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 name="Health"/>
            <p:cNvGrpSpPr/>
            <p:nvPr/>
          </p:nvGrpSpPr>
          <p:grpSpPr>
            <a:xfrm>
              <a:off x="1052513" y="3657601"/>
              <a:ext cx="1539875" cy="4216400"/>
              <a:chOff x="1052513" y="3657601"/>
              <a:chExt cx="1539875" cy="4216400"/>
            </a:xfrm>
            <a:grpFill/>
          </p:grpSpPr>
          <p:sp>
            <p:nvSpPr>
              <p:cNvPr id="19" name="Freeform 242"/>
              <p:cNvSpPr/>
              <p:nvPr/>
            </p:nvSpPr>
            <p:spPr bwMode="auto">
              <a:xfrm>
                <a:off x="1760538" y="7064376"/>
                <a:ext cx="831850" cy="809625"/>
              </a:xfrm>
              <a:custGeom>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 name="Freeform 244"/>
              <p:cNvSpPr/>
              <p:nvPr/>
            </p:nvSpPr>
            <p:spPr bwMode="auto">
              <a:xfrm>
                <a:off x="1400175" y="6445251"/>
                <a:ext cx="755650" cy="660400"/>
              </a:xfrm>
              <a:custGeom>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 name="Freeform 246"/>
              <p:cNvSpPr>
                <a:spLocks noEditPoints="1"/>
              </p:cNvSpPr>
              <p:nvPr/>
            </p:nvSpPr>
            <p:spPr bwMode="auto">
              <a:xfrm>
                <a:off x="1195388" y="5656263"/>
                <a:ext cx="708025" cy="639763"/>
              </a:xfrm>
              <a:custGeom>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2">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 name="Freeform 256"/>
              <p:cNvSpPr/>
              <p:nvPr/>
            </p:nvSpPr>
            <p:spPr bwMode="auto">
              <a:xfrm>
                <a:off x="1052513" y="4487863"/>
                <a:ext cx="654050" cy="503238"/>
              </a:xfrm>
              <a:custGeom>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 name="Freeform 257"/>
              <p:cNvSpPr/>
              <p:nvPr/>
            </p:nvSpPr>
            <p:spPr bwMode="auto">
              <a:xfrm>
                <a:off x="1120775" y="3657601"/>
                <a:ext cx="735012" cy="681038"/>
              </a:xfrm>
              <a:custGeom>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 name="Freeform 260"/>
              <p:cNvSpPr/>
              <p:nvPr/>
            </p:nvSpPr>
            <p:spPr bwMode="auto">
              <a:xfrm>
                <a:off x="1079500" y="5072063"/>
                <a:ext cx="641350" cy="441325"/>
              </a:xfrm>
              <a:custGeom>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3"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1" name="Science"/>
            <p:cNvGrpSpPr/>
            <p:nvPr/>
          </p:nvGrpSpPr>
          <p:grpSpPr>
            <a:xfrm>
              <a:off x="1971675" y="306388"/>
              <a:ext cx="4398962" cy="2317750"/>
              <a:chOff x="1971675" y="306388"/>
              <a:chExt cx="4398962" cy="2317750"/>
            </a:xfrm>
            <a:grpFill/>
          </p:grpSpPr>
          <p:sp>
            <p:nvSpPr>
              <p:cNvPr id="12" name="Freeform 230"/>
              <p:cNvSpPr/>
              <p:nvPr/>
            </p:nvSpPr>
            <p:spPr bwMode="auto">
              <a:xfrm>
                <a:off x="5880100" y="312738"/>
                <a:ext cx="490537" cy="673100"/>
              </a:xfrm>
              <a:custGeom>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3">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 name="Freeform 231"/>
              <p:cNvSpPr/>
              <p:nvPr/>
            </p:nvSpPr>
            <p:spPr bwMode="auto">
              <a:xfrm>
                <a:off x="5076825" y="306388"/>
                <a:ext cx="592137" cy="679450"/>
              </a:xfrm>
              <a:custGeom>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 name="Freeform 255"/>
              <p:cNvSpPr/>
              <p:nvPr/>
            </p:nvSpPr>
            <p:spPr bwMode="auto">
              <a:xfrm>
                <a:off x="4157663" y="407988"/>
                <a:ext cx="749300" cy="768350"/>
              </a:xfrm>
              <a:custGeom>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3">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 name="Freeform 259"/>
              <p:cNvSpPr/>
              <p:nvPr/>
            </p:nvSpPr>
            <p:spPr bwMode="auto">
              <a:xfrm>
                <a:off x="1971675" y="1944688"/>
                <a:ext cx="681037" cy="679450"/>
              </a:xfrm>
              <a:custGeom>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 name="Freeform 261"/>
              <p:cNvSpPr/>
              <p:nvPr/>
            </p:nvSpPr>
            <p:spPr bwMode="auto">
              <a:xfrm>
                <a:off x="3449638" y="708026"/>
                <a:ext cx="666750" cy="754063"/>
              </a:xfrm>
              <a:custGeom>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 name="Freeform 262"/>
              <p:cNvSpPr/>
              <p:nvPr/>
            </p:nvSpPr>
            <p:spPr bwMode="auto">
              <a:xfrm>
                <a:off x="3048000" y="1081088"/>
                <a:ext cx="463550" cy="598488"/>
              </a:xfrm>
              <a:custGeom>
                <a:gdLst>
                  <a:gd name="T0" fmla="*/ 292 w 292"/>
                  <a:gd name="T1" fmla="*/ 330 h 377"/>
                  <a:gd name="T2" fmla="*/ 73 w 292"/>
                  <a:gd name="T3" fmla="*/ 0 h 377"/>
                  <a:gd name="T4" fmla="*/ 0 w 292"/>
                  <a:gd name="T5" fmla="*/ 47 h 377"/>
                  <a:gd name="T6" fmla="*/ 219 w 292"/>
                  <a:gd name="T7" fmla="*/ 377 h 377"/>
                  <a:gd name="T8" fmla="*/ 292 w 292"/>
                  <a:gd name="T9" fmla="*/ 330 h 377"/>
                </a:gd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 name="Freeform 263"/>
              <p:cNvSpPr/>
              <p:nvPr/>
            </p:nvSpPr>
            <p:spPr bwMode="auto">
              <a:xfrm>
                <a:off x="2468563" y="1373188"/>
                <a:ext cx="715962" cy="708025"/>
              </a:xfrm>
              <a:custGeom>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46" name="Shook Logo"/>
          <p:cNvGrpSpPr>
            <a:grpSpLocks noChangeAspect="1"/>
          </p:cNvGrpSpPr>
          <p:nvPr/>
        </p:nvGrpSpPr>
        <p:grpSpPr>
          <a:xfrm>
            <a:off x="9762810" y="5474667"/>
            <a:ext cx="1743390" cy="706443"/>
            <a:chOff x="122238" y="-4852988"/>
            <a:chExt cx="9990138" cy="4048125"/>
          </a:xfrm>
          <a:solidFill>
            <a:srgbClr val="000000"/>
          </a:solidFill>
        </p:grpSpPr>
        <p:sp>
          <p:nvSpPr>
            <p:cNvPr id="47" name="Freeform 46"/>
            <p:cNvSpPr>
              <a:spLocks noEditPoints="1"/>
            </p:cNvSpPr>
            <p:nvPr/>
          </p:nvSpPr>
          <p:spPr bwMode="auto">
            <a:xfrm>
              <a:off x="1744663" y="-3759201"/>
              <a:ext cx="6684963" cy="1069975"/>
            </a:xfrm>
            <a:custGeom>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8" name="Rectangle 47"/>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9" name="Rectangle 48"/>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50" name="Freeform 49"/>
            <p:cNvSpPr>
              <a:spLocks noEditPoints="1"/>
            </p:cNvSpPr>
            <p:nvPr/>
          </p:nvSpPr>
          <p:spPr bwMode="auto">
            <a:xfrm>
              <a:off x="1768475" y="-2287588"/>
              <a:ext cx="6661150" cy="412750"/>
            </a:xfrm>
            <a:custGeom>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sp>
        <p:nvSpPr>
          <p:cNvPr id="55"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tx1"/>
                </a:solidFill>
                <a:latin typeface="Arial" panose="020b0604020202020204" pitchFamily="34" charset="0"/>
                <a:cs typeface="Arial" panose="020b0604020202020204" pitchFamily="34" charset="0"/>
              </a:defRPr>
            </a:lvl1pPr>
          </a:lstStyle>
          <a:p>
            <a:r>
              <a:rPr lang="en-US"/>
              <a:t>Contact</a:t>
            </a:r>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159D5EC-B74F-445D-B06B-D60AEFE5C446}" type="slidenum">
              <a:rPr lang="en-US" smtClean="0"/>
              <a:t>‹#›</a:t>
            </a:fld>
            <a:endParaRPr lang="en-US"/>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1118952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75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fade">
                                      <p:cBhvr>
                                        <p:cTn id="13" dur="750"/>
                                        <p:tgtEl>
                                          <p:spTgt spid="125"/>
                                        </p:tgtEl>
                                      </p:cBhvr>
                                    </p:animEffect>
                                  </p:childTnLst>
                                </p:cTn>
                              </p:par>
                              <p:par>
                                <p:cTn id="14" presetID="10" presetClass="entr" presetSubtype="0" fill="hold" nodeType="withEffect">
                                  <p:stCondLst>
                                    <p:cond delay="0"/>
                                  </p:stCondLst>
                                  <p:childTnLst>
                                    <p:set>
                                      <p:cBhvr>
                                        <p:cTn id="15" dur="1" fill="hold">
                                          <p:stCondLst>
                                            <p:cond delay="0"/>
                                          </p:stCondLst>
                                        </p:cTn>
                                        <p:tgtEl>
                                          <p:spTgt spid="188"/>
                                        </p:tgtEl>
                                        <p:attrNameLst>
                                          <p:attrName>style.visibility</p:attrName>
                                        </p:attrNameLst>
                                      </p:cBhvr>
                                      <p:to>
                                        <p:strVal val="visible"/>
                                      </p:to>
                                    </p:set>
                                    <p:animEffect transition="in" filter="fade">
                                      <p:cBhvr>
                                        <p:cTn id="16" dur="750"/>
                                        <p:tgtEl>
                                          <p:spTgt spid="188"/>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750"/>
                                        <p:tgtEl>
                                          <p:spTgt spid="51"/>
                                        </p:tgtEl>
                                      </p:cBhvr>
                                    </p:animEffect>
                                    <p:anim calcmode="lin" valueType="num">
                                      <p:cBhvr>
                                        <p:cTn id="23" dur="750" fill="hold"/>
                                        <p:tgtEl>
                                          <p:spTgt spid="51"/>
                                        </p:tgtEl>
                                        <p:attrNameLst>
                                          <p:attrName>ppt_x</p:attrName>
                                        </p:attrNameLst>
                                      </p:cBhvr>
                                      <p:tavLst>
                                        <p:tav tm="0">
                                          <p:val>
                                            <p:strVal val="#ppt_x"/>
                                          </p:val>
                                        </p:tav>
                                        <p:tav tm="100000">
                                          <p:val>
                                            <p:strVal val="#ppt_x"/>
                                          </p:val>
                                        </p:tav>
                                      </p:tavLst>
                                    </p:anim>
                                    <p:anim calcmode="lin" valueType="num">
                                      <p:cBhvr>
                                        <p:cTn id="24" dur="750" fill="hold"/>
                                        <p:tgtEl>
                                          <p:spTgt spid="5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750"/>
                                        <p:tgtEl>
                                          <p:spTgt spid="53"/>
                                        </p:tgtEl>
                                      </p:cBhvr>
                                    </p:animEffect>
                                    <p:anim calcmode="lin" valueType="num">
                                      <p:cBhvr>
                                        <p:cTn id="28" dur="750" fill="hold"/>
                                        <p:tgtEl>
                                          <p:spTgt spid="53"/>
                                        </p:tgtEl>
                                        <p:attrNameLst>
                                          <p:attrName>ppt_x</p:attrName>
                                        </p:attrNameLst>
                                      </p:cBhvr>
                                      <p:tavLst>
                                        <p:tav tm="0">
                                          <p:val>
                                            <p:strVal val="#ppt_x"/>
                                          </p:val>
                                        </p:tav>
                                        <p:tav tm="100000">
                                          <p:val>
                                            <p:strVal val="#ppt_x"/>
                                          </p:val>
                                        </p:tav>
                                      </p:tavLst>
                                    </p:anim>
                                    <p:anim calcmode="lin" valueType="num">
                                      <p:cBhvr>
                                        <p:cTn id="29" dur="75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xEl>
                                              <p:pRg st="0" end="0"/>
                                            </p:txEl>
                                          </p:spTgt>
                                        </p:tgtEl>
                                        <p:attrNameLst>
                                          <p:attrName>style.visibility</p:attrName>
                                        </p:attrNameLst>
                                      </p:cBhvr>
                                      <p:to>
                                        <p:strVal val="visible"/>
                                      </p:to>
                                    </p:set>
                                    <p:animEffect transition="in" filter="fade">
                                      <p:cBhvr>
                                        <p:cTn id="32" dur="750"/>
                                        <p:tgtEl>
                                          <p:spTgt spid="52">
                                            <p:txEl>
                                              <p:pRg st="0" end="0"/>
                                            </p:txEl>
                                          </p:spTgt>
                                        </p:tgtEl>
                                      </p:cBhvr>
                                    </p:animEffect>
                                    <p:anim calcmode="lin" valueType="num">
                                      <p:cBhvr>
                                        <p:cTn id="33" dur="75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uiExpand="1">
        <p:tmplLst>
          <p:tmpl>
            <p:tnLst>
              <p:par>
                <p:cTn presetID="42"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anim calcmode="lin" valueType="num">
                      <p:cBhvr>
                        <p:cTn dur="750" fill="hold"/>
                        <p:tgtEl>
                          <p:spTgt spid="53"/>
                        </p:tgtEl>
                        <p:attrNameLst>
                          <p:attrName>ppt_x</p:attrName>
                        </p:attrNameLst>
                      </p:cBhvr>
                      <p:tavLst>
                        <p:tav tm="0">
                          <p:val>
                            <p:strVal val="#ppt_x"/>
                          </p:val>
                        </p:tav>
                        <p:tav tm="100000">
                          <p:val>
                            <p:strVal val="#ppt_x"/>
                          </p:val>
                        </p:tav>
                      </p:tavLst>
                    </p:anim>
                    <p:anim calcmode="lin" valueType="num">
                      <p:cBhvr>
                        <p:cTn dur="750" fill="hold"/>
                        <p:tgtEl>
                          <p:spTgt spid="53"/>
                        </p:tgtEl>
                        <p:attrNameLst>
                          <p:attrName>ppt_y</p:attrName>
                        </p:attrNameLst>
                      </p:cBhvr>
                      <p:tavLst>
                        <p:tav tm="0">
                          <p:val>
                            <p:strVal val="#ppt_y+.1"/>
                          </p:val>
                        </p:tav>
                        <p:tav tm="100000">
                          <p:val>
                            <p:strVal val="#ppt_y"/>
                          </p:val>
                        </p:tav>
                      </p:tavLst>
                    </p:anim>
                  </p:childTnLst>
                </p:cTn>
              </p:par>
            </p:tnLst>
          </p:tmpl>
        </p:tmplLst>
      </p:bldP>
      <p:bldP spid="52" grpId="0" build="p">
        <p:tmplLst>
          <p:tmpl lvl="1">
            <p:tnLst>
              <p:par>
                <p:cTn presetID="42"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anim calcmode="lin" valueType="num">
                      <p:cBhvr>
                        <p:cTn dur="750" fill="hold"/>
                        <p:tgtEl>
                          <p:spTgt spid="52"/>
                        </p:tgtEl>
                        <p:attrNameLst>
                          <p:attrName>ppt_x</p:attrName>
                        </p:attrNameLst>
                      </p:cBhvr>
                      <p:tavLst>
                        <p:tav tm="0">
                          <p:val>
                            <p:strVal val="#ppt_x"/>
                          </p:val>
                        </p:tav>
                        <p:tav tm="100000">
                          <p:val>
                            <p:strVal val="#ppt_x"/>
                          </p:val>
                        </p:tav>
                      </p:tavLst>
                    </p:anim>
                    <p:anim calcmode="lin" valueType="num">
                      <p:cBhvr>
                        <p:cTn dur="750" fill="hold"/>
                        <p:tgtEl>
                          <p:spTgt spid="52"/>
                        </p:tgtEl>
                        <p:attrNameLst>
                          <p:attrName>ppt_y</p:attrName>
                        </p:attrNameLst>
                      </p:cBhvr>
                      <p:tavLst>
                        <p:tav tm="0">
                          <p:val>
                            <p:strVal val="#ppt_y+.1"/>
                          </p:val>
                        </p:tav>
                        <p:tav tm="100000">
                          <p:val>
                            <p:strVal val="#ppt_y"/>
                          </p:val>
                        </p:tav>
                      </p:tavLst>
                    </p:anim>
                  </p:childTnLst>
                </p:cTn>
              </p:par>
            </p:tnLst>
          </p:tmpl>
        </p:tmplLst>
      </p:bldP>
      <p:bldP spid="51" grpId="0" animBg="1"/>
    </p:bldLst>
  </p:timing>
  <p:extLst>
    <p:ext uri="{DCECCB84-F9BA-43D5-87BE-67443E8EF086}">
      <p15:sldGuideLst xmlns:p15="http://schemas.microsoft.com/office/powerpoint/2012/main">
        <p15:guide id="1" pos="1728"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ontacts (2)">
    <p:spTree>
      <p:nvGrpSpPr>
        <p:cNvPr id="1" name=""/>
        <p:cNvGrpSpPr/>
        <p:nvPr/>
      </p:nvGrpSpPr>
      <p:grpSpPr>
        <a:xfrm>
          <a:off x="0" y="0"/>
          <a:ext cx="0" cy="0"/>
        </a:xfrm>
      </p:grpSpPr>
      <p:sp>
        <p:nvSpPr>
          <p:cNvPr id="54" name="White Background"/>
          <p:cNvSpPr/>
          <p:nvPr/>
        </p:nvSpPr>
        <p:spPr>
          <a:xfrm>
            <a:off x="2743200" y="0"/>
            <a:ext cx="9448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act Info (2)"/>
          <p:cNvSpPr>
            <a:spLocks noGrp="1"/>
          </p:cNvSpPr>
          <p:nvPr>
            <p:ph type="body" sz="quarter" idx="20" hasCustomPrompt="1"/>
          </p:nvPr>
        </p:nvSpPr>
        <p:spPr>
          <a:xfrm>
            <a:off x="4021880" y="4703346"/>
            <a:ext cx="3703637" cy="914399"/>
          </a:xfrm>
        </p:spPr>
        <p:txBody>
          <a:bodyPr tIns="0" rIns="0" bIns="0" anchor="t"/>
          <a:lstStyle>
            <a:lvl1pPr marL="0" indent="0" algn="l">
              <a:lnSpc>
                <a:spcPct val="100000"/>
              </a:lnSpc>
              <a:spcBef>
                <a:spcPct val="0"/>
              </a:spcBef>
              <a:buNone/>
              <a:defRPr sz="20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62" name="Contact Name (2)"/>
          <p:cNvSpPr>
            <a:spLocks noGrp="1"/>
          </p:cNvSpPr>
          <p:nvPr>
            <p:ph type="body" sz="quarter" idx="19" hasCustomPrompt="1"/>
          </p:nvPr>
        </p:nvSpPr>
        <p:spPr>
          <a:xfrm>
            <a:off x="4021880" y="3869708"/>
            <a:ext cx="3703637" cy="763173"/>
          </a:xfrm>
        </p:spPr>
        <p:txBody>
          <a:bodyPr tIns="0" rIns="0" bIns="0" anchor="b"/>
          <a:lstStyle>
            <a:lvl1pPr marL="0" indent="0" algn="l">
              <a:spcBef>
                <a:spcPct val="0"/>
              </a:spcBef>
              <a:buNone/>
              <a:defRPr sz="2800" b="1" spc="-50" baseline="0">
                <a:latin typeface="Arial" panose="020b0604020202020204" pitchFamily="34" charset="0"/>
                <a:cs typeface="Arial" panose="020b0604020202020204" pitchFamily="34" charset="0"/>
              </a:defRPr>
            </a:lvl1pPr>
          </a:lstStyle>
          <a:p>
            <a:pPr lvl="0"/>
            <a:r>
              <a:rPr lang="en-US"/>
              <a:t>Name</a:t>
            </a:r>
          </a:p>
        </p:txBody>
      </p:sp>
      <p:sp>
        <p:nvSpPr>
          <p:cNvPr id="61" name="Contact Picture (2)"/>
          <p:cNvSpPr>
            <a:spLocks noGrp="1" noChangeAspect="1"/>
          </p:cNvSpPr>
          <p:nvPr>
            <p:ph type="pic" sz="quarter" idx="18"/>
          </p:nvPr>
        </p:nvSpPr>
        <p:spPr>
          <a:xfrm>
            <a:off x="1822615" y="3840315"/>
            <a:ext cx="1830248" cy="18288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sp>
        <p:nvSpPr>
          <p:cNvPr id="53" name="Contact Info (1)"/>
          <p:cNvSpPr>
            <a:spLocks noGrp="1"/>
          </p:cNvSpPr>
          <p:nvPr>
            <p:ph type="body" sz="quarter" idx="17" hasCustomPrompt="1"/>
          </p:nvPr>
        </p:nvSpPr>
        <p:spPr>
          <a:xfrm>
            <a:off x="4021880" y="2174127"/>
            <a:ext cx="3703637" cy="914399"/>
          </a:xfrm>
        </p:spPr>
        <p:txBody>
          <a:bodyPr tIns="0" rIns="0" bIns="0" anchor="t"/>
          <a:lstStyle>
            <a:lvl1pPr marL="0" indent="0" algn="l">
              <a:lnSpc>
                <a:spcPct val="100000"/>
              </a:lnSpc>
              <a:spcBef>
                <a:spcPct val="0"/>
              </a:spcBef>
              <a:buNone/>
              <a:defRPr sz="20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52" name="Contact Name (1)"/>
          <p:cNvSpPr>
            <a:spLocks noGrp="1"/>
          </p:cNvSpPr>
          <p:nvPr>
            <p:ph type="body" sz="quarter" idx="16" hasCustomPrompt="1"/>
          </p:nvPr>
        </p:nvSpPr>
        <p:spPr>
          <a:xfrm>
            <a:off x="4021880" y="1340489"/>
            <a:ext cx="3703637" cy="763173"/>
          </a:xfrm>
        </p:spPr>
        <p:txBody>
          <a:bodyPr tIns="0" rIns="0" bIns="0" anchor="b"/>
          <a:lstStyle>
            <a:lvl1pPr marL="0" indent="0" algn="l">
              <a:spcBef>
                <a:spcPct val="0"/>
              </a:spcBef>
              <a:buNone/>
              <a:defRPr sz="2800" b="1" spc="-50" baseline="0">
                <a:latin typeface="Arial" panose="020b0604020202020204" pitchFamily="34" charset="0"/>
                <a:cs typeface="Arial" panose="020b0604020202020204" pitchFamily="34" charset="0"/>
              </a:defRPr>
            </a:lvl1pPr>
          </a:lstStyle>
          <a:p>
            <a:pPr lvl="0"/>
            <a:r>
              <a:rPr lang="en-US"/>
              <a:t>Name</a:t>
            </a:r>
          </a:p>
        </p:txBody>
      </p:sp>
      <p:sp>
        <p:nvSpPr>
          <p:cNvPr id="51" name="Contact Picture (1)"/>
          <p:cNvSpPr>
            <a:spLocks noGrp="1" noChangeAspect="1"/>
          </p:cNvSpPr>
          <p:nvPr>
            <p:ph type="pic" sz="quarter" idx="15"/>
          </p:nvPr>
        </p:nvSpPr>
        <p:spPr>
          <a:xfrm>
            <a:off x="1822615" y="1311096"/>
            <a:ext cx="1830248" cy="18288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grpSp>
        <p:nvGrpSpPr>
          <p:cNvPr id="101" name="Legal Sense of Science Tagline" hidden="1"/>
          <p:cNvGrpSpPr>
            <a:grpSpLocks noChangeAspect="1"/>
          </p:cNvGrpSpPr>
          <p:nvPr/>
        </p:nvGrpSpPr>
        <p:grpSpPr>
          <a:xfrm>
            <a:off x="10131769" y="685800"/>
            <a:ext cx="1377262" cy="1371600"/>
            <a:chOff x="1835150" y="587375"/>
            <a:chExt cx="8108950" cy="8075613"/>
          </a:xfrm>
          <a:solidFill>
            <a:srgbClr val="000000"/>
          </a:solidFill>
        </p:grpSpPr>
        <p:grpSp>
          <p:nvGrpSpPr>
            <p:cNvPr id="102" name="Technology"/>
            <p:cNvGrpSpPr/>
            <p:nvPr/>
          </p:nvGrpSpPr>
          <p:grpSpPr>
            <a:xfrm>
              <a:off x="7573963" y="1020763"/>
              <a:ext cx="2370137" cy="6256337"/>
              <a:chOff x="7573963" y="1020763"/>
              <a:chExt cx="2370137" cy="6256337"/>
            </a:xfrm>
            <a:grpFill/>
          </p:grpSpPr>
          <p:sp>
            <p:nvSpPr>
              <p:cNvPr id="160" name="Freeform 108"/>
              <p:cNvSpPr/>
              <p:nvPr/>
            </p:nvSpPr>
            <p:spPr bwMode="auto">
              <a:xfrm>
                <a:off x="8655050" y="6683375"/>
                <a:ext cx="636588" cy="593725"/>
              </a:xfrm>
              <a:custGeom>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1" name="Freeform 113"/>
              <p:cNvSpPr/>
              <p:nvPr/>
            </p:nvSpPr>
            <p:spPr bwMode="auto">
              <a:xfrm>
                <a:off x="8956675" y="5978525"/>
                <a:ext cx="646113" cy="641350"/>
              </a:xfrm>
              <a:custGeom>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0">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121"/>
              <p:cNvSpPr/>
              <p:nvPr/>
            </p:nvSpPr>
            <p:spPr bwMode="auto">
              <a:xfrm>
                <a:off x="9129713" y="3109913"/>
                <a:ext cx="682625" cy="663575"/>
              </a:xfrm>
              <a:custGeom>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123"/>
              <p:cNvSpPr/>
              <p:nvPr/>
            </p:nvSpPr>
            <p:spPr bwMode="auto">
              <a:xfrm>
                <a:off x="9366250" y="4732338"/>
                <a:ext cx="577850" cy="350838"/>
              </a:xfrm>
              <a:custGeom>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4" name="Freeform 126"/>
              <p:cNvSpPr>
                <a:spLocks noEditPoints="1"/>
              </p:cNvSpPr>
              <p:nvPr/>
            </p:nvSpPr>
            <p:spPr bwMode="auto">
              <a:xfrm>
                <a:off x="9337675" y="3911600"/>
                <a:ext cx="606425" cy="623888"/>
              </a:xfrm>
              <a:custGeom>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127"/>
              <p:cNvSpPr/>
              <p:nvPr/>
            </p:nvSpPr>
            <p:spPr bwMode="auto">
              <a:xfrm>
                <a:off x="8447088" y="1874838"/>
                <a:ext cx="623888" cy="623888"/>
              </a:xfrm>
              <a:custGeom>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128"/>
              <p:cNvSpPr/>
              <p:nvPr/>
            </p:nvSpPr>
            <p:spPr bwMode="auto">
              <a:xfrm>
                <a:off x="8799513" y="2406650"/>
                <a:ext cx="711200" cy="685800"/>
              </a:xfrm>
              <a:custGeom>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129"/>
              <p:cNvSpPr>
                <a:spLocks noEditPoints="1"/>
              </p:cNvSpPr>
              <p:nvPr/>
            </p:nvSpPr>
            <p:spPr bwMode="auto">
              <a:xfrm>
                <a:off x="9228138" y="5240338"/>
                <a:ext cx="641350" cy="657225"/>
              </a:xfrm>
              <a:custGeom>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8" name="Freeform 132"/>
              <p:cNvSpPr/>
              <p:nvPr/>
            </p:nvSpPr>
            <p:spPr bwMode="auto">
              <a:xfrm>
                <a:off x="7573963" y="1020763"/>
                <a:ext cx="520700" cy="611188"/>
              </a:xfrm>
              <a:custGeom>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9" name="Freeform 133"/>
              <p:cNvSpPr/>
              <p:nvPr/>
            </p:nvSpPr>
            <p:spPr bwMode="auto">
              <a:xfrm>
                <a:off x="7956550" y="1384300"/>
                <a:ext cx="635000" cy="669925"/>
              </a:xfrm>
              <a:custGeom>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3" name="SHB.com"/>
            <p:cNvGrpSpPr/>
            <p:nvPr/>
          </p:nvGrpSpPr>
          <p:grpSpPr>
            <a:xfrm>
              <a:off x="3725863" y="7548563"/>
              <a:ext cx="4375150" cy="1114425"/>
              <a:chOff x="3725863" y="7548563"/>
              <a:chExt cx="4375150" cy="1114425"/>
            </a:xfrm>
            <a:grpFill/>
          </p:grpSpPr>
          <p:sp>
            <p:nvSpPr>
              <p:cNvPr id="153" name="Freeform 137"/>
              <p:cNvSpPr/>
              <p:nvPr/>
            </p:nvSpPr>
            <p:spPr bwMode="auto">
              <a:xfrm>
                <a:off x="3725863" y="7570788"/>
                <a:ext cx="560388" cy="588963"/>
              </a:xfrm>
              <a:custGeom>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Freeform 139"/>
              <p:cNvSpPr/>
              <p:nvPr/>
            </p:nvSpPr>
            <p:spPr bwMode="auto">
              <a:xfrm>
                <a:off x="4279900" y="7808913"/>
                <a:ext cx="623888" cy="668338"/>
              </a:xfrm>
              <a:custGeom>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141"/>
              <p:cNvSpPr>
                <a:spLocks noEditPoints="1"/>
              </p:cNvSpPr>
              <p:nvPr/>
            </p:nvSpPr>
            <p:spPr bwMode="auto">
              <a:xfrm>
                <a:off x="6621463" y="7912100"/>
                <a:ext cx="663575" cy="646113"/>
              </a:xfrm>
              <a:custGeom>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Freeform 149"/>
              <p:cNvSpPr>
                <a:spLocks noEditPoints="1"/>
              </p:cNvSpPr>
              <p:nvPr/>
            </p:nvSpPr>
            <p:spPr bwMode="auto">
              <a:xfrm>
                <a:off x="5002213" y="8021638"/>
                <a:ext cx="479425" cy="588963"/>
              </a:xfrm>
              <a:custGeom>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7" name="Freeform 150"/>
              <p:cNvSpPr/>
              <p:nvPr/>
            </p:nvSpPr>
            <p:spPr bwMode="auto">
              <a:xfrm>
                <a:off x="5661025" y="8512175"/>
                <a:ext cx="144463" cy="144463"/>
              </a:xfrm>
              <a:custGeom>
                <a:gdLst>
                  <a:gd name="T0" fmla="*/ 13 w 25"/>
                  <a:gd name="T1" fmla="*/ 0 h 25"/>
                  <a:gd name="T2" fmla="*/ 0 w 25"/>
                  <a:gd name="T3" fmla="*/ 12 h 25"/>
                  <a:gd name="T4" fmla="*/ 12 w 25"/>
                  <a:gd name="T5" fmla="*/ 25 h 25"/>
                  <a:gd name="T6" fmla="*/ 25 w 25"/>
                  <a:gd name="T7" fmla="*/ 12 h 25"/>
                  <a:gd name="T8" fmla="*/ 13 w 25"/>
                  <a:gd name="T9" fmla="*/ 0 h 25"/>
                </a:gd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151"/>
              <p:cNvSpPr/>
              <p:nvPr/>
            </p:nvSpPr>
            <p:spPr bwMode="auto">
              <a:xfrm>
                <a:off x="6002338" y="8067675"/>
                <a:ext cx="531813" cy="595313"/>
              </a:xfrm>
              <a:custGeom>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9" name="Freeform 158"/>
              <p:cNvSpPr/>
              <p:nvPr/>
            </p:nvSpPr>
            <p:spPr bwMode="auto">
              <a:xfrm>
                <a:off x="7302500" y="7548563"/>
                <a:ext cx="798513" cy="773113"/>
              </a:xfrm>
              <a:custGeom>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4" name="We make legal sense of science."/>
            <p:cNvGrpSpPr/>
            <p:nvPr/>
          </p:nvGrpSpPr>
          <p:grpSpPr>
            <a:xfrm>
              <a:off x="3117850" y="3006725"/>
              <a:ext cx="5618163" cy="2971800"/>
              <a:chOff x="3117850" y="3006725"/>
              <a:chExt cx="5618163" cy="2971800"/>
            </a:xfrm>
            <a:grpFill/>
          </p:grpSpPr>
          <p:sp>
            <p:nvSpPr>
              <p:cNvPr id="125" name="Freeform 106"/>
              <p:cNvSpPr>
                <a:spLocks noEditPoints="1"/>
              </p:cNvSpPr>
              <p:nvPr/>
            </p:nvSpPr>
            <p:spPr bwMode="auto">
              <a:xfrm>
                <a:off x="6407150" y="4356100"/>
                <a:ext cx="554038" cy="566738"/>
              </a:xfrm>
              <a:custGeom>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6" name="Freeform 109"/>
              <p:cNvSpPr/>
              <p:nvPr/>
            </p:nvSpPr>
            <p:spPr bwMode="auto">
              <a:xfrm>
                <a:off x="7054850" y="4356100"/>
                <a:ext cx="525463" cy="554038"/>
              </a:xfrm>
              <a:custGeom>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7" name="Freeform 111"/>
              <p:cNvSpPr>
                <a:spLocks noEditPoints="1"/>
              </p:cNvSpPr>
              <p:nvPr/>
            </p:nvSpPr>
            <p:spPr bwMode="auto">
              <a:xfrm>
                <a:off x="6510338" y="3294063"/>
                <a:ext cx="520700" cy="571500"/>
              </a:xfrm>
              <a:custGeom>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8" name="Freeform 112"/>
              <p:cNvSpPr/>
              <p:nvPr/>
            </p:nvSpPr>
            <p:spPr bwMode="auto">
              <a:xfrm>
                <a:off x="5575300" y="3294063"/>
                <a:ext cx="855663" cy="560388"/>
              </a:xfrm>
              <a:custGeom>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9" name="Freeform 114"/>
              <p:cNvSpPr>
                <a:spLocks noEditPoints="1"/>
              </p:cNvSpPr>
              <p:nvPr/>
            </p:nvSpPr>
            <p:spPr bwMode="auto">
              <a:xfrm>
                <a:off x="3222625" y="5413375"/>
                <a:ext cx="606425" cy="565150"/>
              </a:xfrm>
              <a:custGeom>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0"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1"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2" name="Freeform 117"/>
              <p:cNvSpPr/>
              <p:nvPr/>
            </p:nvSpPr>
            <p:spPr bwMode="auto">
              <a:xfrm>
                <a:off x="8453438" y="5494338"/>
                <a:ext cx="155575" cy="138113"/>
              </a:xfrm>
              <a:custGeom>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119"/>
              <p:cNvSpPr>
                <a:spLocks noEditPoints="1"/>
              </p:cNvSpPr>
              <p:nvPr/>
            </p:nvSpPr>
            <p:spPr bwMode="auto">
              <a:xfrm>
                <a:off x="3863975" y="4356100"/>
                <a:ext cx="739775" cy="1611313"/>
              </a:xfrm>
              <a:custGeom>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5" name="Freeform 122"/>
              <p:cNvSpPr>
                <a:spLocks noEditPoints="1"/>
              </p:cNvSpPr>
              <p:nvPr/>
            </p:nvSpPr>
            <p:spPr bwMode="auto">
              <a:xfrm>
                <a:off x="8175625" y="4356100"/>
                <a:ext cx="560388" cy="566738"/>
              </a:xfrm>
              <a:custGeom>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124"/>
              <p:cNvSpPr/>
              <p:nvPr/>
            </p:nvSpPr>
            <p:spPr bwMode="auto">
              <a:xfrm>
                <a:off x="7129463" y="3006725"/>
                <a:ext cx="560388" cy="847725"/>
              </a:xfrm>
              <a:custGeom>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Freeform 125"/>
              <p:cNvSpPr/>
              <p:nvPr/>
            </p:nvSpPr>
            <p:spPr bwMode="auto">
              <a:xfrm>
                <a:off x="8313738" y="5494338"/>
                <a:ext cx="104775" cy="138113"/>
              </a:xfrm>
              <a:custGeom>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8" name="Freeform 130"/>
              <p:cNvSpPr>
                <a:spLocks noEditPoints="1"/>
              </p:cNvSpPr>
              <p:nvPr/>
            </p:nvSpPr>
            <p:spPr bwMode="auto">
              <a:xfrm>
                <a:off x="7731125" y="5413375"/>
                <a:ext cx="560388" cy="565150"/>
              </a:xfrm>
              <a:custGeom>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31"/>
              <p:cNvSpPr>
                <a:spLocks noEditPoints="1"/>
              </p:cNvSpPr>
              <p:nvPr/>
            </p:nvSpPr>
            <p:spPr bwMode="auto">
              <a:xfrm>
                <a:off x="7718425" y="3294063"/>
                <a:ext cx="561975" cy="571500"/>
              </a:xfrm>
              <a:custGeom>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Freeform 134"/>
              <p:cNvSpPr/>
              <p:nvPr/>
            </p:nvSpPr>
            <p:spPr bwMode="auto">
              <a:xfrm>
                <a:off x="7654925" y="4356100"/>
                <a:ext cx="463550" cy="566738"/>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Freeform 136"/>
              <p:cNvSpPr>
                <a:spLocks noEditPoints="1"/>
              </p:cNvSpPr>
              <p:nvPr/>
            </p:nvSpPr>
            <p:spPr bwMode="auto">
              <a:xfrm>
                <a:off x="4603750" y="3294063"/>
                <a:ext cx="560388" cy="571500"/>
              </a:xfrm>
              <a:custGeom>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Freeform 144"/>
              <p:cNvSpPr/>
              <p:nvPr/>
            </p:nvSpPr>
            <p:spPr bwMode="auto">
              <a:xfrm>
                <a:off x="6586538" y="5413375"/>
                <a:ext cx="525463" cy="554038"/>
              </a:xfrm>
              <a:custGeom>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47"/>
              <p:cNvSpPr/>
              <p:nvPr/>
            </p:nvSpPr>
            <p:spPr bwMode="auto">
              <a:xfrm>
                <a:off x="5881688" y="4356100"/>
                <a:ext cx="468313" cy="566738"/>
              </a:xfrm>
              <a:custGeom>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Freeform 148"/>
              <p:cNvSpPr/>
              <p:nvPr/>
            </p:nvSpPr>
            <p:spPr bwMode="auto">
              <a:xfrm>
                <a:off x="5129213" y="5413375"/>
                <a:ext cx="496888" cy="565150"/>
              </a:xfrm>
              <a:custGeom>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52"/>
              <p:cNvSpPr/>
              <p:nvPr/>
            </p:nvSpPr>
            <p:spPr bwMode="auto">
              <a:xfrm>
                <a:off x="3511550" y="3063875"/>
                <a:ext cx="1127125" cy="790575"/>
              </a:xfrm>
              <a:custGeom>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54"/>
              <p:cNvSpPr/>
              <p:nvPr/>
            </p:nvSpPr>
            <p:spPr bwMode="auto">
              <a:xfrm>
                <a:off x="4610100" y="5413375"/>
                <a:ext cx="461963" cy="565150"/>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55"/>
              <p:cNvSpPr>
                <a:spLocks noEditPoints="1"/>
              </p:cNvSpPr>
              <p:nvPr/>
            </p:nvSpPr>
            <p:spPr bwMode="auto">
              <a:xfrm>
                <a:off x="4695825" y="4356100"/>
                <a:ext cx="527050" cy="566738"/>
              </a:xfrm>
              <a:custGeom>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57"/>
              <p:cNvSpPr>
                <a:spLocks noEditPoints="1"/>
              </p:cNvSpPr>
              <p:nvPr/>
            </p:nvSpPr>
            <p:spPr bwMode="auto">
              <a:xfrm>
                <a:off x="3384550" y="4356100"/>
                <a:ext cx="554038" cy="566738"/>
              </a:xfrm>
              <a:custGeom>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Freeform 159"/>
              <p:cNvSpPr>
                <a:spLocks noEditPoints="1"/>
              </p:cNvSpPr>
              <p:nvPr/>
            </p:nvSpPr>
            <p:spPr bwMode="auto">
              <a:xfrm>
                <a:off x="5938838" y="5413375"/>
                <a:ext cx="560388" cy="565150"/>
              </a:xfrm>
              <a:custGeom>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2" name="Freeform 160"/>
              <p:cNvSpPr/>
              <p:nvPr/>
            </p:nvSpPr>
            <p:spPr bwMode="auto">
              <a:xfrm>
                <a:off x="7204075" y="5413375"/>
                <a:ext cx="492125" cy="565150"/>
              </a:xfrm>
              <a:custGeom>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5" name="Health"/>
            <p:cNvGrpSpPr/>
            <p:nvPr/>
          </p:nvGrpSpPr>
          <p:grpSpPr>
            <a:xfrm>
              <a:off x="1835150" y="3502025"/>
              <a:ext cx="1335088" cy="3671888"/>
              <a:chOff x="1835150" y="3502025"/>
              <a:chExt cx="1335088" cy="3671888"/>
            </a:xfrm>
            <a:grpFill/>
          </p:grpSpPr>
          <p:sp>
            <p:nvSpPr>
              <p:cNvPr id="119" name="Freeform 140"/>
              <p:cNvSpPr>
                <a:spLocks noEditPoints="1"/>
              </p:cNvSpPr>
              <p:nvPr/>
            </p:nvSpPr>
            <p:spPr bwMode="auto">
              <a:xfrm>
                <a:off x="1955800" y="5240338"/>
                <a:ext cx="612775" cy="554038"/>
              </a:xfrm>
              <a:custGeom>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42"/>
              <p:cNvSpPr/>
              <p:nvPr/>
            </p:nvSpPr>
            <p:spPr bwMode="auto">
              <a:xfrm>
                <a:off x="2135188" y="5926138"/>
                <a:ext cx="654050" cy="571500"/>
              </a:xfrm>
              <a:custGeom>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43"/>
              <p:cNvSpPr/>
              <p:nvPr/>
            </p:nvSpPr>
            <p:spPr bwMode="auto">
              <a:xfrm>
                <a:off x="2447925" y="6469063"/>
                <a:ext cx="722313" cy="704850"/>
              </a:xfrm>
              <a:custGeom>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3">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2" name="Freeform 153"/>
              <p:cNvSpPr/>
              <p:nvPr/>
            </p:nvSpPr>
            <p:spPr bwMode="auto">
              <a:xfrm>
                <a:off x="1858963" y="4737100"/>
                <a:ext cx="554038" cy="381000"/>
              </a:xfrm>
              <a:custGeom>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3" name="Freeform 161"/>
              <p:cNvSpPr/>
              <p:nvPr/>
            </p:nvSpPr>
            <p:spPr bwMode="auto">
              <a:xfrm>
                <a:off x="1887538" y="3502025"/>
                <a:ext cx="647700" cy="588963"/>
              </a:xfrm>
              <a:custGeom>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4" name="Freeform 162"/>
              <p:cNvSpPr/>
              <p:nvPr/>
            </p:nvSpPr>
            <p:spPr bwMode="auto">
              <a:xfrm>
                <a:off x="1835150" y="4224338"/>
                <a:ext cx="560388" cy="438150"/>
              </a:xfrm>
              <a:custGeom>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6" name="Dividers"/>
            <p:cNvGrpSpPr/>
            <p:nvPr/>
          </p:nvGrpSpPr>
          <p:grpSpPr>
            <a:xfrm>
              <a:off x="2205038" y="742950"/>
              <a:ext cx="6381750" cy="7024688"/>
              <a:chOff x="2205038" y="742950"/>
              <a:chExt cx="6381750" cy="7024688"/>
            </a:xfrm>
            <a:grpFill/>
          </p:grpSpPr>
          <p:sp>
            <p:nvSpPr>
              <p:cNvPr id="115" name="Freeform 110"/>
              <p:cNvSpPr/>
              <p:nvPr/>
            </p:nvSpPr>
            <p:spPr bwMode="auto">
              <a:xfrm>
                <a:off x="6846888" y="742950"/>
                <a:ext cx="339725" cy="762000"/>
              </a:xfrm>
              <a:custGeom>
                <a:gdLst>
                  <a:gd name="T0" fmla="*/ 214 w 214"/>
                  <a:gd name="T1" fmla="*/ 19 h 480"/>
                  <a:gd name="T2" fmla="*/ 156 w 214"/>
                  <a:gd name="T3" fmla="*/ 0 h 480"/>
                  <a:gd name="T4" fmla="*/ 0 w 214"/>
                  <a:gd name="T5" fmla="*/ 462 h 480"/>
                  <a:gd name="T6" fmla="*/ 54 w 214"/>
                  <a:gd name="T7" fmla="*/ 480 h 480"/>
                  <a:gd name="T8" fmla="*/ 214 w 214"/>
                  <a:gd name="T9" fmla="*/ 19 h 480"/>
                </a:gd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35"/>
              <p:cNvSpPr/>
              <p:nvPr/>
            </p:nvSpPr>
            <p:spPr bwMode="auto">
              <a:xfrm>
                <a:off x="8008938" y="7115175"/>
                <a:ext cx="577850" cy="652463"/>
              </a:xfrm>
              <a:custGeom>
                <a:gdLst>
                  <a:gd name="T0" fmla="*/ 0 w 364"/>
                  <a:gd name="T1" fmla="*/ 40 h 411"/>
                  <a:gd name="T2" fmla="*/ 316 w 364"/>
                  <a:gd name="T3" fmla="*/ 411 h 411"/>
                  <a:gd name="T4" fmla="*/ 364 w 364"/>
                  <a:gd name="T5" fmla="*/ 371 h 411"/>
                  <a:gd name="T6" fmla="*/ 47 w 364"/>
                  <a:gd name="T7" fmla="*/ 0 h 411"/>
                  <a:gd name="T8" fmla="*/ 0 w 364"/>
                  <a:gd name="T9" fmla="*/ 40 h 411"/>
                </a:gd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38"/>
              <p:cNvSpPr/>
              <p:nvPr/>
            </p:nvSpPr>
            <p:spPr bwMode="auto">
              <a:xfrm>
                <a:off x="3146425" y="7086600"/>
                <a:ext cx="595313" cy="635000"/>
              </a:xfrm>
              <a:custGeom>
                <a:gdLst>
                  <a:gd name="T0" fmla="*/ 328 w 375"/>
                  <a:gd name="T1" fmla="*/ 0 h 400"/>
                  <a:gd name="T2" fmla="*/ 0 w 375"/>
                  <a:gd name="T3" fmla="*/ 360 h 400"/>
                  <a:gd name="T4" fmla="*/ 44 w 375"/>
                  <a:gd name="T5" fmla="*/ 400 h 400"/>
                  <a:gd name="T6" fmla="*/ 375 w 375"/>
                  <a:gd name="T7" fmla="*/ 44 h 400"/>
                  <a:gd name="T8" fmla="*/ 328 w 375"/>
                  <a:gd name="T9" fmla="*/ 0 h 400"/>
                </a:gd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8" name="Freeform 164"/>
              <p:cNvSpPr/>
              <p:nvPr/>
            </p:nvSpPr>
            <p:spPr bwMode="auto">
              <a:xfrm>
                <a:off x="2205038" y="2786063"/>
                <a:ext cx="733425" cy="444500"/>
              </a:xfrm>
              <a:custGeom>
                <a:gdLst>
                  <a:gd name="T0" fmla="*/ 462 w 462"/>
                  <a:gd name="T1" fmla="*/ 226 h 280"/>
                  <a:gd name="T2" fmla="*/ 29 w 462"/>
                  <a:gd name="T3" fmla="*/ 0 h 280"/>
                  <a:gd name="T4" fmla="*/ 0 w 462"/>
                  <a:gd name="T5" fmla="*/ 55 h 280"/>
                  <a:gd name="T6" fmla="*/ 433 w 462"/>
                  <a:gd name="T7" fmla="*/ 280 h 280"/>
                  <a:gd name="T8" fmla="*/ 462 w 462"/>
                  <a:gd name="T9" fmla="*/ 226 h 280"/>
                </a:gd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7" name="Science"/>
            <p:cNvGrpSpPr/>
            <p:nvPr/>
          </p:nvGrpSpPr>
          <p:grpSpPr>
            <a:xfrm>
              <a:off x="2627313" y="587375"/>
              <a:ext cx="3825875" cy="2014538"/>
              <a:chOff x="2627313" y="587375"/>
              <a:chExt cx="3825875" cy="2014538"/>
            </a:xfrm>
            <a:grpFill/>
          </p:grpSpPr>
          <p:sp>
            <p:nvSpPr>
              <p:cNvPr id="108" name="Freeform 107"/>
              <p:cNvSpPr/>
              <p:nvPr/>
            </p:nvSpPr>
            <p:spPr bwMode="auto">
              <a:xfrm>
                <a:off x="6026150" y="593725"/>
                <a:ext cx="427038" cy="588963"/>
              </a:xfrm>
              <a:custGeom>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20"/>
              <p:cNvSpPr/>
              <p:nvPr/>
            </p:nvSpPr>
            <p:spPr bwMode="auto">
              <a:xfrm>
                <a:off x="5326063" y="587375"/>
                <a:ext cx="520700" cy="588963"/>
              </a:xfrm>
              <a:custGeom>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56"/>
              <p:cNvSpPr/>
              <p:nvPr/>
            </p:nvSpPr>
            <p:spPr bwMode="auto">
              <a:xfrm>
                <a:off x="4529138" y="679450"/>
                <a:ext cx="652463" cy="669925"/>
              </a:xfrm>
              <a:custGeom>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63"/>
              <p:cNvSpPr/>
              <p:nvPr/>
            </p:nvSpPr>
            <p:spPr bwMode="auto">
              <a:xfrm>
                <a:off x="3916363" y="939800"/>
                <a:ext cx="582613" cy="658813"/>
              </a:xfrm>
              <a:custGeom>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2" name="Freeform 165"/>
              <p:cNvSpPr/>
              <p:nvPr/>
            </p:nvSpPr>
            <p:spPr bwMode="auto">
              <a:xfrm>
                <a:off x="3563938" y="1263650"/>
                <a:ext cx="403225" cy="519113"/>
              </a:xfrm>
              <a:custGeom>
                <a:gdLst>
                  <a:gd name="T0" fmla="*/ 254 w 254"/>
                  <a:gd name="T1" fmla="*/ 287 h 327"/>
                  <a:gd name="T2" fmla="*/ 65 w 254"/>
                  <a:gd name="T3" fmla="*/ 0 h 327"/>
                  <a:gd name="T4" fmla="*/ 0 w 254"/>
                  <a:gd name="T5" fmla="*/ 40 h 327"/>
                  <a:gd name="T6" fmla="*/ 193 w 254"/>
                  <a:gd name="T7" fmla="*/ 327 h 327"/>
                  <a:gd name="T8" fmla="*/ 254 w 254"/>
                  <a:gd name="T9" fmla="*/ 287 h 327"/>
                </a:gd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66"/>
              <p:cNvSpPr/>
              <p:nvPr/>
            </p:nvSpPr>
            <p:spPr bwMode="auto">
              <a:xfrm>
                <a:off x="3060700" y="1517650"/>
                <a:ext cx="623888" cy="617538"/>
              </a:xfrm>
              <a:custGeom>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4" name="Freeform 167"/>
              <p:cNvSpPr/>
              <p:nvPr/>
            </p:nvSpPr>
            <p:spPr bwMode="auto">
              <a:xfrm>
                <a:off x="2627313" y="2012950"/>
                <a:ext cx="595313" cy="588963"/>
              </a:xfrm>
              <a:custGeom>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70" name="Litigators You Like Tagline" hidden="1"/>
          <p:cNvGrpSpPr>
            <a:grpSpLocks noChangeAspect="1"/>
          </p:cNvGrpSpPr>
          <p:nvPr/>
        </p:nvGrpSpPr>
        <p:grpSpPr>
          <a:xfrm>
            <a:off x="10131471" y="685800"/>
            <a:ext cx="1377858" cy="1371600"/>
            <a:chOff x="1417638" y="293688"/>
            <a:chExt cx="9437687" cy="9394826"/>
          </a:xfrm>
          <a:solidFill>
            <a:srgbClr val="000000"/>
          </a:solidFill>
        </p:grpSpPr>
        <p:grpSp>
          <p:nvGrpSpPr>
            <p:cNvPr id="171" name="Technology"/>
            <p:cNvGrpSpPr/>
            <p:nvPr/>
          </p:nvGrpSpPr>
          <p:grpSpPr>
            <a:xfrm>
              <a:off x="8102600" y="796926"/>
              <a:ext cx="2752725" cy="7278687"/>
              <a:chOff x="8102600" y="796926"/>
              <a:chExt cx="2752725" cy="7278687"/>
            </a:xfrm>
            <a:grpFill/>
          </p:grpSpPr>
          <p:sp>
            <p:nvSpPr>
              <p:cNvPr id="223" name="Freeform 182"/>
              <p:cNvSpPr/>
              <p:nvPr/>
            </p:nvSpPr>
            <p:spPr bwMode="auto">
              <a:xfrm>
                <a:off x="8537575" y="1225551"/>
                <a:ext cx="742950" cy="776288"/>
              </a:xfrm>
              <a:custGeom>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83"/>
              <p:cNvSpPr/>
              <p:nvPr/>
            </p:nvSpPr>
            <p:spPr bwMode="auto">
              <a:xfrm>
                <a:off x="9117013" y="1790701"/>
                <a:ext cx="722312" cy="728663"/>
              </a:xfrm>
              <a:custGeom>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86"/>
              <p:cNvSpPr>
                <a:spLocks noEditPoints="1"/>
              </p:cNvSpPr>
              <p:nvPr/>
            </p:nvSpPr>
            <p:spPr bwMode="auto">
              <a:xfrm>
                <a:off x="10153650" y="4164013"/>
                <a:ext cx="701675" cy="722313"/>
              </a:xfrm>
              <a:custGeom>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87"/>
              <p:cNvSpPr/>
              <p:nvPr/>
            </p:nvSpPr>
            <p:spPr bwMode="auto">
              <a:xfrm>
                <a:off x="9526588" y="2409826"/>
                <a:ext cx="823912" cy="795338"/>
              </a:xfrm>
              <a:custGeom>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88"/>
              <p:cNvSpPr/>
              <p:nvPr/>
            </p:nvSpPr>
            <p:spPr bwMode="auto">
              <a:xfrm>
                <a:off x="9907588" y="3232151"/>
                <a:ext cx="796925" cy="769938"/>
              </a:xfrm>
              <a:custGeom>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195"/>
              <p:cNvSpPr/>
              <p:nvPr/>
            </p:nvSpPr>
            <p:spPr bwMode="auto">
              <a:xfrm>
                <a:off x="8102600" y="796926"/>
                <a:ext cx="598487" cy="714375"/>
              </a:xfrm>
              <a:custGeom>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205"/>
              <p:cNvSpPr>
                <a:spLocks noEditPoints="1"/>
              </p:cNvSpPr>
              <p:nvPr/>
            </p:nvSpPr>
            <p:spPr bwMode="auto">
              <a:xfrm>
                <a:off x="10023475" y="5708651"/>
                <a:ext cx="749300" cy="768350"/>
              </a:xfrm>
              <a:custGeom>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207"/>
              <p:cNvSpPr/>
              <p:nvPr/>
            </p:nvSpPr>
            <p:spPr bwMode="auto">
              <a:xfrm>
                <a:off x="10186988" y="5116513"/>
                <a:ext cx="668337" cy="409575"/>
              </a:xfrm>
              <a:custGeom>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208"/>
              <p:cNvSpPr/>
              <p:nvPr/>
            </p:nvSpPr>
            <p:spPr bwMode="auto">
              <a:xfrm>
                <a:off x="9702800" y="6572251"/>
                <a:ext cx="757237" cy="742950"/>
              </a:xfrm>
              <a:custGeom>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209"/>
              <p:cNvSpPr/>
              <p:nvPr/>
            </p:nvSpPr>
            <p:spPr bwMode="auto">
              <a:xfrm>
                <a:off x="9355138" y="7389813"/>
                <a:ext cx="742950" cy="685800"/>
              </a:xfrm>
              <a:custGeom>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2" name="SHB.com"/>
            <p:cNvGrpSpPr/>
            <p:nvPr/>
          </p:nvGrpSpPr>
          <p:grpSpPr>
            <a:xfrm>
              <a:off x="3619500" y="8396288"/>
              <a:ext cx="5089525" cy="1292226"/>
              <a:chOff x="3619500" y="8396288"/>
              <a:chExt cx="5089525" cy="1292226"/>
            </a:xfrm>
            <a:grpFill/>
          </p:grpSpPr>
          <p:sp>
            <p:nvSpPr>
              <p:cNvPr id="216" name="Freeform 198"/>
              <p:cNvSpPr/>
              <p:nvPr/>
            </p:nvSpPr>
            <p:spPr bwMode="auto">
              <a:xfrm>
                <a:off x="4259263" y="8702676"/>
                <a:ext cx="728662" cy="774700"/>
              </a:xfrm>
              <a:custGeom>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200"/>
              <p:cNvSpPr>
                <a:spLocks noEditPoints="1"/>
              </p:cNvSpPr>
              <p:nvPr/>
            </p:nvSpPr>
            <p:spPr bwMode="auto">
              <a:xfrm>
                <a:off x="5103813" y="8947151"/>
                <a:ext cx="558800" cy="681038"/>
              </a:xfrm>
              <a:custGeom>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204"/>
              <p:cNvSpPr/>
              <p:nvPr/>
            </p:nvSpPr>
            <p:spPr bwMode="auto">
              <a:xfrm>
                <a:off x="6269038" y="9001126"/>
                <a:ext cx="612775" cy="687388"/>
              </a:xfrm>
              <a:custGeom>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0">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206"/>
              <p:cNvSpPr>
                <a:spLocks noEditPoints="1"/>
              </p:cNvSpPr>
              <p:nvPr/>
            </p:nvSpPr>
            <p:spPr bwMode="auto">
              <a:xfrm>
                <a:off x="6991350" y="8818563"/>
                <a:ext cx="769937" cy="754063"/>
              </a:xfrm>
              <a:custGeom>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210"/>
              <p:cNvSpPr/>
              <p:nvPr/>
            </p:nvSpPr>
            <p:spPr bwMode="auto">
              <a:xfrm>
                <a:off x="7781925" y="8396288"/>
                <a:ext cx="927100" cy="898525"/>
              </a:xfrm>
              <a:custGeom>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215"/>
              <p:cNvSpPr/>
              <p:nvPr/>
            </p:nvSpPr>
            <p:spPr bwMode="auto">
              <a:xfrm>
                <a:off x="3619500" y="8423276"/>
                <a:ext cx="646112" cy="687388"/>
              </a:xfrm>
              <a:custGeom>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3" name="Science"/>
            <p:cNvGrpSpPr/>
            <p:nvPr/>
          </p:nvGrpSpPr>
          <p:grpSpPr>
            <a:xfrm>
              <a:off x="2344738" y="293688"/>
              <a:ext cx="4449762" cy="2347913"/>
              <a:chOff x="2344738" y="293688"/>
              <a:chExt cx="4449762" cy="2347913"/>
            </a:xfrm>
            <a:grpFill/>
          </p:grpSpPr>
          <p:sp>
            <p:nvSpPr>
              <p:cNvPr id="209" name="Freeform 171"/>
              <p:cNvSpPr/>
              <p:nvPr/>
            </p:nvSpPr>
            <p:spPr bwMode="auto">
              <a:xfrm>
                <a:off x="6296025" y="301626"/>
                <a:ext cx="498475" cy="679450"/>
              </a:xfrm>
              <a:custGeom>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178"/>
              <p:cNvSpPr/>
              <p:nvPr/>
            </p:nvSpPr>
            <p:spPr bwMode="auto">
              <a:xfrm>
                <a:off x="5484813" y="293688"/>
                <a:ext cx="600075" cy="687388"/>
              </a:xfrm>
              <a:custGeom>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213"/>
              <p:cNvSpPr/>
              <p:nvPr/>
            </p:nvSpPr>
            <p:spPr bwMode="auto">
              <a:xfrm>
                <a:off x="2344738" y="1954213"/>
                <a:ext cx="687387" cy="687388"/>
              </a:xfrm>
              <a:custGeom>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216"/>
              <p:cNvSpPr/>
              <p:nvPr/>
            </p:nvSpPr>
            <p:spPr bwMode="auto">
              <a:xfrm>
                <a:off x="2849563" y="1376363"/>
                <a:ext cx="720725" cy="720725"/>
              </a:xfrm>
              <a:custGeom>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217"/>
              <p:cNvSpPr/>
              <p:nvPr/>
            </p:nvSpPr>
            <p:spPr bwMode="auto">
              <a:xfrm>
                <a:off x="4552950" y="403226"/>
                <a:ext cx="755650" cy="774700"/>
              </a:xfrm>
              <a:custGeom>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218"/>
              <p:cNvSpPr/>
              <p:nvPr/>
            </p:nvSpPr>
            <p:spPr bwMode="auto">
              <a:xfrm>
                <a:off x="3427413" y="1076326"/>
                <a:ext cx="471487" cy="612775"/>
              </a:xfrm>
              <a:custGeom>
                <a:gdLst>
                  <a:gd name="T0" fmla="*/ 297 w 297"/>
                  <a:gd name="T1" fmla="*/ 334 h 386"/>
                  <a:gd name="T2" fmla="*/ 73 w 297"/>
                  <a:gd name="T3" fmla="*/ 0 h 386"/>
                  <a:gd name="T4" fmla="*/ 0 w 297"/>
                  <a:gd name="T5" fmla="*/ 51 h 386"/>
                  <a:gd name="T6" fmla="*/ 224 w 297"/>
                  <a:gd name="T7" fmla="*/ 386 h 386"/>
                  <a:gd name="T8" fmla="*/ 297 w 297"/>
                  <a:gd name="T9" fmla="*/ 334 h 386"/>
                </a:gd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5" name="Freeform 219"/>
              <p:cNvSpPr/>
              <p:nvPr/>
            </p:nvSpPr>
            <p:spPr bwMode="auto">
              <a:xfrm>
                <a:off x="3836988" y="701676"/>
                <a:ext cx="681037" cy="762000"/>
              </a:xfrm>
              <a:custGeom>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4" name="Dividers"/>
            <p:cNvGrpSpPr/>
            <p:nvPr/>
          </p:nvGrpSpPr>
          <p:grpSpPr>
            <a:xfrm>
              <a:off x="1847850" y="477838"/>
              <a:ext cx="7426325" cy="8169275"/>
              <a:chOff x="1847850" y="477838"/>
              <a:chExt cx="7426325" cy="8169275"/>
            </a:xfrm>
            <a:grpFill/>
          </p:grpSpPr>
          <p:sp>
            <p:nvSpPr>
              <p:cNvPr id="205" name="Freeform 190"/>
              <p:cNvSpPr/>
              <p:nvPr/>
            </p:nvSpPr>
            <p:spPr bwMode="auto">
              <a:xfrm>
                <a:off x="7243763" y="477838"/>
                <a:ext cx="401637" cy="884238"/>
              </a:xfrm>
              <a:custGeom>
                <a:gdLst>
                  <a:gd name="T0" fmla="*/ 253 w 253"/>
                  <a:gd name="T1" fmla="*/ 21 h 557"/>
                  <a:gd name="T2" fmla="*/ 189 w 253"/>
                  <a:gd name="T3" fmla="*/ 0 h 557"/>
                  <a:gd name="T4" fmla="*/ 0 w 253"/>
                  <a:gd name="T5" fmla="*/ 536 h 557"/>
                  <a:gd name="T6" fmla="*/ 69 w 253"/>
                  <a:gd name="T7" fmla="*/ 557 h 557"/>
                  <a:gd name="T8" fmla="*/ 253 w 253"/>
                  <a:gd name="T9" fmla="*/ 21 h 557"/>
                </a:gd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211"/>
              <p:cNvSpPr/>
              <p:nvPr/>
            </p:nvSpPr>
            <p:spPr bwMode="auto">
              <a:xfrm>
                <a:off x="8599488" y="7885113"/>
                <a:ext cx="674687" cy="762000"/>
              </a:xfrm>
              <a:custGeom>
                <a:gdLst>
                  <a:gd name="T0" fmla="*/ 0 w 425"/>
                  <a:gd name="T1" fmla="*/ 48 h 480"/>
                  <a:gd name="T2" fmla="*/ 369 w 425"/>
                  <a:gd name="T3" fmla="*/ 480 h 480"/>
                  <a:gd name="T4" fmla="*/ 425 w 425"/>
                  <a:gd name="T5" fmla="*/ 433 h 480"/>
                  <a:gd name="T6" fmla="*/ 56 w 425"/>
                  <a:gd name="T7" fmla="*/ 0 h 480"/>
                  <a:gd name="T8" fmla="*/ 0 w 425"/>
                  <a:gd name="T9" fmla="*/ 48 h 480"/>
                </a:gd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214"/>
              <p:cNvSpPr/>
              <p:nvPr/>
            </p:nvSpPr>
            <p:spPr bwMode="auto">
              <a:xfrm>
                <a:off x="1847850" y="2859088"/>
                <a:ext cx="857250" cy="515938"/>
              </a:xfrm>
              <a:custGeom>
                <a:gdLst>
                  <a:gd name="T0" fmla="*/ 540 w 540"/>
                  <a:gd name="T1" fmla="*/ 261 h 325"/>
                  <a:gd name="T2" fmla="*/ 34 w 540"/>
                  <a:gd name="T3" fmla="*/ 0 h 325"/>
                  <a:gd name="T4" fmla="*/ 0 w 540"/>
                  <a:gd name="T5" fmla="*/ 60 h 325"/>
                  <a:gd name="T6" fmla="*/ 506 w 540"/>
                  <a:gd name="T7" fmla="*/ 325 h 325"/>
                  <a:gd name="T8" fmla="*/ 540 w 540"/>
                  <a:gd name="T9" fmla="*/ 261 h 325"/>
                </a:gd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224"/>
              <p:cNvSpPr/>
              <p:nvPr/>
            </p:nvSpPr>
            <p:spPr bwMode="auto">
              <a:xfrm>
                <a:off x="2936875" y="7858126"/>
                <a:ext cx="701675" cy="741363"/>
              </a:xfrm>
              <a:custGeom>
                <a:gdLst>
                  <a:gd name="T0" fmla="*/ 387 w 442"/>
                  <a:gd name="T1" fmla="*/ 0 h 467"/>
                  <a:gd name="T2" fmla="*/ 0 w 442"/>
                  <a:gd name="T3" fmla="*/ 416 h 467"/>
                  <a:gd name="T4" fmla="*/ 56 w 442"/>
                  <a:gd name="T5" fmla="*/ 467 h 467"/>
                  <a:gd name="T6" fmla="*/ 442 w 442"/>
                  <a:gd name="T7" fmla="*/ 47 h 467"/>
                  <a:gd name="T8" fmla="*/ 387 w 442"/>
                  <a:gd name="T9" fmla="*/ 0 h 467"/>
                </a:gd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5" name="Litigators you like."/>
            <p:cNvGrpSpPr/>
            <p:nvPr/>
          </p:nvGrpSpPr>
          <p:grpSpPr>
            <a:xfrm>
              <a:off x="3387725" y="3987801"/>
              <a:ext cx="5634037" cy="2482850"/>
              <a:chOff x="3387725" y="3987801"/>
              <a:chExt cx="5634037" cy="2482850"/>
            </a:xfrm>
            <a:grpFill/>
          </p:grpSpPr>
          <p:sp>
            <p:nvSpPr>
              <p:cNvPr id="183" name="Freeform 172"/>
              <p:cNvSpPr/>
              <p:nvPr/>
            </p:nvSpPr>
            <p:spPr bwMode="auto">
              <a:xfrm>
                <a:off x="66436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Freeform 173"/>
              <p:cNvSpPr>
                <a:spLocks noEditPoints="1"/>
              </p:cNvSpPr>
              <p:nvPr/>
            </p:nvSpPr>
            <p:spPr bwMode="auto">
              <a:xfrm>
                <a:off x="4572000" y="5511801"/>
                <a:ext cx="701675" cy="666750"/>
              </a:xfrm>
              <a:custGeom>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5"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6"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7" name="Freeform 176"/>
              <p:cNvSpPr>
                <a:spLocks noEditPoints="1"/>
              </p:cNvSpPr>
              <p:nvPr/>
            </p:nvSpPr>
            <p:spPr bwMode="auto">
              <a:xfrm>
                <a:off x="5186363" y="4287838"/>
                <a:ext cx="687387" cy="958850"/>
              </a:xfrm>
              <a:custGeom>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8" name="Freeform 177"/>
              <p:cNvSpPr/>
              <p:nvPr/>
            </p:nvSpPr>
            <p:spPr bwMode="auto">
              <a:xfrm>
                <a:off x="3816350" y="5532438"/>
                <a:ext cx="715962" cy="938213"/>
              </a:xfrm>
              <a:custGeom>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9" name="Freeform 179"/>
              <p:cNvSpPr/>
              <p:nvPr/>
            </p:nvSpPr>
            <p:spPr bwMode="auto">
              <a:xfrm>
                <a:off x="43068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0" name="Freeform 180"/>
              <p:cNvSpPr/>
              <p:nvPr/>
            </p:nvSpPr>
            <p:spPr bwMode="auto">
              <a:xfrm>
                <a:off x="3387725" y="4008438"/>
                <a:ext cx="577850" cy="925513"/>
              </a:xfrm>
              <a:custGeom>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1"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2" name="Freeform 184"/>
              <p:cNvSpPr/>
              <p:nvPr/>
            </p:nvSpPr>
            <p:spPr bwMode="auto">
              <a:xfrm>
                <a:off x="8483600" y="4287838"/>
                <a:ext cx="538162" cy="658813"/>
              </a:xfrm>
              <a:custGeom>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3" name="Freeform 185"/>
              <p:cNvSpPr/>
              <p:nvPr/>
            </p:nvSpPr>
            <p:spPr bwMode="auto">
              <a:xfrm>
                <a:off x="8763000" y="5526088"/>
                <a:ext cx="177800" cy="161925"/>
              </a:xfrm>
              <a:custGeom>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4" name="Freeform 189"/>
              <p:cNvSpPr/>
              <p:nvPr/>
            </p:nvSpPr>
            <p:spPr bwMode="auto">
              <a:xfrm>
                <a:off x="7134225" y="5178426"/>
                <a:ext cx="660400" cy="985838"/>
              </a:xfrm>
              <a:custGeom>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5" name="Freeform 191"/>
              <p:cNvSpPr/>
              <p:nvPr/>
            </p:nvSpPr>
            <p:spPr bwMode="auto">
              <a:xfrm>
                <a:off x="8599488" y="5526088"/>
                <a:ext cx="122237" cy="161925"/>
              </a:xfrm>
              <a:custGeom>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192"/>
              <p:cNvSpPr>
                <a:spLocks noEditPoints="1"/>
              </p:cNvSpPr>
              <p:nvPr/>
            </p:nvSpPr>
            <p:spPr bwMode="auto">
              <a:xfrm>
                <a:off x="7196138" y="4287838"/>
                <a:ext cx="708025" cy="658813"/>
              </a:xfrm>
              <a:custGeom>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193"/>
              <p:cNvSpPr>
                <a:spLocks noEditPoints="1"/>
              </p:cNvSpPr>
              <p:nvPr/>
            </p:nvSpPr>
            <p:spPr bwMode="auto">
              <a:xfrm>
                <a:off x="7829550" y="5511801"/>
                <a:ext cx="647700" cy="666750"/>
              </a:xfrm>
              <a:custGeom>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8" name="Freeform 194"/>
              <p:cNvSpPr/>
              <p:nvPr/>
            </p:nvSpPr>
            <p:spPr bwMode="auto">
              <a:xfrm>
                <a:off x="8007350" y="4287838"/>
                <a:ext cx="442912" cy="646113"/>
              </a:xfrm>
              <a:custGeom>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97"/>
              <p:cNvSpPr>
                <a:spLocks noEditPoints="1"/>
              </p:cNvSpPr>
              <p:nvPr/>
            </p:nvSpPr>
            <p:spPr bwMode="auto">
              <a:xfrm>
                <a:off x="5983288" y="4287838"/>
                <a:ext cx="612775" cy="658813"/>
              </a:xfrm>
              <a:custGeom>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Rectangle 200"/>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203"/>
              <p:cNvSpPr/>
              <p:nvPr/>
            </p:nvSpPr>
            <p:spPr bwMode="auto">
              <a:xfrm>
                <a:off x="5376863" y="5532438"/>
                <a:ext cx="606425" cy="646113"/>
              </a:xfrm>
              <a:custGeom>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6" name="Health"/>
            <p:cNvGrpSpPr/>
            <p:nvPr/>
          </p:nvGrpSpPr>
          <p:grpSpPr>
            <a:xfrm>
              <a:off x="1417638" y="3689351"/>
              <a:ext cx="1554162" cy="4264025"/>
              <a:chOff x="1417638" y="3689351"/>
              <a:chExt cx="1554162" cy="4264025"/>
            </a:xfrm>
            <a:grpFill/>
          </p:grpSpPr>
          <p:sp>
            <p:nvSpPr>
              <p:cNvPr id="177" name="Freeform 212"/>
              <p:cNvSpPr/>
              <p:nvPr/>
            </p:nvSpPr>
            <p:spPr bwMode="auto">
              <a:xfrm>
                <a:off x="1438275" y="5124451"/>
                <a:ext cx="647700" cy="441325"/>
              </a:xfrm>
              <a:custGeom>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8" name="Freeform 220"/>
              <p:cNvSpPr/>
              <p:nvPr/>
            </p:nvSpPr>
            <p:spPr bwMode="auto">
              <a:xfrm>
                <a:off x="1479550" y="3689351"/>
                <a:ext cx="749300" cy="685800"/>
              </a:xfrm>
              <a:custGeom>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221"/>
              <p:cNvSpPr/>
              <p:nvPr/>
            </p:nvSpPr>
            <p:spPr bwMode="auto">
              <a:xfrm>
                <a:off x="1765300" y="6505576"/>
                <a:ext cx="763587" cy="673100"/>
              </a:xfrm>
              <a:custGeom>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3">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222"/>
              <p:cNvSpPr/>
              <p:nvPr/>
            </p:nvSpPr>
            <p:spPr bwMode="auto">
              <a:xfrm>
                <a:off x="2127250" y="7137401"/>
                <a:ext cx="844550" cy="815975"/>
              </a:xfrm>
              <a:custGeom>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223"/>
              <p:cNvSpPr/>
              <p:nvPr/>
            </p:nvSpPr>
            <p:spPr bwMode="auto">
              <a:xfrm>
                <a:off x="1417638" y="4525963"/>
                <a:ext cx="654050" cy="509588"/>
              </a:xfrm>
              <a:custGeom>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2" name="Freeform 226"/>
              <p:cNvSpPr>
                <a:spLocks noEditPoints="1"/>
              </p:cNvSpPr>
              <p:nvPr/>
            </p:nvSpPr>
            <p:spPr bwMode="auto">
              <a:xfrm>
                <a:off x="1560513" y="5708651"/>
                <a:ext cx="709612" cy="646113"/>
              </a:xfrm>
              <a:custGeom>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33" name="Critical in a Crisis Tagline" hidden="1"/>
          <p:cNvGrpSpPr>
            <a:grpSpLocks noChangeAspect="1"/>
          </p:cNvGrpSpPr>
          <p:nvPr/>
        </p:nvGrpSpPr>
        <p:grpSpPr>
          <a:xfrm>
            <a:off x="10131426" y="685591"/>
            <a:ext cx="1377949" cy="1372017"/>
            <a:chOff x="1760538" y="814388"/>
            <a:chExt cx="7743824" cy="7710488"/>
          </a:xfrm>
          <a:solidFill>
            <a:srgbClr val="000000"/>
          </a:solidFill>
        </p:grpSpPr>
        <p:grpSp>
          <p:nvGrpSpPr>
            <p:cNvPr id="234" name="Critical in a Crisis"/>
            <p:cNvGrpSpPr/>
            <p:nvPr/>
          </p:nvGrpSpPr>
          <p:grpSpPr>
            <a:xfrm>
              <a:off x="3222625" y="2690813"/>
              <a:ext cx="4852988" cy="3875088"/>
              <a:chOff x="3222625" y="2690813"/>
              <a:chExt cx="4852988" cy="3875088"/>
            </a:xfrm>
            <a:grpFill/>
          </p:grpSpPr>
          <p:sp>
            <p:nvSpPr>
              <p:cNvPr id="274"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5"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Freeform 28"/>
              <p:cNvSpPr/>
              <p:nvPr/>
            </p:nvSpPr>
            <p:spPr bwMode="auto">
              <a:xfrm>
                <a:off x="4033838" y="6003925"/>
                <a:ext cx="515937" cy="549275"/>
              </a:xfrm>
              <a:custGeom>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30"/>
              <p:cNvSpPr/>
              <p:nvPr/>
            </p:nvSpPr>
            <p:spPr bwMode="auto">
              <a:xfrm>
                <a:off x="4960938" y="6003925"/>
                <a:ext cx="488950" cy="561975"/>
              </a:xfrm>
              <a:custGeom>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31"/>
              <p:cNvSpPr/>
              <p:nvPr/>
            </p:nvSpPr>
            <p:spPr bwMode="auto">
              <a:xfrm>
                <a:off x="6788150" y="6003925"/>
                <a:ext cx="382587" cy="549275"/>
              </a:xfrm>
              <a:custGeom>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32"/>
              <p:cNvSpPr/>
              <p:nvPr/>
            </p:nvSpPr>
            <p:spPr bwMode="auto">
              <a:xfrm>
                <a:off x="7177088" y="5857875"/>
                <a:ext cx="420687" cy="708025"/>
              </a:xfrm>
              <a:custGeom>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5">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Freeform 33"/>
              <p:cNvSpPr>
                <a:spLocks noEditPoints="1"/>
              </p:cNvSpPr>
              <p:nvPr/>
            </p:nvSpPr>
            <p:spPr bwMode="auto">
              <a:xfrm>
                <a:off x="5478463" y="6003925"/>
                <a:ext cx="601662" cy="561975"/>
              </a:xfrm>
              <a:custGeom>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2" name="Freeform 34"/>
              <p:cNvSpPr/>
              <p:nvPr/>
            </p:nvSpPr>
            <p:spPr bwMode="auto">
              <a:xfrm>
                <a:off x="6164263" y="6015038"/>
                <a:ext cx="517525" cy="550863"/>
              </a:xfrm>
              <a:custGeom>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35"/>
              <p:cNvSpPr/>
              <p:nvPr/>
            </p:nvSpPr>
            <p:spPr bwMode="auto">
              <a:xfrm>
                <a:off x="4184650" y="4992688"/>
                <a:ext cx="376237" cy="550863"/>
              </a:xfrm>
              <a:custGeom>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36"/>
              <p:cNvSpPr/>
              <p:nvPr/>
            </p:nvSpPr>
            <p:spPr bwMode="auto">
              <a:xfrm>
                <a:off x="3644900" y="4992688"/>
                <a:ext cx="488950" cy="566738"/>
              </a:xfrm>
              <a:custGeom>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37"/>
              <p:cNvSpPr>
                <a:spLocks noEditPoints="1"/>
              </p:cNvSpPr>
              <p:nvPr/>
            </p:nvSpPr>
            <p:spPr bwMode="auto">
              <a:xfrm>
                <a:off x="4589463" y="4992688"/>
                <a:ext cx="550862" cy="566738"/>
              </a:xfrm>
              <a:custGeom>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38"/>
              <p:cNvSpPr/>
              <p:nvPr/>
            </p:nvSpPr>
            <p:spPr bwMode="auto">
              <a:xfrm>
                <a:off x="6473825" y="5003800"/>
                <a:ext cx="612775" cy="539750"/>
              </a:xfrm>
              <a:custGeom>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Freeform 40"/>
              <p:cNvSpPr>
                <a:spLocks noEditPoints="1"/>
              </p:cNvSpPr>
              <p:nvPr/>
            </p:nvSpPr>
            <p:spPr bwMode="auto">
              <a:xfrm>
                <a:off x="5202238" y="4992688"/>
                <a:ext cx="517525" cy="566738"/>
              </a:xfrm>
              <a:custGeom>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9" name="Freeform 41"/>
              <p:cNvSpPr>
                <a:spLocks noEditPoints="1"/>
              </p:cNvSpPr>
              <p:nvPr/>
            </p:nvSpPr>
            <p:spPr bwMode="auto">
              <a:xfrm>
                <a:off x="7119938" y="4992688"/>
                <a:ext cx="550862" cy="566738"/>
              </a:xfrm>
              <a:custGeom>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Freeform 42"/>
              <p:cNvSpPr/>
              <p:nvPr/>
            </p:nvSpPr>
            <p:spPr bwMode="auto">
              <a:xfrm>
                <a:off x="5765800" y="4846638"/>
                <a:ext cx="415925" cy="712788"/>
              </a:xfrm>
              <a:custGeom>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2" name="Freeform 44"/>
              <p:cNvSpPr/>
              <p:nvPr/>
            </p:nvSpPr>
            <p:spPr bwMode="auto">
              <a:xfrm>
                <a:off x="5876925" y="3981450"/>
                <a:ext cx="377825" cy="557213"/>
              </a:xfrm>
              <a:custGeom>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45"/>
              <p:cNvSpPr/>
              <p:nvPr/>
            </p:nvSpPr>
            <p:spPr bwMode="auto">
              <a:xfrm>
                <a:off x="5337175" y="3981450"/>
                <a:ext cx="490537" cy="568325"/>
              </a:xfrm>
              <a:custGeom>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5" name="Freeform 47"/>
              <p:cNvSpPr/>
              <p:nvPr/>
            </p:nvSpPr>
            <p:spPr bwMode="auto">
              <a:xfrm>
                <a:off x="6564313" y="3981450"/>
                <a:ext cx="460375" cy="568325"/>
              </a:xfrm>
              <a:custGeom>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50"/>
              <p:cNvSpPr/>
              <p:nvPr/>
            </p:nvSpPr>
            <p:spPr bwMode="auto">
              <a:xfrm>
                <a:off x="3509963" y="3981450"/>
                <a:ext cx="517525" cy="557213"/>
              </a:xfrm>
              <a:custGeom>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9"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52"/>
              <p:cNvSpPr/>
              <p:nvPr/>
            </p:nvSpPr>
            <p:spPr bwMode="auto">
              <a:xfrm>
                <a:off x="7834313" y="4357688"/>
                <a:ext cx="241300" cy="309563"/>
              </a:xfrm>
              <a:custGeom>
                <a:gdLst>
                  <a:gd name="T0" fmla="*/ 53 w 152"/>
                  <a:gd name="T1" fmla="*/ 0 h 195"/>
                  <a:gd name="T2" fmla="*/ 0 w 152"/>
                  <a:gd name="T3" fmla="*/ 195 h 195"/>
                  <a:gd name="T4" fmla="*/ 92 w 152"/>
                  <a:gd name="T5" fmla="*/ 195 h 195"/>
                  <a:gd name="T6" fmla="*/ 152 w 152"/>
                  <a:gd name="T7" fmla="*/ 0 h 195"/>
                  <a:gd name="T8" fmla="*/ 53 w 152"/>
                  <a:gd name="T9" fmla="*/ 0 h 195"/>
                </a:gd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55"/>
              <p:cNvSpPr/>
              <p:nvPr/>
            </p:nvSpPr>
            <p:spPr bwMode="auto">
              <a:xfrm>
                <a:off x="7339013" y="3981450"/>
                <a:ext cx="461962" cy="568325"/>
              </a:xfrm>
              <a:custGeom>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56"/>
              <p:cNvSpPr>
                <a:spLocks noEditPoints="1"/>
              </p:cNvSpPr>
              <p:nvPr/>
            </p:nvSpPr>
            <p:spPr bwMode="auto">
              <a:xfrm>
                <a:off x="4425950" y="3981450"/>
                <a:ext cx="517525" cy="568325"/>
              </a:xfrm>
              <a:custGeom>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6"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9" name="Freeform 61"/>
              <p:cNvSpPr/>
              <p:nvPr/>
            </p:nvSpPr>
            <p:spPr bwMode="auto">
              <a:xfrm>
                <a:off x="3910013" y="2724150"/>
                <a:ext cx="701675" cy="820738"/>
              </a:xfrm>
              <a:custGeom>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0" name="Freeform 62"/>
              <p:cNvSpPr/>
              <p:nvPr/>
            </p:nvSpPr>
            <p:spPr bwMode="auto">
              <a:xfrm>
                <a:off x="4679950" y="2976563"/>
                <a:ext cx="376237" cy="550863"/>
              </a:xfrm>
              <a:custGeom>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1"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2" name="Freeform 64"/>
              <p:cNvSpPr/>
              <p:nvPr/>
            </p:nvSpPr>
            <p:spPr bwMode="auto">
              <a:xfrm>
                <a:off x="5343525" y="2830513"/>
                <a:ext cx="415925" cy="708025"/>
              </a:xfrm>
              <a:custGeom>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5">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3" name="Freeform 65"/>
              <p:cNvSpPr/>
              <p:nvPr/>
            </p:nvSpPr>
            <p:spPr bwMode="auto">
              <a:xfrm>
                <a:off x="6097588" y="2976563"/>
                <a:ext cx="488950" cy="561975"/>
              </a:xfrm>
              <a:custGeom>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4" name="Freeform 66"/>
              <p:cNvSpPr>
                <a:spLocks noEditPoints="1"/>
              </p:cNvSpPr>
              <p:nvPr/>
            </p:nvSpPr>
            <p:spPr bwMode="auto">
              <a:xfrm>
                <a:off x="6608763" y="2976563"/>
                <a:ext cx="517525" cy="561975"/>
              </a:xfrm>
              <a:custGeom>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5" name="Freeform 67"/>
              <p:cNvSpPr>
                <a:spLocks noEditPoints="1"/>
              </p:cNvSpPr>
              <p:nvPr/>
            </p:nvSpPr>
            <p:spPr bwMode="auto">
              <a:xfrm>
                <a:off x="7710488" y="5857875"/>
                <a:ext cx="276225" cy="274638"/>
              </a:xfrm>
              <a:custGeom>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6" name="Freeform 68"/>
              <p:cNvSpPr>
                <a:spLocks noEditPoints="1"/>
              </p:cNvSpPr>
              <p:nvPr/>
            </p:nvSpPr>
            <p:spPr bwMode="auto">
              <a:xfrm>
                <a:off x="7794625" y="5924550"/>
                <a:ext cx="112712" cy="141288"/>
              </a:xfrm>
              <a:custGeom>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5" name="SHB.com"/>
            <p:cNvGrpSpPr/>
            <p:nvPr/>
          </p:nvGrpSpPr>
          <p:grpSpPr>
            <a:xfrm>
              <a:off x="3567113" y="7464425"/>
              <a:ext cx="4176712" cy="1060451"/>
              <a:chOff x="3567113" y="7464425"/>
              <a:chExt cx="4176712" cy="1060451"/>
            </a:xfrm>
            <a:grpFill/>
          </p:grpSpPr>
          <p:sp>
            <p:nvSpPr>
              <p:cNvPr id="267" name="Freeform 69"/>
              <p:cNvSpPr/>
              <p:nvPr/>
            </p:nvSpPr>
            <p:spPr bwMode="auto">
              <a:xfrm>
                <a:off x="5741988" y="7958138"/>
                <a:ext cx="501650" cy="566738"/>
              </a:xfrm>
              <a:custGeom>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70"/>
              <p:cNvSpPr/>
              <p:nvPr/>
            </p:nvSpPr>
            <p:spPr bwMode="auto">
              <a:xfrm>
                <a:off x="3567113" y="7486650"/>
                <a:ext cx="533400" cy="560388"/>
              </a:xfrm>
              <a:custGeom>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71"/>
              <p:cNvSpPr>
                <a:spLocks noEditPoints="1"/>
              </p:cNvSpPr>
              <p:nvPr/>
            </p:nvSpPr>
            <p:spPr bwMode="auto">
              <a:xfrm>
                <a:off x="6332538" y="7812088"/>
                <a:ext cx="636587" cy="617538"/>
              </a:xfrm>
              <a:custGeom>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72"/>
              <p:cNvSpPr/>
              <p:nvPr/>
            </p:nvSpPr>
            <p:spPr bwMode="auto">
              <a:xfrm>
                <a:off x="5416550" y="8378825"/>
                <a:ext cx="134937" cy="141288"/>
              </a:xfrm>
              <a:custGeom>
                <a:gdLst>
                  <a:gd name="T0" fmla="*/ 12 w 24"/>
                  <a:gd name="T1" fmla="*/ 0 h 25"/>
                  <a:gd name="T2" fmla="*/ 0 w 24"/>
                  <a:gd name="T3" fmla="*/ 12 h 25"/>
                  <a:gd name="T4" fmla="*/ 12 w 24"/>
                  <a:gd name="T5" fmla="*/ 25 h 25"/>
                  <a:gd name="T6" fmla="*/ 24 w 24"/>
                  <a:gd name="T7" fmla="*/ 13 h 25"/>
                  <a:gd name="T8" fmla="*/ 12 w 24"/>
                  <a:gd name="T9" fmla="*/ 0 h 25"/>
                </a:gd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73"/>
              <p:cNvSpPr>
                <a:spLocks noEditPoints="1"/>
              </p:cNvSpPr>
              <p:nvPr/>
            </p:nvSpPr>
            <p:spPr bwMode="auto">
              <a:xfrm>
                <a:off x="4786313" y="7913688"/>
                <a:ext cx="455612" cy="560388"/>
              </a:xfrm>
              <a:custGeom>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2" name="Freeform 74"/>
              <p:cNvSpPr/>
              <p:nvPr/>
            </p:nvSpPr>
            <p:spPr bwMode="auto">
              <a:xfrm>
                <a:off x="4095750" y="7710488"/>
                <a:ext cx="595312" cy="635000"/>
              </a:xfrm>
              <a:custGeom>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3" name="Freeform 75"/>
              <p:cNvSpPr/>
              <p:nvPr/>
            </p:nvSpPr>
            <p:spPr bwMode="auto">
              <a:xfrm>
                <a:off x="6980238" y="7464425"/>
                <a:ext cx="763587" cy="735013"/>
              </a:xfrm>
              <a:custGeom>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2">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6" name="Dividers"/>
            <p:cNvGrpSpPr/>
            <p:nvPr/>
          </p:nvGrpSpPr>
          <p:grpSpPr>
            <a:xfrm>
              <a:off x="2116138" y="960438"/>
              <a:ext cx="6089649" cy="6705600"/>
              <a:chOff x="2116138" y="960438"/>
              <a:chExt cx="6089649" cy="6705600"/>
            </a:xfrm>
            <a:grpFill/>
          </p:grpSpPr>
          <p:sp>
            <p:nvSpPr>
              <p:cNvPr id="263" name="Freeform 78"/>
              <p:cNvSpPr/>
              <p:nvPr/>
            </p:nvSpPr>
            <p:spPr bwMode="auto">
              <a:xfrm>
                <a:off x="6540500" y="960438"/>
                <a:ext cx="331787" cy="730250"/>
              </a:xfrm>
              <a:custGeom>
                <a:gdLst>
                  <a:gd name="T0" fmla="*/ 209 w 209"/>
                  <a:gd name="T1" fmla="*/ 22 h 460"/>
                  <a:gd name="T2" fmla="*/ 153 w 209"/>
                  <a:gd name="T3" fmla="*/ 0 h 460"/>
                  <a:gd name="T4" fmla="*/ 0 w 209"/>
                  <a:gd name="T5" fmla="*/ 443 h 460"/>
                  <a:gd name="T6" fmla="*/ 57 w 209"/>
                  <a:gd name="T7" fmla="*/ 460 h 460"/>
                  <a:gd name="T8" fmla="*/ 209 w 209"/>
                  <a:gd name="T9" fmla="*/ 22 h 460"/>
                </a:gd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4" name="Freeform 85"/>
              <p:cNvSpPr/>
              <p:nvPr/>
            </p:nvSpPr>
            <p:spPr bwMode="auto">
              <a:xfrm>
                <a:off x="7654925" y="7048500"/>
                <a:ext cx="550862" cy="617538"/>
              </a:xfrm>
              <a:custGeom>
                <a:gdLst>
                  <a:gd name="T0" fmla="*/ 0 w 347"/>
                  <a:gd name="T1" fmla="*/ 35 h 389"/>
                  <a:gd name="T2" fmla="*/ 301 w 347"/>
                  <a:gd name="T3" fmla="*/ 389 h 389"/>
                  <a:gd name="T4" fmla="*/ 347 w 347"/>
                  <a:gd name="T5" fmla="*/ 353 h 389"/>
                  <a:gd name="T6" fmla="*/ 46 w 347"/>
                  <a:gd name="T7" fmla="*/ 0 h 389"/>
                  <a:gd name="T8" fmla="*/ 0 w 347"/>
                  <a:gd name="T9" fmla="*/ 35 h 389"/>
                </a:gd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5" name="Freeform 89"/>
              <p:cNvSpPr/>
              <p:nvPr/>
            </p:nvSpPr>
            <p:spPr bwMode="auto">
              <a:xfrm>
                <a:off x="2116138" y="2914650"/>
                <a:ext cx="701675" cy="427038"/>
              </a:xfrm>
              <a:custGeom>
                <a:gdLst>
                  <a:gd name="T0" fmla="*/ 442 w 442"/>
                  <a:gd name="T1" fmla="*/ 216 h 269"/>
                  <a:gd name="T2" fmla="*/ 28 w 442"/>
                  <a:gd name="T3" fmla="*/ 0 h 269"/>
                  <a:gd name="T4" fmla="*/ 0 w 442"/>
                  <a:gd name="T5" fmla="*/ 53 h 269"/>
                  <a:gd name="T6" fmla="*/ 414 w 442"/>
                  <a:gd name="T7" fmla="*/ 269 h 269"/>
                  <a:gd name="T8" fmla="*/ 442 w 442"/>
                  <a:gd name="T9" fmla="*/ 216 h 269"/>
                </a:gd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6" name="Freeform 96"/>
              <p:cNvSpPr/>
              <p:nvPr/>
            </p:nvSpPr>
            <p:spPr bwMode="auto">
              <a:xfrm>
                <a:off x="3009900" y="7019925"/>
                <a:ext cx="573087" cy="606425"/>
              </a:xfrm>
              <a:custGeom>
                <a:gdLst>
                  <a:gd name="T0" fmla="*/ 315 w 361"/>
                  <a:gd name="T1" fmla="*/ 0 h 382"/>
                  <a:gd name="T2" fmla="*/ 0 w 361"/>
                  <a:gd name="T3" fmla="*/ 343 h 382"/>
                  <a:gd name="T4" fmla="*/ 42 w 361"/>
                  <a:gd name="T5" fmla="*/ 382 h 382"/>
                  <a:gd name="T6" fmla="*/ 361 w 361"/>
                  <a:gd name="T7" fmla="*/ 39 h 382"/>
                  <a:gd name="T8" fmla="*/ 315 w 361"/>
                  <a:gd name="T9" fmla="*/ 0 h 382"/>
                </a:gd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7" name="Technology"/>
            <p:cNvGrpSpPr/>
            <p:nvPr/>
          </p:nvGrpSpPr>
          <p:grpSpPr>
            <a:xfrm>
              <a:off x="7243763" y="1230313"/>
              <a:ext cx="2260599" cy="5969000"/>
              <a:chOff x="7243763" y="1230313"/>
              <a:chExt cx="2260599" cy="5969000"/>
            </a:xfrm>
            <a:grpFill/>
          </p:grpSpPr>
          <p:sp>
            <p:nvSpPr>
              <p:cNvPr id="253" name="Freeform 76"/>
              <p:cNvSpPr/>
              <p:nvPr/>
            </p:nvSpPr>
            <p:spPr bwMode="auto">
              <a:xfrm>
                <a:off x="8723313" y="3224213"/>
                <a:ext cx="652462" cy="635000"/>
              </a:xfrm>
              <a:custGeom>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Freeform 77"/>
              <p:cNvSpPr>
                <a:spLocks noEditPoints="1"/>
              </p:cNvSpPr>
              <p:nvPr/>
            </p:nvSpPr>
            <p:spPr bwMode="auto">
              <a:xfrm>
                <a:off x="8924925" y="3987800"/>
                <a:ext cx="579437" cy="595313"/>
              </a:xfrm>
              <a:custGeom>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79"/>
              <p:cNvSpPr/>
              <p:nvPr/>
            </p:nvSpPr>
            <p:spPr bwMode="auto">
              <a:xfrm>
                <a:off x="8953500" y="4768850"/>
                <a:ext cx="546100" cy="336550"/>
              </a:xfrm>
              <a:custGeom>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cxnLst>
                  <a:cxn ang="0">
                    <a:pos x="T0" y="T1"/>
                  </a:cxn>
                  <a:cxn ang="0">
                    <a:pos x="T2" y="T3"/>
                  </a:cxn>
                  <a:cxn ang="0">
                    <a:pos x="T4" y="T5"/>
                  </a:cxn>
                  <a:cxn ang="0">
                    <a:pos x="T6" y="T7"/>
                  </a:cxn>
                  <a:cxn ang="0">
                    <a:pos x="T8" y="T9"/>
                  </a:cxn>
                  <a:cxn ang="0">
                    <a:pos x="T10" y="T11"/>
                  </a:cxn>
                  <a:cxn ang="0">
                    <a:pos x="T12" y="T13"/>
                  </a:cxn>
                </a:cxnLst>
                <a:rect l="0" t="0" r="r" b="b"/>
                <a:pathLst>
                  <a:path w="344" h="211">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80"/>
              <p:cNvSpPr>
                <a:spLocks noEditPoints="1"/>
              </p:cNvSpPr>
              <p:nvPr/>
            </p:nvSpPr>
            <p:spPr bwMode="auto">
              <a:xfrm>
                <a:off x="8818563" y="5256213"/>
                <a:ext cx="612775" cy="630238"/>
              </a:xfrm>
              <a:custGeom>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Freeform 81"/>
              <p:cNvSpPr/>
              <p:nvPr/>
            </p:nvSpPr>
            <p:spPr bwMode="auto">
              <a:xfrm>
                <a:off x="8413750" y="2551113"/>
                <a:ext cx="674687" cy="655638"/>
              </a:xfrm>
              <a:custGeom>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2">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82"/>
              <p:cNvSpPr/>
              <p:nvPr/>
            </p:nvSpPr>
            <p:spPr bwMode="auto">
              <a:xfrm>
                <a:off x="8272463" y="6638925"/>
                <a:ext cx="608012" cy="560388"/>
              </a:xfrm>
              <a:custGeom>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83"/>
              <p:cNvSpPr/>
              <p:nvPr/>
            </p:nvSpPr>
            <p:spPr bwMode="auto">
              <a:xfrm>
                <a:off x="8075613" y="2044700"/>
                <a:ext cx="596900" cy="595313"/>
              </a:xfrm>
              <a:custGeom>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0" name="Freeform 84"/>
              <p:cNvSpPr/>
              <p:nvPr/>
            </p:nvSpPr>
            <p:spPr bwMode="auto">
              <a:xfrm>
                <a:off x="8559800" y="5964238"/>
                <a:ext cx="619125" cy="606425"/>
              </a:xfrm>
              <a:custGeom>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1" name="Freeform 86"/>
              <p:cNvSpPr/>
              <p:nvPr/>
            </p:nvSpPr>
            <p:spPr bwMode="auto">
              <a:xfrm>
                <a:off x="7604125" y="1579563"/>
                <a:ext cx="606425" cy="633413"/>
              </a:xfrm>
              <a:custGeom>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2" name="Freeform 97"/>
              <p:cNvSpPr/>
              <p:nvPr/>
            </p:nvSpPr>
            <p:spPr bwMode="auto">
              <a:xfrm>
                <a:off x="7243763" y="1230313"/>
                <a:ext cx="488950" cy="584200"/>
              </a:xfrm>
              <a:custGeom>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8" name="Science"/>
            <p:cNvGrpSpPr/>
            <p:nvPr/>
          </p:nvGrpSpPr>
          <p:grpSpPr>
            <a:xfrm>
              <a:off x="2520950" y="814388"/>
              <a:ext cx="3649662" cy="1927225"/>
              <a:chOff x="2520950" y="814388"/>
              <a:chExt cx="3649662" cy="1927225"/>
            </a:xfrm>
            <a:grpFill/>
          </p:grpSpPr>
          <p:sp>
            <p:nvSpPr>
              <p:cNvPr id="246" name="Freeform 88"/>
              <p:cNvSpPr/>
              <p:nvPr/>
            </p:nvSpPr>
            <p:spPr bwMode="auto">
              <a:xfrm>
                <a:off x="2520950" y="2179638"/>
                <a:ext cx="566737" cy="561975"/>
              </a:xfrm>
              <a:custGeom>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91"/>
              <p:cNvSpPr/>
              <p:nvPr/>
            </p:nvSpPr>
            <p:spPr bwMode="auto">
              <a:xfrm>
                <a:off x="2930525" y="1701800"/>
                <a:ext cx="596900" cy="590550"/>
              </a:xfrm>
              <a:custGeom>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92"/>
              <p:cNvSpPr/>
              <p:nvPr/>
            </p:nvSpPr>
            <p:spPr bwMode="auto">
              <a:xfrm>
                <a:off x="3414713" y="1455738"/>
                <a:ext cx="382587" cy="500063"/>
              </a:xfrm>
              <a:custGeom>
                <a:gdLst>
                  <a:gd name="T0" fmla="*/ 241 w 241"/>
                  <a:gd name="T1" fmla="*/ 276 h 315"/>
                  <a:gd name="T2" fmla="*/ 60 w 241"/>
                  <a:gd name="T3" fmla="*/ 0 h 315"/>
                  <a:gd name="T4" fmla="*/ 0 w 241"/>
                  <a:gd name="T5" fmla="*/ 42 h 315"/>
                  <a:gd name="T6" fmla="*/ 181 w 241"/>
                  <a:gd name="T7" fmla="*/ 315 h 315"/>
                  <a:gd name="T8" fmla="*/ 241 w 241"/>
                  <a:gd name="T9" fmla="*/ 276 h 315"/>
                </a:gd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Freeform 93"/>
              <p:cNvSpPr/>
              <p:nvPr/>
            </p:nvSpPr>
            <p:spPr bwMode="auto">
              <a:xfrm>
                <a:off x="5095875" y="814388"/>
                <a:ext cx="495300" cy="561975"/>
              </a:xfrm>
              <a:custGeom>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0" name="Freeform 94"/>
              <p:cNvSpPr/>
              <p:nvPr/>
            </p:nvSpPr>
            <p:spPr bwMode="auto">
              <a:xfrm>
                <a:off x="5759450" y="820738"/>
                <a:ext cx="411162" cy="561975"/>
              </a:xfrm>
              <a:custGeom>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Freeform 95"/>
              <p:cNvSpPr/>
              <p:nvPr/>
            </p:nvSpPr>
            <p:spPr bwMode="auto">
              <a:xfrm>
                <a:off x="3746500" y="1152525"/>
                <a:ext cx="557212" cy="622300"/>
              </a:xfrm>
              <a:custGeom>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99"/>
              <p:cNvSpPr/>
              <p:nvPr/>
            </p:nvSpPr>
            <p:spPr bwMode="auto">
              <a:xfrm>
                <a:off x="4337050" y="904875"/>
                <a:ext cx="617537" cy="635000"/>
              </a:xfrm>
              <a:custGeom>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9" name="Health"/>
            <p:cNvGrpSpPr/>
            <p:nvPr/>
          </p:nvGrpSpPr>
          <p:grpSpPr>
            <a:xfrm>
              <a:off x="1760538" y="3600450"/>
              <a:ext cx="1277937" cy="3498851"/>
              <a:chOff x="1760538" y="3600450"/>
              <a:chExt cx="1277937" cy="3498851"/>
            </a:xfrm>
            <a:grpFill/>
          </p:grpSpPr>
          <p:sp>
            <p:nvSpPr>
              <p:cNvPr id="240" name="Freeform 87"/>
              <p:cNvSpPr>
                <a:spLocks noEditPoints="1"/>
              </p:cNvSpPr>
              <p:nvPr/>
            </p:nvSpPr>
            <p:spPr bwMode="auto">
              <a:xfrm>
                <a:off x="1879600" y="5256213"/>
                <a:ext cx="584200" cy="533400"/>
              </a:xfrm>
              <a:custGeom>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90"/>
              <p:cNvSpPr/>
              <p:nvPr/>
            </p:nvSpPr>
            <p:spPr bwMode="auto">
              <a:xfrm>
                <a:off x="1811338" y="3600450"/>
                <a:ext cx="612775" cy="561975"/>
              </a:xfrm>
              <a:custGeom>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98"/>
              <p:cNvSpPr/>
              <p:nvPr/>
            </p:nvSpPr>
            <p:spPr bwMode="auto">
              <a:xfrm>
                <a:off x="2346325" y="6430963"/>
                <a:ext cx="692150" cy="668338"/>
              </a:xfrm>
              <a:custGeom>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3" name="Freeform 100"/>
              <p:cNvSpPr/>
              <p:nvPr/>
            </p:nvSpPr>
            <p:spPr bwMode="auto">
              <a:xfrm>
                <a:off x="1778000" y="4773613"/>
                <a:ext cx="534987" cy="365125"/>
              </a:xfrm>
              <a:custGeom>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101"/>
              <p:cNvSpPr/>
              <p:nvPr/>
            </p:nvSpPr>
            <p:spPr bwMode="auto">
              <a:xfrm>
                <a:off x="1760538" y="4284663"/>
                <a:ext cx="534987" cy="422275"/>
              </a:xfrm>
              <a:custGeom>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102"/>
              <p:cNvSpPr/>
              <p:nvPr/>
            </p:nvSpPr>
            <p:spPr bwMode="auto">
              <a:xfrm>
                <a:off x="2047875" y="5913438"/>
                <a:ext cx="623887" cy="544513"/>
              </a:xfrm>
              <a:custGeom>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57" name="HST Tagline" hidden="1"/>
          <p:cNvGrpSpPr>
            <a:grpSpLocks noChangeAspect="1"/>
          </p:cNvGrpSpPr>
          <p:nvPr/>
        </p:nvGrpSpPr>
        <p:grpSpPr>
          <a:xfrm>
            <a:off x="10130965" y="685800"/>
            <a:ext cx="1378869" cy="1371600"/>
            <a:chOff x="1052513" y="306388"/>
            <a:chExt cx="9336087" cy="9286875"/>
          </a:xfrm>
          <a:solidFill>
            <a:srgbClr val="000000"/>
          </a:solidFill>
        </p:grpSpPr>
        <p:grpSp>
          <p:nvGrpSpPr>
            <p:cNvPr id="58" name="Technology"/>
            <p:cNvGrpSpPr/>
            <p:nvPr/>
          </p:nvGrpSpPr>
          <p:grpSpPr>
            <a:xfrm>
              <a:off x="7664450" y="803276"/>
              <a:ext cx="2724150" cy="7192963"/>
              <a:chOff x="7664450" y="803276"/>
              <a:chExt cx="2724150" cy="7192963"/>
            </a:xfrm>
            <a:grpFill/>
          </p:grpSpPr>
          <p:sp>
            <p:nvSpPr>
              <p:cNvPr id="91" name="Freeform 233"/>
              <p:cNvSpPr/>
              <p:nvPr/>
            </p:nvSpPr>
            <p:spPr bwMode="auto">
              <a:xfrm>
                <a:off x="8101013" y="1223963"/>
                <a:ext cx="728662" cy="768350"/>
              </a:xfrm>
              <a:custGeom>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3">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234"/>
              <p:cNvSpPr>
                <a:spLocks noEditPoints="1"/>
              </p:cNvSpPr>
              <p:nvPr/>
            </p:nvSpPr>
            <p:spPr bwMode="auto">
              <a:xfrm>
                <a:off x="9686925" y="4127501"/>
                <a:ext cx="701675" cy="712788"/>
              </a:xfrm>
              <a:custGeom>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235"/>
              <p:cNvSpPr/>
              <p:nvPr/>
            </p:nvSpPr>
            <p:spPr bwMode="auto">
              <a:xfrm>
                <a:off x="9448800" y="3201988"/>
                <a:ext cx="782637" cy="768350"/>
              </a:xfrm>
              <a:custGeom>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483">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236"/>
              <p:cNvSpPr/>
              <p:nvPr/>
            </p:nvSpPr>
            <p:spPr bwMode="auto">
              <a:xfrm>
                <a:off x="8666163" y="1781176"/>
                <a:ext cx="714375" cy="720725"/>
              </a:xfrm>
              <a:custGeom>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Freeform 237"/>
              <p:cNvSpPr/>
              <p:nvPr/>
            </p:nvSpPr>
            <p:spPr bwMode="auto">
              <a:xfrm>
                <a:off x="9067800" y="2393951"/>
                <a:ext cx="823912" cy="788988"/>
              </a:xfrm>
              <a:custGeom>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Freeform 238"/>
              <p:cNvSpPr/>
              <p:nvPr/>
            </p:nvSpPr>
            <p:spPr bwMode="auto">
              <a:xfrm>
                <a:off x="7664450" y="803276"/>
                <a:ext cx="592137" cy="706438"/>
              </a:xfrm>
              <a:custGeom>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247"/>
              <p:cNvSpPr/>
              <p:nvPr/>
            </p:nvSpPr>
            <p:spPr bwMode="auto">
              <a:xfrm>
                <a:off x="9244013" y="6507163"/>
                <a:ext cx="749300" cy="733425"/>
              </a:xfrm>
              <a:custGeom>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Freeform 248"/>
              <p:cNvSpPr/>
              <p:nvPr/>
            </p:nvSpPr>
            <p:spPr bwMode="auto">
              <a:xfrm>
                <a:off x="9720263" y="5072063"/>
                <a:ext cx="661987" cy="401638"/>
              </a:xfrm>
              <a:custGeom>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249"/>
              <p:cNvSpPr/>
              <p:nvPr/>
            </p:nvSpPr>
            <p:spPr bwMode="auto">
              <a:xfrm>
                <a:off x="8904288" y="7315201"/>
                <a:ext cx="728662" cy="681038"/>
              </a:xfrm>
              <a:custGeom>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250"/>
              <p:cNvSpPr>
                <a:spLocks noEditPoints="1"/>
              </p:cNvSpPr>
              <p:nvPr/>
            </p:nvSpPr>
            <p:spPr bwMode="auto">
              <a:xfrm>
                <a:off x="9556750" y="5656263"/>
                <a:ext cx="742950" cy="755650"/>
              </a:xfrm>
              <a:custGeom>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0">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0" name="SHB.com"/>
            <p:cNvGrpSpPr/>
            <p:nvPr/>
          </p:nvGrpSpPr>
          <p:grpSpPr>
            <a:xfrm>
              <a:off x="3232150" y="8308976"/>
              <a:ext cx="5032375" cy="1284287"/>
              <a:chOff x="3232150" y="8308976"/>
              <a:chExt cx="5032375" cy="1284287"/>
            </a:xfrm>
            <a:grpFill/>
          </p:grpSpPr>
          <p:sp>
            <p:nvSpPr>
              <p:cNvPr id="84" name="Freeform 239"/>
              <p:cNvSpPr>
                <a:spLocks noEditPoints="1"/>
              </p:cNvSpPr>
              <p:nvPr/>
            </p:nvSpPr>
            <p:spPr bwMode="auto">
              <a:xfrm>
                <a:off x="4702175" y="8851901"/>
                <a:ext cx="552450" cy="681038"/>
              </a:xfrm>
              <a:custGeom>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Freeform 240"/>
              <p:cNvSpPr/>
              <p:nvPr/>
            </p:nvSpPr>
            <p:spPr bwMode="auto">
              <a:xfrm>
                <a:off x="5457825" y="9417051"/>
                <a:ext cx="163512" cy="163513"/>
              </a:xfrm>
              <a:custGeom>
                <a:gdLst>
                  <a:gd name="T0" fmla="*/ 13 w 24"/>
                  <a:gd name="T1" fmla="*/ 0 h 24"/>
                  <a:gd name="T2" fmla="*/ 0 w 24"/>
                  <a:gd name="T3" fmla="*/ 12 h 24"/>
                  <a:gd name="T4" fmla="*/ 12 w 24"/>
                  <a:gd name="T5" fmla="*/ 24 h 24"/>
                  <a:gd name="T6" fmla="*/ 24 w 24"/>
                  <a:gd name="T7" fmla="*/ 13 h 24"/>
                  <a:gd name="T8" fmla="*/ 13 w 24"/>
                  <a:gd name="T9" fmla="*/ 0 h 24"/>
                </a:gd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Freeform 241"/>
              <p:cNvSpPr/>
              <p:nvPr/>
            </p:nvSpPr>
            <p:spPr bwMode="auto">
              <a:xfrm>
                <a:off x="3871913" y="8607426"/>
                <a:ext cx="714375" cy="768350"/>
              </a:xfrm>
              <a:custGeom>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3">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243"/>
              <p:cNvSpPr/>
              <p:nvPr/>
            </p:nvSpPr>
            <p:spPr bwMode="auto">
              <a:xfrm>
                <a:off x="3232150" y="8342313"/>
                <a:ext cx="639762" cy="673100"/>
              </a:xfrm>
              <a:custGeom>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251"/>
              <p:cNvSpPr>
                <a:spLocks noEditPoints="1"/>
              </p:cNvSpPr>
              <p:nvPr/>
            </p:nvSpPr>
            <p:spPr bwMode="auto">
              <a:xfrm>
                <a:off x="6561138" y="8729663"/>
                <a:ext cx="769937" cy="741363"/>
              </a:xfrm>
              <a:custGeom>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Freeform 253"/>
              <p:cNvSpPr/>
              <p:nvPr/>
            </p:nvSpPr>
            <p:spPr bwMode="auto">
              <a:xfrm>
                <a:off x="7343775" y="8308976"/>
                <a:ext cx="920750" cy="890588"/>
              </a:xfrm>
              <a:custGeom>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254"/>
              <p:cNvSpPr/>
              <p:nvPr/>
            </p:nvSpPr>
            <p:spPr bwMode="auto">
              <a:xfrm>
                <a:off x="5853113" y="8907463"/>
                <a:ext cx="606425" cy="685800"/>
              </a:xfrm>
              <a:custGeom>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4" name="Dividers"/>
            <p:cNvGrpSpPr/>
            <p:nvPr/>
          </p:nvGrpSpPr>
          <p:grpSpPr>
            <a:xfrm>
              <a:off x="1489075" y="482601"/>
              <a:ext cx="7332663" cy="8077200"/>
              <a:chOff x="1489075" y="482601"/>
              <a:chExt cx="7332663" cy="8077200"/>
            </a:xfrm>
            <a:grpFill/>
          </p:grpSpPr>
          <p:sp>
            <p:nvSpPr>
              <p:cNvPr id="80" name="Freeform 232"/>
              <p:cNvSpPr/>
              <p:nvPr/>
            </p:nvSpPr>
            <p:spPr bwMode="auto">
              <a:xfrm>
                <a:off x="6819900" y="482601"/>
                <a:ext cx="395287" cy="877888"/>
              </a:xfrm>
              <a:custGeom>
                <a:gdLst>
                  <a:gd name="T0" fmla="*/ 249 w 249"/>
                  <a:gd name="T1" fmla="*/ 22 h 553"/>
                  <a:gd name="T2" fmla="*/ 185 w 249"/>
                  <a:gd name="T3" fmla="*/ 0 h 553"/>
                  <a:gd name="T4" fmla="*/ 0 w 249"/>
                  <a:gd name="T5" fmla="*/ 531 h 553"/>
                  <a:gd name="T6" fmla="*/ 65 w 249"/>
                  <a:gd name="T7" fmla="*/ 553 h 553"/>
                  <a:gd name="T8" fmla="*/ 249 w 249"/>
                  <a:gd name="T9" fmla="*/ 22 h 553"/>
                </a:gd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245"/>
              <p:cNvSpPr/>
              <p:nvPr/>
            </p:nvSpPr>
            <p:spPr bwMode="auto">
              <a:xfrm>
                <a:off x="2563813" y="7778751"/>
                <a:ext cx="688975" cy="733425"/>
              </a:xfrm>
              <a:custGeom>
                <a:gdLst>
                  <a:gd name="T0" fmla="*/ 382 w 434"/>
                  <a:gd name="T1" fmla="*/ 0 h 462"/>
                  <a:gd name="T2" fmla="*/ 0 w 434"/>
                  <a:gd name="T3" fmla="*/ 415 h 462"/>
                  <a:gd name="T4" fmla="*/ 52 w 434"/>
                  <a:gd name="T5" fmla="*/ 462 h 462"/>
                  <a:gd name="T6" fmla="*/ 434 w 434"/>
                  <a:gd name="T7" fmla="*/ 51 h 462"/>
                  <a:gd name="T8" fmla="*/ 382 w 434"/>
                  <a:gd name="T9" fmla="*/ 0 h 462"/>
                </a:gdLst>
                <a:cxnLst>
                  <a:cxn ang="0">
                    <a:pos x="T0" y="T1"/>
                  </a:cxn>
                  <a:cxn ang="0">
                    <a:pos x="T2" y="T3"/>
                  </a:cxn>
                  <a:cxn ang="0">
                    <a:pos x="T4" y="T5"/>
                  </a:cxn>
                  <a:cxn ang="0">
                    <a:pos x="T6" y="T7"/>
                  </a:cxn>
                  <a:cxn ang="0">
                    <a:pos x="T8" y="T9"/>
                  </a:cxn>
                </a:cxnLst>
                <a:rect l="0" t="0" r="r" b="b"/>
                <a:pathLst>
                  <a:path w="433"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252"/>
              <p:cNvSpPr/>
              <p:nvPr/>
            </p:nvSpPr>
            <p:spPr bwMode="auto">
              <a:xfrm>
                <a:off x="8154988" y="7812088"/>
                <a:ext cx="666750" cy="747713"/>
              </a:xfrm>
              <a:custGeom>
                <a:gdLst>
                  <a:gd name="T0" fmla="*/ 0 w 420"/>
                  <a:gd name="T1" fmla="*/ 43 h 471"/>
                  <a:gd name="T2" fmla="*/ 364 w 420"/>
                  <a:gd name="T3" fmla="*/ 471 h 471"/>
                  <a:gd name="T4" fmla="*/ 420 w 420"/>
                  <a:gd name="T5" fmla="*/ 424 h 471"/>
                  <a:gd name="T6" fmla="*/ 56 w 420"/>
                  <a:gd name="T7" fmla="*/ 0 h 471"/>
                  <a:gd name="T8" fmla="*/ 0 w 420"/>
                  <a:gd name="T9" fmla="*/ 43 h 471"/>
                </a:gd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258"/>
              <p:cNvSpPr/>
              <p:nvPr/>
            </p:nvSpPr>
            <p:spPr bwMode="auto">
              <a:xfrm>
                <a:off x="1489075" y="2835276"/>
                <a:ext cx="836612" cy="509588"/>
              </a:xfrm>
              <a:custGeom>
                <a:gdLst>
                  <a:gd name="T0" fmla="*/ 527 w 527"/>
                  <a:gd name="T1" fmla="*/ 261 h 321"/>
                  <a:gd name="T2" fmla="*/ 30 w 527"/>
                  <a:gd name="T3" fmla="*/ 0 h 321"/>
                  <a:gd name="T4" fmla="*/ 0 w 527"/>
                  <a:gd name="T5" fmla="*/ 64 h 321"/>
                  <a:gd name="T6" fmla="*/ 497 w 527"/>
                  <a:gd name="T7" fmla="*/ 321 h 321"/>
                  <a:gd name="T8" fmla="*/ 527 w 527"/>
                  <a:gd name="T9" fmla="*/ 261 h 321"/>
                </a:gd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5" name="Health"/>
            <p:cNvGrpSpPr/>
            <p:nvPr/>
          </p:nvGrpSpPr>
          <p:grpSpPr>
            <a:xfrm>
              <a:off x="1052513" y="3657601"/>
              <a:ext cx="1539875" cy="4216400"/>
              <a:chOff x="1052513" y="3657601"/>
              <a:chExt cx="1539875" cy="4216400"/>
            </a:xfrm>
            <a:grpFill/>
          </p:grpSpPr>
          <p:sp>
            <p:nvSpPr>
              <p:cNvPr id="74" name="Freeform 242"/>
              <p:cNvSpPr/>
              <p:nvPr/>
            </p:nvSpPr>
            <p:spPr bwMode="auto">
              <a:xfrm>
                <a:off x="1760538" y="7064376"/>
                <a:ext cx="831850" cy="809625"/>
              </a:xfrm>
              <a:custGeom>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244"/>
              <p:cNvSpPr/>
              <p:nvPr/>
            </p:nvSpPr>
            <p:spPr bwMode="auto">
              <a:xfrm>
                <a:off x="1400175" y="6445251"/>
                <a:ext cx="755650" cy="660400"/>
              </a:xfrm>
              <a:custGeom>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246"/>
              <p:cNvSpPr>
                <a:spLocks noEditPoints="1"/>
              </p:cNvSpPr>
              <p:nvPr/>
            </p:nvSpPr>
            <p:spPr bwMode="auto">
              <a:xfrm>
                <a:off x="1195388" y="5656263"/>
                <a:ext cx="708025" cy="639763"/>
              </a:xfrm>
              <a:custGeom>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2">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Freeform 256"/>
              <p:cNvSpPr/>
              <p:nvPr/>
            </p:nvSpPr>
            <p:spPr bwMode="auto">
              <a:xfrm>
                <a:off x="1052513" y="4487863"/>
                <a:ext cx="654050" cy="503238"/>
              </a:xfrm>
              <a:custGeom>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257"/>
              <p:cNvSpPr/>
              <p:nvPr/>
            </p:nvSpPr>
            <p:spPr bwMode="auto">
              <a:xfrm>
                <a:off x="1120775" y="3657601"/>
                <a:ext cx="735012" cy="681038"/>
              </a:xfrm>
              <a:custGeom>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260"/>
              <p:cNvSpPr/>
              <p:nvPr/>
            </p:nvSpPr>
            <p:spPr bwMode="auto">
              <a:xfrm>
                <a:off x="1079500" y="5072063"/>
                <a:ext cx="641350" cy="441325"/>
              </a:xfrm>
              <a:custGeom>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3"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6" name="Science"/>
            <p:cNvGrpSpPr/>
            <p:nvPr/>
          </p:nvGrpSpPr>
          <p:grpSpPr>
            <a:xfrm>
              <a:off x="1971675" y="306388"/>
              <a:ext cx="4398962" cy="2317750"/>
              <a:chOff x="1971675" y="306388"/>
              <a:chExt cx="4398962" cy="2317750"/>
            </a:xfrm>
            <a:grpFill/>
          </p:grpSpPr>
          <p:sp>
            <p:nvSpPr>
              <p:cNvPr id="67" name="Freeform 230"/>
              <p:cNvSpPr/>
              <p:nvPr/>
            </p:nvSpPr>
            <p:spPr bwMode="auto">
              <a:xfrm>
                <a:off x="5880100" y="312738"/>
                <a:ext cx="490537" cy="673100"/>
              </a:xfrm>
              <a:custGeom>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3">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231"/>
              <p:cNvSpPr/>
              <p:nvPr/>
            </p:nvSpPr>
            <p:spPr bwMode="auto">
              <a:xfrm>
                <a:off x="5076825" y="306388"/>
                <a:ext cx="592137" cy="679450"/>
              </a:xfrm>
              <a:custGeom>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255"/>
              <p:cNvSpPr/>
              <p:nvPr/>
            </p:nvSpPr>
            <p:spPr bwMode="auto">
              <a:xfrm>
                <a:off x="4157663" y="407988"/>
                <a:ext cx="749300" cy="768350"/>
              </a:xfrm>
              <a:custGeom>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3">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259"/>
              <p:cNvSpPr/>
              <p:nvPr/>
            </p:nvSpPr>
            <p:spPr bwMode="auto">
              <a:xfrm>
                <a:off x="1971675" y="1944688"/>
                <a:ext cx="681037" cy="679450"/>
              </a:xfrm>
              <a:custGeom>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261"/>
              <p:cNvSpPr/>
              <p:nvPr/>
            </p:nvSpPr>
            <p:spPr bwMode="auto">
              <a:xfrm>
                <a:off x="3449638" y="708026"/>
                <a:ext cx="666750" cy="754063"/>
              </a:xfrm>
              <a:custGeom>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262"/>
              <p:cNvSpPr/>
              <p:nvPr/>
            </p:nvSpPr>
            <p:spPr bwMode="auto">
              <a:xfrm>
                <a:off x="3048000" y="1081088"/>
                <a:ext cx="463550" cy="598488"/>
              </a:xfrm>
              <a:custGeom>
                <a:gdLst>
                  <a:gd name="T0" fmla="*/ 292 w 292"/>
                  <a:gd name="T1" fmla="*/ 330 h 377"/>
                  <a:gd name="T2" fmla="*/ 73 w 292"/>
                  <a:gd name="T3" fmla="*/ 0 h 377"/>
                  <a:gd name="T4" fmla="*/ 0 w 292"/>
                  <a:gd name="T5" fmla="*/ 47 h 377"/>
                  <a:gd name="T6" fmla="*/ 219 w 292"/>
                  <a:gd name="T7" fmla="*/ 377 h 377"/>
                  <a:gd name="T8" fmla="*/ 292 w 292"/>
                  <a:gd name="T9" fmla="*/ 330 h 377"/>
                </a:gd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263"/>
              <p:cNvSpPr/>
              <p:nvPr/>
            </p:nvSpPr>
            <p:spPr bwMode="auto">
              <a:xfrm>
                <a:off x="2468563" y="1373188"/>
                <a:ext cx="715962" cy="708025"/>
              </a:xfrm>
              <a:custGeom>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46" name="Shook Logo" hidden="1"/>
          <p:cNvGrpSpPr>
            <a:grpSpLocks noChangeAspect="1"/>
          </p:cNvGrpSpPr>
          <p:nvPr/>
        </p:nvGrpSpPr>
        <p:grpSpPr>
          <a:xfrm>
            <a:off x="9762810" y="5474667"/>
            <a:ext cx="1743390" cy="706443"/>
            <a:chOff x="122238" y="-4852988"/>
            <a:chExt cx="9990138" cy="4048125"/>
          </a:xfrm>
          <a:solidFill>
            <a:srgbClr val="000000"/>
          </a:solidFill>
        </p:grpSpPr>
        <p:sp>
          <p:nvSpPr>
            <p:cNvPr id="47" name="Freeform 46"/>
            <p:cNvSpPr>
              <a:spLocks noEditPoints="1"/>
            </p:cNvSpPr>
            <p:nvPr/>
          </p:nvSpPr>
          <p:spPr bwMode="auto">
            <a:xfrm>
              <a:off x="1744663" y="-3759201"/>
              <a:ext cx="6684963" cy="1069975"/>
            </a:xfrm>
            <a:custGeom>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8" name="Rectangle 47"/>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9" name="Rectangle 48"/>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50" name="Freeform 49"/>
            <p:cNvSpPr>
              <a:spLocks noEditPoints="1"/>
            </p:cNvSpPr>
            <p:nvPr/>
          </p:nvSpPr>
          <p:spPr bwMode="auto">
            <a:xfrm>
              <a:off x="1768475" y="-2287588"/>
              <a:ext cx="6661150" cy="412750"/>
            </a:xfrm>
            <a:custGeom>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sp>
        <p:nvSpPr>
          <p:cNvPr id="5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tx1"/>
                </a:solidFill>
                <a:latin typeface="Arial" panose="020b0604020202020204" pitchFamily="34" charset="0"/>
                <a:cs typeface="Arial" panose="020b0604020202020204" pitchFamily="34" charset="0"/>
              </a:defRPr>
            </a:lvl1pPr>
          </a:lstStyle>
          <a:p>
            <a:r>
              <a:rPr lang="en-US"/>
              <a:t>Contacts</a:t>
            </a:r>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897806A-E8C2-4C56-A03A-C82C222675D6}" type="slidenum">
              <a:rPr lang="en-US" smtClean="0"/>
              <a:t>‹#›</a:t>
            </a:fld>
            <a:endParaRPr lang="en-US"/>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259329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75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750"/>
                                        <p:tgtEl>
                                          <p:spTgt spid="101"/>
                                        </p:tgtEl>
                                      </p:cBhvr>
                                    </p:animEffect>
                                  </p:childTnLst>
                                </p:cTn>
                              </p:par>
                              <p:par>
                                <p:cTn id="11" presetID="10" presetClass="entr" presetSubtype="0" fill="hold"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fade">
                                      <p:cBhvr>
                                        <p:cTn id="13" dur="750"/>
                                        <p:tgtEl>
                                          <p:spTgt spid="170"/>
                                        </p:tgtEl>
                                      </p:cBhvr>
                                    </p:animEffect>
                                  </p:childTnLst>
                                </p:cTn>
                              </p:par>
                              <p:par>
                                <p:cTn id="14" presetID="10" presetClass="entr" presetSubtype="0" fill="hold" nodeType="withEffect">
                                  <p:stCondLst>
                                    <p:cond delay="0"/>
                                  </p:stCondLst>
                                  <p:childTnLst>
                                    <p:set>
                                      <p:cBhvr>
                                        <p:cTn id="15" dur="1" fill="hold">
                                          <p:stCondLst>
                                            <p:cond delay="0"/>
                                          </p:stCondLst>
                                        </p:cTn>
                                        <p:tgtEl>
                                          <p:spTgt spid="233"/>
                                        </p:tgtEl>
                                        <p:attrNameLst>
                                          <p:attrName>style.visibility</p:attrName>
                                        </p:attrNameLst>
                                      </p:cBhvr>
                                      <p:to>
                                        <p:strVal val="visible"/>
                                      </p:to>
                                    </p:set>
                                    <p:animEffect transition="in" filter="fade">
                                      <p:cBhvr>
                                        <p:cTn id="16" dur="750"/>
                                        <p:tgtEl>
                                          <p:spTgt spid="233"/>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750"/>
                                        <p:tgtEl>
                                          <p:spTgt spid="51"/>
                                        </p:tgtEl>
                                      </p:cBhvr>
                                    </p:animEffect>
                                    <p:anim calcmode="lin" valueType="num">
                                      <p:cBhvr>
                                        <p:cTn id="23" dur="750" fill="hold"/>
                                        <p:tgtEl>
                                          <p:spTgt spid="51"/>
                                        </p:tgtEl>
                                        <p:attrNameLst>
                                          <p:attrName>ppt_x</p:attrName>
                                        </p:attrNameLst>
                                      </p:cBhvr>
                                      <p:tavLst>
                                        <p:tav tm="0">
                                          <p:val>
                                            <p:strVal val="#ppt_x"/>
                                          </p:val>
                                        </p:tav>
                                        <p:tav tm="100000">
                                          <p:val>
                                            <p:strVal val="#ppt_x"/>
                                          </p:val>
                                        </p:tav>
                                      </p:tavLst>
                                    </p:anim>
                                    <p:anim calcmode="lin" valueType="num">
                                      <p:cBhvr>
                                        <p:cTn id="24" dur="750" fill="hold"/>
                                        <p:tgtEl>
                                          <p:spTgt spid="5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750"/>
                                        <p:tgtEl>
                                          <p:spTgt spid="53"/>
                                        </p:tgtEl>
                                      </p:cBhvr>
                                    </p:animEffect>
                                    <p:anim calcmode="lin" valueType="num">
                                      <p:cBhvr>
                                        <p:cTn id="28" dur="750" fill="hold"/>
                                        <p:tgtEl>
                                          <p:spTgt spid="53"/>
                                        </p:tgtEl>
                                        <p:attrNameLst>
                                          <p:attrName>ppt_x</p:attrName>
                                        </p:attrNameLst>
                                      </p:cBhvr>
                                      <p:tavLst>
                                        <p:tav tm="0">
                                          <p:val>
                                            <p:strVal val="#ppt_x"/>
                                          </p:val>
                                        </p:tav>
                                        <p:tav tm="100000">
                                          <p:val>
                                            <p:strVal val="#ppt_x"/>
                                          </p:val>
                                        </p:tav>
                                      </p:tavLst>
                                    </p:anim>
                                    <p:anim calcmode="lin" valueType="num">
                                      <p:cBhvr>
                                        <p:cTn id="29" dur="75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xEl>
                                              <p:pRg st="0" end="0"/>
                                            </p:txEl>
                                          </p:spTgt>
                                        </p:tgtEl>
                                        <p:attrNameLst>
                                          <p:attrName>style.visibility</p:attrName>
                                        </p:attrNameLst>
                                      </p:cBhvr>
                                      <p:to>
                                        <p:strVal val="visible"/>
                                      </p:to>
                                    </p:set>
                                    <p:animEffect transition="in" filter="fade">
                                      <p:cBhvr>
                                        <p:cTn id="32" dur="750"/>
                                        <p:tgtEl>
                                          <p:spTgt spid="52">
                                            <p:txEl>
                                              <p:pRg st="0" end="0"/>
                                            </p:txEl>
                                          </p:spTgt>
                                        </p:tgtEl>
                                      </p:cBhvr>
                                    </p:animEffect>
                                    <p:anim calcmode="lin" valueType="num">
                                      <p:cBhvr>
                                        <p:cTn id="33" dur="75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5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750"/>
                                        <p:tgtEl>
                                          <p:spTgt spid="61"/>
                                        </p:tgtEl>
                                      </p:cBhvr>
                                    </p:animEffect>
                                    <p:anim calcmode="lin" valueType="num">
                                      <p:cBhvr>
                                        <p:cTn id="38" dur="750" fill="hold"/>
                                        <p:tgtEl>
                                          <p:spTgt spid="61"/>
                                        </p:tgtEl>
                                        <p:attrNameLst>
                                          <p:attrName>ppt_x</p:attrName>
                                        </p:attrNameLst>
                                      </p:cBhvr>
                                      <p:tavLst>
                                        <p:tav tm="0">
                                          <p:val>
                                            <p:strVal val="#ppt_x"/>
                                          </p:val>
                                        </p:tav>
                                        <p:tav tm="100000">
                                          <p:val>
                                            <p:strVal val="#ppt_x"/>
                                          </p:val>
                                        </p:tav>
                                      </p:tavLst>
                                    </p:anim>
                                    <p:anim calcmode="lin" valueType="num">
                                      <p:cBhvr>
                                        <p:cTn id="39" dur="75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750"/>
                                        <p:tgtEl>
                                          <p:spTgt spid="63"/>
                                        </p:tgtEl>
                                      </p:cBhvr>
                                    </p:animEffect>
                                    <p:anim calcmode="lin" valueType="num">
                                      <p:cBhvr>
                                        <p:cTn id="43" dur="750" fill="hold"/>
                                        <p:tgtEl>
                                          <p:spTgt spid="63"/>
                                        </p:tgtEl>
                                        <p:attrNameLst>
                                          <p:attrName>ppt_x</p:attrName>
                                        </p:attrNameLst>
                                      </p:cBhvr>
                                      <p:tavLst>
                                        <p:tav tm="0">
                                          <p:val>
                                            <p:strVal val="#ppt_x"/>
                                          </p:val>
                                        </p:tav>
                                        <p:tav tm="100000">
                                          <p:val>
                                            <p:strVal val="#ppt_x"/>
                                          </p:val>
                                        </p:tav>
                                      </p:tavLst>
                                    </p:anim>
                                    <p:anim calcmode="lin" valueType="num">
                                      <p:cBhvr>
                                        <p:cTn id="44" dur="750" fill="hold"/>
                                        <p:tgtEl>
                                          <p:spTgt spid="6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2">
                                            <p:txEl>
                                              <p:pRg st="0" end="0"/>
                                            </p:txEl>
                                          </p:spTgt>
                                        </p:tgtEl>
                                        <p:attrNameLst>
                                          <p:attrName>style.visibility</p:attrName>
                                        </p:attrNameLst>
                                      </p:cBhvr>
                                      <p:to>
                                        <p:strVal val="visible"/>
                                      </p:to>
                                    </p:set>
                                    <p:animEffect transition="in" filter="fade">
                                      <p:cBhvr>
                                        <p:cTn id="47" dur="750"/>
                                        <p:tgtEl>
                                          <p:spTgt spid="62">
                                            <p:txEl>
                                              <p:pRg st="0" end="0"/>
                                            </p:txEl>
                                          </p:spTgt>
                                        </p:tgtEl>
                                      </p:cBhvr>
                                    </p:animEffect>
                                    <p:anim calcmode="lin" valueType="num">
                                      <p:cBhvr>
                                        <p:cTn id="48" dur="75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tmplLst>
          <p:tmpl>
            <p:tnLst>
              <p:par>
                <p:cTn presetID="42"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750"/>
                        <p:tgtEl>
                          <p:spTgt spid="63"/>
                        </p:tgtEl>
                      </p:cBhvr>
                    </p:animEffect>
                    <p:anim calcmode="lin" valueType="num">
                      <p:cBhvr>
                        <p:cTn dur="750" fill="hold"/>
                        <p:tgtEl>
                          <p:spTgt spid="63"/>
                        </p:tgtEl>
                        <p:attrNameLst>
                          <p:attrName>ppt_x</p:attrName>
                        </p:attrNameLst>
                      </p:cBhvr>
                      <p:tavLst>
                        <p:tav tm="0">
                          <p:val>
                            <p:strVal val="#ppt_x"/>
                          </p:val>
                        </p:tav>
                        <p:tav tm="100000">
                          <p:val>
                            <p:strVal val="#ppt_x"/>
                          </p:val>
                        </p:tav>
                      </p:tavLst>
                    </p:anim>
                    <p:anim calcmode="lin" valueType="num">
                      <p:cBhvr>
                        <p:cTn dur="750" fill="hold"/>
                        <p:tgtEl>
                          <p:spTgt spid="63"/>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750"/>
                        <p:tgtEl>
                          <p:spTgt spid="62"/>
                        </p:tgtEl>
                      </p:cBhvr>
                    </p:animEffect>
                    <p:anim calcmode="lin" valueType="num">
                      <p:cBhvr>
                        <p:cTn dur="750" fill="hold"/>
                        <p:tgtEl>
                          <p:spTgt spid="62"/>
                        </p:tgtEl>
                        <p:attrNameLst>
                          <p:attrName>ppt_x</p:attrName>
                        </p:attrNameLst>
                      </p:cBhvr>
                      <p:tavLst>
                        <p:tav tm="0">
                          <p:val>
                            <p:strVal val="#ppt_x"/>
                          </p:val>
                        </p:tav>
                        <p:tav tm="100000">
                          <p:val>
                            <p:strVal val="#ppt_x"/>
                          </p:val>
                        </p:tav>
                      </p:tavLst>
                    </p:anim>
                    <p:anim calcmode="lin" valueType="num">
                      <p:cBhvr>
                        <p:cTn dur="750" fill="hold"/>
                        <p:tgtEl>
                          <p:spTgt spid="62"/>
                        </p:tgtEl>
                        <p:attrNameLst>
                          <p:attrName>ppt_y</p:attrName>
                        </p:attrNameLst>
                      </p:cBhvr>
                      <p:tavLst>
                        <p:tav tm="0">
                          <p:val>
                            <p:strVal val="#ppt_y+.1"/>
                          </p:val>
                        </p:tav>
                        <p:tav tm="100000">
                          <p:val>
                            <p:strVal val="#ppt_y"/>
                          </p:val>
                        </p:tav>
                      </p:tavLst>
                    </p:anim>
                  </p:childTnLst>
                </p:cTn>
              </p:par>
            </p:tnLst>
          </p:tmpl>
        </p:tmplLst>
      </p:bldP>
      <p:bldP spid="61" grpId="0" animBg="1"/>
      <p:bldP spid="53" grpId="0">
        <p:tmplLst>
          <p:tmpl>
            <p:tnLst>
              <p:par>
                <p:cTn presetID="42"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anim calcmode="lin" valueType="num">
                      <p:cBhvr>
                        <p:cTn dur="750" fill="hold"/>
                        <p:tgtEl>
                          <p:spTgt spid="53"/>
                        </p:tgtEl>
                        <p:attrNameLst>
                          <p:attrName>ppt_x</p:attrName>
                        </p:attrNameLst>
                      </p:cBhvr>
                      <p:tavLst>
                        <p:tav tm="0">
                          <p:val>
                            <p:strVal val="#ppt_x"/>
                          </p:val>
                        </p:tav>
                        <p:tav tm="100000">
                          <p:val>
                            <p:strVal val="#ppt_x"/>
                          </p:val>
                        </p:tav>
                      </p:tavLst>
                    </p:anim>
                    <p:anim calcmode="lin" valueType="num">
                      <p:cBhvr>
                        <p:cTn dur="750" fill="hold"/>
                        <p:tgtEl>
                          <p:spTgt spid="53"/>
                        </p:tgtEl>
                        <p:attrNameLst>
                          <p:attrName>ppt_y</p:attrName>
                        </p:attrNameLst>
                      </p:cBhvr>
                      <p:tavLst>
                        <p:tav tm="0">
                          <p:val>
                            <p:strVal val="#ppt_y+.1"/>
                          </p:val>
                        </p:tav>
                        <p:tav tm="100000">
                          <p:val>
                            <p:strVal val="#ppt_y"/>
                          </p:val>
                        </p:tav>
                      </p:tavLst>
                    </p:anim>
                  </p:childTnLst>
                </p:cTn>
              </p:par>
            </p:tnLst>
          </p:tmpl>
        </p:tmplLst>
      </p:bldP>
      <p:bldP spid="52" grpId="0" build="p">
        <p:tmplLst>
          <p:tmpl lvl="1">
            <p:tnLst>
              <p:par>
                <p:cTn presetID="42"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anim calcmode="lin" valueType="num">
                      <p:cBhvr>
                        <p:cTn dur="750" fill="hold"/>
                        <p:tgtEl>
                          <p:spTgt spid="52"/>
                        </p:tgtEl>
                        <p:attrNameLst>
                          <p:attrName>ppt_x</p:attrName>
                        </p:attrNameLst>
                      </p:cBhvr>
                      <p:tavLst>
                        <p:tav tm="0">
                          <p:val>
                            <p:strVal val="#ppt_x"/>
                          </p:val>
                        </p:tav>
                        <p:tav tm="100000">
                          <p:val>
                            <p:strVal val="#ppt_x"/>
                          </p:val>
                        </p:tav>
                      </p:tavLst>
                    </p:anim>
                    <p:anim calcmode="lin" valueType="num">
                      <p:cBhvr>
                        <p:cTn dur="750" fill="hold"/>
                        <p:tgtEl>
                          <p:spTgt spid="52"/>
                        </p:tgtEl>
                        <p:attrNameLst>
                          <p:attrName>ppt_y</p:attrName>
                        </p:attrNameLst>
                      </p:cBhvr>
                      <p:tavLst>
                        <p:tav tm="0">
                          <p:val>
                            <p:strVal val="#ppt_y+.1"/>
                          </p:val>
                        </p:tav>
                        <p:tav tm="100000">
                          <p:val>
                            <p:strVal val="#ppt_y"/>
                          </p:val>
                        </p:tav>
                      </p:tavLst>
                    </p:anim>
                  </p:childTnLst>
                </p:cTn>
              </p:par>
            </p:tnLst>
          </p:tmpl>
        </p:tmplLst>
      </p:bldP>
      <p:bldP spid="51" grpId="0" animBg="1"/>
    </p:bldLst>
  </p:timing>
  <p:extLst>
    <p:ext uri="{DCECCB84-F9BA-43D5-87BE-67443E8EF086}">
      <p15:sldGuideLst xmlns:p15="http://schemas.microsoft.com/office/powerpoint/2012/main">
        <p15:guide id="1" pos="1728">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ontacts (4)">
    <p:spTree>
      <p:nvGrpSpPr>
        <p:cNvPr id="1" name=""/>
        <p:cNvGrpSpPr/>
        <p:nvPr/>
      </p:nvGrpSpPr>
      <p:grpSpPr>
        <a:xfrm>
          <a:off x="0" y="0"/>
          <a:ext cx="0" cy="0"/>
        </a:xfrm>
      </p:grpSpPr>
      <p:sp>
        <p:nvSpPr>
          <p:cNvPr id="54" name="White Background"/>
          <p:cNvSpPr/>
          <p:nvPr/>
        </p:nvSpPr>
        <p:spPr>
          <a:xfrm>
            <a:off x="2362200" y="0"/>
            <a:ext cx="98298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Shook Logo"/>
          <p:cNvGrpSpPr>
            <a:grpSpLocks noChangeAspect="1"/>
          </p:cNvGrpSpPr>
          <p:nvPr/>
        </p:nvGrpSpPr>
        <p:grpSpPr>
          <a:xfrm>
            <a:off x="9762810" y="5474667"/>
            <a:ext cx="1743390" cy="706443"/>
            <a:chOff x="122238" y="-4852988"/>
            <a:chExt cx="9990138" cy="4048125"/>
          </a:xfrm>
          <a:solidFill>
            <a:srgbClr val="000000"/>
          </a:solidFill>
        </p:grpSpPr>
        <p:sp>
          <p:nvSpPr>
            <p:cNvPr id="47" name="Freeform 46"/>
            <p:cNvSpPr>
              <a:spLocks noEditPoints="1"/>
            </p:cNvSpPr>
            <p:nvPr/>
          </p:nvSpPr>
          <p:spPr bwMode="auto">
            <a:xfrm>
              <a:off x="1744663" y="-3759201"/>
              <a:ext cx="6684963" cy="1069975"/>
            </a:xfrm>
            <a:custGeom>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8" name="Rectangle 47"/>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9" name="Rectangle 48"/>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50" name="Freeform 49"/>
            <p:cNvSpPr>
              <a:spLocks noEditPoints="1"/>
            </p:cNvSpPr>
            <p:nvPr/>
          </p:nvSpPr>
          <p:spPr bwMode="auto">
            <a:xfrm>
              <a:off x="1768475" y="-2287588"/>
              <a:ext cx="6661150" cy="412750"/>
            </a:xfrm>
            <a:custGeom>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sp>
        <p:nvSpPr>
          <p:cNvPr id="5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tx1"/>
                </a:solidFill>
                <a:latin typeface="Arial" panose="020b0604020202020204" pitchFamily="34" charset="0"/>
                <a:cs typeface="Arial" panose="020b0604020202020204" pitchFamily="34" charset="0"/>
              </a:defRPr>
            </a:lvl1pPr>
          </a:lstStyle>
          <a:p>
            <a:r>
              <a:rPr lang="en-US"/>
              <a:t>Contacts</a:t>
            </a:r>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897806A-E8C2-4C56-A03A-C82C222675D6}" type="slidenum">
              <a:rPr lang="en-US" smtClean="0"/>
              <a:t>‹#›</a:t>
            </a:fld>
            <a:endParaRPr lang="en-US"/>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
        <p:nvSpPr>
          <p:cNvPr id="57" name="Contact Info (4)"/>
          <p:cNvSpPr>
            <a:spLocks noGrp="1"/>
          </p:cNvSpPr>
          <p:nvPr>
            <p:ph type="body" sz="quarter" idx="24" hasCustomPrompt="1"/>
          </p:nvPr>
        </p:nvSpPr>
        <p:spPr>
          <a:xfrm>
            <a:off x="8517300" y="4324684"/>
            <a:ext cx="2988900" cy="747857"/>
          </a:xfrm>
        </p:spPr>
        <p:txBody>
          <a:bodyPr tIns="0" rIns="0" bIns="0" anchor="t"/>
          <a:lstStyle>
            <a:lvl1pPr marL="0" indent="0" algn="l">
              <a:lnSpc>
                <a:spcPct val="100000"/>
              </a:lnSpc>
              <a:spcBef>
                <a:spcPct val="0"/>
              </a:spcBef>
              <a:buNone/>
              <a:defRPr sz="16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58" name="Contact Name (4)"/>
          <p:cNvSpPr>
            <a:spLocks noGrp="1"/>
          </p:cNvSpPr>
          <p:nvPr>
            <p:ph type="body" sz="quarter" idx="25" hasCustomPrompt="1"/>
          </p:nvPr>
        </p:nvSpPr>
        <p:spPr>
          <a:xfrm>
            <a:off x="8517300" y="3703240"/>
            <a:ext cx="2988900" cy="568400"/>
          </a:xfrm>
        </p:spPr>
        <p:txBody>
          <a:bodyPr tIns="0" rIns="0" bIns="0" anchor="b"/>
          <a:lstStyle>
            <a:lvl1pPr marL="0" indent="0" algn="l">
              <a:spcBef>
                <a:spcPct val="0"/>
              </a:spcBef>
              <a:buNone/>
              <a:defRPr sz="2400" b="1" spc="-50" baseline="0">
                <a:latin typeface="Arial" panose="020b0604020202020204" pitchFamily="34" charset="0"/>
                <a:cs typeface="Arial" panose="020b0604020202020204" pitchFamily="34" charset="0"/>
              </a:defRPr>
            </a:lvl1pPr>
          </a:lstStyle>
          <a:p>
            <a:pPr lvl="0"/>
            <a:r>
              <a:rPr lang="en-US"/>
              <a:t>Name</a:t>
            </a:r>
          </a:p>
        </p:txBody>
      </p:sp>
      <p:sp>
        <p:nvSpPr>
          <p:cNvPr id="60" name="Contact Picture (4)"/>
          <p:cNvSpPr>
            <a:spLocks noGrp="1" noChangeAspect="1"/>
          </p:cNvSpPr>
          <p:nvPr>
            <p:ph type="pic" sz="quarter" idx="26"/>
          </p:nvPr>
        </p:nvSpPr>
        <p:spPr>
          <a:xfrm>
            <a:off x="6933331" y="370592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sp>
        <p:nvSpPr>
          <p:cNvPr id="64" name="Contact Info (3)"/>
          <p:cNvSpPr>
            <a:spLocks noGrp="1"/>
          </p:cNvSpPr>
          <p:nvPr>
            <p:ph type="body" sz="quarter" idx="21" hasCustomPrompt="1"/>
          </p:nvPr>
        </p:nvSpPr>
        <p:spPr>
          <a:xfrm>
            <a:off x="3258630" y="4326874"/>
            <a:ext cx="2988900" cy="747857"/>
          </a:xfrm>
        </p:spPr>
        <p:txBody>
          <a:bodyPr tIns="0" rIns="0" bIns="0" anchor="t"/>
          <a:lstStyle>
            <a:lvl1pPr marL="0" indent="0" algn="l">
              <a:lnSpc>
                <a:spcPct val="100000"/>
              </a:lnSpc>
              <a:spcBef>
                <a:spcPct val="0"/>
              </a:spcBef>
              <a:buNone/>
              <a:defRPr sz="16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65" name="Contact Name (3)"/>
          <p:cNvSpPr>
            <a:spLocks noGrp="1"/>
          </p:cNvSpPr>
          <p:nvPr>
            <p:ph type="body" sz="quarter" idx="22" hasCustomPrompt="1"/>
          </p:nvPr>
        </p:nvSpPr>
        <p:spPr>
          <a:xfrm>
            <a:off x="3258630" y="3705430"/>
            <a:ext cx="2988900" cy="568400"/>
          </a:xfrm>
        </p:spPr>
        <p:txBody>
          <a:bodyPr tIns="0" rIns="0" bIns="0" anchor="b"/>
          <a:lstStyle>
            <a:lvl1pPr marL="0" indent="0" algn="l">
              <a:spcBef>
                <a:spcPct val="0"/>
              </a:spcBef>
              <a:buNone/>
              <a:defRPr sz="2400" b="1" spc="-50" baseline="0">
                <a:latin typeface="Arial" panose="020b0604020202020204" pitchFamily="34" charset="0"/>
                <a:cs typeface="Arial" panose="020b0604020202020204" pitchFamily="34" charset="0"/>
              </a:defRPr>
            </a:lvl1pPr>
          </a:lstStyle>
          <a:p>
            <a:pPr lvl="0"/>
            <a:r>
              <a:rPr lang="en-US"/>
              <a:t>Name</a:t>
            </a:r>
          </a:p>
        </p:txBody>
      </p:sp>
      <p:sp>
        <p:nvSpPr>
          <p:cNvPr id="66" name="Contact Picture (3)"/>
          <p:cNvSpPr>
            <a:spLocks noGrp="1" noChangeAspect="1"/>
          </p:cNvSpPr>
          <p:nvPr>
            <p:ph type="pic" sz="quarter" idx="23"/>
          </p:nvPr>
        </p:nvSpPr>
        <p:spPr>
          <a:xfrm>
            <a:off x="1674661" y="370811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sp>
        <p:nvSpPr>
          <p:cNvPr id="67" name="Contact Info (2)"/>
          <p:cNvSpPr>
            <a:spLocks noGrp="1"/>
          </p:cNvSpPr>
          <p:nvPr>
            <p:ph type="body" sz="quarter" idx="18" hasCustomPrompt="1"/>
          </p:nvPr>
        </p:nvSpPr>
        <p:spPr>
          <a:xfrm>
            <a:off x="8517300" y="2263937"/>
            <a:ext cx="2988900" cy="747857"/>
          </a:xfrm>
        </p:spPr>
        <p:txBody>
          <a:bodyPr tIns="0" rIns="0" bIns="0" anchor="t"/>
          <a:lstStyle>
            <a:lvl1pPr marL="0" indent="0" algn="l">
              <a:lnSpc>
                <a:spcPct val="100000"/>
              </a:lnSpc>
              <a:spcBef>
                <a:spcPct val="0"/>
              </a:spcBef>
              <a:buNone/>
              <a:defRPr sz="16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68" name="Contact Name (2)"/>
          <p:cNvSpPr>
            <a:spLocks noGrp="1"/>
          </p:cNvSpPr>
          <p:nvPr>
            <p:ph type="body" sz="quarter" idx="19" hasCustomPrompt="1"/>
          </p:nvPr>
        </p:nvSpPr>
        <p:spPr>
          <a:xfrm>
            <a:off x="8517300" y="1642493"/>
            <a:ext cx="2988900" cy="568400"/>
          </a:xfrm>
        </p:spPr>
        <p:txBody>
          <a:bodyPr tIns="0" rIns="0" bIns="0" anchor="b"/>
          <a:lstStyle>
            <a:lvl1pPr marL="0" indent="0" algn="l">
              <a:spcBef>
                <a:spcPct val="0"/>
              </a:spcBef>
              <a:buNone/>
              <a:defRPr sz="2400" b="1" spc="-50" baseline="0">
                <a:latin typeface="Arial" panose="020b0604020202020204" pitchFamily="34" charset="0"/>
                <a:cs typeface="Arial" panose="020b0604020202020204" pitchFamily="34" charset="0"/>
              </a:defRPr>
            </a:lvl1pPr>
          </a:lstStyle>
          <a:p>
            <a:pPr lvl="0"/>
            <a:r>
              <a:rPr lang="en-US"/>
              <a:t>Name</a:t>
            </a:r>
          </a:p>
        </p:txBody>
      </p:sp>
      <p:sp>
        <p:nvSpPr>
          <p:cNvPr id="69" name="Contact Picture (2)"/>
          <p:cNvSpPr>
            <a:spLocks noGrp="1" noChangeAspect="1"/>
          </p:cNvSpPr>
          <p:nvPr>
            <p:ph type="pic" sz="quarter" idx="20"/>
          </p:nvPr>
        </p:nvSpPr>
        <p:spPr>
          <a:xfrm>
            <a:off x="6933331" y="1645180"/>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sp>
        <p:nvSpPr>
          <p:cNvPr id="70" name="Contact Info (1)"/>
          <p:cNvSpPr>
            <a:spLocks noGrp="1"/>
          </p:cNvSpPr>
          <p:nvPr>
            <p:ph type="body" sz="quarter" idx="17" hasCustomPrompt="1"/>
          </p:nvPr>
        </p:nvSpPr>
        <p:spPr>
          <a:xfrm>
            <a:off x="3258630" y="2266127"/>
            <a:ext cx="2988900" cy="747857"/>
          </a:xfrm>
        </p:spPr>
        <p:txBody>
          <a:bodyPr tIns="0" rIns="0" bIns="0" anchor="t"/>
          <a:lstStyle>
            <a:lvl1pPr marL="0" indent="0" algn="l">
              <a:lnSpc>
                <a:spcPct val="100000"/>
              </a:lnSpc>
              <a:spcBef>
                <a:spcPct val="0"/>
              </a:spcBef>
              <a:buNone/>
              <a:defRPr sz="16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71" name="Contact Name (1)"/>
          <p:cNvSpPr>
            <a:spLocks noGrp="1"/>
          </p:cNvSpPr>
          <p:nvPr>
            <p:ph type="body" sz="quarter" idx="16" hasCustomPrompt="1"/>
          </p:nvPr>
        </p:nvSpPr>
        <p:spPr>
          <a:xfrm>
            <a:off x="3258630" y="1644683"/>
            <a:ext cx="2988900" cy="568400"/>
          </a:xfrm>
        </p:spPr>
        <p:txBody>
          <a:bodyPr tIns="0" rIns="0" bIns="0" anchor="b"/>
          <a:lstStyle>
            <a:lvl1pPr marL="0" indent="0" algn="l">
              <a:spcBef>
                <a:spcPct val="0"/>
              </a:spcBef>
              <a:buNone/>
              <a:defRPr sz="2400" b="1" spc="-50" baseline="0">
                <a:latin typeface="Arial" panose="020b0604020202020204" pitchFamily="34" charset="0"/>
                <a:cs typeface="Arial" panose="020b0604020202020204" pitchFamily="34" charset="0"/>
              </a:defRPr>
            </a:lvl1pPr>
          </a:lstStyle>
          <a:p>
            <a:pPr lvl="0"/>
            <a:r>
              <a:rPr lang="en-US"/>
              <a:t>Name</a:t>
            </a:r>
          </a:p>
        </p:txBody>
      </p:sp>
      <p:sp>
        <p:nvSpPr>
          <p:cNvPr id="72" name="Contact Picture (1)"/>
          <p:cNvSpPr>
            <a:spLocks noGrp="1" noChangeAspect="1"/>
          </p:cNvSpPr>
          <p:nvPr>
            <p:ph type="pic" sz="quarter" idx="15"/>
          </p:nvPr>
        </p:nvSpPr>
        <p:spPr>
          <a:xfrm>
            <a:off x="1674661" y="1647370"/>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spTree>
    <p:extLst>
      <p:ext uri="{BB962C8B-B14F-4D97-AF65-F5344CB8AC3E}">
        <p14:creationId val="38232410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750"/>
                                        <p:tgtEl>
                                          <p:spTgt spid="4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750"/>
                                        <p:tgtEl>
                                          <p:spTgt spid="72"/>
                                        </p:tgtEl>
                                      </p:cBhvr>
                                    </p:animEffect>
                                    <p:anim calcmode="lin" valueType="num">
                                      <p:cBhvr>
                                        <p:cTn id="11" dur="750" fill="hold"/>
                                        <p:tgtEl>
                                          <p:spTgt spid="72"/>
                                        </p:tgtEl>
                                        <p:attrNameLst>
                                          <p:attrName>ppt_x</p:attrName>
                                        </p:attrNameLst>
                                      </p:cBhvr>
                                      <p:tavLst>
                                        <p:tav tm="0">
                                          <p:val>
                                            <p:strVal val="#ppt_x"/>
                                          </p:val>
                                        </p:tav>
                                        <p:tav tm="100000">
                                          <p:val>
                                            <p:strVal val="#ppt_x"/>
                                          </p:val>
                                        </p:tav>
                                      </p:tavLst>
                                    </p:anim>
                                    <p:anim calcmode="lin" valueType="num">
                                      <p:cBhvr>
                                        <p:cTn id="12" dur="750" fill="hold"/>
                                        <p:tgtEl>
                                          <p:spTgt spid="7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750"/>
                                        <p:tgtEl>
                                          <p:spTgt spid="70"/>
                                        </p:tgtEl>
                                      </p:cBhvr>
                                    </p:animEffect>
                                    <p:anim calcmode="lin" valueType="num">
                                      <p:cBhvr>
                                        <p:cTn id="16" dur="750" fill="hold"/>
                                        <p:tgtEl>
                                          <p:spTgt spid="70"/>
                                        </p:tgtEl>
                                        <p:attrNameLst>
                                          <p:attrName>ppt_x</p:attrName>
                                        </p:attrNameLst>
                                      </p:cBhvr>
                                      <p:tavLst>
                                        <p:tav tm="0">
                                          <p:val>
                                            <p:strVal val="#ppt_x"/>
                                          </p:val>
                                        </p:tav>
                                        <p:tav tm="100000">
                                          <p:val>
                                            <p:strVal val="#ppt_x"/>
                                          </p:val>
                                        </p:tav>
                                      </p:tavLst>
                                    </p:anim>
                                    <p:anim calcmode="lin" valueType="num">
                                      <p:cBhvr>
                                        <p:cTn id="17" dur="750" fill="hold"/>
                                        <p:tgtEl>
                                          <p:spTgt spid="7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1">
                                            <p:txEl>
                                              <p:pRg st="0" end="0"/>
                                            </p:txEl>
                                          </p:spTgt>
                                        </p:tgtEl>
                                        <p:attrNameLst>
                                          <p:attrName>style.visibility</p:attrName>
                                        </p:attrNameLst>
                                      </p:cBhvr>
                                      <p:to>
                                        <p:strVal val="visible"/>
                                      </p:to>
                                    </p:set>
                                    <p:animEffect transition="in" filter="fade">
                                      <p:cBhvr>
                                        <p:cTn id="20" dur="750"/>
                                        <p:tgtEl>
                                          <p:spTgt spid="71">
                                            <p:txEl>
                                              <p:pRg st="0" end="0"/>
                                            </p:txEl>
                                          </p:spTgt>
                                        </p:tgtEl>
                                      </p:cBhvr>
                                    </p:animEffect>
                                    <p:anim calcmode="lin" valueType="num">
                                      <p:cBhvr>
                                        <p:cTn id="21" dur="75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22" dur="750" fill="hold"/>
                                        <p:tgtEl>
                                          <p:spTgt spid="71">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750"/>
                                        <p:tgtEl>
                                          <p:spTgt spid="69"/>
                                        </p:tgtEl>
                                      </p:cBhvr>
                                    </p:animEffect>
                                    <p:anim calcmode="lin" valueType="num">
                                      <p:cBhvr>
                                        <p:cTn id="26" dur="750" fill="hold"/>
                                        <p:tgtEl>
                                          <p:spTgt spid="69"/>
                                        </p:tgtEl>
                                        <p:attrNameLst>
                                          <p:attrName>ppt_x</p:attrName>
                                        </p:attrNameLst>
                                      </p:cBhvr>
                                      <p:tavLst>
                                        <p:tav tm="0">
                                          <p:val>
                                            <p:strVal val="#ppt_x"/>
                                          </p:val>
                                        </p:tav>
                                        <p:tav tm="100000">
                                          <p:val>
                                            <p:strVal val="#ppt_x"/>
                                          </p:val>
                                        </p:tav>
                                      </p:tavLst>
                                    </p:anim>
                                    <p:anim calcmode="lin" valueType="num">
                                      <p:cBhvr>
                                        <p:cTn id="27" dur="750" fill="hold"/>
                                        <p:tgtEl>
                                          <p:spTgt spid="6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750"/>
                                        <p:tgtEl>
                                          <p:spTgt spid="67"/>
                                        </p:tgtEl>
                                      </p:cBhvr>
                                    </p:animEffect>
                                    <p:anim calcmode="lin" valueType="num">
                                      <p:cBhvr>
                                        <p:cTn id="31" dur="750" fill="hold"/>
                                        <p:tgtEl>
                                          <p:spTgt spid="67"/>
                                        </p:tgtEl>
                                        <p:attrNameLst>
                                          <p:attrName>ppt_x</p:attrName>
                                        </p:attrNameLst>
                                      </p:cBhvr>
                                      <p:tavLst>
                                        <p:tav tm="0">
                                          <p:val>
                                            <p:strVal val="#ppt_x"/>
                                          </p:val>
                                        </p:tav>
                                        <p:tav tm="100000">
                                          <p:val>
                                            <p:strVal val="#ppt_x"/>
                                          </p:val>
                                        </p:tav>
                                      </p:tavLst>
                                    </p:anim>
                                    <p:anim calcmode="lin" valueType="num">
                                      <p:cBhvr>
                                        <p:cTn id="32" dur="750" fill="hold"/>
                                        <p:tgtEl>
                                          <p:spTgt spid="6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8">
                                            <p:txEl>
                                              <p:pRg st="0" end="0"/>
                                            </p:txEl>
                                          </p:spTgt>
                                        </p:tgtEl>
                                        <p:attrNameLst>
                                          <p:attrName>style.visibility</p:attrName>
                                        </p:attrNameLst>
                                      </p:cBhvr>
                                      <p:to>
                                        <p:strVal val="visible"/>
                                      </p:to>
                                    </p:set>
                                    <p:animEffect transition="in" filter="fade">
                                      <p:cBhvr>
                                        <p:cTn id="35" dur="750"/>
                                        <p:tgtEl>
                                          <p:spTgt spid="68">
                                            <p:txEl>
                                              <p:pRg st="0" end="0"/>
                                            </p:txEl>
                                          </p:spTgt>
                                        </p:tgtEl>
                                      </p:cBhvr>
                                    </p:animEffect>
                                    <p:anim calcmode="lin" valueType="num">
                                      <p:cBhvr>
                                        <p:cTn id="36" dur="75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37" dur="750" fill="hold"/>
                                        <p:tgtEl>
                                          <p:spTgt spid="68">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750"/>
                                        <p:tgtEl>
                                          <p:spTgt spid="66"/>
                                        </p:tgtEl>
                                      </p:cBhvr>
                                    </p:animEffect>
                                    <p:anim calcmode="lin" valueType="num">
                                      <p:cBhvr>
                                        <p:cTn id="41" dur="750" fill="hold"/>
                                        <p:tgtEl>
                                          <p:spTgt spid="66"/>
                                        </p:tgtEl>
                                        <p:attrNameLst>
                                          <p:attrName>ppt_x</p:attrName>
                                        </p:attrNameLst>
                                      </p:cBhvr>
                                      <p:tavLst>
                                        <p:tav tm="0">
                                          <p:val>
                                            <p:strVal val="#ppt_x"/>
                                          </p:val>
                                        </p:tav>
                                        <p:tav tm="100000">
                                          <p:val>
                                            <p:strVal val="#ppt_x"/>
                                          </p:val>
                                        </p:tav>
                                      </p:tavLst>
                                    </p:anim>
                                    <p:anim calcmode="lin" valueType="num">
                                      <p:cBhvr>
                                        <p:cTn id="42" dur="750" fill="hold"/>
                                        <p:tgtEl>
                                          <p:spTgt spid="6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750"/>
                                        <p:tgtEl>
                                          <p:spTgt spid="64"/>
                                        </p:tgtEl>
                                      </p:cBhvr>
                                    </p:animEffect>
                                    <p:anim calcmode="lin" valueType="num">
                                      <p:cBhvr>
                                        <p:cTn id="46" dur="750" fill="hold"/>
                                        <p:tgtEl>
                                          <p:spTgt spid="64"/>
                                        </p:tgtEl>
                                        <p:attrNameLst>
                                          <p:attrName>ppt_x</p:attrName>
                                        </p:attrNameLst>
                                      </p:cBhvr>
                                      <p:tavLst>
                                        <p:tav tm="0">
                                          <p:val>
                                            <p:strVal val="#ppt_x"/>
                                          </p:val>
                                        </p:tav>
                                        <p:tav tm="100000">
                                          <p:val>
                                            <p:strVal val="#ppt_x"/>
                                          </p:val>
                                        </p:tav>
                                      </p:tavLst>
                                    </p:anim>
                                    <p:anim calcmode="lin" valueType="num">
                                      <p:cBhvr>
                                        <p:cTn id="47" dur="750" fill="hold"/>
                                        <p:tgtEl>
                                          <p:spTgt spid="6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5">
                                            <p:txEl>
                                              <p:pRg st="0" end="0"/>
                                            </p:txEl>
                                          </p:spTgt>
                                        </p:tgtEl>
                                        <p:attrNameLst>
                                          <p:attrName>style.visibility</p:attrName>
                                        </p:attrNameLst>
                                      </p:cBhvr>
                                      <p:to>
                                        <p:strVal val="visible"/>
                                      </p:to>
                                    </p:set>
                                    <p:animEffect transition="in" filter="fade">
                                      <p:cBhvr>
                                        <p:cTn id="50" dur="750"/>
                                        <p:tgtEl>
                                          <p:spTgt spid="65">
                                            <p:txEl>
                                              <p:pRg st="0" end="0"/>
                                            </p:txEl>
                                          </p:spTgt>
                                        </p:tgtEl>
                                      </p:cBhvr>
                                    </p:animEffect>
                                    <p:anim calcmode="lin" valueType="num">
                                      <p:cBhvr>
                                        <p:cTn id="51" dur="75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52" dur="750" fill="hold"/>
                                        <p:tgtEl>
                                          <p:spTgt spid="65">
                                            <p:txEl>
                                              <p:pRg st="0" end="0"/>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750"/>
                                        <p:tgtEl>
                                          <p:spTgt spid="60"/>
                                        </p:tgtEl>
                                      </p:cBhvr>
                                    </p:animEffect>
                                    <p:anim calcmode="lin" valueType="num">
                                      <p:cBhvr>
                                        <p:cTn id="56" dur="750" fill="hold"/>
                                        <p:tgtEl>
                                          <p:spTgt spid="60"/>
                                        </p:tgtEl>
                                        <p:attrNameLst>
                                          <p:attrName>ppt_x</p:attrName>
                                        </p:attrNameLst>
                                      </p:cBhvr>
                                      <p:tavLst>
                                        <p:tav tm="0">
                                          <p:val>
                                            <p:strVal val="#ppt_x"/>
                                          </p:val>
                                        </p:tav>
                                        <p:tav tm="100000">
                                          <p:val>
                                            <p:strVal val="#ppt_x"/>
                                          </p:val>
                                        </p:tav>
                                      </p:tavLst>
                                    </p:anim>
                                    <p:anim calcmode="lin" valueType="num">
                                      <p:cBhvr>
                                        <p:cTn id="57" dur="750" fill="hold"/>
                                        <p:tgtEl>
                                          <p:spTgt spid="6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750"/>
                                        <p:tgtEl>
                                          <p:spTgt spid="57"/>
                                        </p:tgtEl>
                                      </p:cBhvr>
                                    </p:animEffect>
                                    <p:anim calcmode="lin" valueType="num">
                                      <p:cBhvr>
                                        <p:cTn id="61" dur="750" fill="hold"/>
                                        <p:tgtEl>
                                          <p:spTgt spid="57"/>
                                        </p:tgtEl>
                                        <p:attrNameLst>
                                          <p:attrName>ppt_x</p:attrName>
                                        </p:attrNameLst>
                                      </p:cBhvr>
                                      <p:tavLst>
                                        <p:tav tm="0">
                                          <p:val>
                                            <p:strVal val="#ppt_x"/>
                                          </p:val>
                                        </p:tav>
                                        <p:tav tm="100000">
                                          <p:val>
                                            <p:strVal val="#ppt_x"/>
                                          </p:val>
                                        </p:tav>
                                      </p:tavLst>
                                    </p:anim>
                                    <p:anim calcmode="lin" valueType="num">
                                      <p:cBhvr>
                                        <p:cTn id="62" dur="75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8">
                                            <p:txEl>
                                              <p:pRg st="0" end="0"/>
                                            </p:txEl>
                                          </p:spTgt>
                                        </p:tgtEl>
                                        <p:attrNameLst>
                                          <p:attrName>style.visibility</p:attrName>
                                        </p:attrNameLst>
                                      </p:cBhvr>
                                      <p:to>
                                        <p:strVal val="visible"/>
                                      </p:to>
                                    </p:set>
                                    <p:animEffect transition="in" filter="fade">
                                      <p:cBhvr>
                                        <p:cTn id="65" dur="750"/>
                                        <p:tgtEl>
                                          <p:spTgt spid="58">
                                            <p:txEl>
                                              <p:pRg st="0" end="0"/>
                                            </p:txEl>
                                          </p:spTgt>
                                        </p:tgtEl>
                                      </p:cBhvr>
                                    </p:animEffect>
                                    <p:anim calcmode="lin" valueType="num">
                                      <p:cBhvr>
                                        <p:cTn id="66" dur="75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67" dur="75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tmplLst>
          <p:tmpl>
            <p:tnLst>
              <p:par>
                <p:cTn presetID="42"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750"/>
                        <p:tgtEl>
                          <p:spTgt spid="57"/>
                        </p:tgtEl>
                      </p:cBhvr>
                    </p:animEffect>
                    <p:anim calcmode="lin" valueType="num">
                      <p:cBhvr>
                        <p:cTn dur="750" fill="hold"/>
                        <p:tgtEl>
                          <p:spTgt spid="57"/>
                        </p:tgtEl>
                        <p:attrNameLst>
                          <p:attrName>ppt_x</p:attrName>
                        </p:attrNameLst>
                      </p:cBhvr>
                      <p:tavLst>
                        <p:tav tm="0">
                          <p:val>
                            <p:strVal val="#ppt_x"/>
                          </p:val>
                        </p:tav>
                        <p:tav tm="100000">
                          <p:val>
                            <p:strVal val="#ppt_x"/>
                          </p:val>
                        </p:tav>
                      </p:tavLst>
                    </p:anim>
                    <p:anim calcmode="lin" valueType="num">
                      <p:cBhvr>
                        <p:cTn dur="75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42"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750"/>
                        <p:tgtEl>
                          <p:spTgt spid="58"/>
                        </p:tgtEl>
                      </p:cBhvr>
                    </p:animEffect>
                    <p:anim calcmode="lin" valueType="num">
                      <p:cBhvr>
                        <p:cTn dur="750" fill="hold"/>
                        <p:tgtEl>
                          <p:spTgt spid="58"/>
                        </p:tgtEl>
                        <p:attrNameLst>
                          <p:attrName>ppt_x</p:attrName>
                        </p:attrNameLst>
                      </p:cBhvr>
                      <p:tavLst>
                        <p:tav tm="0">
                          <p:val>
                            <p:strVal val="#ppt_x"/>
                          </p:val>
                        </p:tav>
                        <p:tav tm="100000">
                          <p:val>
                            <p:strVal val="#ppt_x"/>
                          </p:val>
                        </p:tav>
                      </p:tavLst>
                    </p:anim>
                    <p:anim calcmode="lin" valueType="num">
                      <p:cBhvr>
                        <p:cTn dur="750" fill="hold"/>
                        <p:tgtEl>
                          <p:spTgt spid="58"/>
                        </p:tgtEl>
                        <p:attrNameLst>
                          <p:attrName>ppt_y</p:attrName>
                        </p:attrNameLst>
                      </p:cBhvr>
                      <p:tavLst>
                        <p:tav tm="0">
                          <p:val>
                            <p:strVal val="#ppt_y+.1"/>
                          </p:val>
                        </p:tav>
                        <p:tav tm="100000">
                          <p:val>
                            <p:strVal val="#ppt_y"/>
                          </p:val>
                        </p:tav>
                      </p:tavLst>
                    </p:anim>
                  </p:childTnLst>
                </p:cTn>
              </p:par>
            </p:tnLst>
          </p:tmpl>
        </p:tmplLst>
      </p:bldP>
      <p:bldP spid="60" grpId="0" animBg="1"/>
      <p:bldP spid="64" grpId="0">
        <p:tmplLst>
          <p:tmpl>
            <p:tnLst>
              <p:par>
                <p:cTn presetID="42"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750"/>
                        <p:tgtEl>
                          <p:spTgt spid="64"/>
                        </p:tgtEl>
                      </p:cBhvr>
                    </p:animEffect>
                    <p:anim calcmode="lin" valueType="num">
                      <p:cBhvr>
                        <p:cTn dur="750" fill="hold"/>
                        <p:tgtEl>
                          <p:spTgt spid="64"/>
                        </p:tgtEl>
                        <p:attrNameLst>
                          <p:attrName>ppt_x</p:attrName>
                        </p:attrNameLst>
                      </p:cBhvr>
                      <p:tavLst>
                        <p:tav tm="0">
                          <p:val>
                            <p:strVal val="#ppt_x"/>
                          </p:val>
                        </p:tav>
                        <p:tav tm="100000">
                          <p:val>
                            <p:strVal val="#ppt_x"/>
                          </p:val>
                        </p:tav>
                      </p:tavLst>
                    </p:anim>
                    <p:anim calcmode="lin" valueType="num">
                      <p:cBhvr>
                        <p:cTn dur="750" fill="hold"/>
                        <p:tgtEl>
                          <p:spTgt spid="64"/>
                        </p:tgtEl>
                        <p:attrNameLst>
                          <p:attrName>ppt_y</p:attrName>
                        </p:attrNameLst>
                      </p:cBhvr>
                      <p:tavLst>
                        <p:tav tm="0">
                          <p:val>
                            <p:strVal val="#ppt_y+.1"/>
                          </p:val>
                        </p:tav>
                        <p:tav tm="100000">
                          <p:val>
                            <p:strVal val="#ppt_y"/>
                          </p:val>
                        </p:tav>
                      </p:tavLst>
                    </p:anim>
                  </p:childTnLst>
                </p:cTn>
              </p:par>
            </p:tnLst>
          </p:tmpl>
        </p:tmplLst>
      </p:bldP>
      <p:bldP spid="65" grpId="0" build="p">
        <p:tmplLst>
          <p:tmpl lvl="1">
            <p:tnLst>
              <p:par>
                <p:cTn presetID="42"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750"/>
                        <p:tgtEl>
                          <p:spTgt spid="65"/>
                        </p:tgtEl>
                      </p:cBhvr>
                    </p:animEffect>
                    <p:anim calcmode="lin" valueType="num">
                      <p:cBhvr>
                        <p:cTn dur="750" fill="hold"/>
                        <p:tgtEl>
                          <p:spTgt spid="65"/>
                        </p:tgtEl>
                        <p:attrNameLst>
                          <p:attrName>ppt_x</p:attrName>
                        </p:attrNameLst>
                      </p:cBhvr>
                      <p:tavLst>
                        <p:tav tm="0">
                          <p:val>
                            <p:strVal val="#ppt_x"/>
                          </p:val>
                        </p:tav>
                        <p:tav tm="100000">
                          <p:val>
                            <p:strVal val="#ppt_x"/>
                          </p:val>
                        </p:tav>
                      </p:tavLst>
                    </p:anim>
                    <p:anim calcmode="lin" valueType="num">
                      <p:cBhvr>
                        <p:cTn dur="750" fill="hold"/>
                        <p:tgtEl>
                          <p:spTgt spid="65"/>
                        </p:tgtEl>
                        <p:attrNameLst>
                          <p:attrName>ppt_y</p:attrName>
                        </p:attrNameLst>
                      </p:cBhvr>
                      <p:tavLst>
                        <p:tav tm="0">
                          <p:val>
                            <p:strVal val="#ppt_y+.1"/>
                          </p:val>
                        </p:tav>
                        <p:tav tm="100000">
                          <p:val>
                            <p:strVal val="#ppt_y"/>
                          </p:val>
                        </p:tav>
                      </p:tavLst>
                    </p:anim>
                  </p:childTnLst>
                </p:cTn>
              </p:par>
            </p:tnLst>
          </p:tmpl>
        </p:tmplLst>
      </p:bldP>
      <p:bldP spid="66" grpId="0" animBg="1"/>
      <p:bldP spid="67" grpId="0">
        <p:tmplLst>
          <p:tmpl>
            <p:tnLst>
              <p:par>
                <p:cTn presetID="42"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750"/>
                        <p:tgtEl>
                          <p:spTgt spid="67"/>
                        </p:tgtEl>
                      </p:cBhvr>
                    </p:animEffect>
                    <p:anim calcmode="lin" valueType="num">
                      <p:cBhvr>
                        <p:cTn dur="750" fill="hold"/>
                        <p:tgtEl>
                          <p:spTgt spid="67"/>
                        </p:tgtEl>
                        <p:attrNameLst>
                          <p:attrName>ppt_x</p:attrName>
                        </p:attrNameLst>
                      </p:cBhvr>
                      <p:tavLst>
                        <p:tav tm="0">
                          <p:val>
                            <p:strVal val="#ppt_x"/>
                          </p:val>
                        </p:tav>
                        <p:tav tm="100000">
                          <p:val>
                            <p:strVal val="#ppt_x"/>
                          </p:val>
                        </p:tav>
                      </p:tavLst>
                    </p:anim>
                    <p:anim calcmode="lin" valueType="num">
                      <p:cBhvr>
                        <p:cTn dur="750" fill="hold"/>
                        <p:tgtEl>
                          <p:spTgt spid="67"/>
                        </p:tgtEl>
                        <p:attrNameLst>
                          <p:attrName>ppt_y</p:attrName>
                        </p:attrNameLst>
                      </p:cBhvr>
                      <p:tavLst>
                        <p:tav tm="0">
                          <p:val>
                            <p:strVal val="#ppt_y+.1"/>
                          </p:val>
                        </p:tav>
                        <p:tav tm="100000">
                          <p:val>
                            <p:strVal val="#ppt_y"/>
                          </p:val>
                        </p:tav>
                      </p:tavLst>
                    </p:anim>
                  </p:childTnLst>
                </p:cTn>
              </p:par>
            </p:tnLst>
          </p:tmpl>
        </p:tmplLst>
      </p:bldP>
      <p:bldP spid="68" grpId="0" build="p">
        <p:tmplLst>
          <p:tmpl lvl="1">
            <p:tnLst>
              <p:par>
                <p:cTn presetID="42"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750"/>
                        <p:tgtEl>
                          <p:spTgt spid="68"/>
                        </p:tgtEl>
                      </p:cBhvr>
                    </p:animEffect>
                    <p:anim calcmode="lin" valueType="num">
                      <p:cBhvr>
                        <p:cTn dur="750" fill="hold"/>
                        <p:tgtEl>
                          <p:spTgt spid="68"/>
                        </p:tgtEl>
                        <p:attrNameLst>
                          <p:attrName>ppt_x</p:attrName>
                        </p:attrNameLst>
                      </p:cBhvr>
                      <p:tavLst>
                        <p:tav tm="0">
                          <p:val>
                            <p:strVal val="#ppt_x"/>
                          </p:val>
                        </p:tav>
                        <p:tav tm="100000">
                          <p:val>
                            <p:strVal val="#ppt_x"/>
                          </p:val>
                        </p:tav>
                      </p:tavLst>
                    </p:anim>
                    <p:anim calcmode="lin" valueType="num">
                      <p:cBhvr>
                        <p:cTn dur="750" fill="hold"/>
                        <p:tgtEl>
                          <p:spTgt spid="68"/>
                        </p:tgtEl>
                        <p:attrNameLst>
                          <p:attrName>ppt_y</p:attrName>
                        </p:attrNameLst>
                      </p:cBhvr>
                      <p:tavLst>
                        <p:tav tm="0">
                          <p:val>
                            <p:strVal val="#ppt_y+.1"/>
                          </p:val>
                        </p:tav>
                        <p:tav tm="100000">
                          <p:val>
                            <p:strVal val="#ppt_y"/>
                          </p:val>
                        </p:tav>
                      </p:tavLst>
                    </p:anim>
                  </p:childTnLst>
                </p:cTn>
              </p:par>
            </p:tnLst>
          </p:tmpl>
        </p:tmplLst>
      </p:bldP>
      <p:bldP spid="69" grpId="0" animBg="1"/>
      <p:bldP spid="70" grpId="0">
        <p:tmplLst>
          <p:tmpl>
            <p:tnLst>
              <p:par>
                <p:cTn presetID="42"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750"/>
                        <p:tgtEl>
                          <p:spTgt spid="70"/>
                        </p:tgtEl>
                      </p:cBhvr>
                    </p:animEffect>
                    <p:anim calcmode="lin" valueType="num">
                      <p:cBhvr>
                        <p:cTn dur="750" fill="hold"/>
                        <p:tgtEl>
                          <p:spTgt spid="70"/>
                        </p:tgtEl>
                        <p:attrNameLst>
                          <p:attrName>ppt_x</p:attrName>
                        </p:attrNameLst>
                      </p:cBhvr>
                      <p:tavLst>
                        <p:tav tm="0">
                          <p:val>
                            <p:strVal val="#ppt_x"/>
                          </p:val>
                        </p:tav>
                        <p:tav tm="100000">
                          <p:val>
                            <p:strVal val="#ppt_x"/>
                          </p:val>
                        </p:tav>
                      </p:tavLst>
                    </p:anim>
                    <p:anim calcmode="lin" valueType="num">
                      <p:cBhvr>
                        <p:cTn dur="75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750"/>
                        <p:tgtEl>
                          <p:spTgt spid="71"/>
                        </p:tgtEl>
                      </p:cBhvr>
                    </p:animEffect>
                    <p:anim calcmode="lin" valueType="num">
                      <p:cBhvr>
                        <p:cTn dur="750" fill="hold"/>
                        <p:tgtEl>
                          <p:spTgt spid="71"/>
                        </p:tgtEl>
                        <p:attrNameLst>
                          <p:attrName>ppt_x</p:attrName>
                        </p:attrNameLst>
                      </p:cBhvr>
                      <p:tavLst>
                        <p:tav tm="0">
                          <p:val>
                            <p:strVal val="#ppt_x"/>
                          </p:val>
                        </p:tav>
                        <p:tav tm="100000">
                          <p:val>
                            <p:strVal val="#ppt_x"/>
                          </p:val>
                        </p:tav>
                      </p:tavLst>
                    </p:anim>
                    <p:anim calcmode="lin" valueType="num">
                      <p:cBhvr>
                        <p:cTn dur="750" fill="hold"/>
                        <p:tgtEl>
                          <p:spTgt spid="71"/>
                        </p:tgtEl>
                        <p:attrNameLst>
                          <p:attrName>ppt_y</p:attrName>
                        </p:attrNameLst>
                      </p:cBhvr>
                      <p:tavLst>
                        <p:tav tm="0">
                          <p:val>
                            <p:strVal val="#ppt_y+.1"/>
                          </p:val>
                        </p:tav>
                        <p:tav tm="100000">
                          <p:val>
                            <p:strVal val="#ppt_y"/>
                          </p:val>
                        </p:tav>
                      </p:tavLst>
                    </p:anim>
                  </p:childTnLst>
                </p:cTn>
              </p:par>
            </p:tnLst>
          </p:tmpl>
        </p:tmplLst>
      </p:bldP>
      <p:bldP spid="72" grpId="0" animBg="1"/>
    </p:bldLst>
  </p:timing>
  <p:extLst>
    <p:ext uri="{DCECCB84-F9BA-43D5-87BE-67443E8EF086}">
      <p15:sldGuideLst xmlns:p15="http://schemas.microsoft.com/office/powerpoint/2012/main">
        <p15:guide id="1" pos="1488"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ontacts (6)">
    <p:spTree>
      <p:nvGrpSpPr>
        <p:cNvPr id="1" name=""/>
        <p:cNvGrpSpPr/>
        <p:nvPr/>
      </p:nvGrpSpPr>
      <p:grpSpPr>
        <a:xfrm>
          <a:off x="0" y="0"/>
          <a:ext cx="0" cy="0"/>
        </a:xfrm>
      </p:grpSpPr>
      <p:sp>
        <p:nvSpPr>
          <p:cNvPr id="54" name="White Background"/>
          <p:cNvSpPr/>
          <p:nvPr/>
        </p:nvSpPr>
        <p:spPr>
          <a:xfrm>
            <a:off x="2362200" y="0"/>
            <a:ext cx="98298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tx1"/>
                </a:solidFill>
                <a:latin typeface="Arial" panose="020b0604020202020204" pitchFamily="34" charset="0"/>
                <a:cs typeface="Arial" panose="020b0604020202020204" pitchFamily="34" charset="0"/>
              </a:defRPr>
            </a:lvl1pPr>
          </a:lstStyle>
          <a:p>
            <a:r>
              <a:rPr lang="en-US"/>
              <a:t>Contacts</a:t>
            </a:r>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897806A-E8C2-4C56-A03A-C82C222675D6}" type="slidenum">
              <a:rPr lang="en-US" smtClean="0"/>
              <a:t>‹#›</a:t>
            </a:fld>
            <a:endParaRPr lang="en-US"/>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
        <p:nvSpPr>
          <p:cNvPr id="23" name="Contact Info (6)"/>
          <p:cNvSpPr>
            <a:spLocks noGrp="1"/>
          </p:cNvSpPr>
          <p:nvPr>
            <p:ph type="body" sz="quarter" idx="27" hasCustomPrompt="1"/>
          </p:nvPr>
        </p:nvSpPr>
        <p:spPr>
          <a:xfrm>
            <a:off x="8517300" y="5426548"/>
            <a:ext cx="2988900" cy="747857"/>
          </a:xfrm>
        </p:spPr>
        <p:txBody>
          <a:bodyPr tIns="0" rIns="0" bIns="0" anchor="t"/>
          <a:lstStyle>
            <a:lvl1pPr marL="0" indent="0" algn="l">
              <a:lnSpc>
                <a:spcPct val="100000"/>
              </a:lnSpc>
              <a:spcBef>
                <a:spcPct val="0"/>
              </a:spcBef>
              <a:buNone/>
              <a:defRPr sz="16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24" name="Contact Name (6)"/>
          <p:cNvSpPr>
            <a:spLocks noGrp="1"/>
          </p:cNvSpPr>
          <p:nvPr>
            <p:ph type="body" sz="quarter" idx="28" hasCustomPrompt="1"/>
          </p:nvPr>
        </p:nvSpPr>
        <p:spPr>
          <a:xfrm>
            <a:off x="8517300" y="4805104"/>
            <a:ext cx="2988900" cy="568400"/>
          </a:xfrm>
        </p:spPr>
        <p:txBody>
          <a:bodyPr tIns="0" rIns="0" bIns="0" anchor="b"/>
          <a:lstStyle>
            <a:lvl1pPr marL="0" indent="0" algn="l">
              <a:spcBef>
                <a:spcPct val="0"/>
              </a:spcBef>
              <a:buNone/>
              <a:defRPr sz="2400" b="1" spc="-50" baseline="0">
                <a:latin typeface="Arial" panose="020b0604020202020204" pitchFamily="34" charset="0"/>
                <a:cs typeface="Arial" panose="020b0604020202020204" pitchFamily="34" charset="0"/>
              </a:defRPr>
            </a:lvl1pPr>
          </a:lstStyle>
          <a:p>
            <a:pPr lvl="0"/>
            <a:r>
              <a:rPr lang="en-US"/>
              <a:t>Name</a:t>
            </a:r>
          </a:p>
        </p:txBody>
      </p:sp>
      <p:sp>
        <p:nvSpPr>
          <p:cNvPr id="25" name="Contact Picture (6)"/>
          <p:cNvSpPr>
            <a:spLocks noGrp="1" noChangeAspect="1"/>
          </p:cNvSpPr>
          <p:nvPr>
            <p:ph type="pic" sz="quarter" idx="29"/>
          </p:nvPr>
        </p:nvSpPr>
        <p:spPr>
          <a:xfrm>
            <a:off x="6933331" y="4807791"/>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sp>
        <p:nvSpPr>
          <p:cNvPr id="26" name="Contact Info (5)"/>
          <p:cNvSpPr>
            <a:spLocks noGrp="1"/>
          </p:cNvSpPr>
          <p:nvPr>
            <p:ph type="body" sz="quarter" idx="30" hasCustomPrompt="1"/>
          </p:nvPr>
        </p:nvSpPr>
        <p:spPr>
          <a:xfrm>
            <a:off x="3258630" y="5428738"/>
            <a:ext cx="2988900" cy="747857"/>
          </a:xfrm>
        </p:spPr>
        <p:txBody>
          <a:bodyPr tIns="0" rIns="0" bIns="0" anchor="t"/>
          <a:lstStyle>
            <a:lvl1pPr marL="0" indent="0" algn="l">
              <a:lnSpc>
                <a:spcPct val="100000"/>
              </a:lnSpc>
              <a:spcBef>
                <a:spcPct val="0"/>
              </a:spcBef>
              <a:buNone/>
              <a:defRPr sz="16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27" name="Contact Name (5)"/>
          <p:cNvSpPr>
            <a:spLocks noGrp="1"/>
          </p:cNvSpPr>
          <p:nvPr>
            <p:ph type="body" sz="quarter" idx="31" hasCustomPrompt="1"/>
          </p:nvPr>
        </p:nvSpPr>
        <p:spPr>
          <a:xfrm>
            <a:off x="3258630" y="4807294"/>
            <a:ext cx="2988900" cy="568400"/>
          </a:xfrm>
        </p:spPr>
        <p:txBody>
          <a:bodyPr tIns="0" rIns="0" bIns="0" anchor="b"/>
          <a:lstStyle>
            <a:lvl1pPr marL="0" indent="0" algn="l">
              <a:spcBef>
                <a:spcPct val="0"/>
              </a:spcBef>
              <a:buNone/>
              <a:defRPr sz="2400" b="1" spc="-50" baseline="0">
                <a:latin typeface="Arial" panose="020b0604020202020204" pitchFamily="34" charset="0"/>
                <a:cs typeface="Arial" panose="020b0604020202020204" pitchFamily="34" charset="0"/>
              </a:defRPr>
            </a:lvl1pPr>
          </a:lstStyle>
          <a:p>
            <a:pPr lvl="0"/>
            <a:r>
              <a:rPr lang="en-US"/>
              <a:t>Name</a:t>
            </a:r>
          </a:p>
        </p:txBody>
      </p:sp>
      <p:sp>
        <p:nvSpPr>
          <p:cNvPr id="28" name="Contact Picture (5)"/>
          <p:cNvSpPr>
            <a:spLocks noGrp="1" noChangeAspect="1"/>
          </p:cNvSpPr>
          <p:nvPr>
            <p:ph type="pic" sz="quarter" idx="32"/>
          </p:nvPr>
        </p:nvSpPr>
        <p:spPr>
          <a:xfrm>
            <a:off x="1674661" y="4809981"/>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sp>
        <p:nvSpPr>
          <p:cNvPr id="29" name="Contact Info (4)"/>
          <p:cNvSpPr>
            <a:spLocks noGrp="1"/>
          </p:cNvSpPr>
          <p:nvPr>
            <p:ph type="body" sz="quarter" idx="24" hasCustomPrompt="1"/>
          </p:nvPr>
        </p:nvSpPr>
        <p:spPr>
          <a:xfrm>
            <a:off x="8517300" y="3369334"/>
            <a:ext cx="2988900" cy="747857"/>
          </a:xfrm>
        </p:spPr>
        <p:txBody>
          <a:bodyPr tIns="0" rIns="0" bIns="0" anchor="t"/>
          <a:lstStyle>
            <a:lvl1pPr marL="0" indent="0" algn="l">
              <a:lnSpc>
                <a:spcPct val="100000"/>
              </a:lnSpc>
              <a:spcBef>
                <a:spcPct val="0"/>
              </a:spcBef>
              <a:buNone/>
              <a:defRPr sz="16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30" name="Contact Name (4)"/>
          <p:cNvSpPr>
            <a:spLocks noGrp="1"/>
          </p:cNvSpPr>
          <p:nvPr>
            <p:ph type="body" sz="quarter" idx="25" hasCustomPrompt="1"/>
          </p:nvPr>
        </p:nvSpPr>
        <p:spPr>
          <a:xfrm>
            <a:off x="8517300" y="2747890"/>
            <a:ext cx="2988900" cy="568400"/>
          </a:xfrm>
        </p:spPr>
        <p:txBody>
          <a:bodyPr tIns="0" rIns="0" bIns="0" anchor="b"/>
          <a:lstStyle>
            <a:lvl1pPr marL="0" indent="0" algn="l">
              <a:spcBef>
                <a:spcPct val="0"/>
              </a:spcBef>
              <a:buNone/>
              <a:defRPr sz="2400" b="1" spc="-50" baseline="0">
                <a:latin typeface="Arial" panose="020b0604020202020204" pitchFamily="34" charset="0"/>
                <a:cs typeface="Arial" panose="020b0604020202020204" pitchFamily="34" charset="0"/>
              </a:defRPr>
            </a:lvl1pPr>
          </a:lstStyle>
          <a:p>
            <a:pPr lvl="0"/>
            <a:r>
              <a:rPr lang="en-US"/>
              <a:t>Name</a:t>
            </a:r>
          </a:p>
        </p:txBody>
      </p:sp>
      <p:sp>
        <p:nvSpPr>
          <p:cNvPr id="31" name="Contact Picture (4)"/>
          <p:cNvSpPr>
            <a:spLocks noGrp="1" noChangeAspect="1"/>
          </p:cNvSpPr>
          <p:nvPr>
            <p:ph type="pic" sz="quarter" idx="26"/>
          </p:nvPr>
        </p:nvSpPr>
        <p:spPr>
          <a:xfrm>
            <a:off x="6933331" y="275057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sp>
        <p:nvSpPr>
          <p:cNvPr id="32" name="Contact Info (3)"/>
          <p:cNvSpPr>
            <a:spLocks noGrp="1"/>
          </p:cNvSpPr>
          <p:nvPr>
            <p:ph type="body" sz="quarter" idx="21" hasCustomPrompt="1"/>
          </p:nvPr>
        </p:nvSpPr>
        <p:spPr>
          <a:xfrm>
            <a:off x="3258630" y="3371524"/>
            <a:ext cx="2988900" cy="747857"/>
          </a:xfrm>
        </p:spPr>
        <p:txBody>
          <a:bodyPr tIns="0" rIns="0" bIns="0" anchor="t"/>
          <a:lstStyle>
            <a:lvl1pPr marL="0" indent="0" algn="l">
              <a:lnSpc>
                <a:spcPct val="100000"/>
              </a:lnSpc>
              <a:spcBef>
                <a:spcPct val="0"/>
              </a:spcBef>
              <a:buNone/>
              <a:defRPr sz="16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33" name="Contact Name (3)"/>
          <p:cNvSpPr>
            <a:spLocks noGrp="1"/>
          </p:cNvSpPr>
          <p:nvPr>
            <p:ph type="body" sz="quarter" idx="22" hasCustomPrompt="1"/>
          </p:nvPr>
        </p:nvSpPr>
        <p:spPr>
          <a:xfrm>
            <a:off x="3258630" y="2750080"/>
            <a:ext cx="2988900" cy="568400"/>
          </a:xfrm>
        </p:spPr>
        <p:txBody>
          <a:bodyPr tIns="0" rIns="0" bIns="0" anchor="b"/>
          <a:lstStyle>
            <a:lvl1pPr marL="0" indent="0" algn="l">
              <a:spcBef>
                <a:spcPct val="0"/>
              </a:spcBef>
              <a:buNone/>
              <a:defRPr sz="2400" b="1" spc="-50" baseline="0">
                <a:latin typeface="Arial" panose="020b0604020202020204" pitchFamily="34" charset="0"/>
                <a:cs typeface="Arial" panose="020b0604020202020204" pitchFamily="34" charset="0"/>
              </a:defRPr>
            </a:lvl1pPr>
          </a:lstStyle>
          <a:p>
            <a:pPr lvl="0"/>
            <a:r>
              <a:rPr lang="en-US"/>
              <a:t>Name</a:t>
            </a:r>
          </a:p>
        </p:txBody>
      </p:sp>
      <p:sp>
        <p:nvSpPr>
          <p:cNvPr id="34" name="Contact Picture (3)"/>
          <p:cNvSpPr>
            <a:spLocks noGrp="1" noChangeAspect="1"/>
          </p:cNvSpPr>
          <p:nvPr>
            <p:ph type="pic" sz="quarter" idx="23"/>
          </p:nvPr>
        </p:nvSpPr>
        <p:spPr>
          <a:xfrm>
            <a:off x="1674661" y="275276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sp>
        <p:nvSpPr>
          <p:cNvPr id="35" name="Contact Info (2)"/>
          <p:cNvSpPr>
            <a:spLocks noGrp="1"/>
          </p:cNvSpPr>
          <p:nvPr>
            <p:ph type="body" sz="quarter" idx="18" hasCustomPrompt="1"/>
          </p:nvPr>
        </p:nvSpPr>
        <p:spPr>
          <a:xfrm>
            <a:off x="8517300" y="1307244"/>
            <a:ext cx="2988900" cy="747857"/>
          </a:xfrm>
        </p:spPr>
        <p:txBody>
          <a:bodyPr tIns="0" rIns="0" bIns="0" anchor="t"/>
          <a:lstStyle>
            <a:lvl1pPr marL="0" indent="0" algn="l">
              <a:lnSpc>
                <a:spcPct val="100000"/>
              </a:lnSpc>
              <a:spcBef>
                <a:spcPct val="0"/>
              </a:spcBef>
              <a:buNone/>
              <a:defRPr sz="16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36" name="Contact Name (2)"/>
          <p:cNvSpPr>
            <a:spLocks noGrp="1"/>
          </p:cNvSpPr>
          <p:nvPr>
            <p:ph type="body" sz="quarter" idx="19" hasCustomPrompt="1"/>
          </p:nvPr>
        </p:nvSpPr>
        <p:spPr>
          <a:xfrm>
            <a:off x="8517300" y="685800"/>
            <a:ext cx="2988900" cy="568400"/>
          </a:xfrm>
        </p:spPr>
        <p:txBody>
          <a:bodyPr tIns="0" rIns="0" bIns="0" anchor="b"/>
          <a:lstStyle>
            <a:lvl1pPr marL="0" indent="0" algn="l">
              <a:spcBef>
                <a:spcPct val="0"/>
              </a:spcBef>
              <a:buNone/>
              <a:defRPr sz="2400" b="1" spc="-50" baseline="0">
                <a:latin typeface="Arial" panose="020b0604020202020204" pitchFamily="34" charset="0"/>
                <a:cs typeface="Arial" panose="020b0604020202020204" pitchFamily="34" charset="0"/>
              </a:defRPr>
            </a:lvl1pPr>
          </a:lstStyle>
          <a:p>
            <a:pPr lvl="0"/>
            <a:r>
              <a:rPr lang="en-US"/>
              <a:t>Name</a:t>
            </a:r>
          </a:p>
        </p:txBody>
      </p:sp>
      <p:sp>
        <p:nvSpPr>
          <p:cNvPr id="37" name="Contact Picture (2)"/>
          <p:cNvSpPr>
            <a:spLocks noGrp="1" noChangeAspect="1"/>
          </p:cNvSpPr>
          <p:nvPr>
            <p:ph type="pic" sz="quarter" idx="20"/>
          </p:nvPr>
        </p:nvSpPr>
        <p:spPr>
          <a:xfrm>
            <a:off x="6933331" y="68848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sp>
        <p:nvSpPr>
          <p:cNvPr id="38" name="Contact Info (1)"/>
          <p:cNvSpPr>
            <a:spLocks noGrp="1"/>
          </p:cNvSpPr>
          <p:nvPr>
            <p:ph type="body" sz="quarter" idx="17" hasCustomPrompt="1"/>
          </p:nvPr>
        </p:nvSpPr>
        <p:spPr>
          <a:xfrm>
            <a:off x="3258630" y="1309434"/>
            <a:ext cx="2988900" cy="747857"/>
          </a:xfrm>
        </p:spPr>
        <p:txBody>
          <a:bodyPr tIns="0" rIns="0" bIns="0" anchor="t"/>
          <a:lstStyle>
            <a:lvl1pPr marL="0" indent="0" algn="l">
              <a:lnSpc>
                <a:spcPct val="100000"/>
              </a:lnSpc>
              <a:spcBef>
                <a:spcPct val="0"/>
              </a:spcBef>
              <a:buNone/>
              <a:defRPr sz="1600" b="0" baseline="0">
                <a:latin typeface="Georgia" panose="02040502050405020303" pitchFamily="18" charset="0"/>
                <a:cs typeface="Arial" panose="020b0604020202020204" pitchFamily="34" charset="0"/>
              </a:defRPr>
            </a:lvl1pPr>
          </a:lstStyle>
          <a:p>
            <a:pPr lvl="0"/>
            <a:r>
              <a:rPr lang="en-US"/>
              <a:t>Title</a:t>
            </a:r>
          </a:p>
          <a:p>
            <a:pPr lvl="0"/>
            <a:r>
              <a:rPr lang="en-US"/>
              <a:t>Location</a:t>
            </a:r>
          </a:p>
          <a:p>
            <a:pPr lvl="0"/>
            <a:r>
              <a:rPr lang="en-US"/>
              <a:t>email@shb.com</a:t>
            </a:r>
          </a:p>
        </p:txBody>
      </p:sp>
      <p:sp>
        <p:nvSpPr>
          <p:cNvPr id="39" name="Contact Name (1)"/>
          <p:cNvSpPr>
            <a:spLocks noGrp="1"/>
          </p:cNvSpPr>
          <p:nvPr>
            <p:ph type="body" sz="quarter" idx="16" hasCustomPrompt="1"/>
          </p:nvPr>
        </p:nvSpPr>
        <p:spPr>
          <a:xfrm>
            <a:off x="3258630" y="687990"/>
            <a:ext cx="2988900" cy="568400"/>
          </a:xfrm>
        </p:spPr>
        <p:txBody>
          <a:bodyPr tIns="0" rIns="0" bIns="0" anchor="b"/>
          <a:lstStyle>
            <a:lvl1pPr marL="0" indent="0" algn="l">
              <a:spcBef>
                <a:spcPct val="0"/>
              </a:spcBef>
              <a:buNone/>
              <a:defRPr sz="2400" b="1" spc="-50" baseline="0">
                <a:latin typeface="Arial" panose="020b0604020202020204" pitchFamily="34" charset="0"/>
                <a:cs typeface="Arial" panose="020b0604020202020204" pitchFamily="34" charset="0"/>
              </a:defRPr>
            </a:lvl1pPr>
          </a:lstStyle>
          <a:p>
            <a:pPr lvl="0"/>
            <a:r>
              <a:rPr lang="en-US"/>
              <a:t>Name</a:t>
            </a:r>
          </a:p>
        </p:txBody>
      </p:sp>
      <p:sp>
        <p:nvSpPr>
          <p:cNvPr id="40" name="Contact Picture (1)"/>
          <p:cNvSpPr>
            <a:spLocks noGrp="1" noChangeAspect="1"/>
          </p:cNvSpPr>
          <p:nvPr>
            <p:ph type="pic" sz="quarter" idx="15"/>
          </p:nvPr>
        </p:nvSpPr>
        <p:spPr>
          <a:xfrm>
            <a:off x="1674661" y="69067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a:p>
        </p:txBody>
      </p:sp>
    </p:spTree>
    <p:extLst>
      <p:ext uri="{BB962C8B-B14F-4D97-AF65-F5344CB8AC3E}">
        <p14:creationId val="1240929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750"/>
                                        <p:tgtEl>
                                          <p:spTgt spid="40"/>
                                        </p:tgtEl>
                                      </p:cBhvr>
                                    </p:animEffect>
                                    <p:anim calcmode="lin" valueType="num">
                                      <p:cBhvr>
                                        <p:cTn id="8" dur="750" fill="hold"/>
                                        <p:tgtEl>
                                          <p:spTgt spid="40"/>
                                        </p:tgtEl>
                                        <p:attrNameLst>
                                          <p:attrName>ppt_x</p:attrName>
                                        </p:attrNameLst>
                                      </p:cBhvr>
                                      <p:tavLst>
                                        <p:tav tm="0">
                                          <p:val>
                                            <p:strVal val="#ppt_x"/>
                                          </p:val>
                                        </p:tav>
                                        <p:tav tm="100000">
                                          <p:val>
                                            <p:strVal val="#ppt_x"/>
                                          </p:val>
                                        </p:tav>
                                      </p:tavLst>
                                    </p:anim>
                                    <p:anim calcmode="lin" valueType="num">
                                      <p:cBhvr>
                                        <p:cTn id="9" dur="75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750"/>
                                        <p:tgtEl>
                                          <p:spTgt spid="38"/>
                                        </p:tgtEl>
                                      </p:cBhvr>
                                    </p:animEffect>
                                    <p:anim calcmode="lin" valueType="num">
                                      <p:cBhvr>
                                        <p:cTn id="13" dur="750" fill="hold"/>
                                        <p:tgtEl>
                                          <p:spTgt spid="38"/>
                                        </p:tgtEl>
                                        <p:attrNameLst>
                                          <p:attrName>ppt_x</p:attrName>
                                        </p:attrNameLst>
                                      </p:cBhvr>
                                      <p:tavLst>
                                        <p:tav tm="0">
                                          <p:val>
                                            <p:strVal val="#ppt_x"/>
                                          </p:val>
                                        </p:tav>
                                        <p:tav tm="100000">
                                          <p:val>
                                            <p:strVal val="#ppt_x"/>
                                          </p:val>
                                        </p:tav>
                                      </p:tavLst>
                                    </p:anim>
                                    <p:anim calcmode="lin" valueType="num">
                                      <p:cBhvr>
                                        <p:cTn id="14" dur="75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750"/>
                                        <p:tgtEl>
                                          <p:spTgt spid="39">
                                            <p:txEl>
                                              <p:pRg st="0" end="0"/>
                                            </p:txEl>
                                          </p:spTgt>
                                        </p:tgtEl>
                                      </p:cBhvr>
                                    </p:animEffect>
                                    <p:anim calcmode="lin" valueType="num">
                                      <p:cBhvr>
                                        <p:cTn id="18"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3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750"/>
                                        <p:tgtEl>
                                          <p:spTgt spid="37"/>
                                        </p:tgtEl>
                                      </p:cBhvr>
                                    </p:animEffect>
                                    <p:anim calcmode="lin" valueType="num">
                                      <p:cBhvr>
                                        <p:cTn id="23" dur="750" fill="hold"/>
                                        <p:tgtEl>
                                          <p:spTgt spid="37"/>
                                        </p:tgtEl>
                                        <p:attrNameLst>
                                          <p:attrName>ppt_x</p:attrName>
                                        </p:attrNameLst>
                                      </p:cBhvr>
                                      <p:tavLst>
                                        <p:tav tm="0">
                                          <p:val>
                                            <p:strVal val="#ppt_x"/>
                                          </p:val>
                                        </p:tav>
                                        <p:tav tm="100000">
                                          <p:val>
                                            <p:strVal val="#ppt_x"/>
                                          </p:val>
                                        </p:tav>
                                      </p:tavLst>
                                    </p:anim>
                                    <p:anim calcmode="lin" valueType="num">
                                      <p:cBhvr>
                                        <p:cTn id="24" dur="75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750"/>
                                        <p:tgtEl>
                                          <p:spTgt spid="35"/>
                                        </p:tgtEl>
                                      </p:cBhvr>
                                    </p:animEffect>
                                    <p:anim calcmode="lin" valueType="num">
                                      <p:cBhvr>
                                        <p:cTn id="28" dur="750" fill="hold"/>
                                        <p:tgtEl>
                                          <p:spTgt spid="35"/>
                                        </p:tgtEl>
                                        <p:attrNameLst>
                                          <p:attrName>ppt_x</p:attrName>
                                        </p:attrNameLst>
                                      </p:cBhvr>
                                      <p:tavLst>
                                        <p:tav tm="0">
                                          <p:val>
                                            <p:strVal val="#ppt_x"/>
                                          </p:val>
                                        </p:tav>
                                        <p:tav tm="100000">
                                          <p:val>
                                            <p:strVal val="#ppt_x"/>
                                          </p:val>
                                        </p:tav>
                                      </p:tavLst>
                                    </p:anim>
                                    <p:anim calcmode="lin" valueType="num">
                                      <p:cBhvr>
                                        <p:cTn id="29" dur="75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fade">
                                      <p:cBhvr>
                                        <p:cTn id="32" dur="750"/>
                                        <p:tgtEl>
                                          <p:spTgt spid="36">
                                            <p:txEl>
                                              <p:pRg st="0" end="0"/>
                                            </p:txEl>
                                          </p:spTgt>
                                        </p:tgtEl>
                                      </p:cBhvr>
                                    </p:animEffect>
                                    <p:anim calcmode="lin" valueType="num">
                                      <p:cBhvr>
                                        <p:cTn id="33" dur="75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36">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750"/>
                                        <p:tgtEl>
                                          <p:spTgt spid="34"/>
                                        </p:tgtEl>
                                      </p:cBhvr>
                                    </p:animEffect>
                                    <p:anim calcmode="lin" valueType="num">
                                      <p:cBhvr>
                                        <p:cTn id="38" dur="750" fill="hold"/>
                                        <p:tgtEl>
                                          <p:spTgt spid="34"/>
                                        </p:tgtEl>
                                        <p:attrNameLst>
                                          <p:attrName>ppt_x</p:attrName>
                                        </p:attrNameLst>
                                      </p:cBhvr>
                                      <p:tavLst>
                                        <p:tav tm="0">
                                          <p:val>
                                            <p:strVal val="#ppt_x"/>
                                          </p:val>
                                        </p:tav>
                                        <p:tav tm="100000">
                                          <p:val>
                                            <p:strVal val="#ppt_x"/>
                                          </p:val>
                                        </p:tav>
                                      </p:tavLst>
                                    </p:anim>
                                    <p:anim calcmode="lin" valueType="num">
                                      <p:cBhvr>
                                        <p:cTn id="39" dur="75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750"/>
                                        <p:tgtEl>
                                          <p:spTgt spid="32"/>
                                        </p:tgtEl>
                                      </p:cBhvr>
                                    </p:animEffect>
                                    <p:anim calcmode="lin" valueType="num">
                                      <p:cBhvr>
                                        <p:cTn id="43" dur="750" fill="hold"/>
                                        <p:tgtEl>
                                          <p:spTgt spid="32"/>
                                        </p:tgtEl>
                                        <p:attrNameLst>
                                          <p:attrName>ppt_x</p:attrName>
                                        </p:attrNameLst>
                                      </p:cBhvr>
                                      <p:tavLst>
                                        <p:tav tm="0">
                                          <p:val>
                                            <p:strVal val="#ppt_x"/>
                                          </p:val>
                                        </p:tav>
                                        <p:tav tm="100000">
                                          <p:val>
                                            <p:strVal val="#ppt_x"/>
                                          </p:val>
                                        </p:tav>
                                      </p:tavLst>
                                    </p:anim>
                                    <p:anim calcmode="lin" valueType="num">
                                      <p:cBhvr>
                                        <p:cTn id="44" dur="75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Effect transition="in" filter="fade">
                                      <p:cBhvr>
                                        <p:cTn id="47" dur="750"/>
                                        <p:tgtEl>
                                          <p:spTgt spid="33">
                                            <p:txEl>
                                              <p:pRg st="0" end="0"/>
                                            </p:txEl>
                                          </p:spTgt>
                                        </p:tgtEl>
                                      </p:cBhvr>
                                    </p:animEffect>
                                    <p:anim calcmode="lin" valueType="num">
                                      <p:cBhvr>
                                        <p:cTn id="48"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33">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750"/>
                                        <p:tgtEl>
                                          <p:spTgt spid="29"/>
                                        </p:tgtEl>
                                      </p:cBhvr>
                                    </p:animEffect>
                                    <p:anim calcmode="lin" valueType="num">
                                      <p:cBhvr>
                                        <p:cTn id="58" dur="750" fill="hold"/>
                                        <p:tgtEl>
                                          <p:spTgt spid="29"/>
                                        </p:tgtEl>
                                        <p:attrNameLst>
                                          <p:attrName>ppt_x</p:attrName>
                                        </p:attrNameLst>
                                      </p:cBhvr>
                                      <p:tavLst>
                                        <p:tav tm="0">
                                          <p:val>
                                            <p:strVal val="#ppt_x"/>
                                          </p:val>
                                        </p:tav>
                                        <p:tav tm="100000">
                                          <p:val>
                                            <p:strVal val="#ppt_x"/>
                                          </p:val>
                                        </p:tav>
                                      </p:tavLst>
                                    </p:anim>
                                    <p:anim calcmode="lin" valueType="num">
                                      <p:cBhvr>
                                        <p:cTn id="59" dur="750" fill="hold"/>
                                        <p:tgtEl>
                                          <p:spTgt spid="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750"/>
                                        <p:tgtEl>
                                          <p:spTgt spid="30">
                                            <p:txEl>
                                              <p:pRg st="0" end="0"/>
                                            </p:txEl>
                                          </p:spTgt>
                                        </p:tgtEl>
                                      </p:cBhvr>
                                    </p:animEffect>
                                    <p:anim calcmode="lin" valueType="num">
                                      <p:cBhvr>
                                        <p:cTn id="63"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750" fill="hold"/>
                                        <p:tgtEl>
                                          <p:spTgt spid="30">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750"/>
                                        <p:tgtEl>
                                          <p:spTgt spid="28"/>
                                        </p:tgtEl>
                                      </p:cBhvr>
                                    </p:animEffect>
                                    <p:anim calcmode="lin" valueType="num">
                                      <p:cBhvr>
                                        <p:cTn id="68" dur="750" fill="hold"/>
                                        <p:tgtEl>
                                          <p:spTgt spid="28"/>
                                        </p:tgtEl>
                                        <p:attrNameLst>
                                          <p:attrName>ppt_x</p:attrName>
                                        </p:attrNameLst>
                                      </p:cBhvr>
                                      <p:tavLst>
                                        <p:tav tm="0">
                                          <p:val>
                                            <p:strVal val="#ppt_x"/>
                                          </p:val>
                                        </p:tav>
                                        <p:tav tm="100000">
                                          <p:val>
                                            <p:strVal val="#ppt_x"/>
                                          </p:val>
                                        </p:tav>
                                      </p:tavLst>
                                    </p:anim>
                                    <p:anim calcmode="lin" valueType="num">
                                      <p:cBhvr>
                                        <p:cTn id="69" dur="75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750"/>
                                        <p:tgtEl>
                                          <p:spTgt spid="26"/>
                                        </p:tgtEl>
                                      </p:cBhvr>
                                    </p:animEffect>
                                    <p:anim calcmode="lin" valueType="num">
                                      <p:cBhvr>
                                        <p:cTn id="73" dur="750" fill="hold"/>
                                        <p:tgtEl>
                                          <p:spTgt spid="26"/>
                                        </p:tgtEl>
                                        <p:attrNameLst>
                                          <p:attrName>ppt_x</p:attrName>
                                        </p:attrNameLst>
                                      </p:cBhvr>
                                      <p:tavLst>
                                        <p:tav tm="0">
                                          <p:val>
                                            <p:strVal val="#ppt_x"/>
                                          </p:val>
                                        </p:tav>
                                        <p:tav tm="100000">
                                          <p:val>
                                            <p:strVal val="#ppt_x"/>
                                          </p:val>
                                        </p:tav>
                                      </p:tavLst>
                                    </p:anim>
                                    <p:anim calcmode="lin" valueType="num">
                                      <p:cBhvr>
                                        <p:cTn id="74" dur="75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7">
                                            <p:txEl>
                                              <p:pRg st="0" end="0"/>
                                            </p:txEl>
                                          </p:spTgt>
                                        </p:tgtEl>
                                        <p:attrNameLst>
                                          <p:attrName>style.visibility</p:attrName>
                                        </p:attrNameLst>
                                      </p:cBhvr>
                                      <p:to>
                                        <p:strVal val="visible"/>
                                      </p:to>
                                    </p:set>
                                    <p:animEffect transition="in" filter="fade">
                                      <p:cBhvr>
                                        <p:cTn id="77" dur="750"/>
                                        <p:tgtEl>
                                          <p:spTgt spid="27">
                                            <p:txEl>
                                              <p:pRg st="0" end="0"/>
                                            </p:txEl>
                                          </p:spTgt>
                                        </p:tgtEl>
                                      </p:cBhvr>
                                    </p:animEffect>
                                    <p:anim calcmode="lin" valueType="num">
                                      <p:cBhvr>
                                        <p:cTn id="78"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79" dur="750" fill="hold"/>
                                        <p:tgtEl>
                                          <p:spTgt spid="27">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750"/>
                                        <p:tgtEl>
                                          <p:spTgt spid="25"/>
                                        </p:tgtEl>
                                      </p:cBhvr>
                                    </p:animEffect>
                                    <p:anim calcmode="lin" valueType="num">
                                      <p:cBhvr>
                                        <p:cTn id="83" dur="750" fill="hold"/>
                                        <p:tgtEl>
                                          <p:spTgt spid="25"/>
                                        </p:tgtEl>
                                        <p:attrNameLst>
                                          <p:attrName>ppt_x</p:attrName>
                                        </p:attrNameLst>
                                      </p:cBhvr>
                                      <p:tavLst>
                                        <p:tav tm="0">
                                          <p:val>
                                            <p:strVal val="#ppt_x"/>
                                          </p:val>
                                        </p:tav>
                                        <p:tav tm="100000">
                                          <p:val>
                                            <p:strVal val="#ppt_x"/>
                                          </p:val>
                                        </p:tav>
                                      </p:tavLst>
                                    </p:anim>
                                    <p:anim calcmode="lin" valueType="num">
                                      <p:cBhvr>
                                        <p:cTn id="84" dur="750" fill="hold"/>
                                        <p:tgtEl>
                                          <p:spTgt spid="2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750"/>
                                        <p:tgtEl>
                                          <p:spTgt spid="23"/>
                                        </p:tgtEl>
                                      </p:cBhvr>
                                    </p:animEffect>
                                    <p:anim calcmode="lin" valueType="num">
                                      <p:cBhvr>
                                        <p:cTn id="88" dur="750" fill="hold"/>
                                        <p:tgtEl>
                                          <p:spTgt spid="23"/>
                                        </p:tgtEl>
                                        <p:attrNameLst>
                                          <p:attrName>ppt_x</p:attrName>
                                        </p:attrNameLst>
                                      </p:cBhvr>
                                      <p:tavLst>
                                        <p:tav tm="0">
                                          <p:val>
                                            <p:strVal val="#ppt_x"/>
                                          </p:val>
                                        </p:tav>
                                        <p:tav tm="100000">
                                          <p:val>
                                            <p:strVal val="#ppt_x"/>
                                          </p:val>
                                        </p:tav>
                                      </p:tavLst>
                                    </p:anim>
                                    <p:anim calcmode="lin" valueType="num">
                                      <p:cBhvr>
                                        <p:cTn id="89" dur="750" fill="hold"/>
                                        <p:tgtEl>
                                          <p:spTgt spid="2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xEl>
                                              <p:pRg st="0" end="0"/>
                                            </p:txEl>
                                          </p:spTgt>
                                        </p:tgtEl>
                                        <p:attrNameLst>
                                          <p:attrName>style.visibility</p:attrName>
                                        </p:attrNameLst>
                                      </p:cBhvr>
                                      <p:to>
                                        <p:strVal val="visible"/>
                                      </p:to>
                                    </p:set>
                                    <p:animEffect transition="in" filter="fade">
                                      <p:cBhvr>
                                        <p:cTn id="92" dur="750"/>
                                        <p:tgtEl>
                                          <p:spTgt spid="24">
                                            <p:txEl>
                                              <p:pRg st="0" end="0"/>
                                            </p:txEl>
                                          </p:spTgt>
                                        </p:tgtEl>
                                      </p:cBhvr>
                                    </p:animEffect>
                                    <p:anim calcmode="lin" valueType="num">
                                      <p:cBhvr>
                                        <p:cTn id="93"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4" dur="7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42"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42"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750"/>
                        <p:tgtEl>
                          <p:spTgt spid="24"/>
                        </p:tgtEl>
                      </p:cBhvr>
                    </p:animEffect>
                    <p:anim calcmode="lin" valueType="num">
                      <p:cBhvr>
                        <p:cTn dur="750" fill="hold"/>
                        <p:tgtEl>
                          <p:spTgt spid="24"/>
                        </p:tgtEl>
                        <p:attrNameLst>
                          <p:attrName>ppt_x</p:attrName>
                        </p:attrNameLst>
                      </p:cBhvr>
                      <p:tavLst>
                        <p:tav tm="0">
                          <p:val>
                            <p:strVal val="#ppt_x"/>
                          </p:val>
                        </p:tav>
                        <p:tav tm="100000">
                          <p:val>
                            <p:strVal val="#ppt_x"/>
                          </p:val>
                        </p:tav>
                      </p:tavLst>
                    </p:anim>
                    <p:anim calcmode="lin" valueType="num">
                      <p:cBhvr>
                        <p:cTn dur="750" fill="hold"/>
                        <p:tgtEl>
                          <p:spTgt spid="24"/>
                        </p:tgtEl>
                        <p:attrNameLst>
                          <p:attrName>ppt_y</p:attrName>
                        </p:attrNameLst>
                      </p:cBhvr>
                      <p:tavLst>
                        <p:tav tm="0">
                          <p:val>
                            <p:strVal val="#ppt_y+.1"/>
                          </p:val>
                        </p:tav>
                        <p:tav tm="100000">
                          <p:val>
                            <p:strVal val="#ppt_y"/>
                          </p:val>
                        </p:tav>
                      </p:tavLst>
                    </p:anim>
                  </p:childTnLst>
                </p:cTn>
              </p:par>
            </p:tnLst>
          </p:tmpl>
        </p:tmplLst>
      </p:bldP>
      <p:bldP spid="25" grpId="0" animBg="1"/>
      <p:bldP spid="26" grpId="0">
        <p:tmplLst>
          <p:tmpl>
            <p:tnLst>
              <p:par>
                <p:cTn presetID="42"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750"/>
                        <p:tgtEl>
                          <p:spTgt spid="26"/>
                        </p:tgtEl>
                      </p:cBhvr>
                    </p:animEffect>
                    <p:anim calcmode="lin" valueType="num">
                      <p:cBhvr>
                        <p:cTn dur="750" fill="hold"/>
                        <p:tgtEl>
                          <p:spTgt spid="26"/>
                        </p:tgtEl>
                        <p:attrNameLst>
                          <p:attrName>ppt_x</p:attrName>
                        </p:attrNameLst>
                      </p:cBhvr>
                      <p:tavLst>
                        <p:tav tm="0">
                          <p:val>
                            <p:strVal val="#ppt_x"/>
                          </p:val>
                        </p:tav>
                        <p:tav tm="100000">
                          <p:val>
                            <p:strVal val="#ppt_x"/>
                          </p:val>
                        </p:tav>
                      </p:tavLst>
                    </p:anim>
                    <p:anim calcmode="lin" valueType="num">
                      <p:cBhvr>
                        <p:cTn dur="75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2"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P spid="28" grpId="0" animBg="1"/>
      <p:bldP spid="29" grpId="0">
        <p:tmplLst>
          <p:tmpl>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750"/>
                        <p:tgtEl>
                          <p:spTgt spid="29"/>
                        </p:tgtEl>
                      </p:cBhvr>
                    </p:animEffect>
                    <p:anim calcmode="lin" valueType="num">
                      <p:cBhvr>
                        <p:cTn dur="750" fill="hold"/>
                        <p:tgtEl>
                          <p:spTgt spid="29"/>
                        </p:tgtEl>
                        <p:attrNameLst>
                          <p:attrName>ppt_x</p:attrName>
                        </p:attrNameLst>
                      </p:cBhvr>
                      <p:tavLst>
                        <p:tav tm="0">
                          <p:val>
                            <p:strVal val="#ppt_x"/>
                          </p:val>
                        </p:tav>
                        <p:tav tm="100000">
                          <p:val>
                            <p:strVal val="#ppt_x"/>
                          </p:val>
                        </p:tav>
                      </p:tavLst>
                    </p:anim>
                    <p:anim calcmode="lin" valueType="num">
                      <p:cBhvr>
                        <p:cTn dur="75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anim calcmode="lin" valueType="num">
                      <p:cBhvr>
                        <p:cTn dur="750" fill="hold"/>
                        <p:tgtEl>
                          <p:spTgt spid="30"/>
                        </p:tgtEl>
                        <p:attrNameLst>
                          <p:attrName>ppt_x</p:attrName>
                        </p:attrNameLst>
                      </p:cBhvr>
                      <p:tavLst>
                        <p:tav tm="0">
                          <p:val>
                            <p:strVal val="#ppt_x"/>
                          </p:val>
                        </p:tav>
                        <p:tav tm="100000">
                          <p:val>
                            <p:strVal val="#ppt_x"/>
                          </p:val>
                        </p:tav>
                      </p:tavLst>
                    </p:anim>
                    <p:anim calcmode="lin" valueType="num">
                      <p:cBhvr>
                        <p:cTn dur="750" fill="hold"/>
                        <p:tgtEl>
                          <p:spTgt spid="30"/>
                        </p:tgtEl>
                        <p:attrNameLst>
                          <p:attrName>ppt_y</p:attrName>
                        </p:attrNameLst>
                      </p:cBhvr>
                      <p:tavLst>
                        <p:tav tm="0">
                          <p:val>
                            <p:strVal val="#ppt_y+.1"/>
                          </p:val>
                        </p:tav>
                        <p:tav tm="100000">
                          <p:val>
                            <p:strVal val="#ppt_y"/>
                          </p:val>
                        </p:tav>
                      </p:tavLst>
                    </p:anim>
                  </p:childTnLst>
                </p:cTn>
              </p:par>
            </p:tnLst>
          </p:tmpl>
        </p:tmplLst>
      </p:bldP>
      <p:bldP spid="31" grpId="0" animBg="1"/>
      <p:bldP spid="32" grpId="0">
        <p:tmplLst>
          <p:tmpl>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anim calcmode="lin" valueType="num">
                      <p:cBhvr>
                        <p:cTn dur="750" fill="hold"/>
                        <p:tgtEl>
                          <p:spTgt spid="32"/>
                        </p:tgtEl>
                        <p:attrNameLst>
                          <p:attrName>ppt_x</p:attrName>
                        </p:attrNameLst>
                      </p:cBhvr>
                      <p:tavLst>
                        <p:tav tm="0">
                          <p:val>
                            <p:strVal val="#ppt_x"/>
                          </p:val>
                        </p:tav>
                        <p:tav tm="100000">
                          <p:val>
                            <p:strVal val="#ppt_x"/>
                          </p:val>
                        </p:tav>
                      </p:tavLst>
                    </p:anim>
                    <p:anim calcmode="lin" valueType="num">
                      <p:cBhvr>
                        <p:cTn dur="75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750"/>
                        <p:tgtEl>
                          <p:spTgt spid="33"/>
                        </p:tgtEl>
                      </p:cBhvr>
                    </p:animEffect>
                    <p:anim calcmode="lin" valueType="num">
                      <p:cBhvr>
                        <p:cTn dur="750" fill="hold"/>
                        <p:tgtEl>
                          <p:spTgt spid="33"/>
                        </p:tgtEl>
                        <p:attrNameLst>
                          <p:attrName>ppt_x</p:attrName>
                        </p:attrNameLst>
                      </p:cBhvr>
                      <p:tavLst>
                        <p:tav tm="0">
                          <p:val>
                            <p:strVal val="#ppt_x"/>
                          </p:val>
                        </p:tav>
                        <p:tav tm="100000">
                          <p:val>
                            <p:strVal val="#ppt_x"/>
                          </p:val>
                        </p:tav>
                      </p:tavLst>
                    </p:anim>
                    <p:anim calcmode="lin" valueType="num">
                      <p:cBhvr>
                        <p:cTn dur="750" fill="hold"/>
                        <p:tgtEl>
                          <p:spTgt spid="33"/>
                        </p:tgtEl>
                        <p:attrNameLst>
                          <p:attrName>ppt_y</p:attrName>
                        </p:attrNameLst>
                      </p:cBhvr>
                      <p:tavLst>
                        <p:tav tm="0">
                          <p:val>
                            <p:strVal val="#ppt_y+.1"/>
                          </p:val>
                        </p:tav>
                        <p:tav tm="100000">
                          <p:val>
                            <p:strVal val="#ppt_y"/>
                          </p:val>
                        </p:tav>
                      </p:tavLst>
                    </p:anim>
                  </p:childTnLst>
                </p:cTn>
              </p:par>
            </p:tnLst>
          </p:tmpl>
        </p:tmplLst>
      </p:bldP>
      <p:bldP spid="34" grpId="0" animBg="1"/>
      <p:bldP spid="35" grpId="0">
        <p:tmplLst>
          <p:tmpl>
            <p:tnLst>
              <p:par>
                <p:cTn presetID="42"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750"/>
                        <p:tgtEl>
                          <p:spTgt spid="35"/>
                        </p:tgtEl>
                      </p:cBhvr>
                    </p:animEffect>
                    <p:anim calcmode="lin" valueType="num">
                      <p:cBhvr>
                        <p:cTn dur="750" fill="hold"/>
                        <p:tgtEl>
                          <p:spTgt spid="35"/>
                        </p:tgtEl>
                        <p:attrNameLst>
                          <p:attrName>ppt_x</p:attrName>
                        </p:attrNameLst>
                      </p:cBhvr>
                      <p:tavLst>
                        <p:tav tm="0">
                          <p:val>
                            <p:strVal val="#ppt_x"/>
                          </p:val>
                        </p:tav>
                        <p:tav tm="100000">
                          <p:val>
                            <p:strVal val="#ppt_x"/>
                          </p:val>
                        </p:tav>
                      </p:tavLst>
                    </p:anim>
                    <p:anim calcmode="lin" valueType="num">
                      <p:cBhvr>
                        <p:cTn dur="75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750"/>
                        <p:tgtEl>
                          <p:spTgt spid="36"/>
                        </p:tgtEl>
                      </p:cBhvr>
                    </p:animEffect>
                    <p:anim calcmode="lin" valueType="num">
                      <p:cBhvr>
                        <p:cTn dur="750" fill="hold"/>
                        <p:tgtEl>
                          <p:spTgt spid="36"/>
                        </p:tgtEl>
                        <p:attrNameLst>
                          <p:attrName>ppt_x</p:attrName>
                        </p:attrNameLst>
                      </p:cBhvr>
                      <p:tavLst>
                        <p:tav tm="0">
                          <p:val>
                            <p:strVal val="#ppt_x"/>
                          </p:val>
                        </p:tav>
                        <p:tav tm="100000">
                          <p:val>
                            <p:strVal val="#ppt_x"/>
                          </p:val>
                        </p:tav>
                      </p:tavLst>
                    </p:anim>
                    <p:anim calcmode="lin" valueType="num">
                      <p:cBhvr>
                        <p:cTn dur="750" fill="hold"/>
                        <p:tgtEl>
                          <p:spTgt spid="36"/>
                        </p:tgtEl>
                        <p:attrNameLst>
                          <p:attrName>ppt_y</p:attrName>
                        </p:attrNameLst>
                      </p:cBhvr>
                      <p:tavLst>
                        <p:tav tm="0">
                          <p:val>
                            <p:strVal val="#ppt_y+.1"/>
                          </p:val>
                        </p:tav>
                        <p:tav tm="100000">
                          <p:val>
                            <p:strVal val="#ppt_y"/>
                          </p:val>
                        </p:tav>
                      </p:tavLst>
                    </p:anim>
                  </p:childTnLst>
                </p:cTn>
              </p:par>
            </p:tnLst>
          </p:tmpl>
        </p:tmplLst>
      </p:bldP>
      <p:bldP spid="37" grpId="0" animBg="1"/>
      <p:bldP spid="38" grpId="0">
        <p:tmplLst>
          <p:tmpl>
            <p:tnLst>
              <p:par>
                <p:cTn presetID="42"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750"/>
                        <p:tgtEl>
                          <p:spTgt spid="38"/>
                        </p:tgtEl>
                      </p:cBhvr>
                    </p:animEffect>
                    <p:anim calcmode="lin" valueType="num">
                      <p:cBhvr>
                        <p:cTn dur="750" fill="hold"/>
                        <p:tgtEl>
                          <p:spTgt spid="38"/>
                        </p:tgtEl>
                        <p:attrNameLst>
                          <p:attrName>ppt_x</p:attrName>
                        </p:attrNameLst>
                      </p:cBhvr>
                      <p:tavLst>
                        <p:tav tm="0">
                          <p:val>
                            <p:strVal val="#ppt_x"/>
                          </p:val>
                        </p:tav>
                        <p:tav tm="100000">
                          <p:val>
                            <p:strVal val="#ppt_x"/>
                          </p:val>
                        </p:tav>
                      </p:tavLst>
                    </p:anim>
                    <p:anim calcmode="lin" valueType="num">
                      <p:cBhvr>
                        <p:cTn dur="75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42"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750"/>
                        <p:tgtEl>
                          <p:spTgt spid="39"/>
                        </p:tgtEl>
                      </p:cBhvr>
                    </p:animEffect>
                    <p:anim calcmode="lin" valueType="num">
                      <p:cBhvr>
                        <p:cTn dur="750" fill="hold"/>
                        <p:tgtEl>
                          <p:spTgt spid="39"/>
                        </p:tgtEl>
                        <p:attrNameLst>
                          <p:attrName>ppt_x</p:attrName>
                        </p:attrNameLst>
                      </p:cBhvr>
                      <p:tavLst>
                        <p:tav tm="0">
                          <p:val>
                            <p:strVal val="#ppt_x"/>
                          </p:val>
                        </p:tav>
                        <p:tav tm="100000">
                          <p:val>
                            <p:strVal val="#ppt_x"/>
                          </p:val>
                        </p:tav>
                      </p:tavLst>
                    </p:anim>
                    <p:anim calcmode="lin" valueType="num">
                      <p:cBhvr>
                        <p:cTn dur="750" fill="hold"/>
                        <p:tgtEl>
                          <p:spTgt spid="39"/>
                        </p:tgtEl>
                        <p:attrNameLst>
                          <p:attrName>ppt_y</p:attrName>
                        </p:attrNameLst>
                      </p:cBhvr>
                      <p:tavLst>
                        <p:tav tm="0">
                          <p:val>
                            <p:strVal val="#ppt_y+.1"/>
                          </p:val>
                        </p:tav>
                        <p:tav tm="100000">
                          <p:val>
                            <p:strVal val="#ppt_y"/>
                          </p:val>
                        </p:tav>
                      </p:tavLst>
                    </p:anim>
                  </p:childTnLst>
                </p:cTn>
              </p:par>
            </p:tnLst>
          </p:tmpl>
        </p:tmplLst>
      </p:bldP>
      <p:bldP spid="40" grpId="0" animBg="1"/>
    </p:bldLst>
  </p:timing>
  <p:extLst>
    <p:ext uri="{DCECCB84-F9BA-43D5-87BE-67443E8EF086}">
      <p15:sldGuideLst xmlns:p15="http://schemas.microsoft.com/office/powerpoint/2012/main">
        <p15:guide id="1" pos="1488">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ection Divider">
    <p:spTree>
      <p:nvGrpSpPr>
        <p:cNvPr id="1" name=""/>
        <p:cNvGrpSpPr/>
        <p:nvPr/>
      </p:nvGrpSpPr>
      <p:grpSpPr>
        <a:xfrm>
          <a:off x="0" y="0"/>
          <a:ext cx="0" cy="0"/>
        </a:xfrm>
      </p:grpSpPr>
      <p:sp>
        <p:nvSpPr>
          <p:cNvPr id="4" name="White Rectangle"/>
          <p:cNvSpPr/>
          <p:nvPr/>
        </p:nvSpPr>
        <p:spPr>
          <a:xfrm>
            <a:off x="696686" y="685799"/>
            <a:ext cx="10798629" cy="5493717"/>
          </a:xfrm>
          <a:prstGeom prst="rect">
            <a:avLst/>
          </a:prstGeom>
          <a:solidFill>
            <a:schemeClr val="bg1"/>
          </a:solidFill>
          <a:ln>
            <a:noFill/>
          </a:ln>
          <a:effectLst>
            <a:outerShdw blurRad="5969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p:cNvSpPr>
            <a:spLocks noGrp="1"/>
          </p:cNvSpPr>
          <p:nvPr>
            <p:ph type="body" idx="1" hasCustomPrompt="1"/>
          </p:nvPr>
        </p:nvSpPr>
        <p:spPr>
          <a:xfrm>
            <a:off x="1371601" y="4902500"/>
            <a:ext cx="9448800" cy="583899"/>
          </a:xfrm>
        </p:spPr>
        <p:txBody>
          <a:bodyPr tIns="0" bIns="0" anchor="ctr"/>
          <a:lstStyle>
            <a:lvl1pPr marL="0" indent="0" algn="ctr">
              <a:buNone/>
              <a:defRPr sz="2400" baseline="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2" name="Section Title"/>
          <p:cNvSpPr>
            <a:spLocks noGrp="1"/>
          </p:cNvSpPr>
          <p:nvPr>
            <p:ph type="title" hasCustomPrompt="1"/>
          </p:nvPr>
        </p:nvSpPr>
        <p:spPr>
          <a:xfrm>
            <a:off x="1371600" y="3407620"/>
            <a:ext cx="9448799" cy="1494881"/>
          </a:xfrm>
        </p:spPr>
        <p:txBody>
          <a:bodyPr tIns="0" bIns="0" anchor="ctr">
            <a:noAutofit/>
          </a:bodyPr>
          <a:lstStyle>
            <a:lvl1pPr algn="ctr">
              <a:lnSpc>
                <a:spcPts val="7200"/>
              </a:lnSpc>
              <a:defRPr sz="7200"/>
            </a:lvl1pPr>
          </a:lstStyle>
          <a:p>
            <a:r>
              <a:rPr lang="en-US"/>
              <a:t>Section Title</a:t>
            </a:r>
          </a:p>
        </p:txBody>
      </p:sp>
      <p:sp>
        <p:nvSpPr>
          <p:cNvPr id="8" name="Section Number"/>
          <p:cNvSpPr>
            <a:spLocks noGrp="1"/>
          </p:cNvSpPr>
          <p:nvPr>
            <p:ph type="body" sz="quarter" idx="10" hasCustomPrompt="1"/>
          </p:nvPr>
        </p:nvSpPr>
        <p:spPr>
          <a:xfrm>
            <a:off x="5419201" y="1954876"/>
            <a:ext cx="1490662" cy="1179870"/>
          </a:xfrm>
        </p:spPr>
        <p:txBody>
          <a:bodyPr tIns="0" bIns="91440" anchor="ctr"/>
          <a:lstStyle>
            <a:lvl1pPr marL="0" indent="0" algn="ctr">
              <a:buNone/>
              <a:defRPr sz="11500" b="1" baseline="0">
                <a:solidFill>
                  <a:srgbClr val="003D58"/>
                </a:solidFill>
                <a:latin typeface="Arial" panose="020b0604020202020204" pitchFamily="34" charset="0"/>
                <a:cs typeface="Arial" panose="020b0604020202020204" pitchFamily="34" charset="0"/>
              </a:defRPr>
            </a:lvl1pPr>
          </a:lstStyle>
          <a:p>
            <a:pPr lvl="0"/>
            <a:r>
              <a:rPr lang="en-US"/>
              <a:t>0</a:t>
            </a:r>
          </a:p>
        </p:txBody>
      </p:sp>
    </p:spTree>
    <p:extLst>
      <p:ext uri="{BB962C8B-B14F-4D97-AF65-F5344CB8AC3E}">
        <p14:creationId val="1439544873"/>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50"/>
                                        <p:tgtEl>
                                          <p:spTgt spid="3">
                                            <p:txEl>
                                              <p:pRg st="0" end="0"/>
                                            </p:txEl>
                                          </p:spTgt>
                                        </p:tgtEl>
                                      </p:cBhvr>
                                    </p:animEffect>
                                    <p:anim calcmode="lin" valueType="num">
                                      <p:cBhvr>
                                        <p:cTn id="16"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750"/>
                                        <p:tgtEl>
                                          <p:spTgt spid="8">
                                            <p:txEl>
                                              <p:pRg st="0" end="0"/>
                                            </p:txEl>
                                          </p:spTgt>
                                        </p:tgtEl>
                                      </p:cBhvr>
                                    </p:animEffect>
                                    <p:anim calcmode="lin" valueType="num">
                                      <p:cBhvr>
                                        <p:cTn id="2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tmplLst>
          <p:tmpl lvl="1">
            <p:tnLst>
              <p:par>
                <p:cTn presetID="42"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P spid="8" grpId="0" build="p">
        <p:tmplLst>
          <p:tmpl lvl="1">
            <p:tnLst>
              <p:par>
                <p:cTn presetID="47"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ppt_x</p:attrName>
                        </p:attrNameLst>
                      </p:cBhvr>
                      <p:tavLst>
                        <p:tav tm="0">
                          <p:val>
                            <p:strVal val="#ppt_x"/>
                          </p:val>
                        </p:tav>
                        <p:tav tm="100000">
                          <p:val>
                            <p:strVal val="#ppt_x"/>
                          </p:val>
                        </p:tav>
                      </p:tavLst>
                    </p:anim>
                    <p:anim calcmode="lin" valueType="num">
                      <p:cBhvr>
                        <p:cTn dur="750" fill="hold"/>
                        <p:tgtEl>
                          <p:spTgt spid="8"/>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5" pos="864">
          <p15:clr>
            <a:srgbClr val="A4A3A4"/>
          </p15:clr>
        </p15:guide>
        <p15:guide id="6" orient="horz" pos="864">
          <p15:clr>
            <a:srgbClr val="A4A3A4"/>
          </p15:clr>
        </p15:guide>
        <p15:guide id="7" pos="6816">
          <p15:clr>
            <a:srgbClr val="A4A3A4"/>
          </p15:clr>
        </p15:guide>
        <p15:guide id="8" orient="horz" pos="3456">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bg>
      <p:bgPr>
        <a:solidFill>
          <a:schemeClr val="bg1"/>
        </a:solidFill>
        <a:effectLst/>
      </p:bgPr>
    </p:bg>
    <p:spTree>
      <p:nvGrpSpPr>
        <p:cNvPr id="1" name=""/>
        <p:cNvGrpSpPr/>
        <p:nvPr/>
      </p:nvGrpSpPr>
      <p:grpSpPr>
        <a:xfrm>
          <a:off x="0" y="0"/>
          <a:ext cx="0" cy="0"/>
        </a:xfrm>
      </p:grpSpPr>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FC925FA-2BB9-47D3-A910-04E32A3BADA0}" type="slidenum">
              <a:rPr lang="en-US" smtClean="0"/>
              <a:t>‹#›</a:t>
            </a:fld>
            <a:endParaRPr lang="en-US"/>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395247664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Blank Background">
    <p:spTree>
      <p:nvGrpSpPr>
        <p:cNvPr id="1" name=""/>
        <p:cNvGrpSpPr/>
        <p:nvPr/>
      </p:nvGrpSpPr>
      <p:grpSpPr>
        <a:xfrm>
          <a:off x="0" y="0"/>
          <a:ext cx="0" cy="0"/>
        </a:xfrm>
      </p:grpSpPr>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2F35B4CE-FE01-4034-ADC1-79C37189BEAA}" type="slidenum">
              <a:rPr lang="en-US" smtClean="0"/>
              <a:t>‹#›</a:t>
            </a:fld>
            <a:endParaRPr lang="en-US"/>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522628661"/>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Closing Slide (Logo)">
    <p:spTree>
      <p:nvGrpSpPr>
        <p:cNvPr id="1" name=""/>
        <p:cNvGrpSpPr/>
        <p:nvPr/>
      </p:nvGrpSpPr>
      <p:grpSpPr>
        <a:xfrm>
          <a:off x="0" y="0"/>
          <a:ext cx="0" cy="0"/>
        </a:xfrm>
      </p:grpSpPr>
      <p:grpSp>
        <p:nvGrpSpPr>
          <p:cNvPr id="13" name="Shook, Hardy &amp; Bacon"/>
          <p:cNvGrpSpPr/>
          <p:nvPr/>
        </p:nvGrpSpPr>
        <p:grpSpPr>
          <a:xfrm>
            <a:off x="4846647" y="3086471"/>
            <a:ext cx="2477191" cy="694121"/>
            <a:chOff x="4846647" y="3086471"/>
            <a:chExt cx="2477191" cy="694121"/>
          </a:xfrm>
          <a:solidFill>
            <a:schemeClr val="tx1"/>
          </a:solidFill>
        </p:grpSpPr>
        <p:grpSp>
          <p:nvGrpSpPr>
            <p:cNvPr id="14" name="Shook"/>
            <p:cNvGrpSpPr/>
            <p:nvPr/>
          </p:nvGrpSpPr>
          <p:grpSpPr>
            <a:xfrm>
              <a:off x="4846647" y="3086471"/>
              <a:ext cx="2473738" cy="392529"/>
              <a:chOff x="1477328" y="-2068070"/>
              <a:chExt cx="3411537" cy="541338"/>
            </a:xfrm>
            <a:grpFill/>
          </p:grpSpPr>
          <p:sp>
            <p:nvSpPr>
              <p:cNvPr id="27" name="Freeform 5"/>
              <p:cNvSpPr/>
              <p:nvPr/>
            </p:nvSpPr>
            <p:spPr bwMode="auto">
              <a:xfrm>
                <a:off x="2147253" y="-2053783"/>
                <a:ext cx="423862" cy="514350"/>
              </a:xfrm>
              <a:custGeom>
                <a:gdLst>
                  <a:gd name="T0" fmla="*/ 210 w 267"/>
                  <a:gd name="T1" fmla="*/ 129 h 324"/>
                  <a:gd name="T2" fmla="*/ 58 w 267"/>
                  <a:gd name="T3" fmla="*/ 129 h 324"/>
                  <a:gd name="T4" fmla="*/ 58 w 267"/>
                  <a:gd name="T5" fmla="*/ 0 h 324"/>
                  <a:gd name="T6" fmla="*/ 0 w 267"/>
                  <a:gd name="T7" fmla="*/ 0 h 324"/>
                  <a:gd name="T8" fmla="*/ 0 w 267"/>
                  <a:gd name="T9" fmla="*/ 324 h 324"/>
                  <a:gd name="T10" fmla="*/ 58 w 267"/>
                  <a:gd name="T11" fmla="*/ 324 h 324"/>
                  <a:gd name="T12" fmla="*/ 58 w 267"/>
                  <a:gd name="T13" fmla="*/ 181 h 324"/>
                  <a:gd name="T14" fmla="*/ 210 w 267"/>
                  <a:gd name="T15" fmla="*/ 181 h 324"/>
                  <a:gd name="T16" fmla="*/ 210 w 267"/>
                  <a:gd name="T17" fmla="*/ 324 h 324"/>
                  <a:gd name="T18" fmla="*/ 267 w 267"/>
                  <a:gd name="T19" fmla="*/ 324 h 324"/>
                  <a:gd name="T20" fmla="*/ 267 w 267"/>
                  <a:gd name="T21" fmla="*/ 0 h 324"/>
                  <a:gd name="T22" fmla="*/ 210 w 267"/>
                  <a:gd name="T23" fmla="*/ 0 h 324"/>
                  <a:gd name="T24" fmla="*/ 210 w 267"/>
                  <a:gd name="T25" fmla="*/ 129 h 3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324">
                    <a:moveTo>
                      <a:pt x="210" y="129"/>
                    </a:moveTo>
                    <a:lnTo>
                      <a:pt x="58" y="129"/>
                    </a:lnTo>
                    <a:lnTo>
                      <a:pt x="58" y="0"/>
                    </a:lnTo>
                    <a:lnTo>
                      <a:pt x="0" y="0"/>
                    </a:lnTo>
                    <a:lnTo>
                      <a:pt x="0" y="324"/>
                    </a:lnTo>
                    <a:lnTo>
                      <a:pt x="58" y="324"/>
                    </a:lnTo>
                    <a:lnTo>
                      <a:pt x="58" y="181"/>
                    </a:lnTo>
                    <a:lnTo>
                      <a:pt x="210" y="181"/>
                    </a:lnTo>
                    <a:lnTo>
                      <a:pt x="210" y="324"/>
                    </a:lnTo>
                    <a:lnTo>
                      <a:pt x="267" y="324"/>
                    </a:lnTo>
                    <a:lnTo>
                      <a:pt x="267" y="0"/>
                    </a:lnTo>
                    <a:lnTo>
                      <a:pt x="210" y="0"/>
                    </a:lnTo>
                    <a:lnTo>
                      <a:pt x="210"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8" name="Freeform 6"/>
              <p:cNvSpPr/>
              <p:nvPr/>
            </p:nvSpPr>
            <p:spPr bwMode="auto">
              <a:xfrm>
                <a:off x="4439603" y="-2053783"/>
                <a:ext cx="449262" cy="514350"/>
              </a:xfrm>
              <a:custGeom>
                <a:gdLst>
                  <a:gd name="T0" fmla="*/ 58 w 283"/>
                  <a:gd name="T1" fmla="*/ 165 h 324"/>
                  <a:gd name="T2" fmla="*/ 62 w 283"/>
                  <a:gd name="T3" fmla="*/ 165 h 324"/>
                  <a:gd name="T4" fmla="*/ 202 w 283"/>
                  <a:gd name="T5" fmla="*/ 324 h 324"/>
                  <a:gd name="T6" fmla="*/ 283 w 283"/>
                  <a:gd name="T7" fmla="*/ 324 h 324"/>
                  <a:gd name="T8" fmla="*/ 122 w 283"/>
                  <a:gd name="T9" fmla="*/ 149 h 324"/>
                  <a:gd name="T10" fmla="*/ 273 w 283"/>
                  <a:gd name="T11" fmla="*/ 0 h 324"/>
                  <a:gd name="T12" fmla="*/ 195 w 283"/>
                  <a:gd name="T13" fmla="*/ 0 h 324"/>
                  <a:gd name="T14" fmla="*/ 61 w 283"/>
                  <a:gd name="T15" fmla="*/ 137 h 324"/>
                  <a:gd name="T16" fmla="*/ 58 w 283"/>
                  <a:gd name="T17" fmla="*/ 137 h 324"/>
                  <a:gd name="T18" fmla="*/ 58 w 283"/>
                  <a:gd name="T19" fmla="*/ 0 h 324"/>
                  <a:gd name="T20" fmla="*/ 0 w 283"/>
                  <a:gd name="T21" fmla="*/ 0 h 324"/>
                  <a:gd name="T22" fmla="*/ 0 w 283"/>
                  <a:gd name="T23" fmla="*/ 324 h 324"/>
                  <a:gd name="T24" fmla="*/ 58 w 283"/>
                  <a:gd name="T25" fmla="*/ 324 h 324"/>
                  <a:gd name="T26" fmla="*/ 58 w 283"/>
                  <a:gd name="T27" fmla="*/ 165 h 3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324">
                    <a:moveTo>
                      <a:pt x="58" y="165"/>
                    </a:moveTo>
                    <a:lnTo>
                      <a:pt x="62" y="165"/>
                    </a:lnTo>
                    <a:lnTo>
                      <a:pt x="202" y="324"/>
                    </a:lnTo>
                    <a:lnTo>
                      <a:pt x="283" y="324"/>
                    </a:lnTo>
                    <a:lnTo>
                      <a:pt x="122" y="149"/>
                    </a:lnTo>
                    <a:lnTo>
                      <a:pt x="273" y="0"/>
                    </a:lnTo>
                    <a:lnTo>
                      <a:pt x="195" y="0"/>
                    </a:lnTo>
                    <a:lnTo>
                      <a:pt x="61" y="137"/>
                    </a:lnTo>
                    <a:lnTo>
                      <a:pt x="58" y="137"/>
                    </a:lnTo>
                    <a:lnTo>
                      <a:pt x="58" y="0"/>
                    </a:lnTo>
                    <a:lnTo>
                      <a:pt x="0" y="0"/>
                    </a:lnTo>
                    <a:lnTo>
                      <a:pt x="0" y="324"/>
                    </a:lnTo>
                    <a:lnTo>
                      <a:pt x="58" y="324"/>
                    </a:lnTo>
                    <a:lnTo>
                      <a:pt x="58"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9" name="Freeform 7"/>
              <p:cNvSpPr/>
              <p:nvPr/>
            </p:nvSpPr>
            <p:spPr bwMode="auto">
              <a:xfrm>
                <a:off x="1477328" y="-2068070"/>
                <a:ext cx="357187" cy="541338"/>
              </a:xfrm>
              <a:custGeom>
                <a:gdLst>
                  <a:gd name="T0" fmla="*/ 291 w 304"/>
                  <a:gd name="T1" fmla="*/ 382 h 460"/>
                  <a:gd name="T2" fmla="*/ 304 w 304"/>
                  <a:gd name="T3" fmla="*/ 320 h 460"/>
                  <a:gd name="T4" fmla="*/ 288 w 304"/>
                  <a:gd name="T5" fmla="*/ 258 h 460"/>
                  <a:gd name="T6" fmla="*/ 250 w 304"/>
                  <a:gd name="T7" fmla="*/ 220 h 460"/>
                  <a:gd name="T8" fmla="*/ 200 w 304"/>
                  <a:gd name="T9" fmla="*/ 198 h 460"/>
                  <a:gd name="T10" fmla="*/ 150 w 304"/>
                  <a:gd name="T11" fmla="*/ 181 h 460"/>
                  <a:gd name="T12" fmla="*/ 111 w 304"/>
                  <a:gd name="T13" fmla="*/ 161 h 460"/>
                  <a:gd name="T14" fmla="*/ 96 w 304"/>
                  <a:gd name="T15" fmla="*/ 127 h 460"/>
                  <a:gd name="T16" fmla="*/ 102 w 304"/>
                  <a:gd name="T17" fmla="*/ 101 h 460"/>
                  <a:gd name="T18" fmla="*/ 119 w 304"/>
                  <a:gd name="T19" fmla="*/ 84 h 460"/>
                  <a:gd name="T20" fmla="*/ 141 w 304"/>
                  <a:gd name="T21" fmla="*/ 74 h 460"/>
                  <a:gd name="T22" fmla="*/ 168 w 304"/>
                  <a:gd name="T23" fmla="*/ 71 h 460"/>
                  <a:gd name="T24" fmla="*/ 211 w 304"/>
                  <a:gd name="T25" fmla="*/ 79 h 460"/>
                  <a:gd name="T26" fmla="*/ 244 w 304"/>
                  <a:gd name="T27" fmla="*/ 105 h 460"/>
                  <a:gd name="T28" fmla="*/ 301 w 304"/>
                  <a:gd name="T29" fmla="*/ 45 h 460"/>
                  <a:gd name="T30" fmla="*/ 243 w 304"/>
                  <a:gd name="T31" fmla="*/ 11 h 460"/>
                  <a:gd name="T32" fmla="*/ 176 w 304"/>
                  <a:gd name="T33" fmla="*/ 0 h 460"/>
                  <a:gd name="T34" fmla="*/ 116 w 304"/>
                  <a:gd name="T35" fmla="*/ 8 h 460"/>
                  <a:gd name="T36" fmla="*/ 65 w 304"/>
                  <a:gd name="T37" fmla="*/ 33 h 460"/>
                  <a:gd name="T38" fmla="*/ 28 w 304"/>
                  <a:gd name="T39" fmla="*/ 74 h 460"/>
                  <a:gd name="T40" fmla="*/ 14 w 304"/>
                  <a:gd name="T41" fmla="*/ 132 h 460"/>
                  <a:gd name="T42" fmla="*/ 30 w 304"/>
                  <a:gd name="T43" fmla="*/ 194 h 460"/>
                  <a:gd name="T44" fmla="*/ 68 w 304"/>
                  <a:gd name="T45" fmla="*/ 232 h 460"/>
                  <a:gd name="T46" fmla="*/ 118 w 304"/>
                  <a:gd name="T47" fmla="*/ 254 h 460"/>
                  <a:gd name="T48" fmla="*/ 168 w 304"/>
                  <a:gd name="T49" fmla="*/ 270 h 460"/>
                  <a:gd name="T50" fmla="*/ 207 w 304"/>
                  <a:gd name="T51" fmla="*/ 292 h 460"/>
                  <a:gd name="T52" fmla="*/ 222 w 304"/>
                  <a:gd name="T53" fmla="*/ 330 h 460"/>
                  <a:gd name="T54" fmla="*/ 215 w 304"/>
                  <a:gd name="T55" fmla="*/ 356 h 460"/>
                  <a:gd name="T56" fmla="*/ 197 w 304"/>
                  <a:gd name="T57" fmla="*/ 375 h 460"/>
                  <a:gd name="T58" fmla="*/ 173 w 304"/>
                  <a:gd name="T59" fmla="*/ 386 h 460"/>
                  <a:gd name="T60" fmla="*/ 145 w 304"/>
                  <a:gd name="T61" fmla="*/ 389 h 460"/>
                  <a:gd name="T62" fmla="*/ 96 w 304"/>
                  <a:gd name="T63" fmla="*/ 377 h 460"/>
                  <a:gd name="T64" fmla="*/ 59 w 304"/>
                  <a:gd name="T65" fmla="*/ 344 h 460"/>
                  <a:gd name="T66" fmla="*/ 0 w 304"/>
                  <a:gd name="T67" fmla="*/ 401 h 460"/>
                  <a:gd name="T68" fmla="*/ 65 w 304"/>
                  <a:gd name="T69" fmla="*/ 446 h 460"/>
                  <a:gd name="T70" fmla="*/ 144 w 304"/>
                  <a:gd name="T71" fmla="*/ 460 h 460"/>
                  <a:gd name="T72" fmla="*/ 205 w 304"/>
                  <a:gd name="T73" fmla="*/ 451 h 460"/>
                  <a:gd name="T74" fmla="*/ 256 w 304"/>
                  <a:gd name="T75" fmla="*/ 425 h 460"/>
                  <a:gd name="T76" fmla="*/ 291 w 304"/>
                  <a:gd name="T77" fmla="*/ 382 h 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4" h="460">
                    <a:moveTo>
                      <a:pt x="291" y="382"/>
                    </a:moveTo>
                    <a:cubicBezTo>
                      <a:pt x="299" y="364"/>
                      <a:pt x="304" y="344"/>
                      <a:pt x="304" y="320"/>
                    </a:cubicBezTo>
                    <a:cubicBezTo>
                      <a:pt x="304" y="294"/>
                      <a:pt x="299" y="273"/>
                      <a:pt x="288" y="258"/>
                    </a:cubicBezTo>
                    <a:cubicBezTo>
                      <a:pt x="278" y="242"/>
                      <a:pt x="265" y="230"/>
                      <a:pt x="250" y="220"/>
                    </a:cubicBezTo>
                    <a:cubicBezTo>
                      <a:pt x="235" y="211"/>
                      <a:pt x="218" y="203"/>
                      <a:pt x="200" y="198"/>
                    </a:cubicBezTo>
                    <a:cubicBezTo>
                      <a:pt x="182" y="193"/>
                      <a:pt x="165" y="187"/>
                      <a:pt x="150" y="181"/>
                    </a:cubicBezTo>
                    <a:cubicBezTo>
                      <a:pt x="135" y="175"/>
                      <a:pt x="122" y="169"/>
                      <a:pt x="111" y="161"/>
                    </a:cubicBezTo>
                    <a:cubicBezTo>
                      <a:pt x="101" y="153"/>
                      <a:pt x="96" y="142"/>
                      <a:pt x="96" y="127"/>
                    </a:cubicBezTo>
                    <a:cubicBezTo>
                      <a:pt x="96" y="117"/>
                      <a:pt x="98" y="108"/>
                      <a:pt x="102" y="101"/>
                    </a:cubicBezTo>
                    <a:cubicBezTo>
                      <a:pt x="106" y="94"/>
                      <a:pt x="112" y="88"/>
                      <a:pt x="119" y="84"/>
                    </a:cubicBezTo>
                    <a:cubicBezTo>
                      <a:pt x="125" y="79"/>
                      <a:pt x="133" y="76"/>
                      <a:pt x="141" y="74"/>
                    </a:cubicBezTo>
                    <a:cubicBezTo>
                      <a:pt x="150" y="72"/>
                      <a:pt x="159" y="71"/>
                      <a:pt x="168" y="71"/>
                    </a:cubicBezTo>
                    <a:cubicBezTo>
                      <a:pt x="183" y="71"/>
                      <a:pt x="197" y="73"/>
                      <a:pt x="211" y="79"/>
                    </a:cubicBezTo>
                    <a:cubicBezTo>
                      <a:pt x="225" y="84"/>
                      <a:pt x="236" y="93"/>
                      <a:pt x="244" y="105"/>
                    </a:cubicBezTo>
                    <a:cubicBezTo>
                      <a:pt x="301" y="45"/>
                      <a:pt x="301" y="45"/>
                      <a:pt x="301" y="45"/>
                    </a:cubicBezTo>
                    <a:cubicBezTo>
                      <a:pt x="284" y="29"/>
                      <a:pt x="264" y="18"/>
                      <a:pt x="243" y="11"/>
                    </a:cubicBezTo>
                    <a:cubicBezTo>
                      <a:pt x="221" y="4"/>
                      <a:pt x="199" y="0"/>
                      <a:pt x="176" y="0"/>
                    </a:cubicBezTo>
                    <a:cubicBezTo>
                      <a:pt x="156" y="0"/>
                      <a:pt x="136" y="3"/>
                      <a:pt x="116" y="8"/>
                    </a:cubicBezTo>
                    <a:cubicBezTo>
                      <a:pt x="97" y="13"/>
                      <a:pt x="80" y="22"/>
                      <a:pt x="65" y="33"/>
                    </a:cubicBezTo>
                    <a:cubicBezTo>
                      <a:pt x="50" y="43"/>
                      <a:pt x="38" y="57"/>
                      <a:pt x="28" y="74"/>
                    </a:cubicBezTo>
                    <a:cubicBezTo>
                      <a:pt x="19" y="90"/>
                      <a:pt x="14" y="110"/>
                      <a:pt x="14" y="132"/>
                    </a:cubicBezTo>
                    <a:cubicBezTo>
                      <a:pt x="14" y="158"/>
                      <a:pt x="20" y="179"/>
                      <a:pt x="30" y="194"/>
                    </a:cubicBezTo>
                    <a:cubicBezTo>
                      <a:pt x="40" y="210"/>
                      <a:pt x="53" y="222"/>
                      <a:pt x="68" y="232"/>
                    </a:cubicBezTo>
                    <a:cubicBezTo>
                      <a:pt x="83" y="241"/>
                      <a:pt x="100" y="248"/>
                      <a:pt x="118" y="254"/>
                    </a:cubicBezTo>
                    <a:cubicBezTo>
                      <a:pt x="136" y="259"/>
                      <a:pt x="153" y="265"/>
                      <a:pt x="168" y="270"/>
                    </a:cubicBezTo>
                    <a:cubicBezTo>
                      <a:pt x="184" y="276"/>
                      <a:pt x="196" y="284"/>
                      <a:pt x="207" y="292"/>
                    </a:cubicBezTo>
                    <a:cubicBezTo>
                      <a:pt x="217" y="301"/>
                      <a:pt x="222" y="313"/>
                      <a:pt x="222" y="330"/>
                    </a:cubicBezTo>
                    <a:cubicBezTo>
                      <a:pt x="222" y="339"/>
                      <a:pt x="220" y="348"/>
                      <a:pt x="215" y="356"/>
                    </a:cubicBezTo>
                    <a:cubicBezTo>
                      <a:pt x="211" y="363"/>
                      <a:pt x="205" y="370"/>
                      <a:pt x="197" y="375"/>
                    </a:cubicBezTo>
                    <a:cubicBezTo>
                      <a:pt x="190" y="380"/>
                      <a:pt x="182" y="383"/>
                      <a:pt x="173" y="386"/>
                    </a:cubicBezTo>
                    <a:cubicBezTo>
                      <a:pt x="164" y="388"/>
                      <a:pt x="154" y="389"/>
                      <a:pt x="145" y="389"/>
                    </a:cubicBezTo>
                    <a:cubicBezTo>
                      <a:pt x="128" y="389"/>
                      <a:pt x="112" y="385"/>
                      <a:pt x="96" y="377"/>
                    </a:cubicBezTo>
                    <a:cubicBezTo>
                      <a:pt x="81" y="369"/>
                      <a:pt x="68" y="358"/>
                      <a:pt x="59" y="344"/>
                    </a:cubicBezTo>
                    <a:cubicBezTo>
                      <a:pt x="0" y="401"/>
                      <a:pt x="0" y="401"/>
                      <a:pt x="0" y="401"/>
                    </a:cubicBezTo>
                    <a:cubicBezTo>
                      <a:pt x="18" y="422"/>
                      <a:pt x="40" y="437"/>
                      <a:pt x="65" y="446"/>
                    </a:cubicBezTo>
                    <a:cubicBezTo>
                      <a:pt x="90" y="455"/>
                      <a:pt x="116" y="460"/>
                      <a:pt x="144" y="460"/>
                    </a:cubicBezTo>
                    <a:cubicBezTo>
                      <a:pt x="165" y="460"/>
                      <a:pt x="185" y="457"/>
                      <a:pt x="205" y="451"/>
                    </a:cubicBezTo>
                    <a:cubicBezTo>
                      <a:pt x="224" y="445"/>
                      <a:pt x="241" y="437"/>
                      <a:pt x="256" y="425"/>
                    </a:cubicBezTo>
                    <a:cubicBezTo>
                      <a:pt x="270" y="414"/>
                      <a:pt x="282" y="399"/>
                      <a:pt x="291"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0" name="Freeform 8"/>
              <p:cNvSpPr>
                <a:spLocks noEditPoints="1"/>
              </p:cNvSpPr>
              <p:nvPr/>
            </p:nvSpPr>
            <p:spPr bwMode="auto">
              <a:xfrm>
                <a:off x="2875915" y="-2068070"/>
                <a:ext cx="546100" cy="541338"/>
              </a:xfrm>
              <a:custGeom>
                <a:gdLst>
                  <a:gd name="T0" fmla="*/ 399 w 464"/>
                  <a:gd name="T1" fmla="*/ 61 h 460"/>
                  <a:gd name="T2" fmla="*/ 325 w 464"/>
                  <a:gd name="T3" fmla="*/ 15 h 460"/>
                  <a:gd name="T4" fmla="*/ 231 w 464"/>
                  <a:gd name="T5" fmla="*/ 0 h 460"/>
                  <a:gd name="T6" fmla="*/ 138 w 464"/>
                  <a:gd name="T7" fmla="*/ 16 h 460"/>
                  <a:gd name="T8" fmla="*/ 65 w 464"/>
                  <a:gd name="T9" fmla="*/ 63 h 460"/>
                  <a:gd name="T10" fmla="*/ 17 w 464"/>
                  <a:gd name="T11" fmla="*/ 136 h 460"/>
                  <a:gd name="T12" fmla="*/ 0 w 464"/>
                  <a:gd name="T13" fmla="*/ 232 h 460"/>
                  <a:gd name="T14" fmla="*/ 17 w 464"/>
                  <a:gd name="T15" fmla="*/ 325 h 460"/>
                  <a:gd name="T16" fmla="*/ 65 w 464"/>
                  <a:gd name="T17" fmla="*/ 397 h 460"/>
                  <a:gd name="T18" fmla="*/ 138 w 464"/>
                  <a:gd name="T19" fmla="*/ 444 h 460"/>
                  <a:gd name="T20" fmla="*/ 231 w 464"/>
                  <a:gd name="T21" fmla="*/ 460 h 460"/>
                  <a:gd name="T22" fmla="*/ 325 w 464"/>
                  <a:gd name="T23" fmla="*/ 442 h 460"/>
                  <a:gd name="T24" fmla="*/ 399 w 464"/>
                  <a:gd name="T25" fmla="*/ 395 h 460"/>
                  <a:gd name="T26" fmla="*/ 447 w 464"/>
                  <a:gd name="T27" fmla="*/ 323 h 460"/>
                  <a:gd name="T28" fmla="*/ 464 w 464"/>
                  <a:gd name="T29" fmla="*/ 229 h 460"/>
                  <a:gd name="T30" fmla="*/ 447 w 464"/>
                  <a:gd name="T31" fmla="*/ 134 h 460"/>
                  <a:gd name="T32" fmla="*/ 399 w 464"/>
                  <a:gd name="T33" fmla="*/ 61 h 460"/>
                  <a:gd name="T34" fmla="*/ 372 w 464"/>
                  <a:gd name="T35" fmla="*/ 292 h 460"/>
                  <a:gd name="T36" fmla="*/ 341 w 464"/>
                  <a:gd name="T37" fmla="*/ 343 h 460"/>
                  <a:gd name="T38" fmla="*/ 294 w 464"/>
                  <a:gd name="T39" fmla="*/ 377 h 460"/>
                  <a:gd name="T40" fmla="*/ 232 w 464"/>
                  <a:gd name="T41" fmla="*/ 389 h 460"/>
                  <a:gd name="T42" fmla="*/ 170 w 464"/>
                  <a:gd name="T43" fmla="*/ 377 h 460"/>
                  <a:gd name="T44" fmla="*/ 123 w 464"/>
                  <a:gd name="T45" fmla="*/ 343 h 460"/>
                  <a:gd name="T46" fmla="*/ 92 w 464"/>
                  <a:gd name="T47" fmla="*/ 292 h 460"/>
                  <a:gd name="T48" fmla="*/ 82 w 464"/>
                  <a:gd name="T49" fmla="*/ 227 h 460"/>
                  <a:gd name="T50" fmla="*/ 92 w 464"/>
                  <a:gd name="T51" fmla="*/ 166 h 460"/>
                  <a:gd name="T52" fmla="*/ 123 w 464"/>
                  <a:gd name="T53" fmla="*/ 116 h 460"/>
                  <a:gd name="T54" fmla="*/ 170 w 464"/>
                  <a:gd name="T55" fmla="*/ 83 h 460"/>
                  <a:gd name="T56" fmla="*/ 232 w 464"/>
                  <a:gd name="T57" fmla="*/ 71 h 460"/>
                  <a:gd name="T58" fmla="*/ 294 w 464"/>
                  <a:gd name="T59" fmla="*/ 83 h 460"/>
                  <a:gd name="T60" fmla="*/ 341 w 464"/>
                  <a:gd name="T61" fmla="*/ 116 h 460"/>
                  <a:gd name="T62" fmla="*/ 372 w 464"/>
                  <a:gd name="T63" fmla="*/ 166 h 460"/>
                  <a:gd name="T64" fmla="*/ 383 w 464"/>
                  <a:gd name="T65" fmla="*/ 227 h 460"/>
                  <a:gd name="T66" fmla="*/ 372 w 464"/>
                  <a:gd name="T67" fmla="*/ 292 h 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3" h="460">
                    <a:moveTo>
                      <a:pt x="399" y="61"/>
                    </a:moveTo>
                    <a:cubicBezTo>
                      <a:pt x="378" y="41"/>
                      <a:pt x="354" y="26"/>
                      <a:pt x="325" y="15"/>
                    </a:cubicBezTo>
                    <a:cubicBezTo>
                      <a:pt x="297" y="5"/>
                      <a:pt x="265" y="0"/>
                      <a:pt x="231" y="0"/>
                    </a:cubicBezTo>
                    <a:cubicBezTo>
                      <a:pt x="197" y="0"/>
                      <a:pt x="166" y="6"/>
                      <a:pt x="138" y="16"/>
                    </a:cubicBezTo>
                    <a:cubicBezTo>
                      <a:pt x="110" y="27"/>
                      <a:pt x="86" y="43"/>
                      <a:pt x="65" y="63"/>
                    </a:cubicBezTo>
                    <a:cubicBezTo>
                      <a:pt x="45" y="83"/>
                      <a:pt x="29" y="108"/>
                      <a:pt x="17" y="136"/>
                    </a:cubicBezTo>
                    <a:cubicBezTo>
                      <a:pt x="6" y="165"/>
                      <a:pt x="0" y="197"/>
                      <a:pt x="0" y="232"/>
                    </a:cubicBezTo>
                    <a:cubicBezTo>
                      <a:pt x="0" y="266"/>
                      <a:pt x="6" y="297"/>
                      <a:pt x="17" y="325"/>
                    </a:cubicBezTo>
                    <a:cubicBezTo>
                      <a:pt x="29" y="353"/>
                      <a:pt x="45" y="377"/>
                      <a:pt x="65" y="397"/>
                    </a:cubicBezTo>
                    <a:cubicBezTo>
                      <a:pt x="86" y="417"/>
                      <a:pt x="110" y="433"/>
                      <a:pt x="138" y="444"/>
                    </a:cubicBezTo>
                    <a:cubicBezTo>
                      <a:pt x="166" y="454"/>
                      <a:pt x="197" y="460"/>
                      <a:pt x="231" y="460"/>
                    </a:cubicBezTo>
                    <a:cubicBezTo>
                      <a:pt x="265" y="460"/>
                      <a:pt x="297" y="454"/>
                      <a:pt x="325" y="442"/>
                    </a:cubicBezTo>
                    <a:cubicBezTo>
                      <a:pt x="354" y="431"/>
                      <a:pt x="378" y="415"/>
                      <a:pt x="399" y="395"/>
                    </a:cubicBezTo>
                    <a:cubicBezTo>
                      <a:pt x="419" y="375"/>
                      <a:pt x="435" y="351"/>
                      <a:pt x="447" y="323"/>
                    </a:cubicBezTo>
                    <a:cubicBezTo>
                      <a:pt x="458" y="295"/>
                      <a:pt x="464" y="264"/>
                      <a:pt x="464" y="229"/>
                    </a:cubicBezTo>
                    <a:cubicBezTo>
                      <a:pt x="464" y="194"/>
                      <a:pt x="458" y="163"/>
                      <a:pt x="447" y="134"/>
                    </a:cubicBezTo>
                    <a:cubicBezTo>
                      <a:pt x="435" y="106"/>
                      <a:pt x="419" y="81"/>
                      <a:pt x="399" y="61"/>
                    </a:cubicBezTo>
                    <a:close/>
                    <a:moveTo>
                      <a:pt x="372" y="292"/>
                    </a:moveTo>
                    <a:cubicBezTo>
                      <a:pt x="365" y="312"/>
                      <a:pt x="354" y="329"/>
                      <a:pt x="341" y="343"/>
                    </a:cubicBezTo>
                    <a:cubicBezTo>
                      <a:pt x="328" y="358"/>
                      <a:pt x="312" y="369"/>
                      <a:pt x="294" y="377"/>
                    </a:cubicBezTo>
                    <a:cubicBezTo>
                      <a:pt x="275" y="385"/>
                      <a:pt x="254" y="389"/>
                      <a:pt x="232" y="389"/>
                    </a:cubicBezTo>
                    <a:cubicBezTo>
                      <a:pt x="209" y="389"/>
                      <a:pt x="189" y="385"/>
                      <a:pt x="170" y="377"/>
                    </a:cubicBezTo>
                    <a:cubicBezTo>
                      <a:pt x="152" y="369"/>
                      <a:pt x="136" y="358"/>
                      <a:pt x="123" y="343"/>
                    </a:cubicBezTo>
                    <a:cubicBezTo>
                      <a:pt x="110" y="329"/>
                      <a:pt x="100" y="312"/>
                      <a:pt x="92" y="292"/>
                    </a:cubicBezTo>
                    <a:cubicBezTo>
                      <a:pt x="85" y="272"/>
                      <a:pt x="82" y="250"/>
                      <a:pt x="82" y="227"/>
                    </a:cubicBezTo>
                    <a:cubicBezTo>
                      <a:pt x="82" y="205"/>
                      <a:pt x="85" y="185"/>
                      <a:pt x="92" y="166"/>
                    </a:cubicBezTo>
                    <a:cubicBezTo>
                      <a:pt x="100" y="147"/>
                      <a:pt x="110" y="130"/>
                      <a:pt x="123" y="116"/>
                    </a:cubicBezTo>
                    <a:cubicBezTo>
                      <a:pt x="136" y="102"/>
                      <a:pt x="152" y="91"/>
                      <a:pt x="170" y="83"/>
                    </a:cubicBezTo>
                    <a:cubicBezTo>
                      <a:pt x="189" y="75"/>
                      <a:pt x="209" y="71"/>
                      <a:pt x="232" y="71"/>
                    </a:cubicBezTo>
                    <a:cubicBezTo>
                      <a:pt x="254" y="71"/>
                      <a:pt x="275" y="75"/>
                      <a:pt x="294" y="83"/>
                    </a:cubicBezTo>
                    <a:cubicBezTo>
                      <a:pt x="312" y="91"/>
                      <a:pt x="328" y="102"/>
                      <a:pt x="341" y="116"/>
                    </a:cubicBezTo>
                    <a:cubicBezTo>
                      <a:pt x="354" y="130"/>
                      <a:pt x="365" y="147"/>
                      <a:pt x="372" y="166"/>
                    </a:cubicBezTo>
                    <a:cubicBezTo>
                      <a:pt x="379" y="185"/>
                      <a:pt x="383" y="205"/>
                      <a:pt x="383" y="227"/>
                    </a:cubicBezTo>
                    <a:cubicBezTo>
                      <a:pt x="383" y="250"/>
                      <a:pt x="379" y="272"/>
                      <a:pt x="372"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1" name="Freeform 9"/>
              <p:cNvSpPr>
                <a:spLocks noEditPoints="1"/>
              </p:cNvSpPr>
              <p:nvPr/>
            </p:nvSpPr>
            <p:spPr bwMode="auto">
              <a:xfrm>
                <a:off x="3618865" y="-2068070"/>
                <a:ext cx="546100" cy="541338"/>
              </a:xfrm>
              <a:custGeom>
                <a:gdLst>
                  <a:gd name="T0" fmla="*/ 465 w 465"/>
                  <a:gd name="T1" fmla="*/ 229 h 460"/>
                  <a:gd name="T2" fmla="*/ 447 w 465"/>
                  <a:gd name="T3" fmla="*/ 134 h 460"/>
                  <a:gd name="T4" fmla="*/ 399 w 465"/>
                  <a:gd name="T5" fmla="*/ 61 h 460"/>
                  <a:gd name="T6" fmla="*/ 325 w 465"/>
                  <a:gd name="T7" fmla="*/ 15 h 460"/>
                  <a:gd name="T8" fmla="*/ 232 w 465"/>
                  <a:gd name="T9" fmla="*/ 0 h 460"/>
                  <a:gd name="T10" fmla="*/ 139 w 465"/>
                  <a:gd name="T11" fmla="*/ 16 h 460"/>
                  <a:gd name="T12" fmla="*/ 66 w 465"/>
                  <a:gd name="T13" fmla="*/ 63 h 460"/>
                  <a:gd name="T14" fmla="*/ 18 w 465"/>
                  <a:gd name="T15" fmla="*/ 136 h 460"/>
                  <a:gd name="T16" fmla="*/ 0 w 465"/>
                  <a:gd name="T17" fmla="*/ 232 h 460"/>
                  <a:gd name="T18" fmla="*/ 18 w 465"/>
                  <a:gd name="T19" fmla="*/ 325 h 460"/>
                  <a:gd name="T20" fmla="*/ 66 w 465"/>
                  <a:gd name="T21" fmla="*/ 397 h 460"/>
                  <a:gd name="T22" fmla="*/ 139 w 465"/>
                  <a:gd name="T23" fmla="*/ 444 h 460"/>
                  <a:gd name="T24" fmla="*/ 232 w 465"/>
                  <a:gd name="T25" fmla="*/ 460 h 460"/>
                  <a:gd name="T26" fmla="*/ 325 w 465"/>
                  <a:gd name="T27" fmla="*/ 442 h 460"/>
                  <a:gd name="T28" fmla="*/ 399 w 465"/>
                  <a:gd name="T29" fmla="*/ 395 h 460"/>
                  <a:gd name="T30" fmla="*/ 447 w 465"/>
                  <a:gd name="T31" fmla="*/ 323 h 460"/>
                  <a:gd name="T32" fmla="*/ 465 w 465"/>
                  <a:gd name="T33" fmla="*/ 229 h 460"/>
                  <a:gd name="T34" fmla="*/ 372 w 465"/>
                  <a:gd name="T35" fmla="*/ 292 h 460"/>
                  <a:gd name="T36" fmla="*/ 342 w 465"/>
                  <a:gd name="T37" fmla="*/ 343 h 460"/>
                  <a:gd name="T38" fmla="*/ 294 w 465"/>
                  <a:gd name="T39" fmla="*/ 377 h 460"/>
                  <a:gd name="T40" fmla="*/ 232 w 465"/>
                  <a:gd name="T41" fmla="*/ 389 h 460"/>
                  <a:gd name="T42" fmla="*/ 171 w 465"/>
                  <a:gd name="T43" fmla="*/ 377 h 460"/>
                  <a:gd name="T44" fmla="*/ 123 w 465"/>
                  <a:gd name="T45" fmla="*/ 343 h 460"/>
                  <a:gd name="T46" fmla="*/ 93 w 465"/>
                  <a:gd name="T47" fmla="*/ 292 h 460"/>
                  <a:gd name="T48" fmla="*/ 82 w 465"/>
                  <a:gd name="T49" fmla="*/ 227 h 460"/>
                  <a:gd name="T50" fmla="*/ 93 w 465"/>
                  <a:gd name="T51" fmla="*/ 166 h 460"/>
                  <a:gd name="T52" fmla="*/ 123 w 465"/>
                  <a:gd name="T53" fmla="*/ 116 h 460"/>
                  <a:gd name="T54" fmla="*/ 171 w 465"/>
                  <a:gd name="T55" fmla="*/ 83 h 460"/>
                  <a:gd name="T56" fmla="*/ 232 w 465"/>
                  <a:gd name="T57" fmla="*/ 71 h 460"/>
                  <a:gd name="T58" fmla="*/ 294 w 465"/>
                  <a:gd name="T59" fmla="*/ 83 h 460"/>
                  <a:gd name="T60" fmla="*/ 342 w 465"/>
                  <a:gd name="T61" fmla="*/ 116 h 460"/>
                  <a:gd name="T62" fmla="*/ 372 w 465"/>
                  <a:gd name="T63" fmla="*/ 166 h 460"/>
                  <a:gd name="T64" fmla="*/ 383 w 465"/>
                  <a:gd name="T65" fmla="*/ 227 h 460"/>
                  <a:gd name="T66" fmla="*/ 372 w 465"/>
                  <a:gd name="T67" fmla="*/ 292 h 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5" h="460">
                    <a:moveTo>
                      <a:pt x="465" y="229"/>
                    </a:moveTo>
                    <a:cubicBezTo>
                      <a:pt x="465" y="194"/>
                      <a:pt x="459" y="163"/>
                      <a:pt x="447" y="134"/>
                    </a:cubicBezTo>
                    <a:cubicBezTo>
                      <a:pt x="436" y="106"/>
                      <a:pt x="420" y="81"/>
                      <a:pt x="399" y="61"/>
                    </a:cubicBezTo>
                    <a:cubicBezTo>
                      <a:pt x="378" y="41"/>
                      <a:pt x="354" y="26"/>
                      <a:pt x="325" y="15"/>
                    </a:cubicBezTo>
                    <a:cubicBezTo>
                      <a:pt x="297" y="5"/>
                      <a:pt x="266" y="0"/>
                      <a:pt x="232" y="0"/>
                    </a:cubicBezTo>
                    <a:cubicBezTo>
                      <a:pt x="198" y="0"/>
                      <a:pt x="167" y="6"/>
                      <a:pt x="139" y="16"/>
                    </a:cubicBezTo>
                    <a:cubicBezTo>
                      <a:pt x="110" y="27"/>
                      <a:pt x="86" y="43"/>
                      <a:pt x="66" y="63"/>
                    </a:cubicBezTo>
                    <a:cubicBezTo>
                      <a:pt x="45" y="83"/>
                      <a:pt x="29" y="108"/>
                      <a:pt x="18" y="136"/>
                    </a:cubicBezTo>
                    <a:cubicBezTo>
                      <a:pt x="6" y="165"/>
                      <a:pt x="0" y="197"/>
                      <a:pt x="0" y="232"/>
                    </a:cubicBezTo>
                    <a:cubicBezTo>
                      <a:pt x="0" y="266"/>
                      <a:pt x="6" y="297"/>
                      <a:pt x="18" y="325"/>
                    </a:cubicBezTo>
                    <a:cubicBezTo>
                      <a:pt x="29" y="353"/>
                      <a:pt x="45" y="377"/>
                      <a:pt x="66" y="397"/>
                    </a:cubicBezTo>
                    <a:cubicBezTo>
                      <a:pt x="86" y="417"/>
                      <a:pt x="110" y="433"/>
                      <a:pt x="139" y="444"/>
                    </a:cubicBezTo>
                    <a:cubicBezTo>
                      <a:pt x="167" y="454"/>
                      <a:pt x="198" y="460"/>
                      <a:pt x="232" y="460"/>
                    </a:cubicBezTo>
                    <a:cubicBezTo>
                      <a:pt x="266" y="460"/>
                      <a:pt x="297" y="454"/>
                      <a:pt x="325" y="442"/>
                    </a:cubicBezTo>
                    <a:cubicBezTo>
                      <a:pt x="354" y="431"/>
                      <a:pt x="378" y="415"/>
                      <a:pt x="399" y="395"/>
                    </a:cubicBezTo>
                    <a:cubicBezTo>
                      <a:pt x="420" y="375"/>
                      <a:pt x="436" y="351"/>
                      <a:pt x="447" y="323"/>
                    </a:cubicBezTo>
                    <a:cubicBezTo>
                      <a:pt x="459" y="295"/>
                      <a:pt x="465" y="264"/>
                      <a:pt x="465" y="229"/>
                    </a:cubicBezTo>
                    <a:close/>
                    <a:moveTo>
                      <a:pt x="372" y="292"/>
                    </a:moveTo>
                    <a:cubicBezTo>
                      <a:pt x="365" y="312"/>
                      <a:pt x="355" y="329"/>
                      <a:pt x="342" y="343"/>
                    </a:cubicBezTo>
                    <a:cubicBezTo>
                      <a:pt x="328" y="358"/>
                      <a:pt x="312" y="369"/>
                      <a:pt x="294" y="377"/>
                    </a:cubicBezTo>
                    <a:cubicBezTo>
                      <a:pt x="275" y="385"/>
                      <a:pt x="255" y="389"/>
                      <a:pt x="232" y="389"/>
                    </a:cubicBezTo>
                    <a:cubicBezTo>
                      <a:pt x="209" y="389"/>
                      <a:pt x="189" y="385"/>
                      <a:pt x="171" y="377"/>
                    </a:cubicBezTo>
                    <a:cubicBezTo>
                      <a:pt x="152" y="369"/>
                      <a:pt x="137" y="358"/>
                      <a:pt x="123" y="343"/>
                    </a:cubicBezTo>
                    <a:cubicBezTo>
                      <a:pt x="110" y="329"/>
                      <a:pt x="100" y="312"/>
                      <a:pt x="93" y="292"/>
                    </a:cubicBezTo>
                    <a:cubicBezTo>
                      <a:pt x="86" y="272"/>
                      <a:pt x="82" y="250"/>
                      <a:pt x="82" y="227"/>
                    </a:cubicBezTo>
                    <a:cubicBezTo>
                      <a:pt x="82" y="205"/>
                      <a:pt x="86" y="185"/>
                      <a:pt x="93" y="166"/>
                    </a:cubicBezTo>
                    <a:cubicBezTo>
                      <a:pt x="100" y="147"/>
                      <a:pt x="110" y="130"/>
                      <a:pt x="123" y="116"/>
                    </a:cubicBezTo>
                    <a:cubicBezTo>
                      <a:pt x="137" y="102"/>
                      <a:pt x="152" y="91"/>
                      <a:pt x="171" y="83"/>
                    </a:cubicBezTo>
                    <a:cubicBezTo>
                      <a:pt x="189" y="75"/>
                      <a:pt x="209" y="71"/>
                      <a:pt x="232" y="71"/>
                    </a:cubicBezTo>
                    <a:cubicBezTo>
                      <a:pt x="255" y="71"/>
                      <a:pt x="275" y="75"/>
                      <a:pt x="294" y="83"/>
                    </a:cubicBezTo>
                    <a:cubicBezTo>
                      <a:pt x="312" y="91"/>
                      <a:pt x="328" y="102"/>
                      <a:pt x="342" y="116"/>
                    </a:cubicBezTo>
                    <a:cubicBezTo>
                      <a:pt x="355" y="130"/>
                      <a:pt x="365" y="147"/>
                      <a:pt x="372" y="166"/>
                    </a:cubicBezTo>
                    <a:cubicBezTo>
                      <a:pt x="379" y="185"/>
                      <a:pt x="383" y="205"/>
                      <a:pt x="383" y="227"/>
                    </a:cubicBezTo>
                    <a:cubicBezTo>
                      <a:pt x="383" y="250"/>
                      <a:pt x="379" y="272"/>
                      <a:pt x="372"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grpSp>
          <p:nvGrpSpPr>
            <p:cNvPr id="15" name="Hardy &amp; Bacon"/>
            <p:cNvGrpSpPr/>
            <p:nvPr/>
          </p:nvGrpSpPr>
          <p:grpSpPr>
            <a:xfrm>
              <a:off x="4858158" y="3629796"/>
              <a:ext cx="2465680" cy="150796"/>
              <a:chOff x="1493203" y="-1318770"/>
              <a:chExt cx="3400424" cy="207963"/>
            </a:xfrm>
            <a:grpFill/>
          </p:grpSpPr>
          <p:sp>
            <p:nvSpPr>
              <p:cNvPr id="16" name="Freeform 12"/>
              <p:cNvSpPr>
                <a:spLocks noEditPoints="1"/>
              </p:cNvSpPr>
              <p:nvPr/>
            </p:nvSpPr>
            <p:spPr bwMode="auto">
              <a:xfrm>
                <a:off x="1766253" y="-1314008"/>
                <a:ext cx="204787" cy="198438"/>
              </a:xfrm>
              <a:custGeom>
                <a:gdLst>
                  <a:gd name="T0" fmla="*/ 55 w 129"/>
                  <a:gd name="T1" fmla="*/ 0 h 125"/>
                  <a:gd name="T2" fmla="*/ 0 w 129"/>
                  <a:gd name="T3" fmla="*/ 125 h 125"/>
                  <a:gd name="T4" fmla="*/ 26 w 129"/>
                  <a:gd name="T5" fmla="*/ 125 h 125"/>
                  <a:gd name="T6" fmla="*/ 37 w 129"/>
                  <a:gd name="T7" fmla="*/ 96 h 125"/>
                  <a:gd name="T8" fmla="*/ 92 w 129"/>
                  <a:gd name="T9" fmla="*/ 96 h 125"/>
                  <a:gd name="T10" fmla="*/ 103 w 129"/>
                  <a:gd name="T11" fmla="*/ 125 h 125"/>
                  <a:gd name="T12" fmla="*/ 129 w 129"/>
                  <a:gd name="T13" fmla="*/ 125 h 125"/>
                  <a:gd name="T14" fmla="*/ 74 w 129"/>
                  <a:gd name="T15" fmla="*/ 0 h 125"/>
                  <a:gd name="T16" fmla="*/ 55 w 129"/>
                  <a:gd name="T17" fmla="*/ 0 h 125"/>
                  <a:gd name="T18" fmla="*/ 45 w 129"/>
                  <a:gd name="T19" fmla="*/ 77 h 125"/>
                  <a:gd name="T20" fmla="*/ 64 w 129"/>
                  <a:gd name="T21" fmla="*/ 26 h 125"/>
                  <a:gd name="T22" fmla="*/ 84 w 129"/>
                  <a:gd name="T23" fmla="*/ 77 h 125"/>
                  <a:gd name="T24" fmla="*/ 45 w 129"/>
                  <a:gd name="T25" fmla="*/ 77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5">
                    <a:moveTo>
                      <a:pt x="55" y="0"/>
                    </a:moveTo>
                    <a:lnTo>
                      <a:pt x="0" y="125"/>
                    </a:lnTo>
                    <a:lnTo>
                      <a:pt x="26" y="125"/>
                    </a:lnTo>
                    <a:lnTo>
                      <a:pt x="37" y="96"/>
                    </a:lnTo>
                    <a:lnTo>
                      <a:pt x="92" y="96"/>
                    </a:lnTo>
                    <a:lnTo>
                      <a:pt x="103" y="125"/>
                    </a:lnTo>
                    <a:lnTo>
                      <a:pt x="129" y="125"/>
                    </a:lnTo>
                    <a:lnTo>
                      <a:pt x="74" y="0"/>
                    </a:lnTo>
                    <a:lnTo>
                      <a:pt x="55" y="0"/>
                    </a:lnTo>
                    <a:close/>
                    <a:moveTo>
                      <a:pt x="45" y="77"/>
                    </a:moveTo>
                    <a:lnTo>
                      <a:pt x="64" y="26"/>
                    </a:lnTo>
                    <a:lnTo>
                      <a:pt x="84" y="77"/>
                    </a:lnTo>
                    <a:lnTo>
                      <a:pt x="4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7" name="Freeform 13"/>
              <p:cNvSpPr/>
              <p:nvPr/>
            </p:nvSpPr>
            <p:spPr bwMode="auto">
              <a:xfrm>
                <a:off x="1493203" y="-1314008"/>
                <a:ext cx="165100" cy="198438"/>
              </a:xfrm>
              <a:custGeom>
                <a:gdLst>
                  <a:gd name="T0" fmla="*/ 81 w 104"/>
                  <a:gd name="T1" fmla="*/ 50 h 125"/>
                  <a:gd name="T2" fmla="*/ 22 w 104"/>
                  <a:gd name="T3" fmla="*/ 50 h 125"/>
                  <a:gd name="T4" fmla="*/ 22 w 104"/>
                  <a:gd name="T5" fmla="*/ 0 h 125"/>
                  <a:gd name="T6" fmla="*/ 0 w 104"/>
                  <a:gd name="T7" fmla="*/ 0 h 125"/>
                  <a:gd name="T8" fmla="*/ 0 w 104"/>
                  <a:gd name="T9" fmla="*/ 125 h 125"/>
                  <a:gd name="T10" fmla="*/ 22 w 104"/>
                  <a:gd name="T11" fmla="*/ 125 h 125"/>
                  <a:gd name="T12" fmla="*/ 22 w 104"/>
                  <a:gd name="T13" fmla="*/ 70 h 125"/>
                  <a:gd name="T14" fmla="*/ 81 w 104"/>
                  <a:gd name="T15" fmla="*/ 70 h 125"/>
                  <a:gd name="T16" fmla="*/ 81 w 104"/>
                  <a:gd name="T17" fmla="*/ 125 h 125"/>
                  <a:gd name="T18" fmla="*/ 104 w 104"/>
                  <a:gd name="T19" fmla="*/ 125 h 125"/>
                  <a:gd name="T20" fmla="*/ 104 w 104"/>
                  <a:gd name="T21" fmla="*/ 0 h 125"/>
                  <a:gd name="T22" fmla="*/ 81 w 104"/>
                  <a:gd name="T23" fmla="*/ 0 h 125"/>
                  <a:gd name="T24" fmla="*/ 81 w 104"/>
                  <a:gd name="T25" fmla="*/ 50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5">
                    <a:moveTo>
                      <a:pt x="81" y="50"/>
                    </a:moveTo>
                    <a:lnTo>
                      <a:pt x="22" y="50"/>
                    </a:lnTo>
                    <a:lnTo>
                      <a:pt x="22" y="0"/>
                    </a:lnTo>
                    <a:lnTo>
                      <a:pt x="0" y="0"/>
                    </a:lnTo>
                    <a:lnTo>
                      <a:pt x="0" y="125"/>
                    </a:lnTo>
                    <a:lnTo>
                      <a:pt x="22" y="125"/>
                    </a:lnTo>
                    <a:lnTo>
                      <a:pt x="22" y="70"/>
                    </a:lnTo>
                    <a:lnTo>
                      <a:pt x="81" y="70"/>
                    </a:lnTo>
                    <a:lnTo>
                      <a:pt x="81" y="125"/>
                    </a:lnTo>
                    <a:lnTo>
                      <a:pt x="104" y="125"/>
                    </a:lnTo>
                    <a:lnTo>
                      <a:pt x="104" y="0"/>
                    </a:lnTo>
                    <a:lnTo>
                      <a:pt x="81" y="0"/>
                    </a:lnTo>
                    <a:lnTo>
                      <a:pt x="81"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8" name="Freeform 14"/>
              <p:cNvSpPr>
                <a:spLocks noEditPoints="1"/>
              </p:cNvSpPr>
              <p:nvPr/>
            </p:nvSpPr>
            <p:spPr bwMode="auto">
              <a:xfrm>
                <a:off x="3796665" y="-1314008"/>
                <a:ext cx="204787" cy="198438"/>
              </a:xfrm>
              <a:custGeom>
                <a:gdLst>
                  <a:gd name="T0" fmla="*/ 55 w 129"/>
                  <a:gd name="T1" fmla="*/ 0 h 125"/>
                  <a:gd name="T2" fmla="*/ 0 w 129"/>
                  <a:gd name="T3" fmla="*/ 125 h 125"/>
                  <a:gd name="T4" fmla="*/ 26 w 129"/>
                  <a:gd name="T5" fmla="*/ 125 h 125"/>
                  <a:gd name="T6" fmla="*/ 37 w 129"/>
                  <a:gd name="T7" fmla="*/ 96 h 125"/>
                  <a:gd name="T8" fmla="*/ 91 w 129"/>
                  <a:gd name="T9" fmla="*/ 96 h 125"/>
                  <a:gd name="T10" fmla="*/ 103 w 129"/>
                  <a:gd name="T11" fmla="*/ 125 h 125"/>
                  <a:gd name="T12" fmla="*/ 129 w 129"/>
                  <a:gd name="T13" fmla="*/ 125 h 125"/>
                  <a:gd name="T14" fmla="*/ 74 w 129"/>
                  <a:gd name="T15" fmla="*/ 0 h 125"/>
                  <a:gd name="T16" fmla="*/ 55 w 129"/>
                  <a:gd name="T17" fmla="*/ 0 h 125"/>
                  <a:gd name="T18" fmla="*/ 45 w 129"/>
                  <a:gd name="T19" fmla="*/ 77 h 125"/>
                  <a:gd name="T20" fmla="*/ 65 w 129"/>
                  <a:gd name="T21" fmla="*/ 26 h 125"/>
                  <a:gd name="T22" fmla="*/ 84 w 129"/>
                  <a:gd name="T23" fmla="*/ 77 h 125"/>
                  <a:gd name="T24" fmla="*/ 45 w 129"/>
                  <a:gd name="T25" fmla="*/ 77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5">
                    <a:moveTo>
                      <a:pt x="55" y="0"/>
                    </a:moveTo>
                    <a:lnTo>
                      <a:pt x="0" y="125"/>
                    </a:lnTo>
                    <a:lnTo>
                      <a:pt x="26" y="125"/>
                    </a:lnTo>
                    <a:lnTo>
                      <a:pt x="37" y="96"/>
                    </a:lnTo>
                    <a:lnTo>
                      <a:pt x="91" y="96"/>
                    </a:lnTo>
                    <a:lnTo>
                      <a:pt x="103" y="125"/>
                    </a:lnTo>
                    <a:lnTo>
                      <a:pt x="129" y="125"/>
                    </a:lnTo>
                    <a:lnTo>
                      <a:pt x="74" y="0"/>
                    </a:lnTo>
                    <a:lnTo>
                      <a:pt x="55" y="0"/>
                    </a:lnTo>
                    <a:close/>
                    <a:moveTo>
                      <a:pt x="45" y="77"/>
                    </a:moveTo>
                    <a:lnTo>
                      <a:pt x="65" y="26"/>
                    </a:lnTo>
                    <a:lnTo>
                      <a:pt x="84" y="77"/>
                    </a:lnTo>
                    <a:lnTo>
                      <a:pt x="4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9" name="Freeform 15"/>
              <p:cNvSpPr>
                <a:spLocks noEditPoints="1"/>
              </p:cNvSpPr>
              <p:nvPr/>
            </p:nvSpPr>
            <p:spPr bwMode="auto">
              <a:xfrm>
                <a:off x="3549015" y="-1314008"/>
                <a:ext cx="147637" cy="198438"/>
              </a:xfrm>
              <a:custGeom>
                <a:gdLst>
                  <a:gd name="T0" fmla="*/ 116 w 126"/>
                  <a:gd name="T1" fmla="*/ 94 h 170"/>
                  <a:gd name="T2" fmla="*/ 104 w 126"/>
                  <a:gd name="T3" fmla="*/ 85 h 170"/>
                  <a:gd name="T4" fmla="*/ 89 w 126"/>
                  <a:gd name="T5" fmla="*/ 80 h 170"/>
                  <a:gd name="T6" fmla="*/ 89 w 126"/>
                  <a:gd name="T7" fmla="*/ 80 h 170"/>
                  <a:gd name="T8" fmla="*/ 111 w 126"/>
                  <a:gd name="T9" fmla="*/ 67 h 170"/>
                  <a:gd name="T10" fmla="*/ 119 w 126"/>
                  <a:gd name="T11" fmla="*/ 43 h 170"/>
                  <a:gd name="T12" fmla="*/ 114 w 126"/>
                  <a:gd name="T13" fmla="*/ 23 h 170"/>
                  <a:gd name="T14" fmla="*/ 102 w 126"/>
                  <a:gd name="T15" fmla="*/ 10 h 170"/>
                  <a:gd name="T16" fmla="*/ 86 w 126"/>
                  <a:gd name="T17" fmla="*/ 2 h 170"/>
                  <a:gd name="T18" fmla="*/ 67 w 126"/>
                  <a:gd name="T19" fmla="*/ 0 h 170"/>
                  <a:gd name="T20" fmla="*/ 0 w 126"/>
                  <a:gd name="T21" fmla="*/ 0 h 170"/>
                  <a:gd name="T22" fmla="*/ 0 w 126"/>
                  <a:gd name="T23" fmla="*/ 170 h 170"/>
                  <a:gd name="T24" fmla="*/ 62 w 126"/>
                  <a:gd name="T25" fmla="*/ 170 h 170"/>
                  <a:gd name="T26" fmla="*/ 85 w 126"/>
                  <a:gd name="T27" fmla="*/ 168 h 170"/>
                  <a:gd name="T28" fmla="*/ 106 w 126"/>
                  <a:gd name="T29" fmla="*/ 160 h 170"/>
                  <a:gd name="T30" fmla="*/ 120 w 126"/>
                  <a:gd name="T31" fmla="*/ 145 h 170"/>
                  <a:gd name="T32" fmla="*/ 126 w 126"/>
                  <a:gd name="T33" fmla="*/ 122 h 170"/>
                  <a:gd name="T34" fmla="*/ 123 w 126"/>
                  <a:gd name="T35" fmla="*/ 106 h 170"/>
                  <a:gd name="T36" fmla="*/ 116 w 126"/>
                  <a:gd name="T37" fmla="*/ 94 h 170"/>
                  <a:gd name="T38" fmla="*/ 31 w 126"/>
                  <a:gd name="T39" fmla="*/ 26 h 170"/>
                  <a:gd name="T40" fmla="*/ 56 w 126"/>
                  <a:gd name="T41" fmla="*/ 26 h 170"/>
                  <a:gd name="T42" fmla="*/ 81 w 126"/>
                  <a:gd name="T43" fmla="*/ 31 h 170"/>
                  <a:gd name="T44" fmla="*/ 89 w 126"/>
                  <a:gd name="T45" fmla="*/ 48 h 170"/>
                  <a:gd name="T46" fmla="*/ 81 w 126"/>
                  <a:gd name="T47" fmla="*/ 63 h 170"/>
                  <a:gd name="T48" fmla="*/ 58 w 126"/>
                  <a:gd name="T49" fmla="*/ 69 h 170"/>
                  <a:gd name="T50" fmla="*/ 31 w 126"/>
                  <a:gd name="T51" fmla="*/ 69 h 170"/>
                  <a:gd name="T52" fmla="*/ 31 w 126"/>
                  <a:gd name="T53" fmla="*/ 26 h 170"/>
                  <a:gd name="T54" fmla="*/ 92 w 126"/>
                  <a:gd name="T55" fmla="*/ 132 h 170"/>
                  <a:gd name="T56" fmla="*/ 83 w 126"/>
                  <a:gd name="T57" fmla="*/ 140 h 170"/>
                  <a:gd name="T58" fmla="*/ 71 w 126"/>
                  <a:gd name="T59" fmla="*/ 143 h 170"/>
                  <a:gd name="T60" fmla="*/ 59 w 126"/>
                  <a:gd name="T61" fmla="*/ 144 h 170"/>
                  <a:gd name="T62" fmla="*/ 31 w 126"/>
                  <a:gd name="T63" fmla="*/ 144 h 170"/>
                  <a:gd name="T64" fmla="*/ 31 w 126"/>
                  <a:gd name="T65" fmla="*/ 95 h 170"/>
                  <a:gd name="T66" fmla="*/ 60 w 126"/>
                  <a:gd name="T67" fmla="*/ 95 h 170"/>
                  <a:gd name="T68" fmla="*/ 87 w 126"/>
                  <a:gd name="T69" fmla="*/ 100 h 170"/>
                  <a:gd name="T70" fmla="*/ 96 w 126"/>
                  <a:gd name="T71" fmla="*/ 119 h 170"/>
                  <a:gd name="T72" fmla="*/ 92 w 126"/>
                  <a:gd name="T73" fmla="*/ 132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70">
                    <a:moveTo>
                      <a:pt x="116" y="94"/>
                    </a:moveTo>
                    <a:cubicBezTo>
                      <a:pt x="112" y="90"/>
                      <a:pt x="109" y="87"/>
                      <a:pt x="104" y="85"/>
                    </a:cubicBezTo>
                    <a:cubicBezTo>
                      <a:pt x="99" y="83"/>
                      <a:pt x="95" y="81"/>
                      <a:pt x="89" y="80"/>
                    </a:cubicBezTo>
                    <a:cubicBezTo>
                      <a:pt x="89" y="80"/>
                      <a:pt x="89" y="80"/>
                      <a:pt x="89" y="80"/>
                    </a:cubicBezTo>
                    <a:cubicBezTo>
                      <a:pt x="98" y="77"/>
                      <a:pt x="105" y="73"/>
                      <a:pt x="111" y="67"/>
                    </a:cubicBezTo>
                    <a:cubicBezTo>
                      <a:pt x="116" y="60"/>
                      <a:pt x="119" y="52"/>
                      <a:pt x="119" y="43"/>
                    </a:cubicBezTo>
                    <a:cubicBezTo>
                      <a:pt x="119" y="35"/>
                      <a:pt x="117" y="29"/>
                      <a:pt x="114" y="23"/>
                    </a:cubicBezTo>
                    <a:cubicBezTo>
                      <a:pt x="111" y="18"/>
                      <a:pt x="107" y="13"/>
                      <a:pt x="102" y="10"/>
                    </a:cubicBezTo>
                    <a:cubicBezTo>
                      <a:pt x="97" y="6"/>
                      <a:pt x="92" y="4"/>
                      <a:pt x="86" y="2"/>
                    </a:cubicBezTo>
                    <a:cubicBezTo>
                      <a:pt x="79" y="1"/>
                      <a:pt x="73" y="0"/>
                      <a:pt x="67" y="0"/>
                    </a:cubicBezTo>
                    <a:cubicBezTo>
                      <a:pt x="0" y="0"/>
                      <a:pt x="0" y="0"/>
                      <a:pt x="0" y="0"/>
                    </a:cubicBezTo>
                    <a:cubicBezTo>
                      <a:pt x="0" y="170"/>
                      <a:pt x="0" y="170"/>
                      <a:pt x="0" y="170"/>
                    </a:cubicBezTo>
                    <a:cubicBezTo>
                      <a:pt x="62" y="170"/>
                      <a:pt x="62" y="170"/>
                      <a:pt x="62" y="170"/>
                    </a:cubicBezTo>
                    <a:cubicBezTo>
                      <a:pt x="70" y="170"/>
                      <a:pt x="78" y="169"/>
                      <a:pt x="85" y="168"/>
                    </a:cubicBezTo>
                    <a:cubicBezTo>
                      <a:pt x="93" y="166"/>
                      <a:pt x="100" y="163"/>
                      <a:pt x="106" y="160"/>
                    </a:cubicBezTo>
                    <a:cubicBezTo>
                      <a:pt x="112" y="156"/>
                      <a:pt x="117" y="151"/>
                      <a:pt x="120" y="145"/>
                    </a:cubicBezTo>
                    <a:cubicBezTo>
                      <a:pt x="124" y="139"/>
                      <a:pt x="126" y="131"/>
                      <a:pt x="126" y="122"/>
                    </a:cubicBezTo>
                    <a:cubicBezTo>
                      <a:pt x="126" y="116"/>
                      <a:pt x="125" y="111"/>
                      <a:pt x="123" y="106"/>
                    </a:cubicBezTo>
                    <a:cubicBezTo>
                      <a:pt x="121" y="102"/>
                      <a:pt x="119" y="97"/>
                      <a:pt x="116" y="94"/>
                    </a:cubicBezTo>
                    <a:close/>
                    <a:moveTo>
                      <a:pt x="31" y="26"/>
                    </a:moveTo>
                    <a:cubicBezTo>
                      <a:pt x="56" y="26"/>
                      <a:pt x="56" y="26"/>
                      <a:pt x="56" y="26"/>
                    </a:cubicBezTo>
                    <a:cubicBezTo>
                      <a:pt x="67" y="26"/>
                      <a:pt x="76" y="28"/>
                      <a:pt x="81" y="31"/>
                    </a:cubicBezTo>
                    <a:cubicBezTo>
                      <a:pt x="86" y="35"/>
                      <a:pt x="89" y="40"/>
                      <a:pt x="89" y="48"/>
                    </a:cubicBezTo>
                    <a:cubicBezTo>
                      <a:pt x="89" y="54"/>
                      <a:pt x="86" y="59"/>
                      <a:pt x="81" y="63"/>
                    </a:cubicBezTo>
                    <a:cubicBezTo>
                      <a:pt x="76" y="67"/>
                      <a:pt x="68" y="69"/>
                      <a:pt x="58" y="69"/>
                    </a:cubicBezTo>
                    <a:cubicBezTo>
                      <a:pt x="31" y="69"/>
                      <a:pt x="31" y="69"/>
                      <a:pt x="31" y="69"/>
                    </a:cubicBezTo>
                    <a:lnTo>
                      <a:pt x="31" y="26"/>
                    </a:lnTo>
                    <a:close/>
                    <a:moveTo>
                      <a:pt x="92" y="132"/>
                    </a:moveTo>
                    <a:cubicBezTo>
                      <a:pt x="90" y="136"/>
                      <a:pt x="87" y="138"/>
                      <a:pt x="83" y="140"/>
                    </a:cubicBezTo>
                    <a:cubicBezTo>
                      <a:pt x="79" y="142"/>
                      <a:pt x="75" y="143"/>
                      <a:pt x="71" y="143"/>
                    </a:cubicBezTo>
                    <a:cubicBezTo>
                      <a:pt x="66" y="144"/>
                      <a:pt x="62" y="144"/>
                      <a:pt x="59" y="144"/>
                    </a:cubicBezTo>
                    <a:cubicBezTo>
                      <a:pt x="31" y="144"/>
                      <a:pt x="31" y="144"/>
                      <a:pt x="31" y="144"/>
                    </a:cubicBezTo>
                    <a:cubicBezTo>
                      <a:pt x="31" y="95"/>
                      <a:pt x="31" y="95"/>
                      <a:pt x="31" y="95"/>
                    </a:cubicBezTo>
                    <a:cubicBezTo>
                      <a:pt x="60" y="95"/>
                      <a:pt x="60" y="95"/>
                      <a:pt x="60" y="95"/>
                    </a:cubicBezTo>
                    <a:cubicBezTo>
                      <a:pt x="72" y="95"/>
                      <a:pt x="81" y="97"/>
                      <a:pt x="87" y="100"/>
                    </a:cubicBezTo>
                    <a:cubicBezTo>
                      <a:pt x="93" y="104"/>
                      <a:pt x="96" y="110"/>
                      <a:pt x="96" y="119"/>
                    </a:cubicBezTo>
                    <a:cubicBezTo>
                      <a:pt x="96" y="125"/>
                      <a:pt x="95" y="129"/>
                      <a:pt x="92"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0" name="Freeform 16"/>
              <p:cNvSpPr>
                <a:spLocks noEditPoints="1"/>
              </p:cNvSpPr>
              <p:nvPr/>
            </p:nvSpPr>
            <p:spPr bwMode="auto">
              <a:xfrm>
                <a:off x="3072765" y="-1318770"/>
                <a:ext cx="192087" cy="207963"/>
              </a:xfrm>
              <a:custGeom>
                <a:gdLst>
                  <a:gd name="T0" fmla="*/ 161 w 163"/>
                  <a:gd name="T1" fmla="*/ 85 h 178"/>
                  <a:gd name="T2" fmla="*/ 127 w 163"/>
                  <a:gd name="T3" fmla="*/ 85 h 178"/>
                  <a:gd name="T4" fmla="*/ 108 w 163"/>
                  <a:gd name="T5" fmla="*/ 114 h 178"/>
                  <a:gd name="T6" fmla="*/ 81 w 163"/>
                  <a:gd name="T7" fmla="*/ 84 h 178"/>
                  <a:gd name="T8" fmla="*/ 93 w 163"/>
                  <a:gd name="T9" fmla="*/ 76 h 178"/>
                  <a:gd name="T10" fmla="*/ 104 w 163"/>
                  <a:gd name="T11" fmla="*/ 67 h 178"/>
                  <a:gd name="T12" fmla="*/ 112 w 163"/>
                  <a:gd name="T13" fmla="*/ 55 h 178"/>
                  <a:gd name="T14" fmla="*/ 114 w 163"/>
                  <a:gd name="T15" fmla="*/ 40 h 178"/>
                  <a:gd name="T16" fmla="*/ 110 w 163"/>
                  <a:gd name="T17" fmla="*/ 22 h 178"/>
                  <a:gd name="T18" fmla="*/ 100 w 163"/>
                  <a:gd name="T19" fmla="*/ 9 h 178"/>
                  <a:gd name="T20" fmla="*/ 85 w 163"/>
                  <a:gd name="T21" fmla="*/ 2 h 178"/>
                  <a:gd name="T22" fmla="*/ 66 w 163"/>
                  <a:gd name="T23" fmla="*/ 0 h 178"/>
                  <a:gd name="T24" fmla="*/ 48 w 163"/>
                  <a:gd name="T25" fmla="*/ 2 h 178"/>
                  <a:gd name="T26" fmla="*/ 32 w 163"/>
                  <a:gd name="T27" fmla="*/ 10 h 178"/>
                  <a:gd name="T28" fmla="*/ 22 w 163"/>
                  <a:gd name="T29" fmla="*/ 23 h 178"/>
                  <a:gd name="T30" fmla="*/ 18 w 163"/>
                  <a:gd name="T31" fmla="*/ 42 h 178"/>
                  <a:gd name="T32" fmla="*/ 19 w 163"/>
                  <a:gd name="T33" fmla="*/ 53 h 178"/>
                  <a:gd name="T34" fmla="*/ 23 w 163"/>
                  <a:gd name="T35" fmla="*/ 63 h 178"/>
                  <a:gd name="T36" fmla="*/ 30 w 163"/>
                  <a:gd name="T37" fmla="*/ 72 h 178"/>
                  <a:gd name="T38" fmla="*/ 37 w 163"/>
                  <a:gd name="T39" fmla="*/ 81 h 178"/>
                  <a:gd name="T40" fmla="*/ 23 w 163"/>
                  <a:gd name="T41" fmla="*/ 88 h 178"/>
                  <a:gd name="T42" fmla="*/ 11 w 163"/>
                  <a:gd name="T43" fmla="*/ 99 h 178"/>
                  <a:gd name="T44" fmla="*/ 3 w 163"/>
                  <a:gd name="T45" fmla="*/ 112 h 178"/>
                  <a:gd name="T46" fmla="*/ 0 w 163"/>
                  <a:gd name="T47" fmla="*/ 128 h 178"/>
                  <a:gd name="T48" fmla="*/ 5 w 163"/>
                  <a:gd name="T49" fmla="*/ 150 h 178"/>
                  <a:gd name="T50" fmla="*/ 18 w 163"/>
                  <a:gd name="T51" fmla="*/ 165 h 178"/>
                  <a:gd name="T52" fmla="*/ 36 w 163"/>
                  <a:gd name="T53" fmla="*/ 175 h 178"/>
                  <a:gd name="T54" fmla="*/ 58 w 163"/>
                  <a:gd name="T55" fmla="*/ 178 h 178"/>
                  <a:gd name="T56" fmla="*/ 86 w 163"/>
                  <a:gd name="T57" fmla="*/ 173 h 178"/>
                  <a:gd name="T58" fmla="*/ 108 w 163"/>
                  <a:gd name="T59" fmla="*/ 155 h 178"/>
                  <a:gd name="T60" fmla="*/ 126 w 163"/>
                  <a:gd name="T61" fmla="*/ 174 h 178"/>
                  <a:gd name="T62" fmla="*/ 163 w 163"/>
                  <a:gd name="T63" fmla="*/ 174 h 178"/>
                  <a:gd name="T64" fmla="*/ 127 w 163"/>
                  <a:gd name="T65" fmla="*/ 134 h 178"/>
                  <a:gd name="T66" fmla="*/ 161 w 163"/>
                  <a:gd name="T67" fmla="*/ 85 h 178"/>
                  <a:gd name="T68" fmla="*/ 52 w 163"/>
                  <a:gd name="T69" fmla="*/ 30 h 178"/>
                  <a:gd name="T70" fmla="*/ 67 w 163"/>
                  <a:gd name="T71" fmla="*/ 26 h 178"/>
                  <a:gd name="T72" fmla="*/ 80 w 163"/>
                  <a:gd name="T73" fmla="*/ 30 h 178"/>
                  <a:gd name="T74" fmla="*/ 86 w 163"/>
                  <a:gd name="T75" fmla="*/ 42 h 178"/>
                  <a:gd name="T76" fmla="*/ 83 w 163"/>
                  <a:gd name="T77" fmla="*/ 50 h 178"/>
                  <a:gd name="T78" fmla="*/ 78 w 163"/>
                  <a:gd name="T79" fmla="*/ 57 h 178"/>
                  <a:gd name="T80" fmla="*/ 70 w 163"/>
                  <a:gd name="T81" fmla="*/ 63 h 178"/>
                  <a:gd name="T82" fmla="*/ 63 w 163"/>
                  <a:gd name="T83" fmla="*/ 67 h 178"/>
                  <a:gd name="T84" fmla="*/ 57 w 163"/>
                  <a:gd name="T85" fmla="*/ 62 h 178"/>
                  <a:gd name="T86" fmla="*/ 52 w 163"/>
                  <a:gd name="T87" fmla="*/ 56 h 178"/>
                  <a:gd name="T88" fmla="*/ 48 w 163"/>
                  <a:gd name="T89" fmla="*/ 49 h 178"/>
                  <a:gd name="T90" fmla="*/ 46 w 163"/>
                  <a:gd name="T91" fmla="*/ 43 h 178"/>
                  <a:gd name="T92" fmla="*/ 52 w 163"/>
                  <a:gd name="T93" fmla="*/ 30 h 178"/>
                  <a:gd name="T94" fmla="*/ 76 w 163"/>
                  <a:gd name="T95" fmla="*/ 147 h 178"/>
                  <a:gd name="T96" fmla="*/ 59 w 163"/>
                  <a:gd name="T97" fmla="*/ 152 h 178"/>
                  <a:gd name="T98" fmla="*/ 49 w 163"/>
                  <a:gd name="T99" fmla="*/ 150 h 178"/>
                  <a:gd name="T100" fmla="*/ 40 w 163"/>
                  <a:gd name="T101" fmla="*/ 145 h 178"/>
                  <a:gd name="T102" fmla="*/ 34 w 163"/>
                  <a:gd name="T103" fmla="*/ 137 h 178"/>
                  <a:gd name="T104" fmla="*/ 32 w 163"/>
                  <a:gd name="T105" fmla="*/ 127 h 178"/>
                  <a:gd name="T106" fmla="*/ 34 w 163"/>
                  <a:gd name="T107" fmla="*/ 117 h 178"/>
                  <a:gd name="T108" fmla="*/ 40 w 163"/>
                  <a:gd name="T109" fmla="*/ 109 h 178"/>
                  <a:gd name="T110" fmla="*/ 47 w 163"/>
                  <a:gd name="T111" fmla="*/ 103 h 178"/>
                  <a:gd name="T112" fmla="*/ 55 w 163"/>
                  <a:gd name="T113" fmla="*/ 98 h 178"/>
                  <a:gd name="T114" fmla="*/ 90 w 163"/>
                  <a:gd name="T115" fmla="*/ 136 h 178"/>
                  <a:gd name="T116" fmla="*/ 76 w 163"/>
                  <a:gd name="T117" fmla="*/ 147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78">
                    <a:moveTo>
                      <a:pt x="161" y="85"/>
                    </a:moveTo>
                    <a:cubicBezTo>
                      <a:pt x="127" y="85"/>
                      <a:pt x="127" y="85"/>
                      <a:pt x="127" y="85"/>
                    </a:cubicBezTo>
                    <a:cubicBezTo>
                      <a:pt x="108" y="114"/>
                      <a:pt x="108" y="114"/>
                      <a:pt x="108" y="114"/>
                    </a:cubicBezTo>
                    <a:cubicBezTo>
                      <a:pt x="81" y="84"/>
                      <a:pt x="81" y="84"/>
                      <a:pt x="81" y="84"/>
                    </a:cubicBezTo>
                    <a:cubicBezTo>
                      <a:pt x="85" y="82"/>
                      <a:pt x="89" y="79"/>
                      <a:pt x="93" y="76"/>
                    </a:cubicBezTo>
                    <a:cubicBezTo>
                      <a:pt x="97" y="73"/>
                      <a:pt x="101" y="70"/>
                      <a:pt x="104" y="67"/>
                    </a:cubicBezTo>
                    <a:cubicBezTo>
                      <a:pt x="107" y="63"/>
                      <a:pt x="110" y="59"/>
                      <a:pt x="112" y="55"/>
                    </a:cubicBezTo>
                    <a:cubicBezTo>
                      <a:pt x="113" y="50"/>
                      <a:pt x="114" y="45"/>
                      <a:pt x="114" y="40"/>
                    </a:cubicBezTo>
                    <a:cubicBezTo>
                      <a:pt x="114" y="33"/>
                      <a:pt x="113" y="27"/>
                      <a:pt x="110" y="22"/>
                    </a:cubicBezTo>
                    <a:cubicBezTo>
                      <a:pt x="108" y="17"/>
                      <a:pt x="104" y="13"/>
                      <a:pt x="100" y="9"/>
                    </a:cubicBezTo>
                    <a:cubicBezTo>
                      <a:pt x="95" y="6"/>
                      <a:pt x="90" y="4"/>
                      <a:pt x="85" y="2"/>
                    </a:cubicBezTo>
                    <a:cubicBezTo>
                      <a:pt x="79" y="1"/>
                      <a:pt x="73" y="0"/>
                      <a:pt x="66" y="0"/>
                    </a:cubicBezTo>
                    <a:cubicBezTo>
                      <a:pt x="60" y="0"/>
                      <a:pt x="54" y="1"/>
                      <a:pt x="48" y="2"/>
                    </a:cubicBezTo>
                    <a:cubicBezTo>
                      <a:pt x="42" y="4"/>
                      <a:pt x="37" y="7"/>
                      <a:pt x="32" y="10"/>
                    </a:cubicBezTo>
                    <a:cubicBezTo>
                      <a:pt x="28" y="14"/>
                      <a:pt x="24" y="18"/>
                      <a:pt x="22" y="23"/>
                    </a:cubicBezTo>
                    <a:cubicBezTo>
                      <a:pt x="19" y="29"/>
                      <a:pt x="18" y="35"/>
                      <a:pt x="18" y="42"/>
                    </a:cubicBezTo>
                    <a:cubicBezTo>
                      <a:pt x="18" y="46"/>
                      <a:pt x="18" y="50"/>
                      <a:pt x="19" y="53"/>
                    </a:cubicBezTo>
                    <a:cubicBezTo>
                      <a:pt x="20" y="57"/>
                      <a:pt x="22" y="60"/>
                      <a:pt x="23" y="63"/>
                    </a:cubicBezTo>
                    <a:cubicBezTo>
                      <a:pt x="25" y="66"/>
                      <a:pt x="27" y="69"/>
                      <a:pt x="30" y="72"/>
                    </a:cubicBezTo>
                    <a:cubicBezTo>
                      <a:pt x="32" y="75"/>
                      <a:pt x="34" y="78"/>
                      <a:pt x="37" y="81"/>
                    </a:cubicBezTo>
                    <a:cubicBezTo>
                      <a:pt x="32" y="83"/>
                      <a:pt x="27" y="85"/>
                      <a:pt x="23" y="88"/>
                    </a:cubicBezTo>
                    <a:cubicBezTo>
                      <a:pt x="18" y="91"/>
                      <a:pt x="14" y="95"/>
                      <a:pt x="11" y="99"/>
                    </a:cubicBezTo>
                    <a:cubicBezTo>
                      <a:pt x="8" y="103"/>
                      <a:pt x="5" y="108"/>
                      <a:pt x="3" y="112"/>
                    </a:cubicBezTo>
                    <a:cubicBezTo>
                      <a:pt x="1" y="117"/>
                      <a:pt x="0" y="123"/>
                      <a:pt x="0" y="128"/>
                    </a:cubicBezTo>
                    <a:cubicBezTo>
                      <a:pt x="0" y="137"/>
                      <a:pt x="2" y="144"/>
                      <a:pt x="5" y="150"/>
                    </a:cubicBezTo>
                    <a:cubicBezTo>
                      <a:pt x="8" y="156"/>
                      <a:pt x="13" y="161"/>
                      <a:pt x="18" y="165"/>
                    </a:cubicBezTo>
                    <a:cubicBezTo>
                      <a:pt x="23" y="170"/>
                      <a:pt x="29" y="173"/>
                      <a:pt x="36" y="175"/>
                    </a:cubicBezTo>
                    <a:cubicBezTo>
                      <a:pt x="43" y="177"/>
                      <a:pt x="51" y="178"/>
                      <a:pt x="58" y="178"/>
                    </a:cubicBezTo>
                    <a:cubicBezTo>
                      <a:pt x="69" y="178"/>
                      <a:pt x="78" y="176"/>
                      <a:pt x="86" y="173"/>
                    </a:cubicBezTo>
                    <a:cubicBezTo>
                      <a:pt x="94" y="169"/>
                      <a:pt x="101" y="163"/>
                      <a:pt x="108" y="155"/>
                    </a:cubicBezTo>
                    <a:cubicBezTo>
                      <a:pt x="126" y="174"/>
                      <a:pt x="126" y="174"/>
                      <a:pt x="126" y="174"/>
                    </a:cubicBezTo>
                    <a:cubicBezTo>
                      <a:pt x="163" y="174"/>
                      <a:pt x="163" y="174"/>
                      <a:pt x="163" y="174"/>
                    </a:cubicBezTo>
                    <a:cubicBezTo>
                      <a:pt x="127" y="134"/>
                      <a:pt x="127" y="134"/>
                      <a:pt x="127" y="134"/>
                    </a:cubicBezTo>
                    <a:lnTo>
                      <a:pt x="161" y="85"/>
                    </a:lnTo>
                    <a:close/>
                    <a:moveTo>
                      <a:pt x="52" y="30"/>
                    </a:moveTo>
                    <a:cubicBezTo>
                      <a:pt x="56" y="27"/>
                      <a:pt x="61" y="26"/>
                      <a:pt x="67" y="26"/>
                    </a:cubicBezTo>
                    <a:cubicBezTo>
                      <a:pt x="72" y="26"/>
                      <a:pt x="76" y="27"/>
                      <a:pt x="80" y="30"/>
                    </a:cubicBezTo>
                    <a:cubicBezTo>
                      <a:pt x="84" y="33"/>
                      <a:pt x="86" y="37"/>
                      <a:pt x="86" y="42"/>
                    </a:cubicBezTo>
                    <a:cubicBezTo>
                      <a:pt x="86" y="45"/>
                      <a:pt x="85" y="48"/>
                      <a:pt x="83" y="50"/>
                    </a:cubicBezTo>
                    <a:cubicBezTo>
                      <a:pt x="82" y="53"/>
                      <a:pt x="80" y="55"/>
                      <a:pt x="78" y="57"/>
                    </a:cubicBezTo>
                    <a:cubicBezTo>
                      <a:pt x="75" y="59"/>
                      <a:pt x="73" y="61"/>
                      <a:pt x="70" y="63"/>
                    </a:cubicBezTo>
                    <a:cubicBezTo>
                      <a:pt x="68" y="65"/>
                      <a:pt x="65" y="66"/>
                      <a:pt x="63" y="67"/>
                    </a:cubicBezTo>
                    <a:cubicBezTo>
                      <a:pt x="61" y="66"/>
                      <a:pt x="59" y="64"/>
                      <a:pt x="57" y="62"/>
                    </a:cubicBezTo>
                    <a:cubicBezTo>
                      <a:pt x="55" y="60"/>
                      <a:pt x="53" y="58"/>
                      <a:pt x="52" y="56"/>
                    </a:cubicBezTo>
                    <a:cubicBezTo>
                      <a:pt x="50" y="54"/>
                      <a:pt x="49" y="51"/>
                      <a:pt x="48" y="49"/>
                    </a:cubicBezTo>
                    <a:cubicBezTo>
                      <a:pt x="47" y="47"/>
                      <a:pt x="46" y="45"/>
                      <a:pt x="46" y="43"/>
                    </a:cubicBezTo>
                    <a:cubicBezTo>
                      <a:pt x="46" y="38"/>
                      <a:pt x="48" y="34"/>
                      <a:pt x="52" y="30"/>
                    </a:cubicBezTo>
                    <a:close/>
                    <a:moveTo>
                      <a:pt x="76" y="147"/>
                    </a:moveTo>
                    <a:cubicBezTo>
                      <a:pt x="71" y="151"/>
                      <a:pt x="66" y="152"/>
                      <a:pt x="59" y="152"/>
                    </a:cubicBezTo>
                    <a:cubicBezTo>
                      <a:pt x="55" y="152"/>
                      <a:pt x="52" y="152"/>
                      <a:pt x="49" y="150"/>
                    </a:cubicBezTo>
                    <a:cubicBezTo>
                      <a:pt x="45" y="149"/>
                      <a:pt x="43" y="147"/>
                      <a:pt x="40" y="145"/>
                    </a:cubicBezTo>
                    <a:cubicBezTo>
                      <a:pt x="38" y="143"/>
                      <a:pt x="36" y="140"/>
                      <a:pt x="34" y="137"/>
                    </a:cubicBezTo>
                    <a:cubicBezTo>
                      <a:pt x="33" y="134"/>
                      <a:pt x="32" y="130"/>
                      <a:pt x="32" y="127"/>
                    </a:cubicBezTo>
                    <a:cubicBezTo>
                      <a:pt x="32" y="123"/>
                      <a:pt x="33" y="120"/>
                      <a:pt x="34" y="117"/>
                    </a:cubicBezTo>
                    <a:cubicBezTo>
                      <a:pt x="35" y="114"/>
                      <a:pt x="37" y="111"/>
                      <a:pt x="40" y="109"/>
                    </a:cubicBezTo>
                    <a:cubicBezTo>
                      <a:pt x="42" y="107"/>
                      <a:pt x="44" y="105"/>
                      <a:pt x="47" y="103"/>
                    </a:cubicBezTo>
                    <a:cubicBezTo>
                      <a:pt x="50" y="101"/>
                      <a:pt x="52" y="99"/>
                      <a:pt x="55" y="98"/>
                    </a:cubicBezTo>
                    <a:cubicBezTo>
                      <a:pt x="90" y="136"/>
                      <a:pt x="90" y="136"/>
                      <a:pt x="90" y="136"/>
                    </a:cubicBezTo>
                    <a:cubicBezTo>
                      <a:pt x="86" y="140"/>
                      <a:pt x="81" y="144"/>
                      <a:pt x="76"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1" name="Freeform 17"/>
              <p:cNvSpPr>
                <a:spLocks noEditPoints="1"/>
              </p:cNvSpPr>
              <p:nvPr/>
            </p:nvSpPr>
            <p:spPr bwMode="auto">
              <a:xfrm>
                <a:off x="4380865" y="-1318770"/>
                <a:ext cx="211137" cy="207963"/>
              </a:xfrm>
              <a:custGeom>
                <a:gdLst>
                  <a:gd name="T0" fmla="*/ 154 w 180"/>
                  <a:gd name="T1" fmla="*/ 24 h 178"/>
                  <a:gd name="T2" fmla="*/ 126 w 180"/>
                  <a:gd name="T3" fmla="*/ 6 h 178"/>
                  <a:gd name="T4" fmla="*/ 89 w 180"/>
                  <a:gd name="T5" fmla="*/ 0 h 178"/>
                  <a:gd name="T6" fmla="*/ 53 w 180"/>
                  <a:gd name="T7" fmla="*/ 6 h 178"/>
                  <a:gd name="T8" fmla="*/ 25 w 180"/>
                  <a:gd name="T9" fmla="*/ 24 h 178"/>
                  <a:gd name="T10" fmla="*/ 6 w 180"/>
                  <a:gd name="T11" fmla="*/ 53 h 178"/>
                  <a:gd name="T12" fmla="*/ 0 w 180"/>
                  <a:gd name="T13" fmla="*/ 90 h 178"/>
                  <a:gd name="T14" fmla="*/ 6 w 180"/>
                  <a:gd name="T15" fmla="*/ 126 h 178"/>
                  <a:gd name="T16" fmla="*/ 25 w 180"/>
                  <a:gd name="T17" fmla="*/ 154 h 178"/>
                  <a:gd name="T18" fmla="*/ 53 w 180"/>
                  <a:gd name="T19" fmla="*/ 172 h 178"/>
                  <a:gd name="T20" fmla="*/ 89 w 180"/>
                  <a:gd name="T21" fmla="*/ 178 h 178"/>
                  <a:gd name="T22" fmla="*/ 126 w 180"/>
                  <a:gd name="T23" fmla="*/ 171 h 178"/>
                  <a:gd name="T24" fmla="*/ 154 w 180"/>
                  <a:gd name="T25" fmla="*/ 153 h 178"/>
                  <a:gd name="T26" fmla="*/ 173 w 180"/>
                  <a:gd name="T27" fmla="*/ 125 h 178"/>
                  <a:gd name="T28" fmla="*/ 180 w 180"/>
                  <a:gd name="T29" fmla="*/ 89 h 178"/>
                  <a:gd name="T30" fmla="*/ 173 w 180"/>
                  <a:gd name="T31" fmla="*/ 52 h 178"/>
                  <a:gd name="T32" fmla="*/ 154 w 180"/>
                  <a:gd name="T33" fmla="*/ 24 h 178"/>
                  <a:gd name="T34" fmla="*/ 144 w 180"/>
                  <a:gd name="T35" fmla="*/ 113 h 178"/>
                  <a:gd name="T36" fmla="*/ 132 w 180"/>
                  <a:gd name="T37" fmla="*/ 133 h 178"/>
                  <a:gd name="T38" fmla="*/ 114 w 180"/>
                  <a:gd name="T39" fmla="*/ 146 h 178"/>
                  <a:gd name="T40" fmla="*/ 90 w 180"/>
                  <a:gd name="T41" fmla="*/ 151 h 178"/>
                  <a:gd name="T42" fmla="*/ 66 w 180"/>
                  <a:gd name="T43" fmla="*/ 146 h 178"/>
                  <a:gd name="T44" fmla="*/ 47 w 180"/>
                  <a:gd name="T45" fmla="*/ 133 h 178"/>
                  <a:gd name="T46" fmla="*/ 35 w 180"/>
                  <a:gd name="T47" fmla="*/ 113 h 178"/>
                  <a:gd name="T48" fmla="*/ 31 w 180"/>
                  <a:gd name="T49" fmla="*/ 88 h 178"/>
                  <a:gd name="T50" fmla="*/ 35 w 180"/>
                  <a:gd name="T51" fmla="*/ 64 h 178"/>
                  <a:gd name="T52" fmla="*/ 47 w 180"/>
                  <a:gd name="T53" fmla="*/ 45 h 178"/>
                  <a:gd name="T54" fmla="*/ 66 w 180"/>
                  <a:gd name="T55" fmla="*/ 32 h 178"/>
                  <a:gd name="T56" fmla="*/ 90 w 180"/>
                  <a:gd name="T57" fmla="*/ 27 h 178"/>
                  <a:gd name="T58" fmla="*/ 114 w 180"/>
                  <a:gd name="T59" fmla="*/ 32 h 178"/>
                  <a:gd name="T60" fmla="*/ 132 w 180"/>
                  <a:gd name="T61" fmla="*/ 45 h 178"/>
                  <a:gd name="T62" fmla="*/ 144 w 180"/>
                  <a:gd name="T63" fmla="*/ 64 h 178"/>
                  <a:gd name="T64" fmla="*/ 148 w 180"/>
                  <a:gd name="T65" fmla="*/ 88 h 178"/>
                  <a:gd name="T66" fmla="*/ 144 w 180"/>
                  <a:gd name="T67" fmla="*/ 113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78">
                    <a:moveTo>
                      <a:pt x="154" y="24"/>
                    </a:moveTo>
                    <a:cubicBezTo>
                      <a:pt x="146" y="16"/>
                      <a:pt x="137" y="10"/>
                      <a:pt x="126" y="6"/>
                    </a:cubicBezTo>
                    <a:cubicBezTo>
                      <a:pt x="115" y="2"/>
                      <a:pt x="103" y="0"/>
                      <a:pt x="89" y="0"/>
                    </a:cubicBezTo>
                    <a:cubicBezTo>
                      <a:pt x="76" y="0"/>
                      <a:pt x="64" y="2"/>
                      <a:pt x="53" y="6"/>
                    </a:cubicBezTo>
                    <a:cubicBezTo>
                      <a:pt x="42" y="10"/>
                      <a:pt x="33" y="16"/>
                      <a:pt x="25" y="24"/>
                    </a:cubicBezTo>
                    <a:cubicBezTo>
                      <a:pt x="17" y="32"/>
                      <a:pt x="11" y="42"/>
                      <a:pt x="6" y="53"/>
                    </a:cubicBezTo>
                    <a:cubicBezTo>
                      <a:pt x="2" y="64"/>
                      <a:pt x="0" y="76"/>
                      <a:pt x="0" y="90"/>
                    </a:cubicBezTo>
                    <a:cubicBezTo>
                      <a:pt x="0" y="103"/>
                      <a:pt x="2" y="115"/>
                      <a:pt x="6" y="126"/>
                    </a:cubicBezTo>
                    <a:cubicBezTo>
                      <a:pt x="11" y="137"/>
                      <a:pt x="17" y="146"/>
                      <a:pt x="25" y="154"/>
                    </a:cubicBezTo>
                    <a:cubicBezTo>
                      <a:pt x="33" y="162"/>
                      <a:pt x="42" y="168"/>
                      <a:pt x="53" y="172"/>
                    </a:cubicBezTo>
                    <a:cubicBezTo>
                      <a:pt x="64" y="176"/>
                      <a:pt x="76" y="178"/>
                      <a:pt x="89" y="178"/>
                    </a:cubicBezTo>
                    <a:cubicBezTo>
                      <a:pt x="103" y="178"/>
                      <a:pt x="115" y="176"/>
                      <a:pt x="126" y="171"/>
                    </a:cubicBezTo>
                    <a:cubicBezTo>
                      <a:pt x="137" y="167"/>
                      <a:pt x="146" y="161"/>
                      <a:pt x="154" y="153"/>
                    </a:cubicBezTo>
                    <a:cubicBezTo>
                      <a:pt x="162" y="145"/>
                      <a:pt x="169" y="136"/>
                      <a:pt x="173" y="125"/>
                    </a:cubicBezTo>
                    <a:cubicBezTo>
                      <a:pt x="178" y="114"/>
                      <a:pt x="180" y="102"/>
                      <a:pt x="180" y="89"/>
                    </a:cubicBezTo>
                    <a:cubicBezTo>
                      <a:pt x="180" y="75"/>
                      <a:pt x="178" y="63"/>
                      <a:pt x="173" y="52"/>
                    </a:cubicBezTo>
                    <a:cubicBezTo>
                      <a:pt x="169" y="41"/>
                      <a:pt x="162" y="31"/>
                      <a:pt x="154" y="24"/>
                    </a:cubicBezTo>
                    <a:close/>
                    <a:moveTo>
                      <a:pt x="144" y="113"/>
                    </a:moveTo>
                    <a:cubicBezTo>
                      <a:pt x="141" y="121"/>
                      <a:pt x="137" y="127"/>
                      <a:pt x="132" y="133"/>
                    </a:cubicBezTo>
                    <a:cubicBezTo>
                      <a:pt x="127" y="139"/>
                      <a:pt x="121" y="143"/>
                      <a:pt x="114" y="146"/>
                    </a:cubicBezTo>
                    <a:cubicBezTo>
                      <a:pt x="106" y="149"/>
                      <a:pt x="98" y="151"/>
                      <a:pt x="90" y="151"/>
                    </a:cubicBezTo>
                    <a:cubicBezTo>
                      <a:pt x="81" y="151"/>
                      <a:pt x="73" y="149"/>
                      <a:pt x="66" y="146"/>
                    </a:cubicBezTo>
                    <a:cubicBezTo>
                      <a:pt x="59" y="143"/>
                      <a:pt x="52" y="139"/>
                      <a:pt x="47" y="133"/>
                    </a:cubicBezTo>
                    <a:cubicBezTo>
                      <a:pt x="42" y="127"/>
                      <a:pt x="38" y="121"/>
                      <a:pt x="35" y="113"/>
                    </a:cubicBezTo>
                    <a:cubicBezTo>
                      <a:pt x="33" y="105"/>
                      <a:pt x="31" y="97"/>
                      <a:pt x="31" y="88"/>
                    </a:cubicBezTo>
                    <a:cubicBezTo>
                      <a:pt x="31" y="79"/>
                      <a:pt x="33" y="71"/>
                      <a:pt x="35" y="64"/>
                    </a:cubicBezTo>
                    <a:cubicBezTo>
                      <a:pt x="38" y="57"/>
                      <a:pt x="42" y="50"/>
                      <a:pt x="47" y="45"/>
                    </a:cubicBezTo>
                    <a:cubicBezTo>
                      <a:pt x="52" y="39"/>
                      <a:pt x="59" y="35"/>
                      <a:pt x="66" y="32"/>
                    </a:cubicBezTo>
                    <a:cubicBezTo>
                      <a:pt x="73" y="29"/>
                      <a:pt x="81" y="27"/>
                      <a:pt x="90" y="27"/>
                    </a:cubicBezTo>
                    <a:cubicBezTo>
                      <a:pt x="98" y="27"/>
                      <a:pt x="106" y="29"/>
                      <a:pt x="114" y="32"/>
                    </a:cubicBezTo>
                    <a:cubicBezTo>
                      <a:pt x="121" y="35"/>
                      <a:pt x="127" y="39"/>
                      <a:pt x="132" y="45"/>
                    </a:cubicBezTo>
                    <a:cubicBezTo>
                      <a:pt x="137" y="50"/>
                      <a:pt x="141" y="57"/>
                      <a:pt x="144" y="64"/>
                    </a:cubicBezTo>
                    <a:cubicBezTo>
                      <a:pt x="147" y="71"/>
                      <a:pt x="148" y="79"/>
                      <a:pt x="148" y="88"/>
                    </a:cubicBezTo>
                    <a:cubicBezTo>
                      <a:pt x="148" y="97"/>
                      <a:pt x="147" y="105"/>
                      <a:pt x="144"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2" name="Freeform 18"/>
              <p:cNvSpPr/>
              <p:nvPr/>
            </p:nvSpPr>
            <p:spPr bwMode="auto">
              <a:xfrm>
                <a:off x="4099878" y="-1318770"/>
                <a:ext cx="180975" cy="207963"/>
              </a:xfrm>
              <a:custGeom>
                <a:gdLst>
                  <a:gd name="T0" fmla="*/ 110 w 153"/>
                  <a:gd name="T1" fmla="*/ 146 h 178"/>
                  <a:gd name="T2" fmla="*/ 90 w 153"/>
                  <a:gd name="T3" fmla="*/ 151 h 178"/>
                  <a:gd name="T4" fmla="*/ 66 w 153"/>
                  <a:gd name="T5" fmla="*/ 146 h 178"/>
                  <a:gd name="T6" fmla="*/ 48 w 153"/>
                  <a:gd name="T7" fmla="*/ 133 h 178"/>
                  <a:gd name="T8" fmla="*/ 36 w 153"/>
                  <a:gd name="T9" fmla="*/ 113 h 178"/>
                  <a:gd name="T10" fmla="*/ 32 w 153"/>
                  <a:gd name="T11" fmla="*/ 88 h 178"/>
                  <a:gd name="T12" fmla="*/ 36 w 153"/>
                  <a:gd name="T13" fmla="*/ 64 h 178"/>
                  <a:gd name="T14" fmla="*/ 48 w 153"/>
                  <a:gd name="T15" fmla="*/ 45 h 178"/>
                  <a:gd name="T16" fmla="*/ 66 w 153"/>
                  <a:gd name="T17" fmla="*/ 32 h 178"/>
                  <a:gd name="T18" fmla="*/ 90 w 153"/>
                  <a:gd name="T19" fmla="*/ 27 h 178"/>
                  <a:gd name="T20" fmla="*/ 107 w 153"/>
                  <a:gd name="T21" fmla="*/ 30 h 178"/>
                  <a:gd name="T22" fmla="*/ 126 w 153"/>
                  <a:gd name="T23" fmla="*/ 44 h 178"/>
                  <a:gd name="T24" fmla="*/ 149 w 153"/>
                  <a:gd name="T25" fmla="*/ 27 h 178"/>
                  <a:gd name="T26" fmla="*/ 122 w 153"/>
                  <a:gd name="T27" fmla="*/ 6 h 178"/>
                  <a:gd name="T28" fmla="*/ 90 w 153"/>
                  <a:gd name="T29" fmla="*/ 0 h 178"/>
                  <a:gd name="T30" fmla="*/ 53 w 153"/>
                  <a:gd name="T31" fmla="*/ 6 h 178"/>
                  <a:gd name="T32" fmla="*/ 25 w 153"/>
                  <a:gd name="T33" fmla="*/ 24 h 178"/>
                  <a:gd name="T34" fmla="*/ 7 w 153"/>
                  <a:gd name="T35" fmla="*/ 53 h 178"/>
                  <a:gd name="T36" fmla="*/ 0 w 153"/>
                  <a:gd name="T37" fmla="*/ 90 h 178"/>
                  <a:gd name="T38" fmla="*/ 7 w 153"/>
                  <a:gd name="T39" fmla="*/ 126 h 178"/>
                  <a:gd name="T40" fmla="*/ 25 w 153"/>
                  <a:gd name="T41" fmla="*/ 154 h 178"/>
                  <a:gd name="T42" fmla="*/ 53 w 153"/>
                  <a:gd name="T43" fmla="*/ 172 h 178"/>
                  <a:gd name="T44" fmla="*/ 90 w 153"/>
                  <a:gd name="T45" fmla="*/ 178 h 178"/>
                  <a:gd name="T46" fmla="*/ 125 w 153"/>
                  <a:gd name="T47" fmla="*/ 171 h 178"/>
                  <a:gd name="T48" fmla="*/ 153 w 153"/>
                  <a:gd name="T49" fmla="*/ 148 h 178"/>
                  <a:gd name="T50" fmla="*/ 128 w 153"/>
                  <a:gd name="T51" fmla="*/ 130 h 178"/>
                  <a:gd name="T52" fmla="*/ 110 w 153"/>
                  <a:gd name="T53" fmla="*/ 146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178">
                    <a:moveTo>
                      <a:pt x="110" y="146"/>
                    </a:moveTo>
                    <a:cubicBezTo>
                      <a:pt x="103" y="149"/>
                      <a:pt x="97" y="151"/>
                      <a:pt x="90" y="151"/>
                    </a:cubicBezTo>
                    <a:cubicBezTo>
                      <a:pt x="81" y="151"/>
                      <a:pt x="73" y="149"/>
                      <a:pt x="66" y="146"/>
                    </a:cubicBezTo>
                    <a:cubicBezTo>
                      <a:pt x="59" y="143"/>
                      <a:pt x="53" y="139"/>
                      <a:pt x="48" y="133"/>
                    </a:cubicBezTo>
                    <a:cubicBezTo>
                      <a:pt x="42" y="127"/>
                      <a:pt x="39" y="121"/>
                      <a:pt x="36" y="113"/>
                    </a:cubicBezTo>
                    <a:cubicBezTo>
                      <a:pt x="33" y="105"/>
                      <a:pt x="32" y="97"/>
                      <a:pt x="32" y="88"/>
                    </a:cubicBezTo>
                    <a:cubicBezTo>
                      <a:pt x="32" y="79"/>
                      <a:pt x="33" y="71"/>
                      <a:pt x="36" y="64"/>
                    </a:cubicBezTo>
                    <a:cubicBezTo>
                      <a:pt x="39" y="57"/>
                      <a:pt x="42" y="50"/>
                      <a:pt x="48" y="45"/>
                    </a:cubicBezTo>
                    <a:cubicBezTo>
                      <a:pt x="53" y="39"/>
                      <a:pt x="59" y="35"/>
                      <a:pt x="66" y="32"/>
                    </a:cubicBezTo>
                    <a:cubicBezTo>
                      <a:pt x="73" y="29"/>
                      <a:pt x="81" y="27"/>
                      <a:pt x="90" y="27"/>
                    </a:cubicBezTo>
                    <a:cubicBezTo>
                      <a:pt x="96" y="27"/>
                      <a:pt x="102" y="28"/>
                      <a:pt x="107" y="30"/>
                    </a:cubicBezTo>
                    <a:cubicBezTo>
                      <a:pt x="113" y="33"/>
                      <a:pt x="119" y="37"/>
                      <a:pt x="126" y="44"/>
                    </a:cubicBezTo>
                    <a:cubicBezTo>
                      <a:pt x="149" y="27"/>
                      <a:pt x="149" y="27"/>
                      <a:pt x="149" y="27"/>
                    </a:cubicBezTo>
                    <a:cubicBezTo>
                      <a:pt x="141" y="17"/>
                      <a:pt x="131" y="10"/>
                      <a:pt x="122" y="6"/>
                    </a:cubicBezTo>
                    <a:cubicBezTo>
                      <a:pt x="112" y="2"/>
                      <a:pt x="101" y="0"/>
                      <a:pt x="90" y="0"/>
                    </a:cubicBezTo>
                    <a:cubicBezTo>
                      <a:pt x="76" y="0"/>
                      <a:pt x="64" y="2"/>
                      <a:pt x="53" y="6"/>
                    </a:cubicBezTo>
                    <a:cubicBezTo>
                      <a:pt x="43" y="10"/>
                      <a:pt x="33" y="16"/>
                      <a:pt x="25" y="24"/>
                    </a:cubicBezTo>
                    <a:cubicBezTo>
                      <a:pt x="17" y="32"/>
                      <a:pt x="11" y="42"/>
                      <a:pt x="7" y="53"/>
                    </a:cubicBezTo>
                    <a:cubicBezTo>
                      <a:pt x="2" y="64"/>
                      <a:pt x="0" y="76"/>
                      <a:pt x="0" y="90"/>
                    </a:cubicBezTo>
                    <a:cubicBezTo>
                      <a:pt x="0" y="103"/>
                      <a:pt x="2" y="115"/>
                      <a:pt x="7" y="126"/>
                    </a:cubicBezTo>
                    <a:cubicBezTo>
                      <a:pt x="11" y="137"/>
                      <a:pt x="17" y="146"/>
                      <a:pt x="25" y="154"/>
                    </a:cubicBezTo>
                    <a:cubicBezTo>
                      <a:pt x="33" y="162"/>
                      <a:pt x="43" y="168"/>
                      <a:pt x="53" y="172"/>
                    </a:cubicBezTo>
                    <a:cubicBezTo>
                      <a:pt x="64" y="176"/>
                      <a:pt x="76" y="178"/>
                      <a:pt x="90" y="178"/>
                    </a:cubicBezTo>
                    <a:cubicBezTo>
                      <a:pt x="102" y="178"/>
                      <a:pt x="114" y="176"/>
                      <a:pt x="125" y="171"/>
                    </a:cubicBezTo>
                    <a:cubicBezTo>
                      <a:pt x="136" y="166"/>
                      <a:pt x="145" y="159"/>
                      <a:pt x="153" y="148"/>
                    </a:cubicBezTo>
                    <a:cubicBezTo>
                      <a:pt x="128" y="130"/>
                      <a:pt x="128" y="130"/>
                      <a:pt x="128" y="130"/>
                    </a:cubicBezTo>
                    <a:cubicBezTo>
                      <a:pt x="122" y="138"/>
                      <a:pt x="116" y="143"/>
                      <a:pt x="110"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3" name="Freeform 19"/>
              <p:cNvSpPr/>
              <p:nvPr/>
            </p:nvSpPr>
            <p:spPr bwMode="auto">
              <a:xfrm>
                <a:off x="2621915" y="-1314008"/>
                <a:ext cx="184150" cy="198438"/>
              </a:xfrm>
              <a:custGeom>
                <a:gdLst>
                  <a:gd name="T0" fmla="*/ 58 w 116"/>
                  <a:gd name="T1" fmla="*/ 50 h 125"/>
                  <a:gd name="T2" fmla="*/ 28 w 116"/>
                  <a:gd name="T3" fmla="*/ 0 h 125"/>
                  <a:gd name="T4" fmla="*/ 0 w 116"/>
                  <a:gd name="T5" fmla="*/ 0 h 125"/>
                  <a:gd name="T6" fmla="*/ 46 w 116"/>
                  <a:gd name="T7" fmla="*/ 71 h 125"/>
                  <a:gd name="T8" fmla="*/ 46 w 116"/>
                  <a:gd name="T9" fmla="*/ 125 h 125"/>
                  <a:gd name="T10" fmla="*/ 69 w 116"/>
                  <a:gd name="T11" fmla="*/ 125 h 125"/>
                  <a:gd name="T12" fmla="*/ 69 w 116"/>
                  <a:gd name="T13" fmla="*/ 71 h 125"/>
                  <a:gd name="T14" fmla="*/ 116 w 116"/>
                  <a:gd name="T15" fmla="*/ 0 h 125"/>
                  <a:gd name="T16" fmla="*/ 89 w 116"/>
                  <a:gd name="T17" fmla="*/ 0 h 125"/>
                  <a:gd name="T18" fmla="*/ 58 w 116"/>
                  <a:gd name="T19" fmla="*/ 50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5">
                    <a:moveTo>
                      <a:pt x="58" y="50"/>
                    </a:moveTo>
                    <a:lnTo>
                      <a:pt x="28" y="0"/>
                    </a:lnTo>
                    <a:lnTo>
                      <a:pt x="0" y="0"/>
                    </a:lnTo>
                    <a:lnTo>
                      <a:pt x="46" y="71"/>
                    </a:lnTo>
                    <a:lnTo>
                      <a:pt x="46" y="125"/>
                    </a:lnTo>
                    <a:lnTo>
                      <a:pt x="69" y="125"/>
                    </a:lnTo>
                    <a:lnTo>
                      <a:pt x="69" y="71"/>
                    </a:lnTo>
                    <a:lnTo>
                      <a:pt x="116" y="0"/>
                    </a:lnTo>
                    <a:lnTo>
                      <a:pt x="89" y="0"/>
                    </a:lnTo>
                    <a:lnTo>
                      <a:pt x="5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4" name="Freeform 20"/>
              <p:cNvSpPr>
                <a:spLocks noEditPoints="1"/>
              </p:cNvSpPr>
              <p:nvPr/>
            </p:nvSpPr>
            <p:spPr bwMode="auto">
              <a:xfrm>
                <a:off x="2345690" y="-1314008"/>
                <a:ext cx="180975" cy="198438"/>
              </a:xfrm>
              <a:custGeom>
                <a:gdLst>
                  <a:gd name="T0" fmla="*/ 127 w 154"/>
                  <a:gd name="T1" fmla="*/ 21 h 170"/>
                  <a:gd name="T2" fmla="*/ 100 w 154"/>
                  <a:gd name="T3" fmla="*/ 5 h 170"/>
                  <a:gd name="T4" fmla="*/ 67 w 154"/>
                  <a:gd name="T5" fmla="*/ 0 h 170"/>
                  <a:gd name="T6" fmla="*/ 0 w 154"/>
                  <a:gd name="T7" fmla="*/ 0 h 170"/>
                  <a:gd name="T8" fmla="*/ 0 w 154"/>
                  <a:gd name="T9" fmla="*/ 170 h 170"/>
                  <a:gd name="T10" fmla="*/ 64 w 154"/>
                  <a:gd name="T11" fmla="*/ 170 h 170"/>
                  <a:gd name="T12" fmla="*/ 95 w 154"/>
                  <a:gd name="T13" fmla="*/ 165 h 170"/>
                  <a:gd name="T14" fmla="*/ 124 w 154"/>
                  <a:gd name="T15" fmla="*/ 149 h 170"/>
                  <a:gd name="T16" fmla="*/ 145 w 154"/>
                  <a:gd name="T17" fmla="*/ 123 h 170"/>
                  <a:gd name="T18" fmla="*/ 154 w 154"/>
                  <a:gd name="T19" fmla="*/ 85 h 170"/>
                  <a:gd name="T20" fmla="*/ 147 w 154"/>
                  <a:gd name="T21" fmla="*/ 47 h 170"/>
                  <a:gd name="T22" fmla="*/ 127 w 154"/>
                  <a:gd name="T23" fmla="*/ 21 h 170"/>
                  <a:gd name="T24" fmla="*/ 117 w 154"/>
                  <a:gd name="T25" fmla="*/ 112 h 170"/>
                  <a:gd name="T26" fmla="*/ 102 w 154"/>
                  <a:gd name="T27" fmla="*/ 129 h 170"/>
                  <a:gd name="T28" fmla="*/ 80 w 154"/>
                  <a:gd name="T29" fmla="*/ 139 h 170"/>
                  <a:gd name="T30" fmla="*/ 53 w 154"/>
                  <a:gd name="T31" fmla="*/ 143 h 170"/>
                  <a:gd name="T32" fmla="*/ 31 w 154"/>
                  <a:gd name="T33" fmla="*/ 143 h 170"/>
                  <a:gd name="T34" fmla="*/ 31 w 154"/>
                  <a:gd name="T35" fmla="*/ 27 h 170"/>
                  <a:gd name="T36" fmla="*/ 58 w 154"/>
                  <a:gd name="T37" fmla="*/ 27 h 170"/>
                  <a:gd name="T38" fmla="*/ 84 w 154"/>
                  <a:gd name="T39" fmla="*/ 31 h 170"/>
                  <a:gd name="T40" fmla="*/ 104 w 154"/>
                  <a:gd name="T41" fmla="*/ 41 h 170"/>
                  <a:gd name="T42" fmla="*/ 117 w 154"/>
                  <a:gd name="T43" fmla="*/ 59 h 170"/>
                  <a:gd name="T44" fmla="*/ 122 w 154"/>
                  <a:gd name="T45" fmla="*/ 85 h 170"/>
                  <a:gd name="T46" fmla="*/ 117 w 154"/>
                  <a:gd name="T47" fmla="*/ 112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70">
                    <a:moveTo>
                      <a:pt x="127" y="21"/>
                    </a:moveTo>
                    <a:cubicBezTo>
                      <a:pt x="119" y="14"/>
                      <a:pt x="110" y="9"/>
                      <a:pt x="100" y="5"/>
                    </a:cubicBezTo>
                    <a:cubicBezTo>
                      <a:pt x="89" y="2"/>
                      <a:pt x="79" y="0"/>
                      <a:pt x="67" y="0"/>
                    </a:cubicBezTo>
                    <a:cubicBezTo>
                      <a:pt x="0" y="0"/>
                      <a:pt x="0" y="0"/>
                      <a:pt x="0" y="0"/>
                    </a:cubicBezTo>
                    <a:cubicBezTo>
                      <a:pt x="0" y="170"/>
                      <a:pt x="0" y="170"/>
                      <a:pt x="0" y="170"/>
                    </a:cubicBezTo>
                    <a:cubicBezTo>
                      <a:pt x="64" y="170"/>
                      <a:pt x="64" y="170"/>
                      <a:pt x="64" y="170"/>
                    </a:cubicBezTo>
                    <a:cubicBezTo>
                      <a:pt x="74" y="170"/>
                      <a:pt x="84" y="168"/>
                      <a:pt x="95" y="165"/>
                    </a:cubicBezTo>
                    <a:cubicBezTo>
                      <a:pt x="106" y="161"/>
                      <a:pt x="115" y="156"/>
                      <a:pt x="124" y="149"/>
                    </a:cubicBezTo>
                    <a:cubicBezTo>
                      <a:pt x="133" y="142"/>
                      <a:pt x="140" y="133"/>
                      <a:pt x="145" y="123"/>
                    </a:cubicBezTo>
                    <a:cubicBezTo>
                      <a:pt x="151" y="112"/>
                      <a:pt x="154" y="100"/>
                      <a:pt x="154" y="85"/>
                    </a:cubicBezTo>
                    <a:cubicBezTo>
                      <a:pt x="154" y="71"/>
                      <a:pt x="151" y="58"/>
                      <a:pt x="147" y="47"/>
                    </a:cubicBezTo>
                    <a:cubicBezTo>
                      <a:pt x="142" y="37"/>
                      <a:pt x="135" y="28"/>
                      <a:pt x="127" y="21"/>
                    </a:cubicBezTo>
                    <a:close/>
                    <a:moveTo>
                      <a:pt x="117" y="112"/>
                    </a:moveTo>
                    <a:cubicBezTo>
                      <a:pt x="113" y="119"/>
                      <a:pt x="108" y="125"/>
                      <a:pt x="102" y="129"/>
                    </a:cubicBezTo>
                    <a:cubicBezTo>
                      <a:pt x="96" y="134"/>
                      <a:pt x="88" y="137"/>
                      <a:pt x="80" y="139"/>
                    </a:cubicBezTo>
                    <a:cubicBezTo>
                      <a:pt x="72" y="142"/>
                      <a:pt x="63" y="143"/>
                      <a:pt x="53" y="143"/>
                    </a:cubicBezTo>
                    <a:cubicBezTo>
                      <a:pt x="31" y="143"/>
                      <a:pt x="31" y="143"/>
                      <a:pt x="31" y="143"/>
                    </a:cubicBezTo>
                    <a:cubicBezTo>
                      <a:pt x="31" y="27"/>
                      <a:pt x="31" y="27"/>
                      <a:pt x="31" y="27"/>
                    </a:cubicBezTo>
                    <a:cubicBezTo>
                      <a:pt x="58" y="27"/>
                      <a:pt x="58" y="27"/>
                      <a:pt x="58" y="27"/>
                    </a:cubicBezTo>
                    <a:cubicBezTo>
                      <a:pt x="68" y="27"/>
                      <a:pt x="76" y="29"/>
                      <a:pt x="84" y="31"/>
                    </a:cubicBezTo>
                    <a:cubicBezTo>
                      <a:pt x="92" y="33"/>
                      <a:pt x="98" y="36"/>
                      <a:pt x="104" y="41"/>
                    </a:cubicBezTo>
                    <a:cubicBezTo>
                      <a:pt x="110" y="45"/>
                      <a:pt x="114" y="51"/>
                      <a:pt x="117" y="59"/>
                    </a:cubicBezTo>
                    <a:cubicBezTo>
                      <a:pt x="120" y="66"/>
                      <a:pt x="122" y="75"/>
                      <a:pt x="122" y="85"/>
                    </a:cubicBezTo>
                    <a:cubicBezTo>
                      <a:pt x="122" y="95"/>
                      <a:pt x="120" y="104"/>
                      <a:pt x="11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5" name="Freeform 21"/>
              <p:cNvSpPr>
                <a:spLocks noEditPoints="1"/>
              </p:cNvSpPr>
              <p:nvPr/>
            </p:nvSpPr>
            <p:spPr bwMode="auto">
              <a:xfrm>
                <a:off x="2080578" y="-1314008"/>
                <a:ext cx="150812" cy="198438"/>
              </a:xfrm>
              <a:custGeom>
                <a:gdLst>
                  <a:gd name="T0" fmla="*/ 112 w 128"/>
                  <a:gd name="T1" fmla="*/ 80 h 170"/>
                  <a:gd name="T2" fmla="*/ 122 w 128"/>
                  <a:gd name="T3" fmla="*/ 49 h 170"/>
                  <a:gd name="T4" fmla="*/ 117 w 128"/>
                  <a:gd name="T5" fmla="*/ 25 h 170"/>
                  <a:gd name="T6" fmla="*/ 103 w 128"/>
                  <a:gd name="T7" fmla="*/ 10 h 170"/>
                  <a:gd name="T8" fmla="*/ 83 w 128"/>
                  <a:gd name="T9" fmla="*/ 2 h 170"/>
                  <a:gd name="T10" fmla="*/ 59 w 128"/>
                  <a:gd name="T11" fmla="*/ 0 h 170"/>
                  <a:gd name="T12" fmla="*/ 0 w 128"/>
                  <a:gd name="T13" fmla="*/ 0 h 170"/>
                  <a:gd name="T14" fmla="*/ 0 w 128"/>
                  <a:gd name="T15" fmla="*/ 170 h 170"/>
                  <a:gd name="T16" fmla="*/ 30 w 128"/>
                  <a:gd name="T17" fmla="*/ 170 h 170"/>
                  <a:gd name="T18" fmla="*/ 30 w 128"/>
                  <a:gd name="T19" fmla="*/ 98 h 170"/>
                  <a:gd name="T20" fmla="*/ 52 w 128"/>
                  <a:gd name="T21" fmla="*/ 98 h 170"/>
                  <a:gd name="T22" fmla="*/ 92 w 128"/>
                  <a:gd name="T23" fmla="*/ 170 h 170"/>
                  <a:gd name="T24" fmla="*/ 128 w 128"/>
                  <a:gd name="T25" fmla="*/ 170 h 170"/>
                  <a:gd name="T26" fmla="*/ 83 w 128"/>
                  <a:gd name="T27" fmla="*/ 95 h 170"/>
                  <a:gd name="T28" fmla="*/ 112 w 128"/>
                  <a:gd name="T29" fmla="*/ 80 h 170"/>
                  <a:gd name="T30" fmla="*/ 67 w 128"/>
                  <a:gd name="T31" fmla="*/ 72 h 170"/>
                  <a:gd name="T32" fmla="*/ 54 w 128"/>
                  <a:gd name="T33" fmla="*/ 72 h 170"/>
                  <a:gd name="T34" fmla="*/ 30 w 128"/>
                  <a:gd name="T35" fmla="*/ 72 h 170"/>
                  <a:gd name="T36" fmla="*/ 30 w 128"/>
                  <a:gd name="T37" fmla="*/ 26 h 170"/>
                  <a:gd name="T38" fmla="*/ 56 w 128"/>
                  <a:gd name="T39" fmla="*/ 26 h 170"/>
                  <a:gd name="T40" fmla="*/ 68 w 128"/>
                  <a:gd name="T41" fmla="*/ 27 h 170"/>
                  <a:gd name="T42" fmla="*/ 79 w 128"/>
                  <a:gd name="T43" fmla="*/ 30 h 170"/>
                  <a:gd name="T44" fmla="*/ 87 w 128"/>
                  <a:gd name="T45" fmla="*/ 37 h 170"/>
                  <a:gd name="T46" fmla="*/ 91 w 128"/>
                  <a:gd name="T47" fmla="*/ 49 h 170"/>
                  <a:gd name="T48" fmla="*/ 87 w 128"/>
                  <a:gd name="T49" fmla="*/ 62 h 170"/>
                  <a:gd name="T50" fmla="*/ 78 w 128"/>
                  <a:gd name="T51" fmla="*/ 69 h 170"/>
                  <a:gd name="T52" fmla="*/ 67 w 128"/>
                  <a:gd name="T53" fmla="*/ 72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70">
                    <a:moveTo>
                      <a:pt x="112" y="80"/>
                    </a:moveTo>
                    <a:cubicBezTo>
                      <a:pt x="119" y="71"/>
                      <a:pt x="122" y="61"/>
                      <a:pt x="122" y="49"/>
                    </a:cubicBezTo>
                    <a:cubicBezTo>
                      <a:pt x="122" y="39"/>
                      <a:pt x="120" y="31"/>
                      <a:pt x="117" y="25"/>
                    </a:cubicBezTo>
                    <a:cubicBezTo>
                      <a:pt x="113" y="19"/>
                      <a:pt x="109" y="14"/>
                      <a:pt x="103" y="10"/>
                    </a:cubicBezTo>
                    <a:cubicBezTo>
                      <a:pt x="97" y="7"/>
                      <a:pt x="90" y="4"/>
                      <a:pt x="83" y="2"/>
                    </a:cubicBezTo>
                    <a:cubicBezTo>
                      <a:pt x="75" y="1"/>
                      <a:pt x="67" y="0"/>
                      <a:pt x="59" y="0"/>
                    </a:cubicBezTo>
                    <a:cubicBezTo>
                      <a:pt x="0" y="0"/>
                      <a:pt x="0" y="0"/>
                      <a:pt x="0" y="0"/>
                    </a:cubicBezTo>
                    <a:cubicBezTo>
                      <a:pt x="0" y="170"/>
                      <a:pt x="0" y="170"/>
                      <a:pt x="0" y="170"/>
                    </a:cubicBezTo>
                    <a:cubicBezTo>
                      <a:pt x="30" y="170"/>
                      <a:pt x="30" y="170"/>
                      <a:pt x="30" y="170"/>
                    </a:cubicBezTo>
                    <a:cubicBezTo>
                      <a:pt x="30" y="98"/>
                      <a:pt x="30" y="98"/>
                      <a:pt x="30" y="98"/>
                    </a:cubicBezTo>
                    <a:cubicBezTo>
                      <a:pt x="52" y="98"/>
                      <a:pt x="52" y="98"/>
                      <a:pt x="52" y="98"/>
                    </a:cubicBezTo>
                    <a:cubicBezTo>
                      <a:pt x="92" y="170"/>
                      <a:pt x="92" y="170"/>
                      <a:pt x="92" y="170"/>
                    </a:cubicBezTo>
                    <a:cubicBezTo>
                      <a:pt x="128" y="170"/>
                      <a:pt x="128" y="170"/>
                      <a:pt x="128" y="170"/>
                    </a:cubicBezTo>
                    <a:cubicBezTo>
                      <a:pt x="83" y="95"/>
                      <a:pt x="83" y="95"/>
                      <a:pt x="83" y="95"/>
                    </a:cubicBezTo>
                    <a:cubicBezTo>
                      <a:pt x="95" y="93"/>
                      <a:pt x="105" y="88"/>
                      <a:pt x="112" y="80"/>
                    </a:cubicBezTo>
                    <a:close/>
                    <a:moveTo>
                      <a:pt x="67" y="72"/>
                    </a:moveTo>
                    <a:cubicBezTo>
                      <a:pt x="62" y="72"/>
                      <a:pt x="58" y="72"/>
                      <a:pt x="54" y="72"/>
                    </a:cubicBezTo>
                    <a:cubicBezTo>
                      <a:pt x="30" y="72"/>
                      <a:pt x="30" y="72"/>
                      <a:pt x="30" y="72"/>
                    </a:cubicBezTo>
                    <a:cubicBezTo>
                      <a:pt x="30" y="26"/>
                      <a:pt x="30" y="26"/>
                      <a:pt x="30" y="26"/>
                    </a:cubicBezTo>
                    <a:cubicBezTo>
                      <a:pt x="56" y="26"/>
                      <a:pt x="56" y="26"/>
                      <a:pt x="56" y="26"/>
                    </a:cubicBezTo>
                    <a:cubicBezTo>
                      <a:pt x="60" y="26"/>
                      <a:pt x="64" y="26"/>
                      <a:pt x="68" y="27"/>
                    </a:cubicBezTo>
                    <a:cubicBezTo>
                      <a:pt x="72" y="27"/>
                      <a:pt x="76" y="28"/>
                      <a:pt x="79" y="30"/>
                    </a:cubicBezTo>
                    <a:cubicBezTo>
                      <a:pt x="83" y="31"/>
                      <a:pt x="85" y="34"/>
                      <a:pt x="87" y="37"/>
                    </a:cubicBezTo>
                    <a:cubicBezTo>
                      <a:pt x="90" y="40"/>
                      <a:pt x="91" y="44"/>
                      <a:pt x="91" y="49"/>
                    </a:cubicBezTo>
                    <a:cubicBezTo>
                      <a:pt x="91" y="54"/>
                      <a:pt x="89" y="59"/>
                      <a:pt x="87" y="62"/>
                    </a:cubicBezTo>
                    <a:cubicBezTo>
                      <a:pt x="85" y="65"/>
                      <a:pt x="82" y="67"/>
                      <a:pt x="78" y="69"/>
                    </a:cubicBezTo>
                    <a:cubicBezTo>
                      <a:pt x="75" y="70"/>
                      <a:pt x="71" y="71"/>
                      <a:pt x="67"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6" name="Freeform 22"/>
              <p:cNvSpPr/>
              <p:nvPr/>
            </p:nvSpPr>
            <p:spPr bwMode="auto">
              <a:xfrm>
                <a:off x="4714240" y="-1314008"/>
                <a:ext cx="179387" cy="198438"/>
              </a:xfrm>
              <a:custGeom>
                <a:gdLst>
                  <a:gd name="T0" fmla="*/ 91 w 113"/>
                  <a:gd name="T1" fmla="*/ 93 h 125"/>
                  <a:gd name="T2" fmla="*/ 90 w 113"/>
                  <a:gd name="T3" fmla="*/ 93 h 125"/>
                  <a:gd name="T4" fmla="*/ 29 w 113"/>
                  <a:gd name="T5" fmla="*/ 0 h 125"/>
                  <a:gd name="T6" fmla="*/ 0 w 113"/>
                  <a:gd name="T7" fmla="*/ 0 h 125"/>
                  <a:gd name="T8" fmla="*/ 0 w 113"/>
                  <a:gd name="T9" fmla="*/ 125 h 125"/>
                  <a:gd name="T10" fmla="*/ 22 w 113"/>
                  <a:gd name="T11" fmla="*/ 125 h 125"/>
                  <a:gd name="T12" fmla="*/ 22 w 113"/>
                  <a:gd name="T13" fmla="*/ 29 h 125"/>
                  <a:gd name="T14" fmla="*/ 23 w 113"/>
                  <a:gd name="T15" fmla="*/ 29 h 125"/>
                  <a:gd name="T16" fmla="*/ 85 w 113"/>
                  <a:gd name="T17" fmla="*/ 125 h 125"/>
                  <a:gd name="T18" fmla="*/ 113 w 113"/>
                  <a:gd name="T19" fmla="*/ 125 h 125"/>
                  <a:gd name="T20" fmla="*/ 113 w 113"/>
                  <a:gd name="T21" fmla="*/ 0 h 125"/>
                  <a:gd name="T22" fmla="*/ 91 w 113"/>
                  <a:gd name="T23" fmla="*/ 0 h 125"/>
                  <a:gd name="T24" fmla="*/ 91 w 113"/>
                  <a:gd name="T25" fmla="*/ 93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25">
                    <a:moveTo>
                      <a:pt x="91" y="93"/>
                    </a:moveTo>
                    <a:lnTo>
                      <a:pt x="90" y="93"/>
                    </a:lnTo>
                    <a:lnTo>
                      <a:pt x="29" y="0"/>
                    </a:lnTo>
                    <a:lnTo>
                      <a:pt x="0" y="0"/>
                    </a:lnTo>
                    <a:lnTo>
                      <a:pt x="0" y="125"/>
                    </a:lnTo>
                    <a:lnTo>
                      <a:pt x="22" y="125"/>
                    </a:lnTo>
                    <a:lnTo>
                      <a:pt x="22" y="29"/>
                    </a:lnTo>
                    <a:lnTo>
                      <a:pt x="23" y="29"/>
                    </a:lnTo>
                    <a:lnTo>
                      <a:pt x="85" y="125"/>
                    </a:lnTo>
                    <a:lnTo>
                      <a:pt x="113" y="125"/>
                    </a:lnTo>
                    <a:lnTo>
                      <a:pt x="113" y="0"/>
                    </a:lnTo>
                    <a:lnTo>
                      <a:pt x="91" y="0"/>
                    </a:lnTo>
                    <a:lnTo>
                      <a:pt x="91"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grpSp>
      <p:sp>
        <p:nvSpPr>
          <p:cNvPr id="32" name="Left Bar"/>
          <p:cNvSpPr>
            <a:spLocks noChangeArrowheads="1"/>
          </p:cNvSpPr>
          <p:nvPr/>
        </p:nvSpPr>
        <p:spPr bwMode="auto">
          <a:xfrm rot="5400000">
            <a:off x="6056393" y="2691781"/>
            <a:ext cx="79215" cy="14744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Right Bar"/>
          <p:cNvSpPr>
            <a:spLocks noChangeArrowheads="1"/>
          </p:cNvSpPr>
          <p:nvPr/>
        </p:nvSpPr>
        <p:spPr bwMode="auto">
          <a:xfrm rot="5400000">
            <a:off x="6056393" y="2691780"/>
            <a:ext cx="79215" cy="14744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Slide Number Placeholder" hidden="1"/>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privileged and confidential</a:t>
            </a:r>
            <a:endParaRPr lang="en-US"/>
          </a:p>
        </p:txBody>
      </p:sp>
      <p:sp>
        <p:nvSpPr>
          <p:cNvPr id="37" name="Footer Placeholder" hidden="1"/>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
        <p:nvSpPr>
          <p:cNvPr id="2" name="TextBox 1"/>
          <p:cNvSpPr txBox="1"/>
          <p:nvPr userDrawn="1"/>
        </p:nvSpPr>
        <p:spPr>
          <a:xfrm>
            <a:off x="685801" y="7244366"/>
            <a:ext cx="10820400" cy="1323439"/>
          </a:xfrm>
          <a:prstGeom prst="rect">
            <a:avLst/>
          </a:prstGeom>
          <a:noFill/>
        </p:spPr>
        <p:txBody>
          <a:bodyPr wrap="square" rtlCol="0">
            <a:spAutoFit/>
          </a:bodyPr>
          <a:lstStyle/>
          <a:p>
            <a:r>
              <a:rPr lang="en-US" sz="1600" b="1">
                <a:solidFill>
                  <a:schemeClr val="bg1">
                    <a:lumMod val="65000"/>
                  </a:schemeClr>
                </a:solidFill>
              </a:rPr>
              <a:t>Note: </a:t>
            </a:r>
            <a:r>
              <a:rPr lang="en-US" sz="1600">
                <a:solidFill>
                  <a:schemeClr val="bg1">
                    <a:lumMod val="65000"/>
                  </a:schemeClr>
                </a:solidFill>
              </a:rPr>
              <a:t>This slide features</a:t>
            </a:r>
            <a:r>
              <a:rPr lang="en-US" sz="1600" baseline="0">
                <a:solidFill>
                  <a:schemeClr val="bg1">
                    <a:lumMod val="65000"/>
                  </a:schemeClr>
                </a:solidFill>
              </a:rPr>
              <a:t> an animation of the Shook logo. View your slides in presentation mode to see how the logo will look when presenting. </a:t>
            </a:r>
          </a:p>
          <a:p>
            <a:endParaRPr lang="en-US" sz="1600" baseline="0">
              <a:solidFill>
                <a:schemeClr val="bg1">
                  <a:lumMod val="65000"/>
                </a:schemeClr>
              </a:solidFill>
            </a:endParaRPr>
          </a:p>
          <a:p>
            <a:r>
              <a:rPr lang="en-US" sz="1600" i="1" baseline="0">
                <a:solidFill>
                  <a:schemeClr val="bg1">
                    <a:lumMod val="65000"/>
                  </a:schemeClr>
                </a:solidFill>
              </a:rPr>
              <a:t>To view in presentation mode, select “Slide Show” from the navigation ribbon, then choose “from beginning” or “from current slide” to preview the presentation.</a:t>
            </a:r>
            <a:endParaRPr lang="en-US" sz="1600" i="1">
              <a:solidFill>
                <a:schemeClr val="bg1">
                  <a:lumMod val="65000"/>
                </a:schemeClr>
              </a:solidFill>
            </a:endParaRPr>
          </a:p>
        </p:txBody>
      </p:sp>
    </p:spTree>
    <p:extLst>
      <p:ext uri="{BB962C8B-B14F-4D97-AF65-F5344CB8AC3E}">
        <p14:creationId val="748891075"/>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37" fill="hold" grpId="1"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par>
                                <p:cTn id="8" presetID="16" presetClass="entr" presetSubtype="37" fill="hold" grpId="1"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outVertical)">
                                      <p:cBhvr>
                                        <p:cTn id="10" dur="500"/>
                                        <p:tgtEl>
                                          <p:spTgt spid="33"/>
                                        </p:tgtEl>
                                      </p:cBhvr>
                                    </p:animEffect>
                                  </p:childTnLst>
                                </p:cTn>
                              </p:par>
                            </p:childTnLst>
                          </p:cTn>
                        </p:par>
                        <p:par>
                          <p:cTn id="11" fill="hold" nodeType="afterGroup">
                            <p:stCondLst>
                              <p:cond delay="500"/>
                            </p:stCondLst>
                            <p:childTnLst>
                              <p:par>
                                <p:cTn id="12" presetID="8" presetClass="emph" presetSubtype="0" fill="hold" grpId="2" nodeType="afterEffect">
                                  <p:stCondLst>
                                    <p:cond delay="0"/>
                                  </p:stCondLst>
                                  <p:childTnLst>
                                    <p:animRot by="5400000">
                                      <p:cBhvr>
                                        <p:cTn id="13" dur="750" fill="hold"/>
                                        <p:tgtEl>
                                          <p:spTgt spid="32"/>
                                        </p:tgtEl>
                                        <p:attrNameLst>
                                          <p:attrName>r</p:attrName>
                                        </p:attrNameLst>
                                      </p:cBhvr>
                                    </p:animRot>
                                  </p:childTnLst>
                                </p:cTn>
                              </p:par>
                              <p:par>
                                <p:cTn id="14" presetID="8" presetClass="emph" presetSubtype="0" fill="hold" grpId="2" nodeType="withEffect">
                                  <p:stCondLst>
                                    <p:cond delay="0"/>
                                  </p:stCondLst>
                                  <p:childTnLst>
                                    <p:animRot by="5400000">
                                      <p:cBhvr>
                                        <p:cTn id="15" dur="750" fill="hold"/>
                                        <p:tgtEl>
                                          <p:spTgt spid="33"/>
                                        </p:tgtEl>
                                        <p:attrNameLst>
                                          <p:attrName>r</p:attrName>
                                        </p:attrNameLst>
                                      </p:cBhvr>
                                    </p:animRot>
                                  </p:childTnLst>
                                </p:cTn>
                              </p:par>
                            </p:childTnLst>
                          </p:cTn>
                        </p:par>
                        <p:par>
                          <p:cTn id="16" fill="hold" nodeType="afterGroup">
                            <p:stCondLst>
                              <p:cond delay="1250"/>
                            </p:stCondLst>
                            <p:childTnLst>
                              <p:par>
                                <p:cTn id="17" presetID="35" presetClass="path" presetSubtype="0" accel="50000" decel="50000" fill="hold" grpId="0" nodeType="afterEffect">
                                  <p:stCondLst>
                                    <p:cond delay="0"/>
                                  </p:stCondLst>
                                  <p:childTnLst>
                                    <p:animMotion origin="layout" path="M 0 0 L -0.14831 0" pathEditMode="relative" rAng="0" ptsTypes="AA">
                                      <p:cBhvr>
                                        <p:cTn id="18" dur="1250" fill="hold"/>
                                        <p:tgtEl>
                                          <p:spTgt spid="32"/>
                                        </p:tgtEl>
                                        <p:attrNameLst>
                                          <p:attrName>ppt_x</p:attrName>
                                          <p:attrName>ppt_y</p:attrName>
                                        </p:attrNameLst>
                                      </p:cBhvr>
                                      <p:rCtr x="-7422" y="0"/>
                                    </p:animMotion>
                                  </p:childTnLst>
                                </p:cTn>
                              </p:par>
                              <p:par>
                                <p:cTn id="19" presetID="63" presetClass="path" presetSubtype="0" accel="50000" decel="50000" fill="hold" grpId="0" nodeType="withEffect">
                                  <p:stCondLst>
                                    <p:cond delay="0"/>
                                  </p:stCondLst>
                                  <p:childTnLst>
                                    <p:animMotion origin="layout" path="M 0 0 L 0.14805 0" pathEditMode="relative" rAng="0" ptsTypes="AA">
                                      <p:cBhvr>
                                        <p:cTn id="20" dur="1250" fill="hold"/>
                                        <p:tgtEl>
                                          <p:spTgt spid="33"/>
                                        </p:tgtEl>
                                        <p:attrNameLst>
                                          <p:attrName>ppt_x</p:attrName>
                                          <p:attrName>ppt_y</p:attrName>
                                        </p:attrNameLst>
                                      </p:cBhvr>
                                      <p:rCtr x="7396" y="0"/>
                                    </p:animMotion>
                                  </p:childTnLst>
                                </p:cTn>
                              </p:par>
                              <p:par>
                                <p:cTn id="21" presetID="16" presetClass="entr" presetSubtype="37" fill="hold"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6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33" grpId="0" animBg="1"/>
      <p:bldP spid="33" grpId="1" animBg="1"/>
      <p:bldP spid="33" grpId="2" animBg="1"/>
      <p:bldP spid="36" grpId="0"/>
      <p:bldP spid="37" grpId="0"/>
    </p:bldLs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Closing Slide (Tagline)">
    <p:spTree>
      <p:nvGrpSpPr>
        <p:cNvPr id="1" name=""/>
        <p:cNvGrpSpPr/>
        <p:nvPr/>
      </p:nvGrpSpPr>
      <p:grpSpPr>
        <a:xfrm>
          <a:off x="0" y="0"/>
          <a:ext cx="0" cy="0"/>
        </a:xfrm>
      </p:grpSpPr>
      <p:sp>
        <p:nvSpPr>
          <p:cNvPr id="36" name="Slide Number Placeholder" hidden="1"/>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privileged and confidential</a:t>
            </a:r>
            <a:endParaRPr lang="en-US"/>
          </a:p>
        </p:txBody>
      </p:sp>
      <p:sp>
        <p:nvSpPr>
          <p:cNvPr id="37" name="Footer Placeholder" hidden="1"/>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grpSp>
        <p:nvGrpSpPr>
          <p:cNvPr id="53" name="Legal Sense of Science Tagline (center)" hidden="1"/>
          <p:cNvGrpSpPr>
            <a:grpSpLocks noChangeAspect="1"/>
          </p:cNvGrpSpPr>
          <p:nvPr/>
        </p:nvGrpSpPr>
        <p:grpSpPr>
          <a:xfrm>
            <a:off x="5137799" y="2474343"/>
            <a:ext cx="1917032" cy="1909151"/>
            <a:chOff x="1835150" y="587375"/>
            <a:chExt cx="8108950" cy="8075613"/>
          </a:xfrm>
          <a:solidFill>
            <a:schemeClr val="tx1"/>
          </a:solidFill>
        </p:grpSpPr>
        <p:grpSp>
          <p:nvGrpSpPr>
            <p:cNvPr id="54" name="Technology" hidden="1"/>
            <p:cNvGrpSpPr/>
            <p:nvPr/>
          </p:nvGrpSpPr>
          <p:grpSpPr>
            <a:xfrm>
              <a:off x="7573963" y="1020763"/>
              <a:ext cx="2370137" cy="6256337"/>
              <a:chOff x="7573963" y="1020763"/>
              <a:chExt cx="2370137" cy="6256337"/>
            </a:xfrm>
            <a:grpFill/>
          </p:grpSpPr>
          <p:sp>
            <p:nvSpPr>
              <p:cNvPr id="112" name="Freeform 108"/>
              <p:cNvSpPr/>
              <p:nvPr/>
            </p:nvSpPr>
            <p:spPr bwMode="auto">
              <a:xfrm>
                <a:off x="8655050" y="6683375"/>
                <a:ext cx="636588" cy="593725"/>
              </a:xfrm>
              <a:custGeom>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13"/>
              <p:cNvSpPr/>
              <p:nvPr/>
            </p:nvSpPr>
            <p:spPr bwMode="auto">
              <a:xfrm>
                <a:off x="8956675" y="5978525"/>
                <a:ext cx="646113" cy="641350"/>
              </a:xfrm>
              <a:custGeom>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0">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4" name="Freeform 121"/>
              <p:cNvSpPr/>
              <p:nvPr/>
            </p:nvSpPr>
            <p:spPr bwMode="auto">
              <a:xfrm>
                <a:off x="9129713" y="3109913"/>
                <a:ext cx="682625" cy="663575"/>
              </a:xfrm>
              <a:custGeom>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5" name="Freeform 123"/>
              <p:cNvSpPr/>
              <p:nvPr/>
            </p:nvSpPr>
            <p:spPr bwMode="auto">
              <a:xfrm>
                <a:off x="9366250" y="4732338"/>
                <a:ext cx="577850" cy="350838"/>
              </a:xfrm>
              <a:custGeom>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26"/>
              <p:cNvSpPr>
                <a:spLocks noEditPoints="1"/>
              </p:cNvSpPr>
              <p:nvPr/>
            </p:nvSpPr>
            <p:spPr bwMode="auto">
              <a:xfrm>
                <a:off x="9337675" y="3911600"/>
                <a:ext cx="606425" cy="623888"/>
              </a:xfrm>
              <a:custGeom>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27"/>
              <p:cNvSpPr/>
              <p:nvPr/>
            </p:nvSpPr>
            <p:spPr bwMode="auto">
              <a:xfrm>
                <a:off x="8447088" y="1874838"/>
                <a:ext cx="623888" cy="623888"/>
              </a:xfrm>
              <a:custGeom>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8" name="Freeform 128"/>
              <p:cNvSpPr/>
              <p:nvPr/>
            </p:nvSpPr>
            <p:spPr bwMode="auto">
              <a:xfrm>
                <a:off x="8799513" y="2406650"/>
                <a:ext cx="711200" cy="685800"/>
              </a:xfrm>
              <a:custGeom>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9" name="Freeform 129"/>
              <p:cNvSpPr>
                <a:spLocks noEditPoints="1"/>
              </p:cNvSpPr>
              <p:nvPr/>
            </p:nvSpPr>
            <p:spPr bwMode="auto">
              <a:xfrm>
                <a:off x="9228138" y="5240338"/>
                <a:ext cx="641350" cy="657225"/>
              </a:xfrm>
              <a:custGeom>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32"/>
              <p:cNvSpPr/>
              <p:nvPr/>
            </p:nvSpPr>
            <p:spPr bwMode="auto">
              <a:xfrm>
                <a:off x="7573963" y="1020763"/>
                <a:ext cx="520700" cy="611188"/>
              </a:xfrm>
              <a:custGeom>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33"/>
              <p:cNvSpPr/>
              <p:nvPr/>
            </p:nvSpPr>
            <p:spPr bwMode="auto">
              <a:xfrm>
                <a:off x="7956550" y="1384300"/>
                <a:ext cx="635000" cy="669925"/>
              </a:xfrm>
              <a:custGeom>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5" name="SHB.com" hidden="1"/>
            <p:cNvGrpSpPr/>
            <p:nvPr/>
          </p:nvGrpSpPr>
          <p:grpSpPr>
            <a:xfrm>
              <a:off x="3725863" y="7548563"/>
              <a:ext cx="4375150" cy="1114425"/>
              <a:chOff x="3725863" y="7548563"/>
              <a:chExt cx="4375150" cy="1114425"/>
            </a:xfrm>
            <a:grpFill/>
          </p:grpSpPr>
          <p:sp>
            <p:nvSpPr>
              <p:cNvPr id="105" name="Freeform 137"/>
              <p:cNvSpPr/>
              <p:nvPr/>
            </p:nvSpPr>
            <p:spPr bwMode="auto">
              <a:xfrm>
                <a:off x="3725863" y="7570788"/>
                <a:ext cx="560388" cy="588963"/>
              </a:xfrm>
              <a:custGeom>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139"/>
              <p:cNvSpPr/>
              <p:nvPr/>
            </p:nvSpPr>
            <p:spPr bwMode="auto">
              <a:xfrm>
                <a:off x="4279900" y="7808913"/>
                <a:ext cx="623888" cy="668338"/>
              </a:xfrm>
              <a:custGeom>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7" name="Freeform 141"/>
              <p:cNvSpPr>
                <a:spLocks noEditPoints="1"/>
              </p:cNvSpPr>
              <p:nvPr/>
            </p:nvSpPr>
            <p:spPr bwMode="auto">
              <a:xfrm>
                <a:off x="6621463" y="7912100"/>
                <a:ext cx="663575" cy="646113"/>
              </a:xfrm>
              <a:custGeom>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8" name="Freeform 149"/>
              <p:cNvSpPr>
                <a:spLocks noEditPoints="1"/>
              </p:cNvSpPr>
              <p:nvPr/>
            </p:nvSpPr>
            <p:spPr bwMode="auto">
              <a:xfrm>
                <a:off x="5002213" y="8021638"/>
                <a:ext cx="479425" cy="588963"/>
              </a:xfrm>
              <a:custGeom>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50"/>
              <p:cNvSpPr/>
              <p:nvPr/>
            </p:nvSpPr>
            <p:spPr bwMode="auto">
              <a:xfrm>
                <a:off x="5661025" y="8512175"/>
                <a:ext cx="144463" cy="144463"/>
              </a:xfrm>
              <a:custGeom>
                <a:gdLst>
                  <a:gd name="T0" fmla="*/ 13 w 25"/>
                  <a:gd name="T1" fmla="*/ 0 h 25"/>
                  <a:gd name="T2" fmla="*/ 0 w 25"/>
                  <a:gd name="T3" fmla="*/ 12 h 25"/>
                  <a:gd name="T4" fmla="*/ 12 w 25"/>
                  <a:gd name="T5" fmla="*/ 25 h 25"/>
                  <a:gd name="T6" fmla="*/ 25 w 25"/>
                  <a:gd name="T7" fmla="*/ 12 h 25"/>
                  <a:gd name="T8" fmla="*/ 13 w 25"/>
                  <a:gd name="T9" fmla="*/ 0 h 25"/>
                </a:gd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51"/>
              <p:cNvSpPr/>
              <p:nvPr/>
            </p:nvSpPr>
            <p:spPr bwMode="auto">
              <a:xfrm>
                <a:off x="6002338" y="8067675"/>
                <a:ext cx="531813" cy="595313"/>
              </a:xfrm>
              <a:custGeom>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58"/>
              <p:cNvSpPr/>
              <p:nvPr/>
            </p:nvSpPr>
            <p:spPr bwMode="auto">
              <a:xfrm>
                <a:off x="7302500" y="7548563"/>
                <a:ext cx="798513" cy="773113"/>
              </a:xfrm>
              <a:custGeom>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6" name="We make legal sense of science."/>
            <p:cNvGrpSpPr/>
            <p:nvPr/>
          </p:nvGrpSpPr>
          <p:grpSpPr>
            <a:xfrm>
              <a:off x="3117850" y="3006725"/>
              <a:ext cx="5618163" cy="2971800"/>
              <a:chOff x="3117850" y="3006725"/>
              <a:chExt cx="5618163" cy="2971800"/>
            </a:xfrm>
            <a:grpFill/>
          </p:grpSpPr>
          <p:sp>
            <p:nvSpPr>
              <p:cNvPr id="77" name="Freeform 106"/>
              <p:cNvSpPr>
                <a:spLocks noEditPoints="1"/>
              </p:cNvSpPr>
              <p:nvPr/>
            </p:nvSpPr>
            <p:spPr bwMode="auto">
              <a:xfrm>
                <a:off x="6407150" y="4356100"/>
                <a:ext cx="554038" cy="566738"/>
              </a:xfrm>
              <a:custGeom>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109"/>
              <p:cNvSpPr/>
              <p:nvPr/>
            </p:nvSpPr>
            <p:spPr bwMode="auto">
              <a:xfrm>
                <a:off x="7054850" y="4356100"/>
                <a:ext cx="525463" cy="554038"/>
              </a:xfrm>
              <a:custGeom>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111"/>
              <p:cNvSpPr>
                <a:spLocks noEditPoints="1"/>
              </p:cNvSpPr>
              <p:nvPr/>
            </p:nvSpPr>
            <p:spPr bwMode="auto">
              <a:xfrm>
                <a:off x="6510338" y="3294063"/>
                <a:ext cx="520700" cy="571500"/>
              </a:xfrm>
              <a:custGeom>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Freeform 112"/>
              <p:cNvSpPr/>
              <p:nvPr/>
            </p:nvSpPr>
            <p:spPr bwMode="auto">
              <a:xfrm>
                <a:off x="5575300" y="3294063"/>
                <a:ext cx="855663" cy="560388"/>
              </a:xfrm>
              <a:custGeom>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114"/>
              <p:cNvSpPr>
                <a:spLocks noEditPoints="1"/>
              </p:cNvSpPr>
              <p:nvPr/>
            </p:nvSpPr>
            <p:spPr bwMode="auto">
              <a:xfrm>
                <a:off x="3222625" y="5413375"/>
                <a:ext cx="606425" cy="565150"/>
              </a:xfrm>
              <a:custGeom>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Freeform 117"/>
              <p:cNvSpPr/>
              <p:nvPr/>
            </p:nvSpPr>
            <p:spPr bwMode="auto">
              <a:xfrm>
                <a:off x="8453438" y="5494338"/>
                <a:ext cx="155575" cy="138113"/>
              </a:xfrm>
              <a:custGeom>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Freeform 119"/>
              <p:cNvSpPr>
                <a:spLocks noEditPoints="1"/>
              </p:cNvSpPr>
              <p:nvPr/>
            </p:nvSpPr>
            <p:spPr bwMode="auto">
              <a:xfrm>
                <a:off x="3863975" y="4356100"/>
                <a:ext cx="739775" cy="1611313"/>
              </a:xfrm>
              <a:custGeom>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122"/>
              <p:cNvSpPr>
                <a:spLocks noEditPoints="1"/>
              </p:cNvSpPr>
              <p:nvPr/>
            </p:nvSpPr>
            <p:spPr bwMode="auto">
              <a:xfrm>
                <a:off x="8175625" y="4356100"/>
                <a:ext cx="560388" cy="566738"/>
              </a:xfrm>
              <a:custGeom>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124"/>
              <p:cNvSpPr/>
              <p:nvPr/>
            </p:nvSpPr>
            <p:spPr bwMode="auto">
              <a:xfrm>
                <a:off x="7129463" y="3006725"/>
                <a:ext cx="560388" cy="847725"/>
              </a:xfrm>
              <a:custGeom>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Freeform 125"/>
              <p:cNvSpPr/>
              <p:nvPr/>
            </p:nvSpPr>
            <p:spPr bwMode="auto">
              <a:xfrm>
                <a:off x="8313738" y="5494338"/>
                <a:ext cx="104775" cy="138113"/>
              </a:xfrm>
              <a:custGeom>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130"/>
              <p:cNvSpPr>
                <a:spLocks noEditPoints="1"/>
              </p:cNvSpPr>
              <p:nvPr/>
            </p:nvSpPr>
            <p:spPr bwMode="auto">
              <a:xfrm>
                <a:off x="7731125" y="5413375"/>
                <a:ext cx="560388" cy="565150"/>
              </a:xfrm>
              <a:custGeom>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Freeform 131"/>
              <p:cNvSpPr>
                <a:spLocks noEditPoints="1"/>
              </p:cNvSpPr>
              <p:nvPr/>
            </p:nvSpPr>
            <p:spPr bwMode="auto">
              <a:xfrm>
                <a:off x="7718425" y="3294063"/>
                <a:ext cx="561975" cy="571500"/>
              </a:xfrm>
              <a:custGeom>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134"/>
              <p:cNvSpPr/>
              <p:nvPr/>
            </p:nvSpPr>
            <p:spPr bwMode="auto">
              <a:xfrm>
                <a:off x="7654925" y="4356100"/>
                <a:ext cx="463550" cy="566738"/>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136"/>
              <p:cNvSpPr>
                <a:spLocks noEditPoints="1"/>
              </p:cNvSpPr>
              <p:nvPr/>
            </p:nvSpPr>
            <p:spPr bwMode="auto">
              <a:xfrm>
                <a:off x="4603750" y="3294063"/>
                <a:ext cx="560388" cy="571500"/>
              </a:xfrm>
              <a:custGeom>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144"/>
              <p:cNvSpPr/>
              <p:nvPr/>
            </p:nvSpPr>
            <p:spPr bwMode="auto">
              <a:xfrm>
                <a:off x="6586538" y="5413375"/>
                <a:ext cx="525463" cy="554038"/>
              </a:xfrm>
              <a:custGeom>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147"/>
              <p:cNvSpPr/>
              <p:nvPr/>
            </p:nvSpPr>
            <p:spPr bwMode="auto">
              <a:xfrm>
                <a:off x="5881688" y="4356100"/>
                <a:ext cx="468313" cy="566738"/>
              </a:xfrm>
              <a:custGeom>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Freeform 148"/>
              <p:cNvSpPr/>
              <p:nvPr/>
            </p:nvSpPr>
            <p:spPr bwMode="auto">
              <a:xfrm>
                <a:off x="5129213" y="5413375"/>
                <a:ext cx="496888" cy="565150"/>
              </a:xfrm>
              <a:custGeom>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152"/>
              <p:cNvSpPr/>
              <p:nvPr/>
            </p:nvSpPr>
            <p:spPr bwMode="auto">
              <a:xfrm>
                <a:off x="3511550" y="3063875"/>
                <a:ext cx="1127125" cy="790575"/>
              </a:xfrm>
              <a:custGeom>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154"/>
              <p:cNvSpPr/>
              <p:nvPr/>
            </p:nvSpPr>
            <p:spPr bwMode="auto">
              <a:xfrm>
                <a:off x="4610100" y="5413375"/>
                <a:ext cx="461963" cy="565150"/>
              </a:xfrm>
              <a:custGeom>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Freeform 155"/>
              <p:cNvSpPr>
                <a:spLocks noEditPoints="1"/>
              </p:cNvSpPr>
              <p:nvPr/>
            </p:nvSpPr>
            <p:spPr bwMode="auto">
              <a:xfrm>
                <a:off x="4695825" y="4356100"/>
                <a:ext cx="527050" cy="566738"/>
              </a:xfrm>
              <a:custGeom>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157"/>
              <p:cNvSpPr>
                <a:spLocks noEditPoints="1"/>
              </p:cNvSpPr>
              <p:nvPr/>
            </p:nvSpPr>
            <p:spPr bwMode="auto">
              <a:xfrm>
                <a:off x="3384550" y="4356100"/>
                <a:ext cx="554038" cy="566738"/>
              </a:xfrm>
              <a:custGeom>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159"/>
              <p:cNvSpPr>
                <a:spLocks noEditPoints="1"/>
              </p:cNvSpPr>
              <p:nvPr/>
            </p:nvSpPr>
            <p:spPr bwMode="auto">
              <a:xfrm>
                <a:off x="5938838" y="5413375"/>
                <a:ext cx="560388" cy="565150"/>
              </a:xfrm>
              <a:custGeom>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160"/>
              <p:cNvSpPr/>
              <p:nvPr/>
            </p:nvSpPr>
            <p:spPr bwMode="auto">
              <a:xfrm>
                <a:off x="7204075" y="5413375"/>
                <a:ext cx="492125" cy="565150"/>
              </a:xfrm>
              <a:custGeom>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7" name="Health" hidden="1"/>
            <p:cNvGrpSpPr/>
            <p:nvPr/>
          </p:nvGrpSpPr>
          <p:grpSpPr>
            <a:xfrm>
              <a:off x="1835150" y="3502025"/>
              <a:ext cx="1335088" cy="3671888"/>
              <a:chOff x="1835150" y="3502025"/>
              <a:chExt cx="1335088" cy="3671888"/>
            </a:xfrm>
            <a:grpFill/>
          </p:grpSpPr>
          <p:sp>
            <p:nvSpPr>
              <p:cNvPr id="71" name="Freeform 140"/>
              <p:cNvSpPr>
                <a:spLocks noEditPoints="1"/>
              </p:cNvSpPr>
              <p:nvPr/>
            </p:nvSpPr>
            <p:spPr bwMode="auto">
              <a:xfrm>
                <a:off x="1955800" y="5240338"/>
                <a:ext cx="612775" cy="554038"/>
              </a:xfrm>
              <a:custGeom>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142"/>
              <p:cNvSpPr/>
              <p:nvPr/>
            </p:nvSpPr>
            <p:spPr bwMode="auto">
              <a:xfrm>
                <a:off x="2135188" y="5926138"/>
                <a:ext cx="654050" cy="571500"/>
              </a:xfrm>
              <a:custGeom>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143"/>
              <p:cNvSpPr/>
              <p:nvPr/>
            </p:nvSpPr>
            <p:spPr bwMode="auto">
              <a:xfrm>
                <a:off x="2447925" y="6469063"/>
                <a:ext cx="722313" cy="704850"/>
              </a:xfrm>
              <a:custGeom>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3">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Freeform 153"/>
              <p:cNvSpPr/>
              <p:nvPr/>
            </p:nvSpPr>
            <p:spPr bwMode="auto">
              <a:xfrm>
                <a:off x="1858963" y="4737100"/>
                <a:ext cx="554038" cy="381000"/>
              </a:xfrm>
              <a:custGeom>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161"/>
              <p:cNvSpPr/>
              <p:nvPr/>
            </p:nvSpPr>
            <p:spPr bwMode="auto">
              <a:xfrm>
                <a:off x="1887538" y="3502025"/>
                <a:ext cx="647700" cy="588963"/>
              </a:xfrm>
              <a:custGeom>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162"/>
              <p:cNvSpPr/>
              <p:nvPr/>
            </p:nvSpPr>
            <p:spPr bwMode="auto">
              <a:xfrm>
                <a:off x="1835150" y="4224338"/>
                <a:ext cx="560388" cy="438150"/>
              </a:xfrm>
              <a:custGeom>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8" name="Dividers" hidden="1"/>
            <p:cNvGrpSpPr/>
            <p:nvPr/>
          </p:nvGrpSpPr>
          <p:grpSpPr>
            <a:xfrm>
              <a:off x="2205038" y="742950"/>
              <a:ext cx="6381750" cy="7024688"/>
              <a:chOff x="2205038" y="742950"/>
              <a:chExt cx="6381750" cy="7024688"/>
            </a:xfrm>
            <a:grpFill/>
          </p:grpSpPr>
          <p:sp>
            <p:nvSpPr>
              <p:cNvPr id="67" name="Freeform 110"/>
              <p:cNvSpPr/>
              <p:nvPr/>
            </p:nvSpPr>
            <p:spPr bwMode="auto">
              <a:xfrm>
                <a:off x="6846888" y="742950"/>
                <a:ext cx="339725" cy="762000"/>
              </a:xfrm>
              <a:custGeom>
                <a:gdLst>
                  <a:gd name="T0" fmla="*/ 214 w 214"/>
                  <a:gd name="T1" fmla="*/ 19 h 480"/>
                  <a:gd name="T2" fmla="*/ 156 w 214"/>
                  <a:gd name="T3" fmla="*/ 0 h 480"/>
                  <a:gd name="T4" fmla="*/ 0 w 214"/>
                  <a:gd name="T5" fmla="*/ 462 h 480"/>
                  <a:gd name="T6" fmla="*/ 54 w 214"/>
                  <a:gd name="T7" fmla="*/ 480 h 480"/>
                  <a:gd name="T8" fmla="*/ 214 w 214"/>
                  <a:gd name="T9" fmla="*/ 19 h 480"/>
                </a:gd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135"/>
              <p:cNvSpPr/>
              <p:nvPr/>
            </p:nvSpPr>
            <p:spPr bwMode="auto">
              <a:xfrm>
                <a:off x="8008938" y="7115175"/>
                <a:ext cx="577850" cy="652463"/>
              </a:xfrm>
              <a:custGeom>
                <a:gdLst>
                  <a:gd name="T0" fmla="*/ 0 w 364"/>
                  <a:gd name="T1" fmla="*/ 40 h 411"/>
                  <a:gd name="T2" fmla="*/ 316 w 364"/>
                  <a:gd name="T3" fmla="*/ 411 h 411"/>
                  <a:gd name="T4" fmla="*/ 364 w 364"/>
                  <a:gd name="T5" fmla="*/ 371 h 411"/>
                  <a:gd name="T6" fmla="*/ 47 w 364"/>
                  <a:gd name="T7" fmla="*/ 0 h 411"/>
                  <a:gd name="T8" fmla="*/ 0 w 364"/>
                  <a:gd name="T9" fmla="*/ 40 h 411"/>
                </a:gd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138"/>
              <p:cNvSpPr/>
              <p:nvPr/>
            </p:nvSpPr>
            <p:spPr bwMode="auto">
              <a:xfrm>
                <a:off x="3146425" y="7086600"/>
                <a:ext cx="595313" cy="635000"/>
              </a:xfrm>
              <a:custGeom>
                <a:gdLst>
                  <a:gd name="T0" fmla="*/ 328 w 375"/>
                  <a:gd name="T1" fmla="*/ 0 h 400"/>
                  <a:gd name="T2" fmla="*/ 0 w 375"/>
                  <a:gd name="T3" fmla="*/ 360 h 400"/>
                  <a:gd name="T4" fmla="*/ 44 w 375"/>
                  <a:gd name="T5" fmla="*/ 400 h 400"/>
                  <a:gd name="T6" fmla="*/ 375 w 375"/>
                  <a:gd name="T7" fmla="*/ 44 h 400"/>
                  <a:gd name="T8" fmla="*/ 328 w 375"/>
                  <a:gd name="T9" fmla="*/ 0 h 400"/>
                </a:gd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164"/>
              <p:cNvSpPr/>
              <p:nvPr/>
            </p:nvSpPr>
            <p:spPr bwMode="auto">
              <a:xfrm>
                <a:off x="2205038" y="2786063"/>
                <a:ext cx="733425" cy="444500"/>
              </a:xfrm>
              <a:custGeom>
                <a:gdLst>
                  <a:gd name="T0" fmla="*/ 462 w 462"/>
                  <a:gd name="T1" fmla="*/ 226 h 280"/>
                  <a:gd name="T2" fmla="*/ 29 w 462"/>
                  <a:gd name="T3" fmla="*/ 0 h 280"/>
                  <a:gd name="T4" fmla="*/ 0 w 462"/>
                  <a:gd name="T5" fmla="*/ 55 h 280"/>
                  <a:gd name="T6" fmla="*/ 433 w 462"/>
                  <a:gd name="T7" fmla="*/ 280 h 280"/>
                  <a:gd name="T8" fmla="*/ 462 w 462"/>
                  <a:gd name="T9" fmla="*/ 226 h 280"/>
                </a:gd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9" name="Science" hidden="1"/>
            <p:cNvGrpSpPr/>
            <p:nvPr/>
          </p:nvGrpSpPr>
          <p:grpSpPr>
            <a:xfrm>
              <a:off x="2627313" y="587375"/>
              <a:ext cx="3825875" cy="2014538"/>
              <a:chOff x="2627313" y="587375"/>
              <a:chExt cx="3825875" cy="2014538"/>
            </a:xfrm>
            <a:grpFill/>
          </p:grpSpPr>
          <p:sp>
            <p:nvSpPr>
              <p:cNvPr id="60" name="Freeform 107"/>
              <p:cNvSpPr/>
              <p:nvPr/>
            </p:nvSpPr>
            <p:spPr bwMode="auto">
              <a:xfrm>
                <a:off x="6026150" y="593725"/>
                <a:ext cx="427038" cy="588963"/>
              </a:xfrm>
              <a:custGeom>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120"/>
              <p:cNvSpPr/>
              <p:nvPr/>
            </p:nvSpPr>
            <p:spPr bwMode="auto">
              <a:xfrm>
                <a:off x="5326063" y="587375"/>
                <a:ext cx="520700" cy="588963"/>
              </a:xfrm>
              <a:custGeom>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156"/>
              <p:cNvSpPr/>
              <p:nvPr/>
            </p:nvSpPr>
            <p:spPr bwMode="auto">
              <a:xfrm>
                <a:off x="4529138" y="679450"/>
                <a:ext cx="652463" cy="669925"/>
              </a:xfrm>
              <a:custGeom>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163"/>
              <p:cNvSpPr/>
              <p:nvPr/>
            </p:nvSpPr>
            <p:spPr bwMode="auto">
              <a:xfrm>
                <a:off x="3916363" y="939800"/>
                <a:ext cx="582613" cy="658813"/>
              </a:xfrm>
              <a:custGeom>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4" name="Freeform 165"/>
              <p:cNvSpPr/>
              <p:nvPr/>
            </p:nvSpPr>
            <p:spPr bwMode="auto">
              <a:xfrm>
                <a:off x="3563938" y="1263650"/>
                <a:ext cx="403225" cy="519113"/>
              </a:xfrm>
              <a:custGeom>
                <a:gdLst>
                  <a:gd name="T0" fmla="*/ 254 w 254"/>
                  <a:gd name="T1" fmla="*/ 287 h 327"/>
                  <a:gd name="T2" fmla="*/ 65 w 254"/>
                  <a:gd name="T3" fmla="*/ 0 h 327"/>
                  <a:gd name="T4" fmla="*/ 0 w 254"/>
                  <a:gd name="T5" fmla="*/ 40 h 327"/>
                  <a:gd name="T6" fmla="*/ 193 w 254"/>
                  <a:gd name="T7" fmla="*/ 327 h 327"/>
                  <a:gd name="T8" fmla="*/ 254 w 254"/>
                  <a:gd name="T9" fmla="*/ 287 h 327"/>
                </a:gd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Freeform 166"/>
              <p:cNvSpPr/>
              <p:nvPr/>
            </p:nvSpPr>
            <p:spPr bwMode="auto">
              <a:xfrm>
                <a:off x="3060700" y="1517650"/>
                <a:ext cx="623888" cy="617538"/>
              </a:xfrm>
              <a:custGeom>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167"/>
              <p:cNvSpPr/>
              <p:nvPr/>
            </p:nvSpPr>
            <p:spPr bwMode="auto">
              <a:xfrm>
                <a:off x="2627313" y="2012950"/>
                <a:ext cx="595313" cy="588963"/>
              </a:xfrm>
              <a:custGeom>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22" name="Litigators You Like Tagline (center)" hidden="1"/>
          <p:cNvGrpSpPr>
            <a:grpSpLocks noChangeAspect="1"/>
          </p:cNvGrpSpPr>
          <p:nvPr/>
        </p:nvGrpSpPr>
        <p:grpSpPr>
          <a:xfrm>
            <a:off x="5137268" y="2474344"/>
            <a:ext cx="1917861" cy="1909150"/>
            <a:chOff x="1417638" y="293688"/>
            <a:chExt cx="9437687" cy="9394826"/>
          </a:xfrm>
          <a:solidFill>
            <a:schemeClr val="tx1"/>
          </a:solidFill>
        </p:grpSpPr>
        <p:grpSp>
          <p:nvGrpSpPr>
            <p:cNvPr id="123" name="Technology" hidden="1"/>
            <p:cNvGrpSpPr/>
            <p:nvPr/>
          </p:nvGrpSpPr>
          <p:grpSpPr>
            <a:xfrm>
              <a:off x="8102600" y="796926"/>
              <a:ext cx="2752725" cy="7278687"/>
              <a:chOff x="8102600" y="796926"/>
              <a:chExt cx="2752725" cy="7278687"/>
            </a:xfrm>
            <a:grpFill/>
          </p:grpSpPr>
          <p:sp>
            <p:nvSpPr>
              <p:cNvPr id="175" name="Freeform 182"/>
              <p:cNvSpPr/>
              <p:nvPr/>
            </p:nvSpPr>
            <p:spPr bwMode="auto">
              <a:xfrm>
                <a:off x="8537575" y="1225551"/>
                <a:ext cx="742950" cy="776288"/>
              </a:xfrm>
              <a:custGeom>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6" name="Freeform 183"/>
              <p:cNvSpPr/>
              <p:nvPr/>
            </p:nvSpPr>
            <p:spPr bwMode="auto">
              <a:xfrm>
                <a:off x="9117013" y="1790701"/>
                <a:ext cx="722312" cy="728663"/>
              </a:xfrm>
              <a:custGeom>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7" name="Freeform 186"/>
              <p:cNvSpPr>
                <a:spLocks noEditPoints="1"/>
              </p:cNvSpPr>
              <p:nvPr/>
            </p:nvSpPr>
            <p:spPr bwMode="auto">
              <a:xfrm>
                <a:off x="10153650" y="4164013"/>
                <a:ext cx="701675" cy="722313"/>
              </a:xfrm>
              <a:custGeom>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8" name="Freeform 187"/>
              <p:cNvSpPr/>
              <p:nvPr/>
            </p:nvSpPr>
            <p:spPr bwMode="auto">
              <a:xfrm>
                <a:off x="9526588" y="2409826"/>
                <a:ext cx="823912" cy="795338"/>
              </a:xfrm>
              <a:custGeom>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188"/>
              <p:cNvSpPr/>
              <p:nvPr/>
            </p:nvSpPr>
            <p:spPr bwMode="auto">
              <a:xfrm>
                <a:off x="9907588" y="3232151"/>
                <a:ext cx="796925" cy="769938"/>
              </a:xfrm>
              <a:custGeom>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195"/>
              <p:cNvSpPr/>
              <p:nvPr/>
            </p:nvSpPr>
            <p:spPr bwMode="auto">
              <a:xfrm>
                <a:off x="8102600" y="796926"/>
                <a:ext cx="598487" cy="714375"/>
              </a:xfrm>
              <a:custGeom>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205"/>
              <p:cNvSpPr>
                <a:spLocks noEditPoints="1"/>
              </p:cNvSpPr>
              <p:nvPr/>
            </p:nvSpPr>
            <p:spPr bwMode="auto">
              <a:xfrm>
                <a:off x="10023475" y="5708651"/>
                <a:ext cx="749300" cy="768350"/>
              </a:xfrm>
              <a:custGeom>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2" name="Freeform 207"/>
              <p:cNvSpPr/>
              <p:nvPr/>
            </p:nvSpPr>
            <p:spPr bwMode="auto">
              <a:xfrm>
                <a:off x="10186988" y="5116513"/>
                <a:ext cx="668337" cy="409575"/>
              </a:xfrm>
              <a:custGeom>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3" name="Freeform 208"/>
              <p:cNvSpPr/>
              <p:nvPr/>
            </p:nvSpPr>
            <p:spPr bwMode="auto">
              <a:xfrm>
                <a:off x="9702800" y="6572251"/>
                <a:ext cx="757237" cy="742950"/>
              </a:xfrm>
              <a:custGeom>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Freeform 209"/>
              <p:cNvSpPr/>
              <p:nvPr/>
            </p:nvSpPr>
            <p:spPr bwMode="auto">
              <a:xfrm>
                <a:off x="9355138" y="7389813"/>
                <a:ext cx="742950" cy="685800"/>
              </a:xfrm>
              <a:custGeom>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4" name="SHB.com" hidden="1"/>
            <p:cNvGrpSpPr/>
            <p:nvPr/>
          </p:nvGrpSpPr>
          <p:grpSpPr>
            <a:xfrm>
              <a:off x="3619500" y="8396288"/>
              <a:ext cx="5089525" cy="1292226"/>
              <a:chOff x="3619500" y="8396288"/>
              <a:chExt cx="5089525" cy="1292226"/>
            </a:xfrm>
            <a:grpFill/>
          </p:grpSpPr>
          <p:sp>
            <p:nvSpPr>
              <p:cNvPr id="168" name="Freeform 198"/>
              <p:cNvSpPr/>
              <p:nvPr/>
            </p:nvSpPr>
            <p:spPr bwMode="auto">
              <a:xfrm>
                <a:off x="4259263" y="8702676"/>
                <a:ext cx="728662" cy="774700"/>
              </a:xfrm>
              <a:custGeom>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9" name="Freeform 200"/>
              <p:cNvSpPr>
                <a:spLocks noEditPoints="1"/>
              </p:cNvSpPr>
              <p:nvPr/>
            </p:nvSpPr>
            <p:spPr bwMode="auto">
              <a:xfrm>
                <a:off x="5103813" y="8947151"/>
                <a:ext cx="558800" cy="681038"/>
              </a:xfrm>
              <a:custGeom>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0"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1" name="Freeform 204"/>
              <p:cNvSpPr/>
              <p:nvPr/>
            </p:nvSpPr>
            <p:spPr bwMode="auto">
              <a:xfrm>
                <a:off x="6269038" y="9001126"/>
                <a:ext cx="612775" cy="687388"/>
              </a:xfrm>
              <a:custGeom>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0">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2" name="Freeform 206"/>
              <p:cNvSpPr>
                <a:spLocks noEditPoints="1"/>
              </p:cNvSpPr>
              <p:nvPr/>
            </p:nvSpPr>
            <p:spPr bwMode="auto">
              <a:xfrm>
                <a:off x="6991350" y="8818563"/>
                <a:ext cx="769937" cy="754063"/>
              </a:xfrm>
              <a:custGeom>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3" name="Freeform 210"/>
              <p:cNvSpPr/>
              <p:nvPr/>
            </p:nvSpPr>
            <p:spPr bwMode="auto">
              <a:xfrm>
                <a:off x="7781925" y="8396288"/>
                <a:ext cx="927100" cy="898525"/>
              </a:xfrm>
              <a:custGeom>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4" name="Freeform 215"/>
              <p:cNvSpPr/>
              <p:nvPr/>
            </p:nvSpPr>
            <p:spPr bwMode="auto">
              <a:xfrm>
                <a:off x="3619500" y="8423276"/>
                <a:ext cx="646112" cy="687388"/>
              </a:xfrm>
              <a:custGeom>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5" name="Science" hidden="1"/>
            <p:cNvGrpSpPr/>
            <p:nvPr/>
          </p:nvGrpSpPr>
          <p:grpSpPr>
            <a:xfrm>
              <a:off x="2344738" y="293688"/>
              <a:ext cx="4449762" cy="2347913"/>
              <a:chOff x="2344738" y="293688"/>
              <a:chExt cx="4449762" cy="2347913"/>
            </a:xfrm>
            <a:grpFill/>
          </p:grpSpPr>
          <p:sp>
            <p:nvSpPr>
              <p:cNvPr id="161" name="Freeform 171"/>
              <p:cNvSpPr/>
              <p:nvPr/>
            </p:nvSpPr>
            <p:spPr bwMode="auto">
              <a:xfrm>
                <a:off x="6296025" y="301626"/>
                <a:ext cx="498475" cy="679450"/>
              </a:xfrm>
              <a:custGeom>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178"/>
              <p:cNvSpPr/>
              <p:nvPr/>
            </p:nvSpPr>
            <p:spPr bwMode="auto">
              <a:xfrm>
                <a:off x="5484813" y="293688"/>
                <a:ext cx="600075" cy="687388"/>
              </a:xfrm>
              <a:custGeom>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213"/>
              <p:cNvSpPr/>
              <p:nvPr/>
            </p:nvSpPr>
            <p:spPr bwMode="auto">
              <a:xfrm>
                <a:off x="2344738" y="1954213"/>
                <a:ext cx="687387" cy="687388"/>
              </a:xfrm>
              <a:custGeom>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4" name="Freeform 216"/>
              <p:cNvSpPr/>
              <p:nvPr/>
            </p:nvSpPr>
            <p:spPr bwMode="auto">
              <a:xfrm>
                <a:off x="2849563" y="1376363"/>
                <a:ext cx="720725" cy="720725"/>
              </a:xfrm>
              <a:custGeom>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217"/>
              <p:cNvSpPr/>
              <p:nvPr/>
            </p:nvSpPr>
            <p:spPr bwMode="auto">
              <a:xfrm>
                <a:off x="4552950" y="403226"/>
                <a:ext cx="755650" cy="774700"/>
              </a:xfrm>
              <a:custGeom>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218"/>
              <p:cNvSpPr/>
              <p:nvPr/>
            </p:nvSpPr>
            <p:spPr bwMode="auto">
              <a:xfrm>
                <a:off x="3427413" y="1076326"/>
                <a:ext cx="471487" cy="612775"/>
              </a:xfrm>
              <a:custGeom>
                <a:gdLst>
                  <a:gd name="T0" fmla="*/ 297 w 297"/>
                  <a:gd name="T1" fmla="*/ 334 h 386"/>
                  <a:gd name="T2" fmla="*/ 73 w 297"/>
                  <a:gd name="T3" fmla="*/ 0 h 386"/>
                  <a:gd name="T4" fmla="*/ 0 w 297"/>
                  <a:gd name="T5" fmla="*/ 51 h 386"/>
                  <a:gd name="T6" fmla="*/ 224 w 297"/>
                  <a:gd name="T7" fmla="*/ 386 h 386"/>
                  <a:gd name="T8" fmla="*/ 297 w 297"/>
                  <a:gd name="T9" fmla="*/ 334 h 386"/>
                </a:gd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219"/>
              <p:cNvSpPr/>
              <p:nvPr/>
            </p:nvSpPr>
            <p:spPr bwMode="auto">
              <a:xfrm>
                <a:off x="3836988" y="701676"/>
                <a:ext cx="681037" cy="762000"/>
              </a:xfrm>
              <a:custGeom>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6" name="Dividers" hidden="1"/>
            <p:cNvGrpSpPr/>
            <p:nvPr/>
          </p:nvGrpSpPr>
          <p:grpSpPr>
            <a:xfrm>
              <a:off x="1847850" y="477838"/>
              <a:ext cx="7426325" cy="8169275"/>
              <a:chOff x="1847850" y="477838"/>
              <a:chExt cx="7426325" cy="8169275"/>
            </a:xfrm>
            <a:grpFill/>
          </p:grpSpPr>
          <p:sp>
            <p:nvSpPr>
              <p:cNvPr id="157" name="Freeform 190"/>
              <p:cNvSpPr/>
              <p:nvPr/>
            </p:nvSpPr>
            <p:spPr bwMode="auto">
              <a:xfrm>
                <a:off x="7243763" y="477838"/>
                <a:ext cx="401637" cy="884238"/>
              </a:xfrm>
              <a:custGeom>
                <a:gdLst>
                  <a:gd name="T0" fmla="*/ 253 w 253"/>
                  <a:gd name="T1" fmla="*/ 21 h 557"/>
                  <a:gd name="T2" fmla="*/ 189 w 253"/>
                  <a:gd name="T3" fmla="*/ 0 h 557"/>
                  <a:gd name="T4" fmla="*/ 0 w 253"/>
                  <a:gd name="T5" fmla="*/ 536 h 557"/>
                  <a:gd name="T6" fmla="*/ 69 w 253"/>
                  <a:gd name="T7" fmla="*/ 557 h 557"/>
                  <a:gd name="T8" fmla="*/ 253 w 253"/>
                  <a:gd name="T9" fmla="*/ 21 h 557"/>
                </a:gd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211"/>
              <p:cNvSpPr/>
              <p:nvPr/>
            </p:nvSpPr>
            <p:spPr bwMode="auto">
              <a:xfrm>
                <a:off x="8599488" y="7885113"/>
                <a:ext cx="674687" cy="762000"/>
              </a:xfrm>
              <a:custGeom>
                <a:gdLst>
                  <a:gd name="T0" fmla="*/ 0 w 425"/>
                  <a:gd name="T1" fmla="*/ 48 h 480"/>
                  <a:gd name="T2" fmla="*/ 369 w 425"/>
                  <a:gd name="T3" fmla="*/ 480 h 480"/>
                  <a:gd name="T4" fmla="*/ 425 w 425"/>
                  <a:gd name="T5" fmla="*/ 433 h 480"/>
                  <a:gd name="T6" fmla="*/ 56 w 425"/>
                  <a:gd name="T7" fmla="*/ 0 h 480"/>
                  <a:gd name="T8" fmla="*/ 0 w 425"/>
                  <a:gd name="T9" fmla="*/ 48 h 480"/>
                </a:gd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9" name="Freeform 214"/>
              <p:cNvSpPr/>
              <p:nvPr/>
            </p:nvSpPr>
            <p:spPr bwMode="auto">
              <a:xfrm>
                <a:off x="1847850" y="2859088"/>
                <a:ext cx="857250" cy="515938"/>
              </a:xfrm>
              <a:custGeom>
                <a:gdLst>
                  <a:gd name="T0" fmla="*/ 540 w 540"/>
                  <a:gd name="T1" fmla="*/ 261 h 325"/>
                  <a:gd name="T2" fmla="*/ 34 w 540"/>
                  <a:gd name="T3" fmla="*/ 0 h 325"/>
                  <a:gd name="T4" fmla="*/ 0 w 540"/>
                  <a:gd name="T5" fmla="*/ 60 h 325"/>
                  <a:gd name="T6" fmla="*/ 506 w 540"/>
                  <a:gd name="T7" fmla="*/ 325 h 325"/>
                  <a:gd name="T8" fmla="*/ 540 w 540"/>
                  <a:gd name="T9" fmla="*/ 261 h 325"/>
                </a:gd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0" name="Freeform 224"/>
              <p:cNvSpPr/>
              <p:nvPr/>
            </p:nvSpPr>
            <p:spPr bwMode="auto">
              <a:xfrm>
                <a:off x="2936875" y="7858126"/>
                <a:ext cx="701675" cy="741363"/>
              </a:xfrm>
              <a:custGeom>
                <a:gdLst>
                  <a:gd name="T0" fmla="*/ 387 w 442"/>
                  <a:gd name="T1" fmla="*/ 0 h 467"/>
                  <a:gd name="T2" fmla="*/ 0 w 442"/>
                  <a:gd name="T3" fmla="*/ 416 h 467"/>
                  <a:gd name="T4" fmla="*/ 56 w 442"/>
                  <a:gd name="T5" fmla="*/ 467 h 467"/>
                  <a:gd name="T6" fmla="*/ 442 w 442"/>
                  <a:gd name="T7" fmla="*/ 47 h 467"/>
                  <a:gd name="T8" fmla="*/ 387 w 442"/>
                  <a:gd name="T9" fmla="*/ 0 h 467"/>
                </a:gd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7" name="Litigators you like."/>
            <p:cNvGrpSpPr/>
            <p:nvPr/>
          </p:nvGrpSpPr>
          <p:grpSpPr>
            <a:xfrm>
              <a:off x="3387725" y="3987801"/>
              <a:ext cx="5634037" cy="2482850"/>
              <a:chOff x="3387725" y="3987801"/>
              <a:chExt cx="5634037" cy="2482850"/>
            </a:xfrm>
            <a:grpFill/>
          </p:grpSpPr>
          <p:sp>
            <p:nvSpPr>
              <p:cNvPr id="135" name="Freeform 172"/>
              <p:cNvSpPr/>
              <p:nvPr/>
            </p:nvSpPr>
            <p:spPr bwMode="auto">
              <a:xfrm>
                <a:off x="66436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173"/>
              <p:cNvSpPr>
                <a:spLocks noEditPoints="1"/>
              </p:cNvSpPr>
              <p:nvPr/>
            </p:nvSpPr>
            <p:spPr bwMode="auto">
              <a:xfrm>
                <a:off x="4572000" y="5511801"/>
                <a:ext cx="701675" cy="666750"/>
              </a:xfrm>
              <a:custGeom>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8"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76"/>
              <p:cNvSpPr>
                <a:spLocks noEditPoints="1"/>
              </p:cNvSpPr>
              <p:nvPr/>
            </p:nvSpPr>
            <p:spPr bwMode="auto">
              <a:xfrm>
                <a:off x="5186363" y="4287838"/>
                <a:ext cx="687387" cy="958850"/>
              </a:xfrm>
              <a:custGeom>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Freeform 177"/>
              <p:cNvSpPr/>
              <p:nvPr/>
            </p:nvSpPr>
            <p:spPr bwMode="auto">
              <a:xfrm>
                <a:off x="3816350" y="5532438"/>
                <a:ext cx="715962" cy="938213"/>
              </a:xfrm>
              <a:custGeom>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Freeform 179"/>
              <p:cNvSpPr/>
              <p:nvPr/>
            </p:nvSpPr>
            <p:spPr bwMode="auto">
              <a:xfrm>
                <a:off x="4306888" y="4110038"/>
                <a:ext cx="490537" cy="836613"/>
              </a:xfrm>
              <a:custGeom>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Freeform 180"/>
              <p:cNvSpPr/>
              <p:nvPr/>
            </p:nvSpPr>
            <p:spPr bwMode="auto">
              <a:xfrm>
                <a:off x="3387725" y="4008438"/>
                <a:ext cx="577850" cy="925513"/>
              </a:xfrm>
              <a:custGeom>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Freeform 184"/>
              <p:cNvSpPr/>
              <p:nvPr/>
            </p:nvSpPr>
            <p:spPr bwMode="auto">
              <a:xfrm>
                <a:off x="8483600" y="4287838"/>
                <a:ext cx="538162" cy="658813"/>
              </a:xfrm>
              <a:custGeom>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85"/>
              <p:cNvSpPr/>
              <p:nvPr/>
            </p:nvSpPr>
            <p:spPr bwMode="auto">
              <a:xfrm>
                <a:off x="8763000" y="5526088"/>
                <a:ext cx="177800" cy="161925"/>
              </a:xfrm>
              <a:custGeom>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Freeform 189"/>
              <p:cNvSpPr/>
              <p:nvPr/>
            </p:nvSpPr>
            <p:spPr bwMode="auto">
              <a:xfrm>
                <a:off x="7134225" y="5178426"/>
                <a:ext cx="660400" cy="985838"/>
              </a:xfrm>
              <a:custGeom>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91"/>
              <p:cNvSpPr/>
              <p:nvPr/>
            </p:nvSpPr>
            <p:spPr bwMode="auto">
              <a:xfrm>
                <a:off x="8599488" y="5526088"/>
                <a:ext cx="122237" cy="161925"/>
              </a:xfrm>
              <a:custGeom>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92"/>
              <p:cNvSpPr>
                <a:spLocks noEditPoints="1"/>
              </p:cNvSpPr>
              <p:nvPr/>
            </p:nvSpPr>
            <p:spPr bwMode="auto">
              <a:xfrm>
                <a:off x="7196138" y="4287838"/>
                <a:ext cx="708025" cy="658813"/>
              </a:xfrm>
              <a:custGeom>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93"/>
              <p:cNvSpPr>
                <a:spLocks noEditPoints="1"/>
              </p:cNvSpPr>
              <p:nvPr/>
            </p:nvSpPr>
            <p:spPr bwMode="auto">
              <a:xfrm>
                <a:off x="7829550" y="5511801"/>
                <a:ext cx="647700" cy="666750"/>
              </a:xfrm>
              <a:custGeom>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94"/>
              <p:cNvSpPr/>
              <p:nvPr/>
            </p:nvSpPr>
            <p:spPr bwMode="auto">
              <a:xfrm>
                <a:off x="8007350" y="4287838"/>
                <a:ext cx="442912" cy="646113"/>
              </a:xfrm>
              <a:custGeom>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2" name="Freeform 197"/>
              <p:cNvSpPr>
                <a:spLocks noEditPoints="1"/>
              </p:cNvSpPr>
              <p:nvPr/>
            </p:nvSpPr>
            <p:spPr bwMode="auto">
              <a:xfrm>
                <a:off x="5983288" y="4287838"/>
                <a:ext cx="612775" cy="658813"/>
              </a:xfrm>
              <a:custGeom>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3"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203"/>
              <p:cNvSpPr/>
              <p:nvPr/>
            </p:nvSpPr>
            <p:spPr bwMode="auto">
              <a:xfrm>
                <a:off x="5376863" y="5532438"/>
                <a:ext cx="606425" cy="646113"/>
              </a:xfrm>
              <a:custGeom>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8" name="Health" hidden="1"/>
            <p:cNvGrpSpPr/>
            <p:nvPr/>
          </p:nvGrpSpPr>
          <p:grpSpPr>
            <a:xfrm>
              <a:off x="1417638" y="3689351"/>
              <a:ext cx="1554162" cy="4264025"/>
              <a:chOff x="1417638" y="3689351"/>
              <a:chExt cx="1554162" cy="4264025"/>
            </a:xfrm>
            <a:grpFill/>
          </p:grpSpPr>
          <p:sp>
            <p:nvSpPr>
              <p:cNvPr id="129" name="Freeform 212"/>
              <p:cNvSpPr/>
              <p:nvPr/>
            </p:nvSpPr>
            <p:spPr bwMode="auto">
              <a:xfrm>
                <a:off x="1438275" y="5124451"/>
                <a:ext cx="647700" cy="441325"/>
              </a:xfrm>
              <a:custGeom>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0" name="Freeform 220"/>
              <p:cNvSpPr/>
              <p:nvPr/>
            </p:nvSpPr>
            <p:spPr bwMode="auto">
              <a:xfrm>
                <a:off x="1479550" y="3689351"/>
                <a:ext cx="749300" cy="685800"/>
              </a:xfrm>
              <a:custGeom>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1" name="Freeform 221"/>
              <p:cNvSpPr/>
              <p:nvPr/>
            </p:nvSpPr>
            <p:spPr bwMode="auto">
              <a:xfrm>
                <a:off x="1765300" y="6505576"/>
                <a:ext cx="763587" cy="673100"/>
              </a:xfrm>
              <a:custGeom>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3">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2" name="Freeform 222"/>
              <p:cNvSpPr/>
              <p:nvPr/>
            </p:nvSpPr>
            <p:spPr bwMode="auto">
              <a:xfrm>
                <a:off x="2127250" y="7137401"/>
                <a:ext cx="844550" cy="815975"/>
              </a:xfrm>
              <a:custGeom>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Freeform 223"/>
              <p:cNvSpPr/>
              <p:nvPr/>
            </p:nvSpPr>
            <p:spPr bwMode="auto">
              <a:xfrm>
                <a:off x="1417638" y="4525963"/>
                <a:ext cx="654050" cy="509588"/>
              </a:xfrm>
              <a:custGeom>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226"/>
              <p:cNvSpPr>
                <a:spLocks noEditPoints="1"/>
              </p:cNvSpPr>
              <p:nvPr/>
            </p:nvSpPr>
            <p:spPr bwMode="auto">
              <a:xfrm>
                <a:off x="1560513" y="5708651"/>
                <a:ext cx="709612" cy="646113"/>
              </a:xfrm>
              <a:custGeom>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85" name="Critical in a Crisis Tagline (center)"/>
          <p:cNvGrpSpPr>
            <a:grpSpLocks noChangeAspect="1"/>
          </p:cNvGrpSpPr>
          <p:nvPr/>
        </p:nvGrpSpPr>
        <p:grpSpPr>
          <a:xfrm>
            <a:off x="5137188" y="2474135"/>
            <a:ext cx="1917988" cy="1909731"/>
            <a:chOff x="1760538" y="814388"/>
            <a:chExt cx="7743824" cy="7710488"/>
          </a:xfrm>
          <a:solidFill>
            <a:schemeClr val="tx1"/>
          </a:solidFill>
        </p:grpSpPr>
        <p:grpSp>
          <p:nvGrpSpPr>
            <p:cNvPr id="186" name="Critical in a Crisis"/>
            <p:cNvGrpSpPr/>
            <p:nvPr/>
          </p:nvGrpSpPr>
          <p:grpSpPr>
            <a:xfrm>
              <a:off x="3222625" y="2690813"/>
              <a:ext cx="4852988" cy="3875088"/>
              <a:chOff x="3222625" y="2690813"/>
              <a:chExt cx="4852988" cy="3875088"/>
            </a:xfrm>
            <a:grpFill/>
          </p:grpSpPr>
          <p:sp>
            <p:nvSpPr>
              <p:cNvPr id="226"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28"/>
              <p:cNvSpPr/>
              <p:nvPr/>
            </p:nvSpPr>
            <p:spPr bwMode="auto">
              <a:xfrm>
                <a:off x="4033838" y="6003925"/>
                <a:ext cx="515937" cy="549275"/>
              </a:xfrm>
              <a:custGeom>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30"/>
              <p:cNvSpPr/>
              <p:nvPr/>
            </p:nvSpPr>
            <p:spPr bwMode="auto">
              <a:xfrm>
                <a:off x="4960938" y="6003925"/>
                <a:ext cx="488950" cy="561975"/>
              </a:xfrm>
              <a:custGeom>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31"/>
              <p:cNvSpPr/>
              <p:nvPr/>
            </p:nvSpPr>
            <p:spPr bwMode="auto">
              <a:xfrm>
                <a:off x="6788150" y="6003925"/>
                <a:ext cx="382587" cy="549275"/>
              </a:xfrm>
              <a:custGeom>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32"/>
              <p:cNvSpPr/>
              <p:nvPr/>
            </p:nvSpPr>
            <p:spPr bwMode="auto">
              <a:xfrm>
                <a:off x="7177088" y="5857875"/>
                <a:ext cx="420687" cy="708025"/>
              </a:xfrm>
              <a:custGeom>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5">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Freeform 33"/>
              <p:cNvSpPr>
                <a:spLocks noEditPoints="1"/>
              </p:cNvSpPr>
              <p:nvPr/>
            </p:nvSpPr>
            <p:spPr bwMode="auto">
              <a:xfrm>
                <a:off x="5478463" y="6003925"/>
                <a:ext cx="601662" cy="561975"/>
              </a:xfrm>
              <a:custGeom>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Freeform 34"/>
              <p:cNvSpPr/>
              <p:nvPr/>
            </p:nvSpPr>
            <p:spPr bwMode="auto">
              <a:xfrm>
                <a:off x="6164263" y="6015038"/>
                <a:ext cx="517525" cy="550863"/>
              </a:xfrm>
              <a:custGeom>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35"/>
              <p:cNvSpPr/>
              <p:nvPr/>
            </p:nvSpPr>
            <p:spPr bwMode="auto">
              <a:xfrm>
                <a:off x="4184650" y="4992688"/>
                <a:ext cx="376237" cy="550863"/>
              </a:xfrm>
              <a:custGeom>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36"/>
              <p:cNvSpPr/>
              <p:nvPr/>
            </p:nvSpPr>
            <p:spPr bwMode="auto">
              <a:xfrm>
                <a:off x="3644900" y="4992688"/>
                <a:ext cx="488950" cy="566738"/>
              </a:xfrm>
              <a:custGeom>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37"/>
              <p:cNvSpPr>
                <a:spLocks noEditPoints="1"/>
              </p:cNvSpPr>
              <p:nvPr/>
            </p:nvSpPr>
            <p:spPr bwMode="auto">
              <a:xfrm>
                <a:off x="4589463" y="4992688"/>
                <a:ext cx="550862" cy="566738"/>
              </a:xfrm>
              <a:custGeom>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38"/>
              <p:cNvSpPr/>
              <p:nvPr/>
            </p:nvSpPr>
            <p:spPr bwMode="auto">
              <a:xfrm>
                <a:off x="6473825" y="5003800"/>
                <a:ext cx="612775" cy="539750"/>
              </a:xfrm>
              <a:custGeom>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40"/>
              <p:cNvSpPr>
                <a:spLocks noEditPoints="1"/>
              </p:cNvSpPr>
              <p:nvPr/>
            </p:nvSpPr>
            <p:spPr bwMode="auto">
              <a:xfrm>
                <a:off x="5202238" y="4992688"/>
                <a:ext cx="517525" cy="566738"/>
              </a:xfrm>
              <a:custGeom>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41"/>
              <p:cNvSpPr>
                <a:spLocks noEditPoints="1"/>
              </p:cNvSpPr>
              <p:nvPr/>
            </p:nvSpPr>
            <p:spPr bwMode="auto">
              <a:xfrm>
                <a:off x="7119938" y="4992688"/>
                <a:ext cx="550862" cy="566738"/>
              </a:xfrm>
              <a:custGeom>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0">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42"/>
              <p:cNvSpPr/>
              <p:nvPr/>
            </p:nvSpPr>
            <p:spPr bwMode="auto">
              <a:xfrm>
                <a:off x="5765800" y="4846638"/>
                <a:ext cx="415925" cy="712788"/>
              </a:xfrm>
              <a:custGeom>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3"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44"/>
              <p:cNvSpPr/>
              <p:nvPr/>
            </p:nvSpPr>
            <p:spPr bwMode="auto">
              <a:xfrm>
                <a:off x="5876925" y="3981450"/>
                <a:ext cx="377825" cy="557213"/>
              </a:xfrm>
              <a:custGeom>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45"/>
              <p:cNvSpPr/>
              <p:nvPr/>
            </p:nvSpPr>
            <p:spPr bwMode="auto">
              <a:xfrm>
                <a:off x="5337175" y="3981450"/>
                <a:ext cx="490537" cy="568325"/>
              </a:xfrm>
              <a:custGeom>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47"/>
              <p:cNvSpPr/>
              <p:nvPr/>
            </p:nvSpPr>
            <p:spPr bwMode="auto">
              <a:xfrm>
                <a:off x="6564313" y="3981450"/>
                <a:ext cx="460375" cy="568325"/>
              </a:xfrm>
              <a:custGeom>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0" name="Freeform 50"/>
              <p:cNvSpPr/>
              <p:nvPr/>
            </p:nvSpPr>
            <p:spPr bwMode="auto">
              <a:xfrm>
                <a:off x="3509963" y="3981450"/>
                <a:ext cx="517525" cy="557213"/>
              </a:xfrm>
              <a:custGeom>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52"/>
              <p:cNvSpPr/>
              <p:nvPr/>
            </p:nvSpPr>
            <p:spPr bwMode="auto">
              <a:xfrm>
                <a:off x="7834313" y="4357688"/>
                <a:ext cx="241300" cy="309563"/>
              </a:xfrm>
              <a:custGeom>
                <a:gdLst>
                  <a:gd name="T0" fmla="*/ 53 w 152"/>
                  <a:gd name="T1" fmla="*/ 0 h 195"/>
                  <a:gd name="T2" fmla="*/ 0 w 152"/>
                  <a:gd name="T3" fmla="*/ 195 h 195"/>
                  <a:gd name="T4" fmla="*/ 92 w 152"/>
                  <a:gd name="T5" fmla="*/ 195 h 195"/>
                  <a:gd name="T6" fmla="*/ 152 w 152"/>
                  <a:gd name="T7" fmla="*/ 0 h 195"/>
                  <a:gd name="T8" fmla="*/ 53 w 152"/>
                  <a:gd name="T9" fmla="*/ 0 h 195"/>
                </a:gd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55"/>
              <p:cNvSpPr/>
              <p:nvPr/>
            </p:nvSpPr>
            <p:spPr bwMode="auto">
              <a:xfrm>
                <a:off x="7339013" y="3981450"/>
                <a:ext cx="461962" cy="568325"/>
              </a:xfrm>
              <a:custGeom>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0">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56"/>
              <p:cNvSpPr>
                <a:spLocks noEditPoints="1"/>
              </p:cNvSpPr>
              <p:nvPr/>
            </p:nvSpPr>
            <p:spPr bwMode="auto">
              <a:xfrm>
                <a:off x="4425950" y="3981450"/>
                <a:ext cx="517525" cy="568325"/>
              </a:xfrm>
              <a:custGeom>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0"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1" name="Freeform 61"/>
              <p:cNvSpPr/>
              <p:nvPr/>
            </p:nvSpPr>
            <p:spPr bwMode="auto">
              <a:xfrm>
                <a:off x="3910013" y="2724150"/>
                <a:ext cx="701675" cy="820738"/>
              </a:xfrm>
              <a:custGeom>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2" name="Freeform 62"/>
              <p:cNvSpPr/>
              <p:nvPr/>
            </p:nvSpPr>
            <p:spPr bwMode="auto">
              <a:xfrm>
                <a:off x="4679950" y="2976563"/>
                <a:ext cx="376237" cy="550863"/>
              </a:xfrm>
              <a:custGeom>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3"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4" name="Freeform 64"/>
              <p:cNvSpPr/>
              <p:nvPr/>
            </p:nvSpPr>
            <p:spPr bwMode="auto">
              <a:xfrm>
                <a:off x="5343525" y="2830513"/>
                <a:ext cx="415925" cy="708025"/>
              </a:xfrm>
              <a:custGeom>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5">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5" name="Freeform 65"/>
              <p:cNvSpPr/>
              <p:nvPr/>
            </p:nvSpPr>
            <p:spPr bwMode="auto">
              <a:xfrm>
                <a:off x="6097588" y="2976563"/>
                <a:ext cx="488950" cy="561975"/>
              </a:xfrm>
              <a:custGeom>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6" name="Freeform 66"/>
              <p:cNvSpPr>
                <a:spLocks noEditPoints="1"/>
              </p:cNvSpPr>
              <p:nvPr/>
            </p:nvSpPr>
            <p:spPr bwMode="auto">
              <a:xfrm>
                <a:off x="6608763" y="2976563"/>
                <a:ext cx="517525" cy="561975"/>
              </a:xfrm>
              <a:custGeom>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7" name="Freeform 67"/>
              <p:cNvSpPr>
                <a:spLocks noEditPoints="1"/>
              </p:cNvSpPr>
              <p:nvPr/>
            </p:nvSpPr>
            <p:spPr bwMode="auto">
              <a:xfrm>
                <a:off x="7710488" y="5857875"/>
                <a:ext cx="276225" cy="274638"/>
              </a:xfrm>
              <a:custGeom>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68"/>
              <p:cNvSpPr>
                <a:spLocks noEditPoints="1"/>
              </p:cNvSpPr>
              <p:nvPr/>
            </p:nvSpPr>
            <p:spPr bwMode="auto">
              <a:xfrm>
                <a:off x="7794625" y="5924550"/>
                <a:ext cx="112712" cy="141288"/>
              </a:xfrm>
              <a:custGeom>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7" name="SHB.com" hidden="1"/>
            <p:cNvGrpSpPr/>
            <p:nvPr/>
          </p:nvGrpSpPr>
          <p:grpSpPr>
            <a:xfrm>
              <a:off x="3567113" y="7464425"/>
              <a:ext cx="4176712" cy="1060451"/>
              <a:chOff x="3567113" y="7464425"/>
              <a:chExt cx="4176712" cy="1060451"/>
            </a:xfrm>
            <a:grpFill/>
          </p:grpSpPr>
          <p:sp>
            <p:nvSpPr>
              <p:cNvPr id="219" name="Freeform 69"/>
              <p:cNvSpPr/>
              <p:nvPr/>
            </p:nvSpPr>
            <p:spPr bwMode="auto">
              <a:xfrm>
                <a:off x="5741988" y="7958138"/>
                <a:ext cx="501650" cy="566738"/>
              </a:xfrm>
              <a:custGeom>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70"/>
              <p:cNvSpPr/>
              <p:nvPr/>
            </p:nvSpPr>
            <p:spPr bwMode="auto">
              <a:xfrm>
                <a:off x="3567113" y="7486650"/>
                <a:ext cx="533400" cy="560388"/>
              </a:xfrm>
              <a:custGeom>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71"/>
              <p:cNvSpPr>
                <a:spLocks noEditPoints="1"/>
              </p:cNvSpPr>
              <p:nvPr/>
            </p:nvSpPr>
            <p:spPr bwMode="auto">
              <a:xfrm>
                <a:off x="6332538" y="7812088"/>
                <a:ext cx="636587" cy="617538"/>
              </a:xfrm>
              <a:custGeom>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72"/>
              <p:cNvSpPr/>
              <p:nvPr/>
            </p:nvSpPr>
            <p:spPr bwMode="auto">
              <a:xfrm>
                <a:off x="5416550" y="8378825"/>
                <a:ext cx="134937" cy="141288"/>
              </a:xfrm>
              <a:custGeom>
                <a:gdLst>
                  <a:gd name="T0" fmla="*/ 12 w 24"/>
                  <a:gd name="T1" fmla="*/ 0 h 25"/>
                  <a:gd name="T2" fmla="*/ 0 w 24"/>
                  <a:gd name="T3" fmla="*/ 12 h 25"/>
                  <a:gd name="T4" fmla="*/ 12 w 24"/>
                  <a:gd name="T5" fmla="*/ 25 h 25"/>
                  <a:gd name="T6" fmla="*/ 24 w 24"/>
                  <a:gd name="T7" fmla="*/ 13 h 25"/>
                  <a:gd name="T8" fmla="*/ 12 w 24"/>
                  <a:gd name="T9" fmla="*/ 0 h 25"/>
                </a:gd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Freeform 73"/>
              <p:cNvSpPr>
                <a:spLocks noEditPoints="1"/>
              </p:cNvSpPr>
              <p:nvPr/>
            </p:nvSpPr>
            <p:spPr bwMode="auto">
              <a:xfrm>
                <a:off x="4786313" y="7913688"/>
                <a:ext cx="455612" cy="560388"/>
              </a:xfrm>
              <a:custGeom>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74"/>
              <p:cNvSpPr/>
              <p:nvPr/>
            </p:nvSpPr>
            <p:spPr bwMode="auto">
              <a:xfrm>
                <a:off x="4095750" y="7710488"/>
                <a:ext cx="595312" cy="635000"/>
              </a:xfrm>
              <a:custGeom>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75"/>
              <p:cNvSpPr/>
              <p:nvPr/>
            </p:nvSpPr>
            <p:spPr bwMode="auto">
              <a:xfrm>
                <a:off x="6980238" y="7464425"/>
                <a:ext cx="763587" cy="735013"/>
              </a:xfrm>
              <a:custGeom>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2">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8" name="Dividers" hidden="1"/>
            <p:cNvGrpSpPr/>
            <p:nvPr/>
          </p:nvGrpSpPr>
          <p:grpSpPr>
            <a:xfrm>
              <a:off x="2116138" y="960438"/>
              <a:ext cx="6089649" cy="6705600"/>
              <a:chOff x="2116138" y="960438"/>
              <a:chExt cx="6089649" cy="6705600"/>
            </a:xfrm>
            <a:grpFill/>
          </p:grpSpPr>
          <p:sp>
            <p:nvSpPr>
              <p:cNvPr id="215" name="Freeform 78"/>
              <p:cNvSpPr/>
              <p:nvPr/>
            </p:nvSpPr>
            <p:spPr bwMode="auto">
              <a:xfrm>
                <a:off x="6540500" y="960438"/>
                <a:ext cx="331787" cy="730250"/>
              </a:xfrm>
              <a:custGeom>
                <a:gdLst>
                  <a:gd name="T0" fmla="*/ 209 w 209"/>
                  <a:gd name="T1" fmla="*/ 22 h 460"/>
                  <a:gd name="T2" fmla="*/ 153 w 209"/>
                  <a:gd name="T3" fmla="*/ 0 h 460"/>
                  <a:gd name="T4" fmla="*/ 0 w 209"/>
                  <a:gd name="T5" fmla="*/ 443 h 460"/>
                  <a:gd name="T6" fmla="*/ 57 w 209"/>
                  <a:gd name="T7" fmla="*/ 460 h 460"/>
                  <a:gd name="T8" fmla="*/ 209 w 209"/>
                  <a:gd name="T9" fmla="*/ 22 h 460"/>
                </a:gd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85"/>
              <p:cNvSpPr/>
              <p:nvPr/>
            </p:nvSpPr>
            <p:spPr bwMode="auto">
              <a:xfrm>
                <a:off x="7654925" y="7048500"/>
                <a:ext cx="550862" cy="617538"/>
              </a:xfrm>
              <a:custGeom>
                <a:gdLst>
                  <a:gd name="T0" fmla="*/ 0 w 347"/>
                  <a:gd name="T1" fmla="*/ 35 h 389"/>
                  <a:gd name="T2" fmla="*/ 301 w 347"/>
                  <a:gd name="T3" fmla="*/ 389 h 389"/>
                  <a:gd name="T4" fmla="*/ 347 w 347"/>
                  <a:gd name="T5" fmla="*/ 353 h 389"/>
                  <a:gd name="T6" fmla="*/ 46 w 347"/>
                  <a:gd name="T7" fmla="*/ 0 h 389"/>
                  <a:gd name="T8" fmla="*/ 0 w 347"/>
                  <a:gd name="T9" fmla="*/ 35 h 389"/>
                </a:gd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89"/>
              <p:cNvSpPr/>
              <p:nvPr/>
            </p:nvSpPr>
            <p:spPr bwMode="auto">
              <a:xfrm>
                <a:off x="2116138" y="2914650"/>
                <a:ext cx="701675" cy="427038"/>
              </a:xfrm>
              <a:custGeom>
                <a:gdLst>
                  <a:gd name="T0" fmla="*/ 442 w 442"/>
                  <a:gd name="T1" fmla="*/ 216 h 269"/>
                  <a:gd name="T2" fmla="*/ 28 w 442"/>
                  <a:gd name="T3" fmla="*/ 0 h 269"/>
                  <a:gd name="T4" fmla="*/ 0 w 442"/>
                  <a:gd name="T5" fmla="*/ 53 h 269"/>
                  <a:gd name="T6" fmla="*/ 414 w 442"/>
                  <a:gd name="T7" fmla="*/ 269 h 269"/>
                  <a:gd name="T8" fmla="*/ 442 w 442"/>
                  <a:gd name="T9" fmla="*/ 216 h 269"/>
                </a:gd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96"/>
              <p:cNvSpPr/>
              <p:nvPr/>
            </p:nvSpPr>
            <p:spPr bwMode="auto">
              <a:xfrm>
                <a:off x="3009900" y="7019925"/>
                <a:ext cx="573087" cy="606425"/>
              </a:xfrm>
              <a:custGeom>
                <a:gdLst>
                  <a:gd name="T0" fmla="*/ 315 w 361"/>
                  <a:gd name="T1" fmla="*/ 0 h 382"/>
                  <a:gd name="T2" fmla="*/ 0 w 361"/>
                  <a:gd name="T3" fmla="*/ 343 h 382"/>
                  <a:gd name="T4" fmla="*/ 42 w 361"/>
                  <a:gd name="T5" fmla="*/ 382 h 382"/>
                  <a:gd name="T6" fmla="*/ 361 w 361"/>
                  <a:gd name="T7" fmla="*/ 39 h 382"/>
                  <a:gd name="T8" fmla="*/ 315 w 361"/>
                  <a:gd name="T9" fmla="*/ 0 h 382"/>
                </a:gd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9" name="Technology" hidden="1"/>
            <p:cNvGrpSpPr/>
            <p:nvPr/>
          </p:nvGrpSpPr>
          <p:grpSpPr>
            <a:xfrm>
              <a:off x="7243763" y="1230313"/>
              <a:ext cx="2260599" cy="5969000"/>
              <a:chOff x="7243763" y="1230313"/>
              <a:chExt cx="2260599" cy="5969000"/>
            </a:xfrm>
            <a:grpFill/>
          </p:grpSpPr>
          <p:sp>
            <p:nvSpPr>
              <p:cNvPr id="205" name="Freeform 76"/>
              <p:cNvSpPr/>
              <p:nvPr/>
            </p:nvSpPr>
            <p:spPr bwMode="auto">
              <a:xfrm>
                <a:off x="8723313" y="3224213"/>
                <a:ext cx="652462" cy="635000"/>
              </a:xfrm>
              <a:custGeom>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77"/>
              <p:cNvSpPr>
                <a:spLocks noEditPoints="1"/>
              </p:cNvSpPr>
              <p:nvPr/>
            </p:nvSpPr>
            <p:spPr bwMode="auto">
              <a:xfrm>
                <a:off x="8924925" y="3987800"/>
                <a:ext cx="579437" cy="595313"/>
              </a:xfrm>
              <a:custGeom>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79"/>
              <p:cNvSpPr/>
              <p:nvPr/>
            </p:nvSpPr>
            <p:spPr bwMode="auto">
              <a:xfrm>
                <a:off x="8953500" y="4768850"/>
                <a:ext cx="546100" cy="336550"/>
              </a:xfrm>
              <a:custGeom>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cxnLst>
                  <a:cxn ang="0">
                    <a:pos x="T0" y="T1"/>
                  </a:cxn>
                  <a:cxn ang="0">
                    <a:pos x="T2" y="T3"/>
                  </a:cxn>
                  <a:cxn ang="0">
                    <a:pos x="T4" y="T5"/>
                  </a:cxn>
                  <a:cxn ang="0">
                    <a:pos x="T6" y="T7"/>
                  </a:cxn>
                  <a:cxn ang="0">
                    <a:pos x="T8" y="T9"/>
                  </a:cxn>
                  <a:cxn ang="0">
                    <a:pos x="T10" y="T11"/>
                  </a:cxn>
                  <a:cxn ang="0">
                    <a:pos x="T12" y="T13"/>
                  </a:cxn>
                </a:cxnLst>
                <a:rect l="0" t="0" r="r" b="b"/>
                <a:pathLst>
                  <a:path w="344" h="211">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80"/>
              <p:cNvSpPr>
                <a:spLocks noEditPoints="1"/>
              </p:cNvSpPr>
              <p:nvPr/>
            </p:nvSpPr>
            <p:spPr bwMode="auto">
              <a:xfrm>
                <a:off x="8818563" y="5256213"/>
                <a:ext cx="612775" cy="630238"/>
              </a:xfrm>
              <a:custGeom>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9" name="Freeform 81"/>
              <p:cNvSpPr/>
              <p:nvPr/>
            </p:nvSpPr>
            <p:spPr bwMode="auto">
              <a:xfrm>
                <a:off x="8413750" y="2551113"/>
                <a:ext cx="674687" cy="655638"/>
              </a:xfrm>
              <a:custGeom>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2">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82"/>
              <p:cNvSpPr/>
              <p:nvPr/>
            </p:nvSpPr>
            <p:spPr bwMode="auto">
              <a:xfrm>
                <a:off x="8272463" y="6638925"/>
                <a:ext cx="608012" cy="560388"/>
              </a:xfrm>
              <a:custGeom>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83"/>
              <p:cNvSpPr/>
              <p:nvPr/>
            </p:nvSpPr>
            <p:spPr bwMode="auto">
              <a:xfrm>
                <a:off x="8075613" y="2044700"/>
                <a:ext cx="596900" cy="595313"/>
              </a:xfrm>
              <a:custGeom>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84"/>
              <p:cNvSpPr/>
              <p:nvPr/>
            </p:nvSpPr>
            <p:spPr bwMode="auto">
              <a:xfrm>
                <a:off x="8559800" y="5964238"/>
                <a:ext cx="619125" cy="606425"/>
              </a:xfrm>
              <a:custGeom>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86"/>
              <p:cNvSpPr/>
              <p:nvPr/>
            </p:nvSpPr>
            <p:spPr bwMode="auto">
              <a:xfrm>
                <a:off x="7604125" y="1579563"/>
                <a:ext cx="606425" cy="633413"/>
              </a:xfrm>
              <a:custGeom>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97"/>
              <p:cNvSpPr/>
              <p:nvPr/>
            </p:nvSpPr>
            <p:spPr bwMode="auto">
              <a:xfrm>
                <a:off x="7243763" y="1230313"/>
                <a:ext cx="488950" cy="584200"/>
              </a:xfrm>
              <a:custGeom>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0" name="Science" hidden="1"/>
            <p:cNvGrpSpPr/>
            <p:nvPr/>
          </p:nvGrpSpPr>
          <p:grpSpPr>
            <a:xfrm>
              <a:off x="2520950" y="814388"/>
              <a:ext cx="3649662" cy="1927225"/>
              <a:chOff x="2520950" y="814388"/>
              <a:chExt cx="3649662" cy="1927225"/>
            </a:xfrm>
            <a:grpFill/>
          </p:grpSpPr>
          <p:sp>
            <p:nvSpPr>
              <p:cNvPr id="198" name="Freeform 88"/>
              <p:cNvSpPr/>
              <p:nvPr/>
            </p:nvSpPr>
            <p:spPr bwMode="auto">
              <a:xfrm>
                <a:off x="2520950" y="2179638"/>
                <a:ext cx="566737" cy="561975"/>
              </a:xfrm>
              <a:custGeom>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91"/>
              <p:cNvSpPr/>
              <p:nvPr/>
            </p:nvSpPr>
            <p:spPr bwMode="auto">
              <a:xfrm>
                <a:off x="2930525" y="1701800"/>
                <a:ext cx="596900" cy="590550"/>
              </a:xfrm>
              <a:custGeom>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92"/>
              <p:cNvSpPr/>
              <p:nvPr/>
            </p:nvSpPr>
            <p:spPr bwMode="auto">
              <a:xfrm>
                <a:off x="3414713" y="1455738"/>
                <a:ext cx="382587" cy="500063"/>
              </a:xfrm>
              <a:custGeom>
                <a:gdLst>
                  <a:gd name="T0" fmla="*/ 241 w 241"/>
                  <a:gd name="T1" fmla="*/ 276 h 315"/>
                  <a:gd name="T2" fmla="*/ 60 w 241"/>
                  <a:gd name="T3" fmla="*/ 0 h 315"/>
                  <a:gd name="T4" fmla="*/ 0 w 241"/>
                  <a:gd name="T5" fmla="*/ 42 h 315"/>
                  <a:gd name="T6" fmla="*/ 181 w 241"/>
                  <a:gd name="T7" fmla="*/ 315 h 315"/>
                  <a:gd name="T8" fmla="*/ 241 w 241"/>
                  <a:gd name="T9" fmla="*/ 276 h 315"/>
                </a:gd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Freeform 93"/>
              <p:cNvSpPr/>
              <p:nvPr/>
            </p:nvSpPr>
            <p:spPr bwMode="auto">
              <a:xfrm>
                <a:off x="5095875" y="814388"/>
                <a:ext cx="495300" cy="561975"/>
              </a:xfrm>
              <a:custGeom>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94"/>
              <p:cNvSpPr/>
              <p:nvPr/>
            </p:nvSpPr>
            <p:spPr bwMode="auto">
              <a:xfrm>
                <a:off x="5759450" y="820738"/>
                <a:ext cx="411162" cy="561975"/>
              </a:xfrm>
              <a:custGeom>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95"/>
              <p:cNvSpPr/>
              <p:nvPr/>
            </p:nvSpPr>
            <p:spPr bwMode="auto">
              <a:xfrm>
                <a:off x="3746500" y="1152525"/>
                <a:ext cx="557212" cy="622300"/>
              </a:xfrm>
              <a:custGeom>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99"/>
              <p:cNvSpPr/>
              <p:nvPr/>
            </p:nvSpPr>
            <p:spPr bwMode="auto">
              <a:xfrm>
                <a:off x="4337050" y="904875"/>
                <a:ext cx="617537" cy="635000"/>
              </a:xfrm>
              <a:custGeom>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1" name="Health" hidden="1"/>
            <p:cNvGrpSpPr/>
            <p:nvPr/>
          </p:nvGrpSpPr>
          <p:grpSpPr>
            <a:xfrm>
              <a:off x="1760538" y="3600450"/>
              <a:ext cx="1277937" cy="3498851"/>
              <a:chOff x="1760538" y="3600450"/>
              <a:chExt cx="1277937" cy="3498851"/>
            </a:xfrm>
            <a:grpFill/>
          </p:grpSpPr>
          <p:sp>
            <p:nvSpPr>
              <p:cNvPr id="192" name="Freeform 87"/>
              <p:cNvSpPr>
                <a:spLocks noEditPoints="1"/>
              </p:cNvSpPr>
              <p:nvPr/>
            </p:nvSpPr>
            <p:spPr bwMode="auto">
              <a:xfrm>
                <a:off x="1879600" y="5256213"/>
                <a:ext cx="584200" cy="533400"/>
              </a:xfrm>
              <a:custGeom>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3" name="Freeform 90"/>
              <p:cNvSpPr/>
              <p:nvPr/>
            </p:nvSpPr>
            <p:spPr bwMode="auto">
              <a:xfrm>
                <a:off x="1811338" y="3600450"/>
                <a:ext cx="612775" cy="561975"/>
              </a:xfrm>
              <a:custGeom>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4" name="Freeform 98"/>
              <p:cNvSpPr/>
              <p:nvPr/>
            </p:nvSpPr>
            <p:spPr bwMode="auto">
              <a:xfrm>
                <a:off x="2346325" y="6430963"/>
                <a:ext cx="692150" cy="668338"/>
              </a:xfrm>
              <a:custGeom>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5" name="Freeform 100"/>
              <p:cNvSpPr/>
              <p:nvPr/>
            </p:nvSpPr>
            <p:spPr bwMode="auto">
              <a:xfrm>
                <a:off x="1778000" y="4773613"/>
                <a:ext cx="534987" cy="365125"/>
              </a:xfrm>
              <a:custGeom>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101"/>
              <p:cNvSpPr/>
              <p:nvPr/>
            </p:nvSpPr>
            <p:spPr bwMode="auto">
              <a:xfrm>
                <a:off x="1760538" y="4284663"/>
                <a:ext cx="534987" cy="422275"/>
              </a:xfrm>
              <a:custGeom>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102"/>
              <p:cNvSpPr/>
              <p:nvPr/>
            </p:nvSpPr>
            <p:spPr bwMode="auto">
              <a:xfrm>
                <a:off x="2047875" y="5913438"/>
                <a:ext cx="623887" cy="544513"/>
              </a:xfrm>
              <a:custGeom>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289" name="Divider (4)"/>
          <p:cNvSpPr/>
          <p:nvPr/>
        </p:nvSpPr>
        <p:spPr bwMode="auto">
          <a:xfrm>
            <a:off x="5447052" y="4010475"/>
            <a:ext cx="141636" cy="150774"/>
          </a:xfrm>
          <a:custGeom>
            <a:gdLst>
              <a:gd name="T0" fmla="*/ 382 w 434"/>
              <a:gd name="T1" fmla="*/ 0 h 462"/>
              <a:gd name="T2" fmla="*/ 0 w 434"/>
              <a:gd name="T3" fmla="*/ 415 h 462"/>
              <a:gd name="T4" fmla="*/ 52 w 434"/>
              <a:gd name="T5" fmla="*/ 462 h 462"/>
              <a:gd name="T6" fmla="*/ 434 w 434"/>
              <a:gd name="T7" fmla="*/ 51 h 462"/>
              <a:gd name="T8" fmla="*/ 382 w 434"/>
              <a:gd name="T9" fmla="*/ 0 h 462"/>
            </a:gdLst>
            <a:cxnLst>
              <a:cxn ang="0">
                <a:pos x="T0" y="T1"/>
              </a:cxn>
              <a:cxn ang="0">
                <a:pos x="T2" y="T3"/>
              </a:cxn>
              <a:cxn ang="0">
                <a:pos x="T4" y="T5"/>
              </a:cxn>
              <a:cxn ang="0">
                <a:pos x="T6" y="T7"/>
              </a:cxn>
              <a:cxn ang="0">
                <a:pos x="T8" y="T9"/>
              </a:cxn>
            </a:cxnLst>
            <a:rect l="0" t="0" r="r" b="b"/>
            <a:pathLst>
              <a:path w="433" h="462">
                <a:moveTo>
                  <a:pt x="382" y="0"/>
                </a:moveTo>
                <a:lnTo>
                  <a:pt x="0" y="415"/>
                </a:lnTo>
                <a:lnTo>
                  <a:pt x="52" y="462"/>
                </a:lnTo>
                <a:lnTo>
                  <a:pt x="434" y="51"/>
                </a:lnTo>
                <a:lnTo>
                  <a:pt x="38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Divider (3)"/>
          <p:cNvSpPr/>
          <p:nvPr/>
        </p:nvSpPr>
        <p:spPr bwMode="auto">
          <a:xfrm>
            <a:off x="6596459" y="4017329"/>
            <a:ext cx="137067" cy="153711"/>
          </a:xfrm>
          <a:custGeom>
            <a:gdLst>
              <a:gd name="T0" fmla="*/ 0 w 420"/>
              <a:gd name="T1" fmla="*/ 43 h 471"/>
              <a:gd name="T2" fmla="*/ 364 w 420"/>
              <a:gd name="T3" fmla="*/ 471 h 471"/>
              <a:gd name="T4" fmla="*/ 420 w 420"/>
              <a:gd name="T5" fmla="*/ 424 h 471"/>
              <a:gd name="T6" fmla="*/ 56 w 420"/>
              <a:gd name="T7" fmla="*/ 0 h 471"/>
              <a:gd name="T8" fmla="*/ 0 w 420"/>
              <a:gd name="T9" fmla="*/ 43 h 471"/>
            </a:gd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Divider (2)"/>
          <p:cNvSpPr/>
          <p:nvPr/>
        </p:nvSpPr>
        <p:spPr bwMode="auto">
          <a:xfrm>
            <a:off x="6321998" y="2510568"/>
            <a:ext cx="81261" cy="180472"/>
          </a:xfrm>
          <a:custGeom>
            <a:gdLst>
              <a:gd name="T0" fmla="*/ 249 w 249"/>
              <a:gd name="T1" fmla="*/ 22 h 553"/>
              <a:gd name="T2" fmla="*/ 185 w 249"/>
              <a:gd name="T3" fmla="*/ 0 h 553"/>
              <a:gd name="T4" fmla="*/ 0 w 249"/>
              <a:gd name="T5" fmla="*/ 531 h 553"/>
              <a:gd name="T6" fmla="*/ 65 w 249"/>
              <a:gd name="T7" fmla="*/ 553 h 553"/>
              <a:gd name="T8" fmla="*/ 249 w 249"/>
              <a:gd name="T9" fmla="*/ 22 h 553"/>
            </a:gd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Divider (1)"/>
          <p:cNvSpPr/>
          <p:nvPr/>
        </p:nvSpPr>
        <p:spPr bwMode="auto">
          <a:xfrm>
            <a:off x="5226113" y="2994220"/>
            <a:ext cx="171987" cy="104759"/>
          </a:xfrm>
          <a:custGeom>
            <a:gdLst>
              <a:gd name="T0" fmla="*/ 527 w 527"/>
              <a:gd name="T1" fmla="*/ 261 h 321"/>
              <a:gd name="T2" fmla="*/ 30 w 527"/>
              <a:gd name="T3" fmla="*/ 0 h 321"/>
              <a:gd name="T4" fmla="*/ 0 w 527"/>
              <a:gd name="T5" fmla="*/ 64 h 321"/>
              <a:gd name="T6" fmla="*/ 497 w 527"/>
              <a:gd name="T7" fmla="*/ 321 h 321"/>
              <a:gd name="T8" fmla="*/ 527 w 527"/>
              <a:gd name="T9" fmla="*/ 261 h 321"/>
            </a:gd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nvGrpSpPr>
          <p:cNvPr id="271" name="SHB.com"/>
          <p:cNvGrpSpPr/>
          <p:nvPr/>
        </p:nvGrpSpPr>
        <p:grpSpPr>
          <a:xfrm>
            <a:off x="5584446" y="4119476"/>
            <a:ext cx="1034531" cy="264018"/>
            <a:chOff x="3232150" y="8308976"/>
            <a:chExt cx="5032375" cy="1284287"/>
          </a:xfrm>
          <a:solidFill>
            <a:schemeClr val="tx1"/>
          </a:solidFill>
        </p:grpSpPr>
        <p:sp>
          <p:nvSpPr>
            <p:cNvPr id="292" name="Freeform 239"/>
            <p:cNvSpPr>
              <a:spLocks noEditPoints="1"/>
            </p:cNvSpPr>
            <p:nvPr/>
          </p:nvSpPr>
          <p:spPr bwMode="auto">
            <a:xfrm>
              <a:off x="4702175" y="8851901"/>
              <a:ext cx="552450" cy="681038"/>
            </a:xfrm>
            <a:custGeom>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240"/>
            <p:cNvSpPr/>
            <p:nvPr/>
          </p:nvSpPr>
          <p:spPr bwMode="auto">
            <a:xfrm>
              <a:off x="5457825" y="9417051"/>
              <a:ext cx="163512" cy="163513"/>
            </a:xfrm>
            <a:custGeom>
              <a:gdLst>
                <a:gd name="T0" fmla="*/ 13 w 24"/>
                <a:gd name="T1" fmla="*/ 0 h 24"/>
                <a:gd name="T2" fmla="*/ 0 w 24"/>
                <a:gd name="T3" fmla="*/ 12 h 24"/>
                <a:gd name="T4" fmla="*/ 12 w 24"/>
                <a:gd name="T5" fmla="*/ 24 h 24"/>
                <a:gd name="T6" fmla="*/ 24 w 24"/>
                <a:gd name="T7" fmla="*/ 13 h 24"/>
                <a:gd name="T8" fmla="*/ 13 w 24"/>
                <a:gd name="T9" fmla="*/ 0 h 24"/>
              </a:gd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Freeform 241"/>
            <p:cNvSpPr/>
            <p:nvPr/>
          </p:nvSpPr>
          <p:spPr bwMode="auto">
            <a:xfrm>
              <a:off x="3871913" y="8607426"/>
              <a:ext cx="714375" cy="768350"/>
            </a:xfrm>
            <a:custGeom>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3">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5" name="Freeform 243"/>
            <p:cNvSpPr/>
            <p:nvPr/>
          </p:nvSpPr>
          <p:spPr bwMode="auto">
            <a:xfrm>
              <a:off x="3232150" y="8342313"/>
              <a:ext cx="639762" cy="673100"/>
            </a:xfrm>
            <a:custGeom>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Freeform 251"/>
            <p:cNvSpPr>
              <a:spLocks noEditPoints="1"/>
            </p:cNvSpPr>
            <p:nvPr/>
          </p:nvSpPr>
          <p:spPr bwMode="auto">
            <a:xfrm>
              <a:off x="6561138" y="8729663"/>
              <a:ext cx="769937" cy="741363"/>
            </a:xfrm>
            <a:custGeom>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Freeform 253"/>
            <p:cNvSpPr/>
            <p:nvPr/>
          </p:nvSpPr>
          <p:spPr bwMode="auto">
            <a:xfrm>
              <a:off x="7343775" y="8308976"/>
              <a:ext cx="920750" cy="890588"/>
            </a:xfrm>
            <a:custGeom>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254"/>
            <p:cNvSpPr/>
            <p:nvPr/>
          </p:nvSpPr>
          <p:spPr bwMode="auto">
            <a:xfrm>
              <a:off x="5853113" y="8907463"/>
              <a:ext cx="606425" cy="685800"/>
            </a:xfrm>
            <a:custGeom>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0">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0" name="Technology"/>
          <p:cNvGrpSpPr/>
          <p:nvPr/>
        </p:nvGrpSpPr>
        <p:grpSpPr>
          <a:xfrm>
            <a:off x="6495617" y="2576491"/>
            <a:ext cx="560017" cy="1478695"/>
            <a:chOff x="7664450" y="803276"/>
            <a:chExt cx="2724150" cy="7192963"/>
          </a:xfrm>
          <a:solidFill>
            <a:schemeClr val="tx1"/>
          </a:solidFill>
        </p:grpSpPr>
        <p:sp>
          <p:nvSpPr>
            <p:cNvPr id="299" name="Freeform 233"/>
            <p:cNvSpPr/>
            <p:nvPr/>
          </p:nvSpPr>
          <p:spPr bwMode="auto">
            <a:xfrm>
              <a:off x="8101013" y="1223963"/>
              <a:ext cx="728662" cy="768350"/>
            </a:xfrm>
            <a:custGeom>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3">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234"/>
            <p:cNvSpPr>
              <a:spLocks noEditPoints="1"/>
            </p:cNvSpPr>
            <p:nvPr/>
          </p:nvSpPr>
          <p:spPr bwMode="auto">
            <a:xfrm>
              <a:off x="9686925" y="4127501"/>
              <a:ext cx="701675" cy="712788"/>
            </a:xfrm>
            <a:custGeom>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Freeform 235"/>
            <p:cNvSpPr/>
            <p:nvPr/>
          </p:nvSpPr>
          <p:spPr bwMode="auto">
            <a:xfrm>
              <a:off x="9448800" y="3201988"/>
              <a:ext cx="782637" cy="768350"/>
            </a:xfrm>
            <a:custGeom>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483">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Freeform 236"/>
            <p:cNvSpPr/>
            <p:nvPr/>
          </p:nvSpPr>
          <p:spPr bwMode="auto">
            <a:xfrm>
              <a:off x="8666163" y="1781176"/>
              <a:ext cx="714375" cy="720725"/>
            </a:xfrm>
            <a:custGeom>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5">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237"/>
            <p:cNvSpPr/>
            <p:nvPr/>
          </p:nvSpPr>
          <p:spPr bwMode="auto">
            <a:xfrm>
              <a:off x="9067800" y="2393951"/>
              <a:ext cx="823912" cy="788988"/>
            </a:xfrm>
            <a:custGeom>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238"/>
            <p:cNvSpPr/>
            <p:nvPr/>
          </p:nvSpPr>
          <p:spPr bwMode="auto">
            <a:xfrm>
              <a:off x="7664450" y="803276"/>
              <a:ext cx="592137" cy="706438"/>
            </a:xfrm>
            <a:custGeom>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Freeform 247"/>
            <p:cNvSpPr/>
            <p:nvPr/>
          </p:nvSpPr>
          <p:spPr bwMode="auto">
            <a:xfrm>
              <a:off x="9244013" y="6507163"/>
              <a:ext cx="749300" cy="733425"/>
            </a:xfrm>
            <a:custGeom>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6" name="Freeform 248"/>
            <p:cNvSpPr/>
            <p:nvPr/>
          </p:nvSpPr>
          <p:spPr bwMode="auto">
            <a:xfrm>
              <a:off x="9720263" y="5072063"/>
              <a:ext cx="661987" cy="401638"/>
            </a:xfrm>
            <a:custGeom>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Freeform 249"/>
            <p:cNvSpPr/>
            <p:nvPr/>
          </p:nvSpPr>
          <p:spPr bwMode="auto">
            <a:xfrm>
              <a:off x="8904288" y="7315201"/>
              <a:ext cx="728662" cy="681038"/>
            </a:xfrm>
            <a:custGeom>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Freeform 250"/>
            <p:cNvSpPr>
              <a:spLocks noEditPoints="1"/>
            </p:cNvSpPr>
            <p:nvPr/>
          </p:nvSpPr>
          <p:spPr bwMode="auto">
            <a:xfrm>
              <a:off x="9556750" y="5656263"/>
              <a:ext cx="742950" cy="755650"/>
            </a:xfrm>
            <a:custGeom>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0">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4" name="Science"/>
          <p:cNvGrpSpPr/>
          <p:nvPr/>
        </p:nvGrpSpPr>
        <p:grpSpPr>
          <a:xfrm>
            <a:off x="5325324" y="2474343"/>
            <a:ext cx="904317" cy="476472"/>
            <a:chOff x="1971675" y="306388"/>
            <a:chExt cx="4398962" cy="2317750"/>
          </a:xfrm>
          <a:solidFill>
            <a:schemeClr val="tx1"/>
          </a:solidFill>
        </p:grpSpPr>
        <p:sp>
          <p:nvSpPr>
            <p:cNvPr id="275" name="Freeform 230"/>
            <p:cNvSpPr/>
            <p:nvPr/>
          </p:nvSpPr>
          <p:spPr bwMode="auto">
            <a:xfrm>
              <a:off x="5880100" y="312738"/>
              <a:ext cx="490537" cy="673100"/>
            </a:xfrm>
            <a:custGeom>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3">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Freeform 231"/>
            <p:cNvSpPr/>
            <p:nvPr/>
          </p:nvSpPr>
          <p:spPr bwMode="auto">
            <a:xfrm>
              <a:off x="5076825" y="306388"/>
              <a:ext cx="592137" cy="679450"/>
            </a:xfrm>
            <a:custGeom>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Freeform 255"/>
            <p:cNvSpPr/>
            <p:nvPr/>
          </p:nvSpPr>
          <p:spPr bwMode="auto">
            <a:xfrm>
              <a:off x="4157663" y="407988"/>
              <a:ext cx="749300" cy="768350"/>
            </a:xfrm>
            <a:custGeom>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3">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259"/>
            <p:cNvSpPr/>
            <p:nvPr/>
          </p:nvSpPr>
          <p:spPr bwMode="auto">
            <a:xfrm>
              <a:off x="1971675" y="1944688"/>
              <a:ext cx="681037" cy="679450"/>
            </a:xfrm>
            <a:custGeom>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261"/>
            <p:cNvSpPr/>
            <p:nvPr/>
          </p:nvSpPr>
          <p:spPr bwMode="auto">
            <a:xfrm>
              <a:off x="3449638" y="708026"/>
              <a:ext cx="666750" cy="754063"/>
            </a:xfrm>
            <a:custGeom>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262"/>
            <p:cNvSpPr/>
            <p:nvPr/>
          </p:nvSpPr>
          <p:spPr bwMode="auto">
            <a:xfrm>
              <a:off x="3048000" y="1081088"/>
              <a:ext cx="463550" cy="598488"/>
            </a:xfrm>
            <a:custGeom>
              <a:gdLst>
                <a:gd name="T0" fmla="*/ 292 w 292"/>
                <a:gd name="T1" fmla="*/ 330 h 377"/>
                <a:gd name="T2" fmla="*/ 73 w 292"/>
                <a:gd name="T3" fmla="*/ 0 h 377"/>
                <a:gd name="T4" fmla="*/ 0 w 292"/>
                <a:gd name="T5" fmla="*/ 47 h 377"/>
                <a:gd name="T6" fmla="*/ 219 w 292"/>
                <a:gd name="T7" fmla="*/ 377 h 377"/>
                <a:gd name="T8" fmla="*/ 292 w 292"/>
                <a:gd name="T9" fmla="*/ 330 h 377"/>
              </a:gd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Freeform 263"/>
            <p:cNvSpPr/>
            <p:nvPr/>
          </p:nvSpPr>
          <p:spPr bwMode="auto">
            <a:xfrm>
              <a:off x="2468563" y="1373188"/>
              <a:ext cx="715962" cy="708025"/>
            </a:xfrm>
            <a:custGeom>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3" name="Health"/>
          <p:cNvGrpSpPr/>
          <p:nvPr/>
        </p:nvGrpSpPr>
        <p:grpSpPr>
          <a:xfrm>
            <a:off x="5136367" y="3163269"/>
            <a:ext cx="316560" cy="866787"/>
            <a:chOff x="1052513" y="3657601"/>
            <a:chExt cx="1539875" cy="4216400"/>
          </a:xfrm>
          <a:solidFill>
            <a:schemeClr val="tx1"/>
          </a:solidFill>
        </p:grpSpPr>
        <p:sp>
          <p:nvSpPr>
            <p:cNvPr id="282" name="Freeform 242"/>
            <p:cNvSpPr/>
            <p:nvPr/>
          </p:nvSpPr>
          <p:spPr bwMode="auto">
            <a:xfrm>
              <a:off x="1760538" y="7064376"/>
              <a:ext cx="831850" cy="809625"/>
            </a:xfrm>
            <a:custGeom>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244"/>
            <p:cNvSpPr/>
            <p:nvPr/>
          </p:nvSpPr>
          <p:spPr bwMode="auto">
            <a:xfrm>
              <a:off x="1400175" y="6445251"/>
              <a:ext cx="755650" cy="660400"/>
            </a:xfrm>
            <a:custGeom>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246"/>
            <p:cNvSpPr>
              <a:spLocks noEditPoints="1"/>
            </p:cNvSpPr>
            <p:nvPr/>
          </p:nvSpPr>
          <p:spPr bwMode="auto">
            <a:xfrm>
              <a:off x="1195388" y="5656263"/>
              <a:ext cx="708025" cy="639763"/>
            </a:xfrm>
            <a:custGeom>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2">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256"/>
            <p:cNvSpPr/>
            <p:nvPr/>
          </p:nvSpPr>
          <p:spPr bwMode="auto">
            <a:xfrm>
              <a:off x="1052513" y="4487863"/>
              <a:ext cx="654050" cy="503238"/>
            </a:xfrm>
            <a:custGeom>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257"/>
            <p:cNvSpPr/>
            <p:nvPr/>
          </p:nvSpPr>
          <p:spPr bwMode="auto">
            <a:xfrm>
              <a:off x="1120775" y="3657601"/>
              <a:ext cx="735012" cy="681038"/>
            </a:xfrm>
            <a:custGeom>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Freeform 260"/>
            <p:cNvSpPr/>
            <p:nvPr/>
          </p:nvSpPr>
          <p:spPr bwMode="auto">
            <a:xfrm>
              <a:off x="1079500" y="5072063"/>
              <a:ext cx="641350" cy="441325"/>
            </a:xfrm>
            <a:custGeom>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cxnLst>
                <a:cxn ang="0">
                  <a:pos x="T0" y="T1"/>
                </a:cxn>
                <a:cxn ang="0">
                  <a:pos x="T2" y="T3"/>
                </a:cxn>
                <a:cxn ang="0">
                  <a:pos x="T4" y="T5"/>
                </a:cxn>
                <a:cxn ang="0">
                  <a:pos x="T6" y="T7"/>
                </a:cxn>
                <a:cxn ang="0">
                  <a:pos x="T8" y="T9"/>
                </a:cxn>
                <a:cxn ang="0">
                  <a:pos x="T10" y="T11"/>
                </a:cxn>
                <a:cxn ang="0">
                  <a:pos x="T12" y="T13"/>
                </a:cxn>
              </a:cxnLst>
              <a:rect l="0" t="0" r="r" b="b"/>
              <a:pathLst>
                <a:path w="403"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spTree>
    <p:extLst>
      <p:ext uri="{BB962C8B-B14F-4D97-AF65-F5344CB8AC3E}">
        <p14:creationId val="533032501"/>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91"/>
                                        </p:tgtEl>
                                        <p:attrNameLst>
                                          <p:attrName>style.visibility</p:attrName>
                                        </p:attrNameLst>
                                      </p:cBhvr>
                                      <p:to>
                                        <p:strVal val="visible"/>
                                      </p:to>
                                    </p:set>
                                    <p:animEffect transition="in" filter="wipe(right)">
                                      <p:cBhvr>
                                        <p:cTn id="13" dur="600"/>
                                        <p:tgtEl>
                                          <p:spTgt spid="29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8"/>
                                        </p:tgtEl>
                                        <p:attrNameLst>
                                          <p:attrName>style.visibility</p:attrName>
                                        </p:attrNameLst>
                                      </p:cBhvr>
                                      <p:to>
                                        <p:strVal val="visible"/>
                                      </p:to>
                                    </p:set>
                                    <p:animEffect transition="in" filter="wipe(down)">
                                      <p:cBhvr>
                                        <p:cTn id="16" dur="600"/>
                                        <p:tgtEl>
                                          <p:spTgt spid="28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wipe(up)">
                                      <p:cBhvr>
                                        <p:cTn id="19" dur="600"/>
                                        <p:tgtEl>
                                          <p:spTgt spid="29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89"/>
                                        </p:tgtEl>
                                        <p:attrNameLst>
                                          <p:attrName>style.visibility</p:attrName>
                                        </p:attrNameLst>
                                      </p:cBhvr>
                                      <p:to>
                                        <p:strVal val="visible"/>
                                      </p:to>
                                    </p:set>
                                    <p:animEffect transition="in" filter="wipe(up)">
                                      <p:cBhvr>
                                        <p:cTn id="22" dur="600"/>
                                        <p:tgtEl>
                                          <p:spTgt spid="289"/>
                                        </p:tgtEl>
                                      </p:cBhvr>
                                    </p:animEffect>
                                  </p:childTnLst>
                                </p:cTn>
                              </p:par>
                              <p:par>
                                <p:cTn id="23" presetID="22" presetClass="entr" presetSubtype="8" fill="hold" nodeType="withEffect">
                                  <p:stCondLst>
                                    <p:cond delay="0"/>
                                  </p:stCondLst>
                                  <p:childTnLst>
                                    <p:set>
                                      <p:cBhvr>
                                        <p:cTn id="24" dur="1" fill="hold">
                                          <p:stCondLst>
                                            <p:cond delay="0"/>
                                          </p:stCondLst>
                                        </p:cTn>
                                        <p:tgtEl>
                                          <p:spTgt spid="274"/>
                                        </p:tgtEl>
                                        <p:attrNameLst>
                                          <p:attrName>style.visibility</p:attrName>
                                        </p:attrNameLst>
                                      </p:cBhvr>
                                      <p:to>
                                        <p:strVal val="visible"/>
                                      </p:to>
                                    </p:set>
                                    <p:animEffect transition="in" filter="wipe(left)">
                                      <p:cBhvr>
                                        <p:cTn id="25" dur="600"/>
                                        <p:tgtEl>
                                          <p:spTgt spid="274"/>
                                        </p:tgtEl>
                                      </p:cBhvr>
                                    </p:animEffect>
                                  </p:childTnLst>
                                </p:cTn>
                              </p:par>
                              <p:par>
                                <p:cTn id="26" presetID="22" presetClass="entr" presetSubtype="1" fill="hold" nodeType="withEffect">
                                  <p:stCondLst>
                                    <p:cond delay="0"/>
                                  </p:stCondLst>
                                  <p:childTnLst>
                                    <p:set>
                                      <p:cBhvr>
                                        <p:cTn id="27" dur="1" fill="hold">
                                          <p:stCondLst>
                                            <p:cond delay="0"/>
                                          </p:stCondLst>
                                        </p:cTn>
                                        <p:tgtEl>
                                          <p:spTgt spid="270"/>
                                        </p:tgtEl>
                                        <p:attrNameLst>
                                          <p:attrName>style.visibility</p:attrName>
                                        </p:attrNameLst>
                                      </p:cBhvr>
                                      <p:to>
                                        <p:strVal val="visible"/>
                                      </p:to>
                                    </p:set>
                                    <p:animEffect transition="in" filter="wipe(up)">
                                      <p:cBhvr>
                                        <p:cTn id="28" dur="600"/>
                                        <p:tgtEl>
                                          <p:spTgt spid="270"/>
                                        </p:tgtEl>
                                      </p:cBhvr>
                                    </p:animEffect>
                                  </p:childTnLst>
                                </p:cTn>
                              </p:par>
                              <p:par>
                                <p:cTn id="29" presetID="22" presetClass="entr" presetSubtype="2" fill="hold" nodeType="withEffect">
                                  <p:stCondLst>
                                    <p:cond delay="0"/>
                                  </p:stCondLst>
                                  <p:childTnLst>
                                    <p:set>
                                      <p:cBhvr>
                                        <p:cTn id="30" dur="1" fill="hold">
                                          <p:stCondLst>
                                            <p:cond delay="0"/>
                                          </p:stCondLst>
                                        </p:cTn>
                                        <p:tgtEl>
                                          <p:spTgt spid="271"/>
                                        </p:tgtEl>
                                        <p:attrNameLst>
                                          <p:attrName>style.visibility</p:attrName>
                                        </p:attrNameLst>
                                      </p:cBhvr>
                                      <p:to>
                                        <p:strVal val="visible"/>
                                      </p:to>
                                    </p:set>
                                    <p:animEffect transition="in" filter="wipe(right)">
                                      <p:cBhvr>
                                        <p:cTn id="31" dur="600"/>
                                        <p:tgtEl>
                                          <p:spTgt spid="271"/>
                                        </p:tgtEl>
                                      </p:cBhvr>
                                    </p:animEffect>
                                  </p:childTnLst>
                                </p:cTn>
                              </p:par>
                              <p:par>
                                <p:cTn id="32" presetID="22" presetClass="entr" presetSubtype="4" fill="hold" nodeType="withEffect">
                                  <p:stCondLst>
                                    <p:cond delay="0"/>
                                  </p:stCondLst>
                                  <p:childTnLst>
                                    <p:set>
                                      <p:cBhvr>
                                        <p:cTn id="33" dur="1" fill="hold">
                                          <p:stCondLst>
                                            <p:cond delay="0"/>
                                          </p:stCondLst>
                                        </p:cTn>
                                        <p:tgtEl>
                                          <p:spTgt spid="273"/>
                                        </p:tgtEl>
                                        <p:attrNameLst>
                                          <p:attrName>style.visibility</p:attrName>
                                        </p:attrNameLst>
                                      </p:cBhvr>
                                      <p:to>
                                        <p:strVal val="visible"/>
                                      </p:to>
                                    </p:set>
                                    <p:animEffect transition="in" filter="wipe(down)">
                                      <p:cBhvr>
                                        <p:cTn id="34" dur="600"/>
                                        <p:tgtEl>
                                          <p:spTgt spid="273"/>
                                        </p:tgtEl>
                                      </p:cBhvr>
                                    </p:animEffect>
                                  </p:childTnLst>
                                </p:cTn>
                              </p:par>
                              <p:par>
                                <p:cTn id="35" presetID="10" presetClass="entr" presetSubtype="0" fill="hold" nodeType="with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fade">
                                      <p:cBhvr>
                                        <p:cTn id="37" dur="600"/>
                                        <p:tgtEl>
                                          <p:spTgt spid="185"/>
                                        </p:tgtEl>
                                      </p:cBhvr>
                                    </p:animEffect>
                                  </p:childTnLst>
                                </p:cTn>
                              </p:par>
                              <p:par>
                                <p:cTn id="38" presetID="10" presetClass="entr" presetSubtype="0" fill="hold" nodeType="with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600"/>
                                        <p:tgtEl>
                                          <p:spTgt spid="122"/>
                                        </p:tgtEl>
                                      </p:cBhvr>
                                    </p:animEffec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6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289" grpId="0" animBg="1"/>
      <p:bldP spid="290" grpId="0" animBg="1"/>
      <p:bldP spid="288" grpId="0" animBg="1"/>
      <p:bldP spid="291" grpId="0" animBg="1"/>
    </p:bldLst>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and Content">
    <p:spTree>
      <p:nvGrpSpPr>
        <p:cNvPr id="1" name=""/>
        <p:cNvGrpSpPr/>
        <p:nvPr/>
      </p:nvGrpSpPr>
      <p:grpSpPr>
        <a:xfrm>
          <a:off x="0" y="0"/>
          <a:ext cx="0" cy="0"/>
        </a:xfrm>
      </p:grpSpPr>
      <p:sp>
        <p:nvSpPr>
          <p:cNvPr id="8" name="Footer Placeholder 3">
            <a:extLst>
              <a:ext uri="{FF2B5EF4-FFF2-40B4-BE49-F238E27FC236}">
                <a16:creationId xmlns:a16="http://schemas.microsoft.com/office/drawing/2014/main" id="{17D8C46C-4F52-994C-BAE6-CC5A70503197}"/>
              </a:ext>
            </a:extLst>
          </p:cNvPr>
          <p:cNvSpPr txBox="1"/>
          <p:nvPr userDrawn="1"/>
        </p:nvSpPr>
        <p:spPr>
          <a:xfrm>
            <a:off x="10998306" y="6247483"/>
            <a:ext cx="101601" cy="372687"/>
          </a:xfrm>
          <a:prstGeom prst="rect">
            <a:avLst/>
          </a:prstGeom>
        </p:spPr>
        <p:txBody>
          <a:bodyPr vert="horz" lIns="0" tIns="45720" rIns="91440" bIns="0" rtlCol="0" anchor="b"/>
          <a:lstStyle>
            <a:defPPr>
              <a:defRPr lang="en-US"/>
            </a:defPPr>
            <a:lvl1pPr marL="0" algn="l" defTabSz="457200" rtl="0" eaLnBrk="1" latinLnBrk="0" hangingPunct="1">
              <a:defRPr sz="1200" b="0" i="0" kern="1200" spc="100" baseline="0">
                <a:solidFill>
                  <a:schemeClr val="bg1"/>
                </a:solidFill>
                <a:latin typeface="Calibri Light" panose="020f0302020204030204" pitchFamily="34" charset="0"/>
                <a:ea typeface="+mn-ea"/>
                <a:cs typeface="Calibri Light" panose="020f03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300" b="0" i="0" u="none" strike="noStrike" kern="1200" cap="none" spc="100" normalizeH="0" baseline="0" noProof="0">
              <a:ln>
                <a:noFill/>
              </a:ln>
              <a:solidFill>
                <a:srgbClr val="13284B"/>
              </a:solidFill>
              <a:effectLst/>
              <a:uLnTx/>
              <a:uFillTx/>
              <a:latin typeface="Calibri" panose="020f0502020204030204" pitchFamily="34" charset="0"/>
              <a:ea typeface="+mn-ea"/>
              <a:cs typeface="Calibri" panose="020f0502020204030204" pitchFamily="34" charset="0"/>
            </a:endParaRPr>
          </a:p>
        </p:txBody>
      </p:sp>
      <p:sp>
        <p:nvSpPr>
          <p:cNvPr id="7" name="Title Placeholder 1">
            <a:extLst>
              <a:ext uri="{FF2B5EF4-FFF2-40B4-BE49-F238E27FC236}">
                <a16:creationId xmlns:a16="http://schemas.microsoft.com/office/drawing/2014/main" id="{FCD7CF49-CEF8-4A1A-B6B1-3107A54D8283}"/>
              </a:ext>
            </a:extLst>
          </p:cNvPr>
          <p:cNvSpPr>
            <a:spLocks noGrp="1"/>
          </p:cNvSpPr>
          <p:nvPr>
            <p:ph type="title"/>
          </p:nvPr>
        </p:nvSpPr>
        <p:spPr>
          <a:xfrm>
            <a:off x="615636" y="299245"/>
            <a:ext cx="9270748" cy="772156"/>
          </a:xfrm>
          <a:prstGeom prst="rect">
            <a:avLst/>
          </a:prstGeom>
        </p:spPr>
        <p:txBody>
          <a:bodyPr vert="horz" lIns="0" tIns="45720" rIns="91440" bIns="45720" rtlCol="0" anchor="b" anchorCtr="0">
            <a:normAutofit/>
          </a:bodyPr>
          <a:lstStyle>
            <a:lvl1pPr>
              <a:defRPr/>
            </a:lvl1pPr>
          </a:lstStyle>
          <a:p>
            <a:r>
              <a:rPr lang="en-US"/>
              <a:t>Click to edit Master title style</a:t>
            </a:r>
          </a:p>
        </p:txBody>
      </p:sp>
      <p:sp>
        <p:nvSpPr>
          <p:cNvPr id="9" name="Text Placeholder 2">
            <a:extLst>
              <a:ext uri="{FF2B5EF4-FFF2-40B4-BE49-F238E27FC236}">
                <a16:creationId xmlns:a16="http://schemas.microsoft.com/office/drawing/2014/main" id="{01532A21-9483-403A-90C6-5D67ECFCA9D9}"/>
              </a:ext>
            </a:extLst>
          </p:cNvPr>
          <p:cNvSpPr>
            <a:spLocks noGrp="1"/>
          </p:cNvSpPr>
          <p:nvPr>
            <p:ph idx="1"/>
          </p:nvPr>
        </p:nvSpPr>
        <p:spPr>
          <a:xfrm>
            <a:off x="615636" y="1371600"/>
            <a:ext cx="11004145" cy="4686299"/>
          </a:xfrm>
          <a:prstGeom prst="rect">
            <a:avLst/>
          </a:prstGeom>
        </p:spPr>
        <p:txBody>
          <a:bodyPr vert="horz" lIns="91440" tIns="45720" rIns="91440" bIns="45720" rtlCol="0">
            <a:noAutofit/>
          </a:bodyPr>
          <a:lstStyle>
            <a:lvl3pPr marL="1031875" indent="-341313">
              <a:buSzPct val="90000"/>
              <a:buFont typeface="Calibri" panose="020f0502020204030204" pitchFamily="34" charset="0"/>
              <a:buChar char="–"/>
              <a:defRPr/>
            </a:lvl3pPr>
            <a:lvl4pPr marL="1206500" indent="-290513">
              <a:buClr>
                <a:schemeClr val="accent2"/>
              </a:buCl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cxnSp>
        <p:nvCxnSpPr>
          <p:cNvPr id="2" name="Straight Connector 1">
            <a:extLst>
              <a:ext uri="{FF2B5EF4-FFF2-40B4-BE49-F238E27FC236}">
                <a16:creationId xmlns:a16="http://schemas.microsoft.com/office/drawing/2014/main" id="{CB6B3B07-340C-CF0E-68E5-5EBC3B1FCCB1}"/>
              </a:ext>
            </a:extLst>
          </p:cNvPr>
          <p:cNvCxnSpPr/>
          <p:nvPr userDrawn="1"/>
        </p:nvCxnSpPr>
        <p:spPr>
          <a:xfrm>
            <a:off x="615636" y="1097280"/>
            <a:ext cx="11088684"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val="35832752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ub-Section Divider">
    <p:spTree>
      <p:nvGrpSpPr>
        <p:cNvPr id="1" name=""/>
        <p:cNvGrpSpPr/>
        <p:nvPr/>
      </p:nvGrpSpPr>
      <p:grpSpPr>
        <a:xfrm>
          <a:off x="0" y="0"/>
          <a:ext cx="0" cy="0"/>
        </a:xfrm>
      </p:grpSpPr>
      <p:sp>
        <p:nvSpPr>
          <p:cNvPr id="2" name="Slide Title"/>
          <p:cNvSpPr>
            <a:spLocks noGrp="1"/>
          </p:cNvSpPr>
          <p:nvPr>
            <p:ph type="title" hasCustomPrompt="1"/>
          </p:nvPr>
        </p:nvSpPr>
        <p:spPr>
          <a:xfrm>
            <a:off x="1371601" y="2602057"/>
            <a:ext cx="9448799" cy="2093314"/>
          </a:xfrm>
        </p:spPr>
        <p:txBody>
          <a:bodyPr tIns="91440" rIns="0" anchor="ctr">
            <a:noAutofit/>
          </a:bodyPr>
          <a:lstStyle>
            <a:lvl1pPr algn="ctr">
              <a:lnSpc>
                <a:spcPts val="6000"/>
              </a:lnSpc>
              <a:defRPr sz="6000">
                <a:solidFill>
                  <a:schemeClr val="tx1"/>
                </a:solidFill>
              </a:defRPr>
            </a:lvl1pPr>
          </a:lstStyle>
          <a:p>
            <a:r>
              <a:rPr lang="en-US"/>
              <a:t>Sub-Section Title</a:t>
            </a:r>
            <a:br>
              <a:rPr lang="en-US"/>
            </a:br>
            <a:r>
              <a:rPr lang="en-US"/>
              <a:t>Goes Here</a:t>
            </a:r>
          </a:p>
        </p:txBody>
      </p:sp>
      <p:sp>
        <p:nvSpPr>
          <p:cNvPr id="8" name="Color Bar Placeholder"/>
          <p:cNvSpPr>
            <a:spLocks noGrp="1"/>
          </p:cNvSpPr>
          <p:nvPr>
            <p:ph type="body" sz="quarter" idx="13" hasCustomPrompt="1"/>
          </p:nvPr>
        </p:nvSpPr>
        <p:spPr>
          <a:xfrm>
            <a:off x="4381500" y="2254585"/>
            <a:ext cx="3429000" cy="347472"/>
          </a:xfrm>
          <a:solidFill>
            <a:srgbClr val="003D58"/>
          </a:solidFill>
          <a:ln w="19050">
            <a:noFill/>
          </a:ln>
        </p:spPr>
        <p:txBody>
          <a:bodyPr rIns="0" anchor="ctr">
            <a:norm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stStyle>
          <a:p>
            <a:pPr lvl="0"/>
            <a:r>
              <a:rPr lang="en-US"/>
              <a:t>SECTION TITLE HERE</a:t>
            </a:r>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C96A5F20-FE2E-4D93-8157-4FD0F0231A8B}" type="slidenum">
              <a:rPr lang="en-US" smtClean="0"/>
              <a:t>‹#›</a:t>
            </a:fld>
            <a:endParaRPr lang="en-US"/>
          </a:p>
        </p:txBody>
      </p:sp>
      <p:sp>
        <p:nvSpPr>
          <p:cNvPr id="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2369994122"/>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extLst>
    <p:ext uri="{DCECCB84-F9BA-43D5-87BE-67443E8EF086}">
      <p15:sldGuideLst xmlns:p15="http://schemas.microsoft.com/office/powerpoint/2012/main">
        <p15:guide id="2" pos="6816">
          <p15:clr>
            <a:srgbClr val="A4A3A4"/>
          </p15:clr>
        </p15:guide>
        <p15:guide id="6" orient="horz" pos="3456">
          <p15:clr>
            <a:srgbClr val="A4A3A4"/>
          </p15:clr>
        </p15:guide>
        <p15:guide id="7" pos="864">
          <p15:clr>
            <a:srgbClr val="A4A3A4"/>
          </p15:clr>
        </p15:guide>
        <p15:guide id="8" orient="horz" pos="864">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Overview (A)">
    <p:spTree>
      <p:nvGrpSpPr>
        <p:cNvPr id="1" name=""/>
        <p:cNvGrpSpPr/>
        <p:nvPr/>
      </p:nvGrpSpPr>
      <p:grpSpPr>
        <a:xfrm>
          <a:off x="0" y="0"/>
          <a:ext cx="0" cy="0"/>
        </a:xfrm>
      </p:grpSpPr>
      <p:sp>
        <p:nvSpPr>
          <p:cNvPr id="35" name="White Background"/>
          <p:cNvSpPr/>
          <p:nvPr/>
        </p:nvSpPr>
        <p:spPr>
          <a:xfrm>
            <a:off x="4610100" y="0"/>
            <a:ext cx="7581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ection Title (5)"/>
          <p:cNvSpPr>
            <a:spLocks noGrp="1"/>
          </p:cNvSpPr>
          <p:nvPr>
            <p:ph type="body" sz="quarter" idx="27" hasCustomPrompt="1"/>
          </p:nvPr>
        </p:nvSpPr>
        <p:spPr>
          <a:xfrm>
            <a:off x="6091109" y="5251354"/>
            <a:ext cx="5415091" cy="920846"/>
          </a:xfrm>
        </p:spPr>
        <p:txBody>
          <a:bodyPr tIns="0" rIns="0" bIns="0" anchor="ctr">
            <a:noAutofit/>
          </a:bodyPr>
          <a:lstStyle>
            <a:lvl1pPr marL="0" indent="0">
              <a:lnSpc>
                <a:spcPts val="2800"/>
              </a:lnSpc>
              <a:spcBef>
                <a:spcPct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sp>
        <p:nvSpPr>
          <p:cNvPr id="34" name="Section Number (5)"/>
          <p:cNvSpPr>
            <a:spLocks noGrp="1"/>
          </p:cNvSpPr>
          <p:nvPr>
            <p:ph type="body" sz="quarter" idx="28" hasCustomPrompt="1"/>
          </p:nvPr>
        </p:nvSpPr>
        <p:spPr>
          <a:xfrm>
            <a:off x="5295900" y="5251356"/>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a:t>0</a:t>
            </a:r>
          </a:p>
        </p:txBody>
      </p:sp>
      <p:sp>
        <p:nvSpPr>
          <p:cNvPr id="31" name="Section Title (4)"/>
          <p:cNvSpPr>
            <a:spLocks noGrp="1"/>
          </p:cNvSpPr>
          <p:nvPr>
            <p:ph type="body" sz="quarter" idx="25" hasCustomPrompt="1"/>
          </p:nvPr>
        </p:nvSpPr>
        <p:spPr>
          <a:xfrm>
            <a:off x="6091109" y="4101919"/>
            <a:ext cx="5415091" cy="920846"/>
          </a:xfrm>
        </p:spPr>
        <p:txBody>
          <a:bodyPr tIns="0" rIns="0" bIns="0" anchor="ctr">
            <a:noAutofit/>
          </a:bodyPr>
          <a:lstStyle>
            <a:lvl1pPr marL="0" indent="0">
              <a:lnSpc>
                <a:spcPts val="2800"/>
              </a:lnSpc>
              <a:spcBef>
                <a:spcPct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sp>
        <p:nvSpPr>
          <p:cNvPr id="32" name="Section Number (4)"/>
          <p:cNvSpPr>
            <a:spLocks noGrp="1"/>
          </p:cNvSpPr>
          <p:nvPr>
            <p:ph type="body" sz="quarter" idx="26" hasCustomPrompt="1"/>
          </p:nvPr>
        </p:nvSpPr>
        <p:spPr>
          <a:xfrm>
            <a:off x="5295900" y="4101921"/>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a:t>0</a:t>
            </a:r>
          </a:p>
        </p:txBody>
      </p:sp>
      <p:sp>
        <p:nvSpPr>
          <p:cNvPr id="29" name="Section Title (3)"/>
          <p:cNvSpPr>
            <a:spLocks noGrp="1"/>
          </p:cNvSpPr>
          <p:nvPr>
            <p:ph type="body" sz="quarter" idx="23" hasCustomPrompt="1"/>
          </p:nvPr>
        </p:nvSpPr>
        <p:spPr>
          <a:xfrm>
            <a:off x="6091109" y="2963212"/>
            <a:ext cx="5415091" cy="920846"/>
          </a:xfrm>
        </p:spPr>
        <p:txBody>
          <a:bodyPr tIns="0" rIns="0" bIns="0" anchor="ctr">
            <a:noAutofit/>
          </a:bodyPr>
          <a:lstStyle>
            <a:lvl1pPr marL="0" indent="0">
              <a:lnSpc>
                <a:spcPts val="2800"/>
              </a:lnSpc>
              <a:spcBef>
                <a:spcPct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sp>
        <p:nvSpPr>
          <p:cNvPr id="30" name="Section Number (3)"/>
          <p:cNvSpPr>
            <a:spLocks noGrp="1"/>
          </p:cNvSpPr>
          <p:nvPr>
            <p:ph type="body" sz="quarter" idx="24" hasCustomPrompt="1"/>
          </p:nvPr>
        </p:nvSpPr>
        <p:spPr>
          <a:xfrm>
            <a:off x="5295900" y="2963214"/>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a:t>0</a:t>
            </a:r>
          </a:p>
        </p:txBody>
      </p:sp>
      <p:sp>
        <p:nvSpPr>
          <p:cNvPr id="23" name="Section Title (2)"/>
          <p:cNvSpPr>
            <a:spLocks noGrp="1"/>
          </p:cNvSpPr>
          <p:nvPr>
            <p:ph type="body" sz="quarter" idx="21" hasCustomPrompt="1"/>
          </p:nvPr>
        </p:nvSpPr>
        <p:spPr>
          <a:xfrm>
            <a:off x="6091109" y="1824507"/>
            <a:ext cx="5415091" cy="920846"/>
          </a:xfrm>
        </p:spPr>
        <p:txBody>
          <a:bodyPr tIns="0" rIns="0" bIns="0" anchor="ctr">
            <a:noAutofit/>
          </a:bodyPr>
          <a:lstStyle>
            <a:lvl1pPr marL="0" indent="0">
              <a:lnSpc>
                <a:spcPts val="2800"/>
              </a:lnSpc>
              <a:spcBef>
                <a:spcPct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sp>
        <p:nvSpPr>
          <p:cNvPr id="27" name="Section Number (2)"/>
          <p:cNvSpPr>
            <a:spLocks noGrp="1"/>
          </p:cNvSpPr>
          <p:nvPr>
            <p:ph type="body" sz="quarter" idx="22" hasCustomPrompt="1"/>
          </p:nvPr>
        </p:nvSpPr>
        <p:spPr>
          <a:xfrm>
            <a:off x="5295900" y="1824509"/>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a:t>0</a:t>
            </a:r>
          </a:p>
        </p:txBody>
      </p:sp>
      <p:sp>
        <p:nvSpPr>
          <p:cNvPr id="18" name="Section Title (1)"/>
          <p:cNvSpPr>
            <a:spLocks noGrp="1"/>
          </p:cNvSpPr>
          <p:nvPr>
            <p:ph type="body" sz="quarter" idx="13" hasCustomPrompt="1"/>
          </p:nvPr>
        </p:nvSpPr>
        <p:spPr>
          <a:xfrm>
            <a:off x="6091109" y="685800"/>
            <a:ext cx="5415091" cy="920846"/>
          </a:xfrm>
        </p:spPr>
        <p:txBody>
          <a:bodyPr tIns="0" rIns="0" bIns="0" anchor="ctr">
            <a:noAutofit/>
          </a:bodyPr>
          <a:lstStyle>
            <a:lvl1pPr marL="0" indent="0">
              <a:lnSpc>
                <a:spcPts val="2800"/>
              </a:lnSpc>
              <a:spcBef>
                <a:spcPct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sp>
        <p:nvSpPr>
          <p:cNvPr id="22" name="Section Number (1)"/>
          <p:cNvSpPr>
            <a:spLocks noGrp="1"/>
          </p:cNvSpPr>
          <p:nvPr>
            <p:ph type="body" sz="quarter" idx="20" hasCustomPrompt="1"/>
          </p:nvPr>
        </p:nvSpPr>
        <p:spPr>
          <a:xfrm>
            <a:off x="5295900" y="685802"/>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a:t>0</a:t>
            </a:r>
          </a:p>
        </p:txBody>
      </p:sp>
      <p:sp>
        <p:nvSpPr>
          <p:cNvPr id="3" name="Summary Placeholder"/>
          <p:cNvSpPr>
            <a:spLocks noGrp="1"/>
          </p:cNvSpPr>
          <p:nvPr>
            <p:ph type="body" sz="quarter" idx="29" hasCustomPrompt="1"/>
          </p:nvPr>
        </p:nvSpPr>
        <p:spPr>
          <a:xfrm>
            <a:off x="685800" y="1930400"/>
            <a:ext cx="3581400" cy="2372659"/>
          </a:xfrm>
        </p:spPr>
        <p:txBody>
          <a:bodyPr lIns="0" tIns="0" rIns="182880" bIns="0"/>
          <a:lstStyle>
            <a:lvl1pPr marL="0" indent="0">
              <a:buNone/>
              <a:defRPr sz="2000" baseline="0">
                <a:solidFill>
                  <a:schemeClr val="tx1"/>
                </a:solidFill>
              </a:defRPr>
            </a:lvl1pPr>
          </a:lstStyle>
          <a:p>
            <a:pPr lvl="0"/>
            <a:r>
              <a:rPr lang="en-US"/>
              <a:t>Overview summary placeholder. Write a short one to three sentence intro for your audience if needed for your presentation.</a:t>
            </a:r>
          </a:p>
        </p:txBody>
      </p:sp>
      <p:sp>
        <p:nvSpPr>
          <p:cNvPr id="20" name="Slide Title"/>
          <p:cNvSpPr>
            <a:spLocks noGrp="1"/>
          </p:cNvSpPr>
          <p:nvPr>
            <p:ph type="body" sz="quarter" idx="19" hasCustomPrompt="1"/>
          </p:nvPr>
        </p:nvSpPr>
        <p:spPr>
          <a:xfrm>
            <a:off x="685800" y="685800"/>
            <a:ext cx="3581400" cy="1077259"/>
          </a:xfrm>
        </p:spPr>
        <p:txBody>
          <a:bodyPr lIns="0" rIns="182880" bIns="0" anchor="t"/>
          <a:lstStyle>
            <a:lvl1pPr marL="0" indent="0">
              <a:buNone/>
              <a:defRPr sz="4800" b="1" spc="-150" baseline="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Overview</a:t>
            </a:r>
          </a:p>
        </p:txBody>
      </p:sp>
      <p:sp>
        <p:nvSpPr>
          <p:cNvPr id="21"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fld id="{A6A48233-AECF-4CCE-863D-06D90F0396B3}" type="slidenum">
              <a:rPr lang="en-US" smtClean="0"/>
              <a:t>‹#›</a:t>
            </a:fld>
            <a:endParaRPr lang="en-US"/>
          </a:p>
        </p:txBody>
      </p:sp>
      <p:sp>
        <p:nvSpPr>
          <p:cNvPr id="24" name="Footer Placeholder"/>
          <p:cNvSpPr>
            <a:spLocks noGrp="1"/>
          </p:cNvSpPr>
          <p:nvPr>
            <p:ph type="ftr" sz="quarter" idx="11"/>
          </p:nvPr>
        </p:nvSpPr>
        <p:spPr>
          <a:xfrm>
            <a:off x="0" y="0"/>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17565678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750"/>
                                        <p:tgtEl>
                                          <p:spTgt spid="22">
                                            <p:txEl>
                                              <p:pRg st="0" end="0"/>
                                            </p:txEl>
                                          </p:spTgt>
                                        </p:tgtEl>
                                      </p:cBhvr>
                                    </p:animEffect>
                                    <p:anim calcmode="lin" valueType="num">
                                      <p:cBhvr>
                                        <p:cTn id="8"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750"/>
                                        <p:tgtEl>
                                          <p:spTgt spid="18">
                                            <p:txEl>
                                              <p:pRg st="0" end="0"/>
                                            </p:txEl>
                                          </p:spTgt>
                                        </p:tgtEl>
                                      </p:cBhvr>
                                    </p:animEffect>
                                    <p:anim calcmode="lin" valueType="num">
                                      <p:cBhvr>
                                        <p:cTn id="13"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1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750"/>
                                        <p:tgtEl>
                                          <p:spTgt spid="27">
                                            <p:txEl>
                                              <p:pRg st="0" end="0"/>
                                            </p:txEl>
                                          </p:spTgt>
                                        </p:tgtEl>
                                      </p:cBhvr>
                                    </p:animEffect>
                                    <p:anim calcmode="lin" valueType="num">
                                      <p:cBhvr>
                                        <p:cTn id="18"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2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750"/>
                                        <p:tgtEl>
                                          <p:spTgt spid="23">
                                            <p:txEl>
                                              <p:pRg st="0" end="0"/>
                                            </p:txEl>
                                          </p:spTgt>
                                        </p:tgtEl>
                                      </p:cBhvr>
                                    </p:animEffect>
                                    <p:anim calcmode="lin" valueType="num">
                                      <p:cBhvr>
                                        <p:cTn id="23"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750"/>
                                        <p:tgtEl>
                                          <p:spTgt spid="30">
                                            <p:txEl>
                                              <p:pRg st="0" end="0"/>
                                            </p:txEl>
                                          </p:spTgt>
                                        </p:tgtEl>
                                      </p:cBhvr>
                                    </p:animEffect>
                                    <p:anim calcmode="lin" valueType="num">
                                      <p:cBhvr>
                                        <p:cTn id="28"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9" dur="750" fill="hold"/>
                                        <p:tgtEl>
                                          <p:spTgt spid="3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fade">
                                      <p:cBhvr>
                                        <p:cTn id="32" dur="750"/>
                                        <p:tgtEl>
                                          <p:spTgt spid="29">
                                            <p:txEl>
                                              <p:pRg st="0" end="0"/>
                                            </p:txEl>
                                          </p:spTgt>
                                        </p:tgtEl>
                                      </p:cBhvr>
                                    </p:animEffect>
                                    <p:anim calcmode="lin" valueType="num">
                                      <p:cBhvr>
                                        <p:cTn id="33"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29">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fade">
                                      <p:cBhvr>
                                        <p:cTn id="37" dur="750"/>
                                        <p:tgtEl>
                                          <p:spTgt spid="32">
                                            <p:txEl>
                                              <p:pRg st="0" end="0"/>
                                            </p:txEl>
                                          </p:spTgt>
                                        </p:tgtEl>
                                      </p:cBhvr>
                                    </p:animEffect>
                                    <p:anim calcmode="lin" valueType="num">
                                      <p:cBhvr>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9" dur="750" fill="hold"/>
                                        <p:tgtEl>
                                          <p:spTgt spid="32">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750"/>
                                        <p:tgtEl>
                                          <p:spTgt spid="31">
                                            <p:txEl>
                                              <p:pRg st="0" end="0"/>
                                            </p:txEl>
                                          </p:spTgt>
                                        </p:tgtEl>
                                      </p:cBhvr>
                                    </p:animEffect>
                                    <p:anim calcmode="lin" valueType="num">
                                      <p:cBhvr>
                                        <p:cTn id="43"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4" dur="750" fill="hold"/>
                                        <p:tgtEl>
                                          <p:spTgt spid="31">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Effect transition="in" filter="fade">
                                      <p:cBhvr>
                                        <p:cTn id="47" dur="750"/>
                                        <p:tgtEl>
                                          <p:spTgt spid="34">
                                            <p:txEl>
                                              <p:pRg st="0" end="0"/>
                                            </p:txEl>
                                          </p:spTgt>
                                        </p:tgtEl>
                                      </p:cBhvr>
                                    </p:animEffect>
                                    <p:anim calcmode="lin" valueType="num">
                                      <p:cBhvr>
                                        <p:cTn id="48"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34">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fade">
                                      <p:cBhvr>
                                        <p:cTn id="52" dur="750"/>
                                        <p:tgtEl>
                                          <p:spTgt spid="33">
                                            <p:txEl>
                                              <p:pRg st="0" end="0"/>
                                            </p:txEl>
                                          </p:spTgt>
                                        </p:tgtEl>
                                      </p:cBhvr>
                                    </p:animEffect>
                                    <p:anim calcmode="lin" valueType="num">
                                      <p:cBhvr>
                                        <p:cTn id="53"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54" dur="75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750"/>
                        <p:tgtEl>
                          <p:spTgt spid="33"/>
                        </p:tgtEl>
                      </p:cBhvr>
                    </p:animEffect>
                    <p:anim calcmode="lin" valueType="num">
                      <p:cBhvr>
                        <p:cTn dur="750" fill="hold"/>
                        <p:tgtEl>
                          <p:spTgt spid="33"/>
                        </p:tgtEl>
                        <p:attrNameLst>
                          <p:attrName>ppt_x</p:attrName>
                        </p:attrNameLst>
                      </p:cBhvr>
                      <p:tavLst>
                        <p:tav tm="0">
                          <p:val>
                            <p:strVal val="#ppt_x"/>
                          </p:val>
                        </p:tav>
                        <p:tav tm="100000">
                          <p:val>
                            <p:strVal val="#ppt_x"/>
                          </p:val>
                        </p:tav>
                      </p:tavLst>
                    </p:anim>
                    <p:anim calcmode="lin" valueType="num">
                      <p:cBhvr>
                        <p:cTn dur="75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anim calcmode="lin" valueType="num">
                      <p:cBhvr>
                        <p:cTn dur="750" fill="hold"/>
                        <p:tgtEl>
                          <p:spTgt spid="34"/>
                        </p:tgtEl>
                        <p:attrNameLst>
                          <p:attrName>ppt_x</p:attrName>
                        </p:attrNameLst>
                      </p:cBhvr>
                      <p:tavLst>
                        <p:tav tm="0">
                          <p:val>
                            <p:strVal val="#ppt_x"/>
                          </p:val>
                        </p:tav>
                        <p:tav tm="100000">
                          <p:val>
                            <p:strVal val="#ppt_x"/>
                          </p:val>
                        </p:tav>
                      </p:tavLst>
                    </p:anim>
                    <p:anim calcmode="lin" valueType="num">
                      <p:cBhvr>
                        <p:cTn dur="750" fill="hold"/>
                        <p:tgtEl>
                          <p:spTgt spid="34"/>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anim calcmode="lin" valueType="num">
                      <p:cBhvr>
                        <p:cTn dur="750" fill="hold"/>
                        <p:tgtEl>
                          <p:spTgt spid="31"/>
                        </p:tgtEl>
                        <p:attrNameLst>
                          <p:attrName>ppt_x</p:attrName>
                        </p:attrNameLst>
                      </p:cBhvr>
                      <p:tavLst>
                        <p:tav tm="0">
                          <p:val>
                            <p:strVal val="#ppt_x"/>
                          </p:val>
                        </p:tav>
                        <p:tav tm="100000">
                          <p:val>
                            <p:strVal val="#ppt_x"/>
                          </p:val>
                        </p:tav>
                      </p:tavLst>
                    </p:anim>
                    <p:anim calcmode="lin" valueType="num">
                      <p:cBhvr>
                        <p:cTn dur="75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anim calcmode="lin" valueType="num">
                      <p:cBhvr>
                        <p:cTn dur="750" fill="hold"/>
                        <p:tgtEl>
                          <p:spTgt spid="32"/>
                        </p:tgtEl>
                        <p:attrNameLst>
                          <p:attrName>ppt_x</p:attrName>
                        </p:attrNameLst>
                      </p:cBhvr>
                      <p:tavLst>
                        <p:tav tm="0">
                          <p:val>
                            <p:strVal val="#ppt_x"/>
                          </p:val>
                        </p:tav>
                        <p:tav tm="100000">
                          <p:val>
                            <p:strVal val="#ppt_x"/>
                          </p:val>
                        </p:tav>
                      </p:tavLst>
                    </p:anim>
                    <p:anim calcmode="lin" valueType="num">
                      <p:cBhvr>
                        <p:cTn dur="750" fill="hold"/>
                        <p:tgtEl>
                          <p:spTgt spid="32"/>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750"/>
                        <p:tgtEl>
                          <p:spTgt spid="29"/>
                        </p:tgtEl>
                      </p:cBhvr>
                    </p:animEffect>
                    <p:anim calcmode="lin" valueType="num">
                      <p:cBhvr>
                        <p:cTn dur="750" fill="hold"/>
                        <p:tgtEl>
                          <p:spTgt spid="29"/>
                        </p:tgtEl>
                        <p:attrNameLst>
                          <p:attrName>ppt_x</p:attrName>
                        </p:attrNameLst>
                      </p:cBhvr>
                      <p:tavLst>
                        <p:tav tm="0">
                          <p:val>
                            <p:strVal val="#ppt_x"/>
                          </p:val>
                        </p:tav>
                        <p:tav tm="100000">
                          <p:val>
                            <p:strVal val="#ppt_x"/>
                          </p:val>
                        </p:tav>
                      </p:tavLst>
                    </p:anim>
                    <p:anim calcmode="lin" valueType="num">
                      <p:cBhvr>
                        <p:cTn dur="75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anim calcmode="lin" valueType="num">
                      <p:cBhvr>
                        <p:cTn dur="750" fill="hold"/>
                        <p:tgtEl>
                          <p:spTgt spid="30"/>
                        </p:tgtEl>
                        <p:attrNameLst>
                          <p:attrName>ppt_x</p:attrName>
                        </p:attrNameLst>
                      </p:cBhvr>
                      <p:tavLst>
                        <p:tav tm="0">
                          <p:val>
                            <p:strVal val="#ppt_x"/>
                          </p:val>
                        </p:tav>
                        <p:tav tm="100000">
                          <p:val>
                            <p:strVal val="#ppt_x"/>
                          </p:val>
                        </p:tav>
                      </p:tavLst>
                    </p:anim>
                    <p:anim calcmode="lin" valueType="num">
                      <p:cBhvr>
                        <p:cTn dur="750" fill="hold"/>
                        <p:tgtEl>
                          <p:spTgt spid="30"/>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2"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750"/>
                        <p:tgtEl>
                          <p:spTgt spid="18"/>
                        </p:tgtEl>
                      </p:cBhvr>
                    </p:animEffect>
                    <p:anim calcmode="lin" valueType="num">
                      <p:cBhvr>
                        <p:cTn dur="750" fill="hold"/>
                        <p:tgtEl>
                          <p:spTgt spid="18"/>
                        </p:tgtEl>
                        <p:attrNameLst>
                          <p:attrName>ppt_x</p:attrName>
                        </p:attrNameLst>
                      </p:cBhvr>
                      <p:tavLst>
                        <p:tav tm="0">
                          <p:val>
                            <p:strVal val="#ppt_x"/>
                          </p:val>
                        </p:tav>
                        <p:tav tm="100000">
                          <p:val>
                            <p:strVal val="#ppt_x"/>
                          </p:val>
                        </p:tav>
                      </p:tavLst>
                    </p:anim>
                    <p:anim calcmode="lin" valueType="num">
                      <p:cBhvr>
                        <p:cTn dur="750" fill="hold"/>
                        <p:tgtEl>
                          <p:spTgt spid="18"/>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750"/>
                        <p:tgtEl>
                          <p:spTgt spid="22"/>
                        </p:tgtEl>
                      </p:cBhvr>
                    </p:animEffect>
                    <p:anim calcmode="lin" valueType="num">
                      <p:cBhvr>
                        <p:cTn dur="750" fill="hold"/>
                        <p:tgtEl>
                          <p:spTgt spid="22"/>
                        </p:tgtEl>
                        <p:attrNameLst>
                          <p:attrName>ppt_x</p:attrName>
                        </p:attrNameLst>
                      </p:cBhvr>
                      <p:tavLst>
                        <p:tav tm="0">
                          <p:val>
                            <p:strVal val="#ppt_x"/>
                          </p:val>
                        </p:tav>
                        <p:tav tm="100000">
                          <p:val>
                            <p:strVal val="#ppt_x"/>
                          </p:val>
                        </p:tav>
                      </p:tavLst>
                    </p:anim>
                    <p:anim calcmode="lin" valueType="num">
                      <p:cBhvr>
                        <p:cTn dur="750" fill="hold"/>
                        <p:tgtEl>
                          <p:spTgt spid="22"/>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7" pos="2904" userDrawn="1">
          <p15:clr>
            <a:srgbClr val="A4A3A4"/>
          </p15:clr>
        </p15:guide>
        <p15:guide id="8" pos="2688" userDrawn="1">
          <p15:clr>
            <a:srgbClr val="A4A3A4"/>
          </p15:clr>
        </p15:guide>
        <p15:guide id="9" pos="3336"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Overview (B)">
    <p:bg>
      <p:bgPr>
        <a:solidFill>
          <a:schemeClr val="bg1"/>
        </a:solidFill>
        <a:effectLst/>
      </p:bgPr>
    </p:bg>
    <p:spTree>
      <p:nvGrpSpPr>
        <p:cNvPr id="1" name=""/>
        <p:cNvGrpSpPr/>
        <p:nvPr/>
      </p:nvGrpSpPr>
      <p:grpSpPr>
        <a:xfrm>
          <a:off x="0" y="0"/>
          <a:ext cx="0" cy="0"/>
        </a:xfrm>
      </p:grpSpPr>
      <p:sp>
        <p:nvSpPr>
          <p:cNvPr id="25" name="Striped Background"/>
          <p:cNvSpPr/>
          <p:nvPr/>
        </p:nvSpPr>
        <p:spPr>
          <a:xfrm>
            <a:off x="0" y="0"/>
            <a:ext cx="2743202" cy="6858002"/>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ection Title (5)"/>
          <p:cNvSpPr>
            <a:spLocks noGrp="1"/>
          </p:cNvSpPr>
          <p:nvPr>
            <p:ph type="body" sz="quarter" idx="27" hasCustomPrompt="1"/>
          </p:nvPr>
        </p:nvSpPr>
        <p:spPr>
          <a:xfrm>
            <a:off x="4371780" y="5251354"/>
            <a:ext cx="7134420" cy="920846"/>
          </a:xfrm>
        </p:spPr>
        <p:txBody>
          <a:bodyPr tIns="0" rIns="0" bIns="0" anchor="ctr">
            <a:noAutofit/>
          </a:bodyPr>
          <a:lstStyle>
            <a:lvl1pPr marL="0" indent="0">
              <a:lnSpc>
                <a:spcPts val="2800"/>
              </a:lnSpc>
              <a:spcBef>
                <a:spcPct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sp>
        <p:nvSpPr>
          <p:cNvPr id="34" name="Section Number (5)"/>
          <p:cNvSpPr>
            <a:spLocks noGrp="1"/>
          </p:cNvSpPr>
          <p:nvPr>
            <p:ph type="body" sz="quarter" idx="28" hasCustomPrompt="1"/>
          </p:nvPr>
        </p:nvSpPr>
        <p:spPr>
          <a:xfrm>
            <a:off x="3576571" y="5251356"/>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a:t>0</a:t>
            </a:r>
          </a:p>
        </p:txBody>
      </p:sp>
      <p:sp>
        <p:nvSpPr>
          <p:cNvPr id="31" name="Section Title (4)"/>
          <p:cNvSpPr>
            <a:spLocks noGrp="1"/>
          </p:cNvSpPr>
          <p:nvPr>
            <p:ph type="body" sz="quarter" idx="25" hasCustomPrompt="1"/>
          </p:nvPr>
        </p:nvSpPr>
        <p:spPr>
          <a:xfrm>
            <a:off x="4371780" y="4109967"/>
            <a:ext cx="7134420" cy="920846"/>
          </a:xfrm>
        </p:spPr>
        <p:txBody>
          <a:bodyPr tIns="0" rIns="0" bIns="0" anchor="ctr">
            <a:noAutofit/>
          </a:bodyPr>
          <a:lstStyle>
            <a:lvl1pPr marL="0" indent="0">
              <a:lnSpc>
                <a:spcPts val="2800"/>
              </a:lnSpc>
              <a:spcBef>
                <a:spcPct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sp>
        <p:nvSpPr>
          <p:cNvPr id="32" name="Section Number (4)"/>
          <p:cNvSpPr>
            <a:spLocks noGrp="1"/>
          </p:cNvSpPr>
          <p:nvPr>
            <p:ph type="body" sz="quarter" idx="26" hasCustomPrompt="1"/>
          </p:nvPr>
        </p:nvSpPr>
        <p:spPr>
          <a:xfrm>
            <a:off x="3576571" y="4109969"/>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a:t>0</a:t>
            </a:r>
          </a:p>
        </p:txBody>
      </p:sp>
      <p:sp>
        <p:nvSpPr>
          <p:cNvPr id="29" name="Section Title (3)"/>
          <p:cNvSpPr>
            <a:spLocks noGrp="1"/>
          </p:cNvSpPr>
          <p:nvPr>
            <p:ph type="body" sz="quarter" idx="23" hasCustomPrompt="1"/>
          </p:nvPr>
        </p:nvSpPr>
        <p:spPr>
          <a:xfrm>
            <a:off x="4371780" y="2968578"/>
            <a:ext cx="7134420" cy="920846"/>
          </a:xfrm>
        </p:spPr>
        <p:txBody>
          <a:bodyPr tIns="0" rIns="0" bIns="0" anchor="ctr">
            <a:noAutofit/>
          </a:bodyPr>
          <a:lstStyle>
            <a:lvl1pPr marL="0" indent="0">
              <a:lnSpc>
                <a:spcPts val="2800"/>
              </a:lnSpc>
              <a:spcBef>
                <a:spcPct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sp>
        <p:nvSpPr>
          <p:cNvPr id="30" name="Section Number (3)"/>
          <p:cNvSpPr>
            <a:spLocks noGrp="1"/>
          </p:cNvSpPr>
          <p:nvPr>
            <p:ph type="body" sz="quarter" idx="24" hasCustomPrompt="1"/>
          </p:nvPr>
        </p:nvSpPr>
        <p:spPr>
          <a:xfrm>
            <a:off x="3576571" y="2968580"/>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a:t>0</a:t>
            </a:r>
          </a:p>
        </p:txBody>
      </p:sp>
      <p:sp>
        <p:nvSpPr>
          <p:cNvPr id="27" name="Section Title (2)"/>
          <p:cNvSpPr>
            <a:spLocks noGrp="1"/>
          </p:cNvSpPr>
          <p:nvPr>
            <p:ph type="body" sz="quarter" idx="21" hasCustomPrompt="1"/>
          </p:nvPr>
        </p:nvSpPr>
        <p:spPr>
          <a:xfrm>
            <a:off x="4371780" y="1827189"/>
            <a:ext cx="7134420" cy="920846"/>
          </a:xfrm>
        </p:spPr>
        <p:txBody>
          <a:bodyPr tIns="0" rIns="0" bIns="0" anchor="ctr">
            <a:noAutofit/>
          </a:bodyPr>
          <a:lstStyle>
            <a:lvl1pPr marL="0" indent="0">
              <a:lnSpc>
                <a:spcPts val="2800"/>
              </a:lnSpc>
              <a:spcBef>
                <a:spcPct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sp>
        <p:nvSpPr>
          <p:cNvPr id="28" name="Section Number (2)"/>
          <p:cNvSpPr>
            <a:spLocks noGrp="1"/>
          </p:cNvSpPr>
          <p:nvPr>
            <p:ph type="body" sz="quarter" idx="22" hasCustomPrompt="1"/>
          </p:nvPr>
        </p:nvSpPr>
        <p:spPr>
          <a:xfrm>
            <a:off x="3576571" y="1827191"/>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a:t>0</a:t>
            </a:r>
          </a:p>
        </p:txBody>
      </p:sp>
      <p:sp>
        <p:nvSpPr>
          <p:cNvPr id="17" name="Section Title (1)"/>
          <p:cNvSpPr>
            <a:spLocks noGrp="1"/>
          </p:cNvSpPr>
          <p:nvPr>
            <p:ph type="body" sz="quarter" idx="13" hasCustomPrompt="1"/>
          </p:nvPr>
        </p:nvSpPr>
        <p:spPr>
          <a:xfrm>
            <a:off x="4371780" y="685800"/>
            <a:ext cx="7134420" cy="920846"/>
          </a:xfrm>
        </p:spPr>
        <p:txBody>
          <a:bodyPr tIns="0" rIns="0" bIns="0" anchor="ctr">
            <a:noAutofit/>
          </a:bodyPr>
          <a:lstStyle>
            <a:lvl1pPr marL="0" indent="0">
              <a:lnSpc>
                <a:spcPts val="2800"/>
              </a:lnSpc>
              <a:spcBef>
                <a:spcPct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sp>
        <p:nvSpPr>
          <p:cNvPr id="20" name="Section Number (1)"/>
          <p:cNvSpPr>
            <a:spLocks noGrp="1"/>
          </p:cNvSpPr>
          <p:nvPr>
            <p:ph type="body" sz="quarter" idx="20" hasCustomPrompt="1"/>
          </p:nvPr>
        </p:nvSpPr>
        <p:spPr>
          <a:xfrm>
            <a:off x="3576571" y="685802"/>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a:t>0</a:t>
            </a:r>
          </a:p>
        </p:txBody>
      </p:sp>
      <p:sp>
        <p:nvSpPr>
          <p:cNvPr id="18" name="Slide Title"/>
          <p:cNvSpPr>
            <a:spLocks noGrp="1"/>
          </p:cNvSpPr>
          <p:nvPr>
            <p:ph type="title" orient="vert" hasCustomPrompt="1"/>
          </p:nvPr>
        </p:nvSpPr>
        <p:spPr>
          <a:xfrm>
            <a:off x="1" y="0"/>
            <a:ext cx="1371599" cy="6857999"/>
          </a:xfrm>
        </p:spPr>
        <p:txBody>
          <a:bodyPr vert="eaVert" lIns="411480" tIns="365760" rIns="0" b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a:t>Overview</a:t>
            </a:r>
          </a:p>
        </p:txBody>
      </p:sp>
      <p:sp>
        <p:nvSpPr>
          <p:cNvPr id="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023D95E-C818-4154-AC30-823850F9DD72}" type="slidenum">
              <a:rPr lang="en-US" smtClean="0"/>
              <a:t>‹#›</a:t>
            </a:fld>
            <a:endParaRPr lang="en-US"/>
          </a:p>
        </p:txBody>
      </p:sp>
      <p:sp>
        <p:nvSpPr>
          <p:cNvPr id="6"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3420870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750"/>
                                        <p:tgtEl>
                                          <p:spTgt spid="20">
                                            <p:txEl>
                                              <p:pRg st="0" end="0"/>
                                            </p:txEl>
                                          </p:spTgt>
                                        </p:tgtEl>
                                      </p:cBhvr>
                                    </p:animEffect>
                                    <p:anim calcmode="lin" valueType="num">
                                      <p:cBhvr>
                                        <p:cTn id="12"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20">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750"/>
                                        <p:tgtEl>
                                          <p:spTgt spid="17">
                                            <p:txEl>
                                              <p:pRg st="0" end="0"/>
                                            </p:txEl>
                                          </p:spTgt>
                                        </p:tgtEl>
                                      </p:cBhvr>
                                    </p:animEffect>
                                    <p:anim calcmode="lin" valueType="num">
                                      <p:cBhvr>
                                        <p:cTn id="1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17">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fade">
                                      <p:cBhvr>
                                        <p:cTn id="21" dur="750"/>
                                        <p:tgtEl>
                                          <p:spTgt spid="28">
                                            <p:txEl>
                                              <p:pRg st="0" end="0"/>
                                            </p:txEl>
                                          </p:spTgt>
                                        </p:tgtEl>
                                      </p:cBhvr>
                                    </p:animEffect>
                                    <p:anim calcmode="lin" valueType="num">
                                      <p:cBhvr>
                                        <p:cTn id="22"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28">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
                                            <p:txEl>
                                              <p:pRg st="0" end="0"/>
                                            </p:txEl>
                                          </p:spTgt>
                                        </p:tgtEl>
                                        <p:attrNameLst>
                                          <p:attrName>style.visibility</p:attrName>
                                        </p:attrNameLst>
                                      </p:cBhvr>
                                      <p:to>
                                        <p:strVal val="visible"/>
                                      </p:to>
                                    </p:set>
                                    <p:animEffect transition="in" filter="fade">
                                      <p:cBhvr>
                                        <p:cTn id="26" dur="750"/>
                                        <p:tgtEl>
                                          <p:spTgt spid="27">
                                            <p:txEl>
                                              <p:pRg st="0" end="0"/>
                                            </p:txEl>
                                          </p:spTgt>
                                        </p:tgtEl>
                                      </p:cBhvr>
                                    </p:animEffect>
                                    <p:anim calcmode="lin" valueType="num">
                                      <p:cBhvr>
                                        <p:cTn id="27"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27">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fade">
                                      <p:cBhvr>
                                        <p:cTn id="31" dur="750"/>
                                        <p:tgtEl>
                                          <p:spTgt spid="30">
                                            <p:txEl>
                                              <p:pRg st="0" end="0"/>
                                            </p:txEl>
                                          </p:spTgt>
                                        </p:tgtEl>
                                      </p:cBhvr>
                                    </p:animEffect>
                                    <p:anim calcmode="lin" valueType="num">
                                      <p:cBhvr>
                                        <p:cTn id="32"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3" dur="750" fill="hold"/>
                                        <p:tgtEl>
                                          <p:spTgt spid="30">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750"/>
                                        <p:tgtEl>
                                          <p:spTgt spid="29">
                                            <p:txEl>
                                              <p:pRg st="0" end="0"/>
                                            </p:txEl>
                                          </p:spTgt>
                                        </p:tgtEl>
                                      </p:cBhvr>
                                    </p:animEffect>
                                    <p:anim calcmode="lin" valueType="num">
                                      <p:cBhvr>
                                        <p:cTn id="37"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750" fill="hold"/>
                                        <p:tgtEl>
                                          <p:spTgt spid="2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fade">
                                      <p:cBhvr>
                                        <p:cTn id="41" dur="750"/>
                                        <p:tgtEl>
                                          <p:spTgt spid="32">
                                            <p:txEl>
                                              <p:pRg st="0" end="0"/>
                                            </p:txEl>
                                          </p:spTgt>
                                        </p:tgtEl>
                                      </p:cBhvr>
                                    </p:animEffect>
                                    <p:anim calcmode="lin" valueType="num">
                                      <p:cBhvr>
                                        <p:cTn id="42"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43" dur="750" fill="hold"/>
                                        <p:tgtEl>
                                          <p:spTgt spid="32">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Effect transition="in" filter="fade">
                                      <p:cBhvr>
                                        <p:cTn id="46" dur="750"/>
                                        <p:tgtEl>
                                          <p:spTgt spid="31">
                                            <p:txEl>
                                              <p:pRg st="0" end="0"/>
                                            </p:txEl>
                                          </p:spTgt>
                                        </p:tgtEl>
                                      </p:cBhvr>
                                    </p:animEffect>
                                    <p:anim calcmode="lin" valueType="num">
                                      <p:cBhvr>
                                        <p:cTn id="47"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8" dur="750" fill="hold"/>
                                        <p:tgtEl>
                                          <p:spTgt spid="3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fade">
                                      <p:cBhvr>
                                        <p:cTn id="51" dur="750"/>
                                        <p:tgtEl>
                                          <p:spTgt spid="34">
                                            <p:txEl>
                                              <p:pRg st="0" end="0"/>
                                            </p:txEl>
                                          </p:spTgt>
                                        </p:tgtEl>
                                      </p:cBhvr>
                                    </p:animEffect>
                                    <p:anim calcmode="lin" valueType="num">
                                      <p:cBhvr>
                                        <p:cTn id="52"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3" dur="750" fill="hold"/>
                                        <p:tgtEl>
                                          <p:spTgt spid="34">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3">
                                            <p:txEl>
                                              <p:pRg st="0" end="0"/>
                                            </p:txEl>
                                          </p:spTgt>
                                        </p:tgtEl>
                                        <p:attrNameLst>
                                          <p:attrName>style.visibility</p:attrName>
                                        </p:attrNameLst>
                                      </p:cBhvr>
                                      <p:to>
                                        <p:strVal val="visible"/>
                                      </p:to>
                                    </p:set>
                                    <p:animEffect transition="in" filter="fade">
                                      <p:cBhvr>
                                        <p:cTn id="56" dur="750"/>
                                        <p:tgtEl>
                                          <p:spTgt spid="33">
                                            <p:txEl>
                                              <p:pRg st="0" end="0"/>
                                            </p:txEl>
                                          </p:spTgt>
                                        </p:tgtEl>
                                      </p:cBhvr>
                                    </p:animEffect>
                                    <p:anim calcmode="lin" valueType="num">
                                      <p:cBhvr>
                                        <p:cTn id="57"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58" dur="75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750"/>
                        <p:tgtEl>
                          <p:spTgt spid="33"/>
                        </p:tgtEl>
                      </p:cBhvr>
                    </p:animEffect>
                    <p:anim calcmode="lin" valueType="num">
                      <p:cBhvr>
                        <p:cTn dur="750" fill="hold"/>
                        <p:tgtEl>
                          <p:spTgt spid="33"/>
                        </p:tgtEl>
                        <p:attrNameLst>
                          <p:attrName>ppt_x</p:attrName>
                        </p:attrNameLst>
                      </p:cBhvr>
                      <p:tavLst>
                        <p:tav tm="0">
                          <p:val>
                            <p:strVal val="#ppt_x"/>
                          </p:val>
                        </p:tav>
                        <p:tav tm="100000">
                          <p:val>
                            <p:strVal val="#ppt_x"/>
                          </p:val>
                        </p:tav>
                      </p:tavLst>
                    </p:anim>
                    <p:anim calcmode="lin" valueType="num">
                      <p:cBhvr>
                        <p:cTn dur="75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anim calcmode="lin" valueType="num">
                      <p:cBhvr>
                        <p:cTn dur="750" fill="hold"/>
                        <p:tgtEl>
                          <p:spTgt spid="34"/>
                        </p:tgtEl>
                        <p:attrNameLst>
                          <p:attrName>ppt_x</p:attrName>
                        </p:attrNameLst>
                      </p:cBhvr>
                      <p:tavLst>
                        <p:tav tm="0">
                          <p:val>
                            <p:strVal val="#ppt_x"/>
                          </p:val>
                        </p:tav>
                        <p:tav tm="100000">
                          <p:val>
                            <p:strVal val="#ppt_x"/>
                          </p:val>
                        </p:tav>
                      </p:tavLst>
                    </p:anim>
                    <p:anim calcmode="lin" valueType="num">
                      <p:cBhvr>
                        <p:cTn dur="750" fill="hold"/>
                        <p:tgtEl>
                          <p:spTgt spid="34"/>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anim calcmode="lin" valueType="num">
                      <p:cBhvr>
                        <p:cTn dur="750" fill="hold"/>
                        <p:tgtEl>
                          <p:spTgt spid="31"/>
                        </p:tgtEl>
                        <p:attrNameLst>
                          <p:attrName>ppt_x</p:attrName>
                        </p:attrNameLst>
                      </p:cBhvr>
                      <p:tavLst>
                        <p:tav tm="0">
                          <p:val>
                            <p:strVal val="#ppt_x"/>
                          </p:val>
                        </p:tav>
                        <p:tav tm="100000">
                          <p:val>
                            <p:strVal val="#ppt_x"/>
                          </p:val>
                        </p:tav>
                      </p:tavLst>
                    </p:anim>
                    <p:anim calcmode="lin" valueType="num">
                      <p:cBhvr>
                        <p:cTn dur="75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anim calcmode="lin" valueType="num">
                      <p:cBhvr>
                        <p:cTn dur="750" fill="hold"/>
                        <p:tgtEl>
                          <p:spTgt spid="32"/>
                        </p:tgtEl>
                        <p:attrNameLst>
                          <p:attrName>ppt_x</p:attrName>
                        </p:attrNameLst>
                      </p:cBhvr>
                      <p:tavLst>
                        <p:tav tm="0">
                          <p:val>
                            <p:strVal val="#ppt_x"/>
                          </p:val>
                        </p:tav>
                        <p:tav tm="100000">
                          <p:val>
                            <p:strVal val="#ppt_x"/>
                          </p:val>
                        </p:tav>
                      </p:tavLst>
                    </p:anim>
                    <p:anim calcmode="lin" valueType="num">
                      <p:cBhvr>
                        <p:cTn dur="750" fill="hold"/>
                        <p:tgtEl>
                          <p:spTgt spid="32"/>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750"/>
                        <p:tgtEl>
                          <p:spTgt spid="29"/>
                        </p:tgtEl>
                      </p:cBhvr>
                    </p:animEffect>
                    <p:anim calcmode="lin" valueType="num">
                      <p:cBhvr>
                        <p:cTn dur="750" fill="hold"/>
                        <p:tgtEl>
                          <p:spTgt spid="29"/>
                        </p:tgtEl>
                        <p:attrNameLst>
                          <p:attrName>ppt_x</p:attrName>
                        </p:attrNameLst>
                      </p:cBhvr>
                      <p:tavLst>
                        <p:tav tm="0">
                          <p:val>
                            <p:strVal val="#ppt_x"/>
                          </p:val>
                        </p:tav>
                        <p:tav tm="100000">
                          <p:val>
                            <p:strVal val="#ppt_x"/>
                          </p:val>
                        </p:tav>
                      </p:tavLst>
                    </p:anim>
                    <p:anim calcmode="lin" valueType="num">
                      <p:cBhvr>
                        <p:cTn dur="75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anim calcmode="lin" valueType="num">
                      <p:cBhvr>
                        <p:cTn dur="750" fill="hold"/>
                        <p:tgtEl>
                          <p:spTgt spid="30"/>
                        </p:tgtEl>
                        <p:attrNameLst>
                          <p:attrName>ppt_x</p:attrName>
                        </p:attrNameLst>
                      </p:cBhvr>
                      <p:tavLst>
                        <p:tav tm="0">
                          <p:val>
                            <p:strVal val="#ppt_x"/>
                          </p:val>
                        </p:tav>
                        <p:tav tm="100000">
                          <p:val>
                            <p:strVal val="#ppt_x"/>
                          </p:val>
                        </p:tav>
                      </p:tavLst>
                    </p:anim>
                    <p:anim calcmode="lin" valueType="num">
                      <p:cBhvr>
                        <p:cTn dur="750" fill="hold"/>
                        <p:tgtEl>
                          <p:spTgt spid="30"/>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2"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750"/>
                        <p:tgtEl>
                          <p:spTgt spid="28"/>
                        </p:tgtEl>
                      </p:cBhvr>
                    </p:animEffect>
                    <p:anim calcmode="lin" valueType="num">
                      <p:cBhvr>
                        <p:cTn dur="750" fill="hold"/>
                        <p:tgtEl>
                          <p:spTgt spid="28"/>
                        </p:tgtEl>
                        <p:attrNameLst>
                          <p:attrName>ppt_x</p:attrName>
                        </p:attrNameLst>
                      </p:cBhvr>
                      <p:tavLst>
                        <p:tav tm="0">
                          <p:val>
                            <p:strVal val="#ppt_x"/>
                          </p:val>
                        </p:tav>
                        <p:tav tm="100000">
                          <p:val>
                            <p:strVal val="#ppt_x"/>
                          </p:val>
                        </p:tav>
                      </p:tavLst>
                    </p:anim>
                    <p:anim calcmode="lin" valueType="num">
                      <p:cBhvr>
                        <p:cTn dur="750" fill="hold"/>
                        <p:tgtEl>
                          <p:spTgt spid="28"/>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ppt_x</p:attrName>
                        </p:attrNameLst>
                      </p:cBhvr>
                      <p:tavLst>
                        <p:tav tm="0">
                          <p:val>
                            <p:strVal val="#ppt_x"/>
                          </p:val>
                        </p:tav>
                        <p:tav tm="100000">
                          <p:val>
                            <p:strVal val="#ppt_x"/>
                          </p:val>
                        </p:tav>
                      </p:tavLst>
                    </p:anim>
                    <p:anim calcmode="lin" valueType="num">
                      <p:cBhvr>
                        <p:cTn dur="750" fill="hold"/>
                        <p:tgtEl>
                          <p:spTgt spid="17"/>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anim calcmode="lin" valueType="num">
                      <p:cBhvr>
                        <p:cTn dur="750" fill="hold"/>
                        <p:tgtEl>
                          <p:spTgt spid="20"/>
                        </p:tgtEl>
                        <p:attrNameLst>
                          <p:attrName>ppt_x</p:attrName>
                        </p:attrNameLst>
                      </p:cBhvr>
                      <p:tavLst>
                        <p:tav tm="0">
                          <p:val>
                            <p:strVal val="#ppt_x"/>
                          </p:val>
                        </p:tav>
                        <p:tav tm="100000">
                          <p:val>
                            <p:strVal val="#ppt_x"/>
                          </p:val>
                        </p:tav>
                      </p:tavLst>
                    </p:anim>
                    <p:anim calcmode="lin" valueType="num">
                      <p:cBhvr>
                        <p:cTn dur="750" fill="hold"/>
                        <p:tgtEl>
                          <p:spTgt spid="20"/>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5" pos="864" userDrawn="1">
          <p15:clr>
            <a:srgbClr val="A4A3A4"/>
          </p15:clr>
        </p15:guide>
        <p15:guide id="6" pos="2256"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Overview (C)">
    <p:bg>
      <p:bgPr>
        <a:solidFill>
          <a:schemeClr val="bg1"/>
        </a:solidFill>
        <a:effectLst/>
      </p:bgPr>
    </p:bg>
    <p:spTree>
      <p:nvGrpSpPr>
        <p:cNvPr id="1" name=""/>
        <p:cNvGrpSpPr/>
        <p:nvPr/>
      </p:nvGrpSpPr>
      <p:grpSpPr>
        <a:xfrm>
          <a:off x="0" y="0"/>
          <a:ext cx="0" cy="0"/>
        </a:xfrm>
      </p:grpSpPr>
      <p:sp>
        <p:nvSpPr>
          <p:cNvPr id="24" name="Section Title (6)"/>
          <p:cNvSpPr>
            <a:spLocks noGrp="1"/>
          </p:cNvSpPr>
          <p:nvPr>
            <p:ph type="body" sz="quarter" idx="18" hasCustomPrompt="1"/>
          </p:nvPr>
        </p:nvSpPr>
        <p:spPr>
          <a:xfrm>
            <a:off x="7156820" y="5078520"/>
            <a:ext cx="4343400" cy="1087200"/>
          </a:xfrm>
        </p:spPr>
        <p:txBody>
          <a:bodyPr lIns="0" tIns="0" rIns="0">
            <a:noAutofit/>
          </a:bodyPr>
          <a:lstStyle>
            <a:lvl1pPr marL="0" indent="0">
              <a:lnSpc>
                <a:spcPts val="3600"/>
              </a:lnSpc>
              <a:spcBef>
                <a:spcPct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cxnSp>
        <p:nvCxnSpPr>
          <p:cNvPr id="17" name="Straight Line (6)"/>
          <p:cNvCxnSpPr/>
          <p:nvPr/>
        </p:nvCxnSpPr>
        <p:spPr bwMode="auto">
          <a:xfrm>
            <a:off x="7156820" y="4835841"/>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21" name="Section Title (5)"/>
          <p:cNvSpPr>
            <a:spLocks noGrp="1"/>
          </p:cNvSpPr>
          <p:nvPr>
            <p:ph type="body" sz="quarter" idx="15" hasCustomPrompt="1"/>
          </p:nvPr>
        </p:nvSpPr>
        <p:spPr>
          <a:xfrm>
            <a:off x="2060677" y="5078521"/>
            <a:ext cx="4343400" cy="1087200"/>
          </a:xfrm>
        </p:spPr>
        <p:txBody>
          <a:bodyPr lIns="0" tIns="0" rIns="0">
            <a:noAutofit/>
          </a:bodyPr>
          <a:lstStyle>
            <a:lvl1pPr marL="0" indent="0">
              <a:lnSpc>
                <a:spcPts val="3600"/>
              </a:lnSpc>
              <a:spcBef>
                <a:spcPct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cxnSp>
        <p:nvCxnSpPr>
          <p:cNvPr id="11" name="Straight Line (5)"/>
          <p:cNvCxnSpPr/>
          <p:nvPr/>
        </p:nvCxnSpPr>
        <p:spPr bwMode="auto">
          <a:xfrm>
            <a:off x="2060677" y="4835841"/>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23" name="Section Title (4)"/>
          <p:cNvSpPr>
            <a:spLocks noGrp="1"/>
          </p:cNvSpPr>
          <p:nvPr>
            <p:ph type="body" sz="quarter" idx="17" hasCustomPrompt="1"/>
          </p:nvPr>
        </p:nvSpPr>
        <p:spPr>
          <a:xfrm>
            <a:off x="7156820" y="3035665"/>
            <a:ext cx="4343400" cy="1087200"/>
          </a:xfrm>
        </p:spPr>
        <p:txBody>
          <a:bodyPr lIns="0" tIns="0" rIns="0">
            <a:noAutofit/>
          </a:bodyPr>
          <a:lstStyle>
            <a:lvl1pPr marL="0" indent="0">
              <a:lnSpc>
                <a:spcPts val="3600"/>
              </a:lnSpc>
              <a:spcBef>
                <a:spcPct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cxnSp>
        <p:nvCxnSpPr>
          <p:cNvPr id="15" name="Straight Line (4)"/>
          <p:cNvCxnSpPr/>
          <p:nvPr/>
        </p:nvCxnSpPr>
        <p:spPr bwMode="auto">
          <a:xfrm>
            <a:off x="7156820" y="2793462"/>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20" name="Section Title (3)"/>
          <p:cNvSpPr>
            <a:spLocks noGrp="1"/>
          </p:cNvSpPr>
          <p:nvPr>
            <p:ph type="body" sz="quarter" idx="14" hasCustomPrompt="1"/>
          </p:nvPr>
        </p:nvSpPr>
        <p:spPr>
          <a:xfrm>
            <a:off x="2060677" y="3035666"/>
            <a:ext cx="4343400" cy="1087200"/>
          </a:xfrm>
        </p:spPr>
        <p:txBody>
          <a:bodyPr lIns="0" tIns="0" rIns="0">
            <a:noAutofit/>
          </a:bodyPr>
          <a:lstStyle>
            <a:lvl1pPr marL="0" indent="0">
              <a:lnSpc>
                <a:spcPts val="3600"/>
              </a:lnSpc>
              <a:spcBef>
                <a:spcPct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cxnSp>
        <p:nvCxnSpPr>
          <p:cNvPr id="9" name="Straight Line (3)"/>
          <p:cNvCxnSpPr/>
          <p:nvPr/>
        </p:nvCxnSpPr>
        <p:spPr bwMode="auto">
          <a:xfrm>
            <a:off x="2060677" y="2793462"/>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22" name="Section Title (2)"/>
          <p:cNvSpPr>
            <a:spLocks noGrp="1"/>
          </p:cNvSpPr>
          <p:nvPr>
            <p:ph type="body" sz="quarter" idx="16" hasCustomPrompt="1"/>
          </p:nvPr>
        </p:nvSpPr>
        <p:spPr>
          <a:xfrm>
            <a:off x="7156820" y="992809"/>
            <a:ext cx="4343400" cy="1087200"/>
          </a:xfrm>
        </p:spPr>
        <p:txBody>
          <a:bodyPr lIns="0" tIns="0" rIns="0">
            <a:noAutofit/>
          </a:bodyPr>
          <a:lstStyle>
            <a:lvl1pPr marL="0" indent="0">
              <a:lnSpc>
                <a:spcPts val="3600"/>
              </a:lnSpc>
              <a:spcBef>
                <a:spcPct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cxnSp>
        <p:nvCxnSpPr>
          <p:cNvPr id="13" name="Straight Line (2)"/>
          <p:cNvCxnSpPr/>
          <p:nvPr/>
        </p:nvCxnSpPr>
        <p:spPr bwMode="auto">
          <a:xfrm>
            <a:off x="7156820" y="751082"/>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3" name="Section Title (1)"/>
          <p:cNvSpPr>
            <a:spLocks noGrp="1"/>
          </p:cNvSpPr>
          <p:nvPr>
            <p:ph type="body" sz="quarter" idx="13" hasCustomPrompt="1"/>
          </p:nvPr>
        </p:nvSpPr>
        <p:spPr>
          <a:xfrm>
            <a:off x="2060677" y="992809"/>
            <a:ext cx="4343400" cy="1087201"/>
          </a:xfrm>
        </p:spPr>
        <p:txBody>
          <a:bodyPr lIns="0" tIns="0" rIns="0">
            <a:noAutofit/>
          </a:bodyPr>
          <a:lstStyle>
            <a:lvl1pPr marL="0" indent="0">
              <a:lnSpc>
                <a:spcPts val="3600"/>
              </a:lnSpc>
              <a:spcBef>
                <a:spcPct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a:t>Section Title</a:t>
            </a:r>
          </a:p>
        </p:txBody>
      </p:sp>
      <p:cxnSp>
        <p:nvCxnSpPr>
          <p:cNvPr id="7" name="Straight Line (1)"/>
          <p:cNvCxnSpPr/>
          <p:nvPr/>
        </p:nvCxnSpPr>
        <p:spPr bwMode="auto">
          <a:xfrm>
            <a:off x="2060677" y="751082"/>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18"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a:t>Overview</a:t>
            </a:r>
          </a:p>
        </p:txBody>
      </p:sp>
      <p:sp>
        <p:nvSpPr>
          <p:cNvPr id="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FA061617-D779-434D-8887-24F1E654481A}" type="slidenum">
              <a:rPr lang="en-US" smtClean="0"/>
              <a:t>‹#›</a:t>
            </a:fld>
            <a:endParaRPr lang="en-US"/>
          </a:p>
        </p:txBody>
      </p:sp>
      <p:sp>
        <p:nvSpPr>
          <p:cNvPr id="6"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1663354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75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75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75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75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childTnLst>
                          </p:cTn>
                        </p:par>
                        <p:par>
                          <p:cTn id="23" fill="hold" nodeType="afterGroup">
                            <p:stCondLst>
                              <p:cond delay="75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75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750"/>
                                        <p:tgtEl>
                                          <p:spTgt spid="22">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750"/>
                                        <p:tgtEl>
                                          <p:spTgt spid="2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750"/>
                                        <p:tgtEl>
                                          <p:spTgt spid="2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Effect transition="in" filter="fade">
                                      <p:cBhvr>
                                        <p:cTn id="38" dur="750"/>
                                        <p:tgtEl>
                                          <p:spTgt spid="21">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fade">
                                      <p:cBhvr>
                                        <p:cTn id="41" dur="75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750"/>
                        <p:tgtEl>
                          <p:spTgt spid="24"/>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750"/>
                        <p:tgtEl>
                          <p:spTgt spid="21"/>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750"/>
                        <p:tgtEl>
                          <p:spTgt spid="22"/>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extLst>
    <p:ext uri="{DCECCB84-F9BA-43D5-87BE-67443E8EF086}">
      <p15:sldGuideLst xmlns:p15="http://schemas.microsoft.com/office/powerpoint/2012/main">
        <p15:guide id="1" pos="864"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ontent (A)">
    <p:spTree>
      <p:nvGrpSpPr>
        <p:cNvPr id="1" name=""/>
        <p:cNvGrpSpPr/>
        <p:nvPr/>
      </p:nvGrpSpPr>
      <p:grpSpPr>
        <a:xfrm>
          <a:off x="0" y="0"/>
          <a:ext cx="0" cy="0"/>
        </a:xfrm>
      </p:grpSpPr>
      <p:sp>
        <p:nvSpPr>
          <p:cNvPr id="9" name="White Background"/>
          <p:cNvSpPr/>
          <p:nvPr/>
        </p:nvSpPr>
        <p:spPr>
          <a:xfrm>
            <a:off x="1" y="1709929"/>
            <a:ext cx="12192000" cy="514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p:cNvSpPr>
            <a:spLocks noGrp="1"/>
          </p:cNvSpPr>
          <p:nvPr>
            <p:ph idx="1"/>
          </p:nvPr>
        </p:nvSpPr>
        <p:spPr>
          <a:xfrm>
            <a:off x="689650" y="2057400"/>
            <a:ext cx="10816550" cy="4119563"/>
          </a:xfrm>
        </p:spPr>
        <p:txBody>
          <a:bodyPr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Slide Title"/>
          <p:cNvSpPr>
            <a:spLocks noGrp="1"/>
          </p:cNvSpPr>
          <p:nvPr>
            <p:ph type="title"/>
          </p:nvPr>
        </p:nvSpPr>
        <p:spPr>
          <a:xfrm>
            <a:off x="685800" y="693470"/>
            <a:ext cx="10820400" cy="1024128"/>
          </a:xfrm>
        </p:spPr>
        <p:txBody>
          <a:bodyPr lIns="0" tIns="182880" anchor="t" anchorCtr="0">
            <a:noAutofit/>
          </a:bodyPr>
          <a:lstStyle>
            <a:lvl1pPr>
              <a:defRPr>
                <a:solidFill>
                  <a:schemeClr val="tx1"/>
                </a:solidFill>
              </a:defRPr>
            </a:lvl1pPr>
          </a:lstStyle>
          <a:p>
            <a:r>
              <a:rPr lang="en-US"/>
              <a:t>Click to edit Master title style</a:t>
            </a:r>
            <a:endParaRPr lang="en-US"/>
          </a:p>
        </p:txBody>
      </p:sp>
      <p:sp>
        <p:nvSpPr>
          <p:cNvPr id="1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fld id="{40691FC5-8656-4465-B922-9C8E8E60B534}" type="slidenum">
              <a:rPr lang="en-US" smtClean="0"/>
              <a:t>‹#›</a:t>
            </a:fld>
            <a:endParaRPr lang="en-US"/>
          </a:p>
        </p:txBody>
      </p:sp>
      <p:sp>
        <p:nvSpPr>
          <p:cNvPr id="16" name="Footer Placeholder"/>
          <p:cNvSpPr>
            <a:spLocks noGrp="1"/>
          </p:cNvSpPr>
          <p:nvPr>
            <p:ph type="ftr" sz="quarter" idx="11"/>
          </p:nvPr>
        </p:nvSpPr>
        <p:spPr>
          <a:xfrm>
            <a:off x="0" y="0"/>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cxnSp>
        <p:nvCxnSpPr>
          <p:cNvPr id="8" name="Straight Line"/>
          <p:cNvCxnSpPr/>
          <p:nvPr userDrawn="1"/>
        </p:nvCxnSpPr>
        <p:spPr bwMode="auto">
          <a:xfrm>
            <a:off x="685800" y="63485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val="2047721609"/>
      </p:ext>
    </p:extLst>
  </p:cSld>
  <p:clrMapOvr>
    <a:masterClrMapping/>
  </p:clrMapOvr>
  <p:transition/>
  <p:timing/>
  <p:extLst>
    <p:ext uri="{DCECCB84-F9BA-43D5-87BE-67443E8EF086}">
      <p15:sldGuideLst xmlns:p15="http://schemas.microsoft.com/office/powerpoint/2012/main">
        <p15:guide id="1" orient="horz" pos="1296"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ontent (B)">
    <p:bg>
      <p:bgPr>
        <a:solidFill>
          <a:schemeClr val="bg1"/>
        </a:solidFill>
        <a:effectLst/>
      </p:bgPr>
    </p:bg>
    <p:spTree>
      <p:nvGrpSpPr>
        <p:cNvPr id="1" name=""/>
        <p:cNvGrpSpPr/>
        <p:nvPr/>
      </p:nvGrpSpPr>
      <p:grpSpPr>
        <a:xfrm>
          <a:off x="0" y="0"/>
          <a:ext cx="0" cy="0"/>
        </a:xfrm>
      </p:grpSpPr>
      <p:sp>
        <p:nvSpPr>
          <p:cNvPr id="6" name="Gray Header"/>
          <p:cNvSpPr/>
          <p:nvPr/>
        </p:nvSpPr>
        <p:spPr>
          <a:xfrm>
            <a:off x="0" y="1"/>
            <a:ext cx="12191999" cy="17175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685800" y="2057401"/>
            <a:ext cx="10820400" cy="4119562"/>
          </a:xfrm>
        </p:spPr>
        <p:txBody>
          <a:bodyPr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Slide Title"/>
          <p:cNvSpPr>
            <a:spLocks noGrp="1"/>
          </p:cNvSpPr>
          <p:nvPr>
            <p:ph type="title"/>
          </p:nvPr>
        </p:nvSpPr>
        <p:spPr>
          <a:xfrm>
            <a:off x="685800" y="693470"/>
            <a:ext cx="10820400" cy="1024128"/>
          </a:xfrm>
        </p:spPr>
        <p:txBody>
          <a:bodyPr lIns="0" tIns="182880" anchor="t" anchorCtr="0">
            <a:noAutofit/>
          </a:bodyPr>
          <a:lstStyle/>
          <a:p>
            <a:r>
              <a:rPr lang="en-US"/>
              <a:t>Click to edit Master title style</a:t>
            </a:r>
            <a:endParaRPr lang="en-US"/>
          </a:p>
        </p:txBody>
      </p:sp>
      <p:cxnSp>
        <p:nvCxnSpPr>
          <p:cNvPr id="9" name="Straight Line"/>
          <p:cNvCxnSpPr/>
          <p:nvPr/>
        </p:nvCxnSpPr>
        <p:spPr bwMode="auto">
          <a:xfrm>
            <a:off x="685800" y="634854"/>
            <a:ext cx="914400" cy="0"/>
          </a:xfrm>
          <a:prstGeom prst="line">
            <a:avLst/>
          </a:prstGeom>
          <a:noFill/>
          <a:ln w="114300" cap="flat">
            <a:solidFill>
              <a:srgbClr val="003D58"/>
            </a:solidFill>
            <a:prstDash val="solid"/>
            <a:round/>
          </a:ln>
          <a:effectLst/>
        </p:spPr>
        <p:style>
          <a:lnRef idx="0">
            <a:scrgbClr r="0" g="0" b="0"/>
          </a:lnRef>
          <a:fillRef idx="0">
            <a:scrgbClr r="0" g="0" b="0"/>
          </a:fillRef>
          <a:effectRef idx="0">
            <a:scrgbClr r="0" g="0" b="0"/>
          </a:effectRef>
          <a:fontRef idx="none"/>
        </p:style>
      </p:cxnSp>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B4FDDB11-1E71-44A1-B02A-D8CCA24CBDB1}" type="slidenum">
              <a:rPr lang="en-US" smtClean="0"/>
              <a:t>‹#›</a:t>
            </a:fld>
            <a:endParaRPr lang="en-US"/>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2229889225"/>
      </p:ext>
    </p:extLst>
  </p:cSld>
  <p:clrMapOvr>
    <a:masterClrMapping/>
  </p:clrMapOvr>
  <p:transition/>
  <p:timing/>
  <p:extLst>
    <p:ext uri="{DCECCB84-F9BA-43D5-87BE-67443E8EF086}">
      <p15:sldGuideLst xmlns:p15="http://schemas.microsoft.com/office/powerpoint/2012/main">
        <p15:guide id="1" orient="horz" pos="1296" userDrawn="1">
          <p15:clr>
            <a:srgbClr val="A4A3A4"/>
          </p15:clr>
        </p15:guide>
      </p15:sldGuideLst>
    </p:ext>
  </p:extLst>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image" Target="../media/image4.png" /><Relationship Id="rId36" Type="http://schemas.openxmlformats.org/officeDocument/2006/relationships/image" Target="../media/image5.svg" /><Relationship Id="rId37"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5">
            <a:lum/>
            <a:extLst>
              <a:ext uri="{96DAC541-7B7A-43D3-8B79-37D633B846F1}">
                <asvg:svgBlip xmlns:asvg="http://schemas.microsoft.com/office/drawing/2016/SVG/main" r:embed="rId36"/>
              </a:ext>
            </a:extLst>
          </a:blip>
          <a:stretch>
            <a:fillRect/>
          </a:stretch>
        </a:blipFill>
        <a:effectLst/>
      </p:bgPr>
    </p:bg>
    <p:spTree>
      <p:nvGrpSpPr>
        <p:cNvPr id="1" name=""/>
        <p:cNvGrpSpPr/>
        <p:nvPr/>
      </p:nvGrpSpPr>
      <p:grpSpPr>
        <a:xfrm>
          <a:off x="0" y="0"/>
          <a:ext cx="0" cy="0"/>
        </a:xfrm>
      </p:grpSpPr>
      <p:sp>
        <p:nvSpPr>
          <p:cNvPr id="3" name="Content Placeholder"/>
          <p:cNvSpPr>
            <a:spLocks noGrp="1"/>
          </p:cNvSpPr>
          <p:nvPr userDrawn="1">
            <p:ph type="body" idx="1"/>
          </p:nvPr>
        </p:nvSpPr>
        <p:spPr>
          <a:xfrm>
            <a:off x="689649" y="1825625"/>
            <a:ext cx="10816551" cy="434657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Title"/>
          <p:cNvSpPr>
            <a:spLocks noGrp="1"/>
          </p:cNvSpPr>
          <p:nvPr userDrawn="1">
            <p:ph type="title"/>
          </p:nvPr>
        </p:nvSpPr>
        <p:spPr>
          <a:xfrm>
            <a:off x="689649" y="685800"/>
            <a:ext cx="10816549" cy="1024128"/>
          </a:xfrm>
          <a:prstGeom prst="rect">
            <a:avLst/>
          </a:prstGeom>
        </p:spPr>
        <p:txBody>
          <a:bodyPr vert="horz" lIns="0" tIns="182880" rIns="0" bIns="0" rtlCol="0" anchor="t" anchorCtr="0">
            <a:noAutofit/>
          </a:bodyPr>
          <a:lstStyle/>
          <a:p>
            <a:r>
              <a:rPr lang="en-US"/>
              <a:t>Click to edit Master title style</a:t>
            </a:r>
            <a:endParaRPr lang="en-US"/>
          </a:p>
        </p:txBody>
      </p:sp>
      <p:sp>
        <p:nvSpPr>
          <p:cNvPr id="7" name="Slide Number Placeholder"/>
          <p:cNvSpPr>
            <a:spLocks noGrp="1"/>
          </p:cNvSpPr>
          <p:nvPr userDrawn="1">
            <p:ph type="sldNum" sz="quarter" idx="12"/>
          </p:nvPr>
        </p:nvSpPr>
        <p:spPr>
          <a:xfrm>
            <a:off x="0" y="6510528"/>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a:t>privileged and confidential</a:t>
            </a:r>
            <a:endParaRPr lang="en-US"/>
          </a:p>
        </p:txBody>
      </p:sp>
      <p:sp>
        <p:nvSpPr>
          <p:cNvPr id="8" name="Footer Placeholder"/>
          <p:cNvSpPr>
            <a:spLocks noGrp="1"/>
          </p:cNvSpPr>
          <p:nvPr userDrawn="1">
            <p:ph type="ftr" sz="quarter" idx="11"/>
          </p:nvPr>
        </p:nvSpPr>
        <p:spPr>
          <a:xfrm>
            <a:off x="0" y="0"/>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a:p>
        </p:txBody>
      </p:sp>
    </p:spTree>
    <p:extLst>
      <p:ext uri="{BB962C8B-B14F-4D97-AF65-F5344CB8AC3E}">
        <p14:creationId val="1079426404"/>
      </p:ext>
    </p:extLst>
  </p:cSld>
  <p:clrMap bg1="lt1" tx1="dk1" bg2="lt2" tx2="dk2" accent1="accent1" accent2="accent2" accent3="accent3" accent4="accent4" accent5="accent5" accent6="accent6" hlink="hlink" folHlink="folHlink"/>
  <p:sldLayoutIdLst>
    <p:sldLayoutId id="2147483910" r:id="rId1"/>
    <p:sldLayoutId id="2147483942"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 id="2147483936" r:id="rId28"/>
    <p:sldLayoutId id="2147483937" r:id="rId29"/>
    <p:sldLayoutId id="2147483938" r:id="rId30"/>
    <p:sldLayoutId id="2147483939" r:id="rId31"/>
    <p:sldLayoutId id="2147483940" r:id="rId32"/>
    <p:sldLayoutId id="2147483941" r:id="rId33"/>
    <p:sldLayoutId id="2147483943" r:id="rId34"/>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hf hdr="0" dt="0"/>
  <p:txStyles>
    <p:titleStyle>
      <a:lvl1pPr algn="l" defTabSz="914400" rtl="0" eaLnBrk="1" latinLnBrk="0" hangingPunct="1">
        <a:lnSpc>
          <a:spcPct val="90000"/>
        </a:lnSpc>
        <a:spcBef>
          <a:spcPct val="0"/>
        </a:spcBef>
        <a:buNone/>
        <a:defRPr sz="4800" b="1" kern="1200" spc="-150" baseline="0">
          <a:solidFill>
            <a:srgbClr val="000000"/>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A4A3A4"/>
          </p15:clr>
        </p15:guide>
        <p15:guide id="2" orient="horz" pos="432">
          <p15:clr>
            <a:srgbClr val="A4A3A4"/>
          </p15:clr>
        </p15:guide>
        <p15:guide id="3" pos="7248">
          <p15:clr>
            <a:srgbClr val="A4A3A4"/>
          </p15:clr>
        </p15:guide>
        <p15:guide id="4" orient="horz" pos="3888">
          <p15:clr>
            <a:srgbClr val="A4A3A4"/>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18.xml" /><Relationship Id="rId3" Type="http://schemas.openxmlformats.org/officeDocument/2006/relationships/image" Target="../media/image6.png" /><Relationship Id="rId4" Type="http://schemas.microsoft.com/office/2007/relationships/hdphoto" Target="../media/image7.wdp"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21.xml" /><Relationship Id="rId3" Type="http://schemas.openxmlformats.org/officeDocument/2006/relationships/image" Target="../media/image8.png" /><Relationship Id="rId4" Type="http://schemas.openxmlformats.org/officeDocument/2006/relationships/image" Target="../media/image9.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notesSlide" Target="../notesSlides/notesSlide29.xml" /><Relationship Id="rId3" Type="http://schemas.openxmlformats.org/officeDocument/2006/relationships/image" Target="../media/image10.jpeg" /><Relationship Id="rId4" Type="http://schemas.openxmlformats.org/officeDocument/2006/relationships/image" Target="../media/image1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ubtitle 3"/>
          <p:cNvSpPr>
            <a:spLocks noGrp="1"/>
          </p:cNvSpPr>
          <p:nvPr>
            <p:ph type="subTitle" idx="1"/>
          </p:nvPr>
        </p:nvSpPr>
        <p:spPr>
          <a:xfrm>
            <a:off x="1257300" y="5179076"/>
            <a:ext cx="7987184" cy="993123"/>
          </a:xfrm>
        </p:spPr>
        <p:txBody>
          <a:bodyPr/>
          <a:lstStyle/>
          <a:p>
            <a:r>
              <a:rPr lang="en-US" sz="1200" b="1" spc="100">
                <a:latin typeface="+mj-lt"/>
              </a:rPr>
              <a:t>PRESENTED BY</a:t>
            </a:r>
          </a:p>
          <a:p>
            <a:r>
              <a:rPr lang="en-US" sz="2000"/>
              <a:t>Naoki Kaneko | </a:t>
            </a:r>
            <a:r>
              <a:rPr lang="en-US" sz="2000" i="1"/>
              <a:t>Partner</a:t>
            </a:r>
            <a:r>
              <a:rPr lang="en-US" sz="2000"/>
              <a:t>, Shook, Hardy &amp; Bacon</a:t>
            </a:r>
            <a:br>
              <a:rPr lang="en-US" sz="2000"/>
            </a:br>
            <a:r>
              <a:rPr lang="en-US" sz="2000"/>
              <a:t>Lauren Haas | </a:t>
            </a:r>
            <a:r>
              <a:rPr lang="en-US" sz="2000" i="1"/>
              <a:t>Associate</a:t>
            </a:r>
            <a:r>
              <a:rPr lang="en-US" sz="2000"/>
              <a:t>, Keller &amp; Heckman</a:t>
            </a:r>
          </a:p>
        </p:txBody>
      </p:sp>
      <p:sp>
        <p:nvSpPr>
          <p:cNvPr id="5" name="Title 4"/>
          <p:cNvSpPr>
            <a:spLocks noGrp="1"/>
          </p:cNvSpPr>
          <p:nvPr>
            <p:ph type="ctrTitle"/>
          </p:nvPr>
        </p:nvSpPr>
        <p:spPr>
          <a:xfrm>
            <a:off x="1257300" y="1760582"/>
            <a:ext cx="9892782" cy="1221158"/>
          </a:xfrm>
        </p:spPr>
        <p:txBody>
          <a:bodyPr/>
          <a:lstStyle/>
          <a:p>
            <a:pPr>
              <a:lnSpc>
                <a:spcPts val="6900"/>
              </a:lnSpc>
            </a:pPr>
            <a:r>
              <a:rPr lang="en-US" sz="7200"/>
              <a:t>Proposition 65:</a:t>
            </a:r>
            <a:endParaRPr lang="en-US" sz="5400" b="0" spc="-50"/>
          </a:p>
        </p:txBody>
      </p:sp>
      <p:sp>
        <p:nvSpPr>
          <p:cNvPr id="6" name="Text Placeholder 5"/>
          <p:cNvSpPr>
            <a:spLocks noGrp="1"/>
          </p:cNvSpPr>
          <p:nvPr>
            <p:ph type="body" sz="quarter" idx="13"/>
          </p:nvPr>
        </p:nvSpPr>
        <p:spPr>
          <a:xfrm>
            <a:off x="1252636" y="1141597"/>
            <a:ext cx="3429000" cy="347472"/>
          </a:xfrm>
        </p:spPr>
        <p:txBody>
          <a:bodyPr/>
          <a:lstStyle/>
          <a:p>
            <a:fld id="{C8E4290E-58A3-493D-AA23-6634B155C53E}" type="datetime4">
              <a:rPr lang="en-US" smtClean="0"/>
              <a:t>May 5, 2026</a:t>
            </a:fld>
            <a:endParaRPr lang="en-US"/>
          </a:p>
        </p:txBody>
      </p:sp>
      <p:sp>
        <p:nvSpPr>
          <p:cNvPr id="2" name="Slide Number Placeholder 1"/>
          <p:cNvSpPr>
            <a:spLocks noGrp="1"/>
          </p:cNvSpPr>
          <p:nvPr>
            <p:ph type="sldNum" sz="quarter" idx="12"/>
          </p:nvPr>
        </p:nvSpPr>
        <p:spPr/>
        <p:txBody>
          <a:bodyPr/>
          <a:lstStyle/>
          <a:p>
            <a:r>
              <a:rPr lang="en-US">
                <a:solidFill>
                  <a:schemeClr val="bg1">
                    <a:alpha val="50000"/>
                  </a:schemeClr>
                </a:solidFill>
              </a:rPr>
              <a:t>Privileged + confidential | attorney-client work product</a:t>
            </a:r>
          </a:p>
        </p:txBody>
      </p:sp>
      <p:sp>
        <p:nvSpPr>
          <p:cNvPr id="3" name="Footer Placeholder 2"/>
          <p:cNvSpPr>
            <a:spLocks noGrp="1"/>
          </p:cNvSpPr>
          <p:nvPr>
            <p:ph type="ftr" sz="quarter" idx="11"/>
          </p:nvPr>
        </p:nvSpPr>
        <p:spPr/>
        <p:txBody>
          <a:bodyPr/>
          <a:lstStyle/>
          <a:p>
            <a:r>
              <a:rPr lang="en-US"/>
              <a:t>CGA LEGAL ADVISORY COMMITTEE</a:t>
            </a:r>
          </a:p>
        </p:txBody>
      </p:sp>
      <p:sp>
        <p:nvSpPr>
          <p:cNvPr id="14" name="TextBox 13">
            <a:extLst>
              <a:ext uri="{FF2B5EF4-FFF2-40B4-BE49-F238E27FC236}">
                <a16:creationId xmlns:a16="http://schemas.microsoft.com/office/drawing/2014/main" id="{3E41C33F-8A12-F818-120B-E77E83C5EABF}"/>
              </a:ext>
            </a:extLst>
          </p:cNvPr>
          <p:cNvSpPr txBox="1"/>
          <p:nvPr/>
        </p:nvSpPr>
        <p:spPr>
          <a:xfrm>
            <a:off x="1252635" y="2878558"/>
            <a:ext cx="9892781" cy="2131353"/>
          </a:xfrm>
          <a:prstGeom prst="rect">
            <a:avLst/>
          </a:prstGeom>
          <a:noFill/>
        </p:spPr>
        <p:txBody>
          <a:bodyPr wrap="square" lIns="0" rIns="0">
            <a:spAutoFit/>
          </a:bodyPr>
          <a:lstStyle/>
          <a:p>
            <a:pPr>
              <a:lnSpc>
                <a:spcPts val="5300"/>
              </a:lnSpc>
            </a:pPr>
            <a:r>
              <a:rPr kumimoji="0" lang="en-US" sz="4800" b="0" i="0" u="none" strike="noStrike" kern="1200" cap="none" spc="-5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Retailer Obligations, Enforcement Trends</a:t>
            </a:r>
            <a:r>
              <a:rPr kumimoji="0" lang="en-US" sz="4800" b="0" i="0" u="none" strike="noStrike" kern="1200" cap="none" spc="-50" normalizeH="0" noProof="0">
                <a:ln>
                  <a:noFill/>
                </a:ln>
                <a:solidFill>
                  <a:srgbClr val="000000"/>
                </a:solidFill>
                <a:effectLst/>
                <a:uLnTx/>
                <a:uFillTx/>
                <a:latin typeface="Arial" panose="020b0604020202020204" pitchFamily="34" charset="0"/>
                <a:ea typeface="+mj-ea"/>
                <a:cs typeface="Arial" panose="020b0604020202020204" pitchFamily="34" charset="0"/>
              </a:rPr>
              <a:t> and the New Frontier of </a:t>
            </a:r>
            <a:br>
              <a:rPr kumimoji="0" lang="en-US" sz="4800" b="0" i="0" u="none" strike="noStrike" kern="1200" cap="none" spc="-50" normalizeH="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4800" b="0" i="0" u="none" strike="noStrike" kern="1200" cap="none" spc="-50" normalizeH="0" noProof="0">
                <a:ln>
                  <a:noFill/>
                </a:ln>
                <a:solidFill>
                  <a:srgbClr val="000000"/>
                </a:solidFill>
                <a:effectLst/>
                <a:uLnTx/>
                <a:uFillTx/>
                <a:latin typeface="Arial" panose="020b0604020202020204" pitchFamily="34" charset="0"/>
                <a:ea typeface="+mj-ea"/>
                <a:cs typeface="Arial" panose="020b0604020202020204" pitchFamily="34" charset="0"/>
              </a:rPr>
              <a:t>Non-Traditional Retail</a:t>
            </a:r>
            <a:endParaRPr lang="en-US"/>
          </a:p>
        </p:txBody>
      </p:sp>
    </p:spTree>
    <p:extLst>
      <p:ext uri="{BB962C8B-B14F-4D97-AF65-F5344CB8AC3E}">
        <p14:creationId val="3962167995"/>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95D97AD6-5936-0702-329B-660EC2C6B722}"/>
            </a:ext>
          </a:extLst>
        </p:cNvPr>
        <p:cNvGrpSpPr/>
        <p:nvPr/>
      </p:nvGrpSpPr>
      <p:grpSpPr>
        <a:xfrm>
          <a:off x="0" y="0"/>
          <a:ext cx="0" cy="0"/>
        </a:xfrm>
      </p:grpSpPr>
      <p:sp>
        <p:nvSpPr>
          <p:cNvPr id="2" name="Content Placeholder 1">
            <a:extLst>
              <a:ext uri="{FF2B5EF4-FFF2-40B4-BE49-F238E27FC236}">
                <a16:creationId xmlns:a16="http://schemas.microsoft.com/office/drawing/2014/main" id="{D5D81367-8631-EEFA-896C-E205EC3E8B97}"/>
              </a:ext>
            </a:extLst>
          </p:cNvPr>
          <p:cNvSpPr>
            <a:spLocks noGrp="1"/>
          </p:cNvSpPr>
          <p:nvPr>
            <p:ph sz="quarter" idx="4"/>
          </p:nvPr>
        </p:nvSpPr>
        <p:spPr>
          <a:xfrm>
            <a:off x="6257036" y="2069847"/>
            <a:ext cx="5249164" cy="4102353"/>
          </a:xfrm>
        </p:spPr>
        <p:txBody>
          <a:bodyPr>
            <a:noAutofit/>
          </a:bodyPr>
          <a:lstStyle/>
          <a:p>
            <a:pPr marL="274320" marR="0" lvl="0" indent="-274320" algn="l" defTabSz="914400" rtl="0" eaLnBrk="1" fontAlgn="auto" latinLnBrk="0" hangingPunct="1">
              <a:lnSpc>
                <a:spcPct val="100000"/>
              </a:lnSpc>
              <a:spcBef>
                <a:spcPts val="1500"/>
              </a:spcBef>
              <a:spcAft>
                <a:spcPct val="0"/>
              </a:spcAft>
              <a:buClr>
                <a:srgbClr val="02B3C8"/>
              </a:buClr>
              <a:buSzTx/>
              <a:buFont typeface="Arial" panose="020b0604020202020204" pitchFamily="34" charset="0"/>
              <a:buChar char="•"/>
              <a:defRPr/>
            </a:pP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No Product Control</a:t>
            </a:r>
            <a:b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Platforms don't manufacture or source products—they have limited ability to test or reformulate</a:t>
            </a:r>
            <a:r>
              <a:rPr kumimoji="0" lang="en-US" sz="1400" b="0" i="1" u="none" strike="noStrike" kern="1200" cap="none" spc="0" normalizeH="0" baseline="0" noProof="0">
                <a:ln>
                  <a:noFill/>
                </a:ln>
                <a:solidFill>
                  <a:srgbClr val="000000"/>
                </a:solidFill>
                <a:effectLst/>
                <a:uLnTx/>
                <a:uFillTx/>
                <a:latin typeface="Georgia" panose="02040502050405020303" pitchFamily="18" charset="0"/>
                <a:ea typeface="+mn-ea"/>
                <a:cs typeface="+mn-cs"/>
              </a:rPr>
              <a:t>.</a:t>
            </a:r>
          </a:p>
          <a:p>
            <a:pPr marL="274320" marR="0" lvl="0" indent="-274320" algn="l" defTabSz="914400" rtl="0" eaLnBrk="1" fontAlgn="auto" latinLnBrk="0" hangingPunct="1">
              <a:lnSpc>
                <a:spcPct val="100000"/>
              </a:lnSpc>
              <a:spcBef>
                <a:spcPts val="1200"/>
              </a:spcBef>
              <a:spcAft>
                <a:spcPct val="0"/>
              </a:spcAft>
              <a:buClr>
                <a:srgbClr val="02B3C8"/>
              </a:buClr>
              <a:buSzTx/>
              <a:buFont typeface="Arial" panose="020b0604020202020204" pitchFamily="34" charset="0"/>
              <a:buChar char="•"/>
              <a:defRPr/>
            </a:pP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Massive SKU Volume</a:t>
            </a:r>
            <a:br>
              <a:rPr kumimoji="0" 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A delivery app may facilitate 100,000+ items. Product-by-product warning review is not feasible without automated systems.</a:t>
            </a:r>
          </a:p>
          <a:p>
            <a:pPr marL="274320" marR="0" lvl="0" indent="-274320" algn="l" defTabSz="914400" rtl="0" eaLnBrk="1" fontAlgn="auto" latinLnBrk="0" hangingPunct="1">
              <a:lnSpc>
                <a:spcPct val="100000"/>
              </a:lnSpc>
              <a:spcBef>
                <a:spcPts val="1200"/>
              </a:spcBef>
              <a:spcAft>
                <a:spcPct val="0"/>
              </a:spcAft>
              <a:buClr>
                <a:srgbClr val="02B3C8"/>
              </a:buClr>
              <a:buSzTx/>
              <a:buFont typeface="Arial" panose="020b0604020202020204" pitchFamily="34" charset="0"/>
              <a:buChar char="•"/>
              <a:defRPr/>
            </a:pP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Internet Warning Rules Apply</a:t>
            </a:r>
            <a:br>
              <a:rPr kumimoji="0" lang="en-US" sz="20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OEHHA regulations require specific placement on product display pages—a generic footer does not comply.</a:t>
            </a:r>
          </a:p>
          <a:p>
            <a:pPr marL="274320" lvl="0" indent="-274320">
              <a:spcBef>
                <a:spcPts val="1200"/>
              </a:spcBef>
              <a:buClr>
                <a:srgbClr val="02B3C8"/>
              </a:buClr>
              <a:defRPr/>
            </a:pP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Low </a:t>
            </a:r>
            <a:r>
              <a:rPr lang="en-US" sz="1600" b="1"/>
              <a:t>Notice Volume ≠ </a:t>
            </a: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Low Risk</a:t>
            </a:r>
            <a:br>
              <a:rPr kumimoji="0" lang="en-US" sz="20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Once a settlement becomes public, delivery platforms become identified targets for follow-on notices across their entire catalog.</a:t>
            </a:r>
          </a:p>
        </p:txBody>
      </p:sp>
      <p:sp>
        <p:nvSpPr>
          <p:cNvPr id="3" name="Text Placeholder 2">
            <a:extLst>
              <a:ext uri="{FF2B5EF4-FFF2-40B4-BE49-F238E27FC236}">
                <a16:creationId xmlns:a16="http://schemas.microsoft.com/office/drawing/2014/main" id="{9CDE1812-B366-D00A-7545-EA6B39C3ADA5}"/>
              </a:ext>
            </a:extLst>
          </p:cNvPr>
          <p:cNvSpPr>
            <a:spLocks noGrp="1"/>
          </p:cNvSpPr>
          <p:nvPr>
            <p:ph type="body" sz="quarter" idx="3"/>
          </p:nvPr>
        </p:nvSpPr>
        <p:spPr>
          <a:xfrm>
            <a:off x="6257036" y="1543862"/>
            <a:ext cx="5249164" cy="347472"/>
          </a:xfrm>
          <a:solidFill>
            <a:srgbClr val="02B3C8"/>
          </a:solidFill>
        </p:spPr>
        <p:txBody>
          <a:bodyPr/>
          <a:lstStyle/>
          <a:p>
            <a:r>
              <a:rPr lang="en-US">
                <a:solidFill>
                  <a:schemeClr val="bg1"/>
                </a:solidFill>
              </a:rPr>
              <a:t>Unique Compliance Challenges</a:t>
            </a:r>
          </a:p>
        </p:txBody>
      </p:sp>
      <p:sp>
        <p:nvSpPr>
          <p:cNvPr id="4" name="Content Placeholder 3">
            <a:extLst>
              <a:ext uri="{FF2B5EF4-FFF2-40B4-BE49-F238E27FC236}">
                <a16:creationId xmlns:a16="http://schemas.microsoft.com/office/drawing/2014/main" id="{ECA90115-6C51-0DC4-F229-A05CCB5F7C5F}"/>
              </a:ext>
            </a:extLst>
          </p:cNvPr>
          <p:cNvSpPr>
            <a:spLocks noGrp="1"/>
          </p:cNvSpPr>
          <p:nvPr>
            <p:ph sz="half" idx="2"/>
          </p:nvPr>
        </p:nvSpPr>
        <p:spPr>
          <a:xfrm>
            <a:off x="685800" y="2069847"/>
            <a:ext cx="5223763" cy="4386371"/>
          </a:xfrm>
        </p:spPr>
        <p:txBody>
          <a:bodyPr>
            <a:noAutofit/>
          </a:bodyPr>
          <a:lstStyle/>
          <a:p>
            <a:pPr marL="274320" indent="-274320">
              <a:spcBef>
                <a:spcPts val="1500"/>
              </a:spcBef>
            </a:pPr>
            <a:r>
              <a:rPr lang="en-US" sz="1600" b="1"/>
              <a:t>“Retailer” is Broad</a:t>
            </a:r>
            <a:br>
              <a:rPr lang="en-US" sz="1600" b="1"/>
            </a:br>
            <a:r>
              <a:rPr lang="en-US" sz="1400"/>
              <a:t>Prop 65 applies to any “person in the course of doing business” who sells or offers products in CA—no physical store required</a:t>
            </a:r>
            <a:r>
              <a:rPr lang="en-US" sz="1400" i="1"/>
              <a:t>.</a:t>
            </a:r>
          </a:p>
          <a:p>
            <a:pPr marL="274320" marR="0" lvl="0" indent="-274320" algn="l" defTabSz="914400" rtl="0" eaLnBrk="1" fontAlgn="auto" latinLnBrk="0" hangingPunct="1">
              <a:lnSpc>
                <a:spcPct val="100000"/>
              </a:lnSpc>
              <a:spcBef>
                <a:spcPts val="1200"/>
              </a:spcBef>
              <a:spcAft>
                <a:spcPct val="0"/>
              </a:spcAft>
              <a:buSzTx/>
              <a:buFont typeface="Arial" panose="020b0604020202020204" pitchFamily="34" charset="0"/>
              <a:buChar char="•"/>
              <a:defRPr/>
            </a:pPr>
            <a:r>
              <a:rPr kumimoji="0" lang="en-US" sz="1600" b="1" i="1" u="none" strike="noStrike" kern="1200" cap="none" spc="0" normalizeH="0" baseline="0" noProof="0">
                <a:ln>
                  <a:noFill/>
                </a:ln>
                <a:solidFill>
                  <a:srgbClr val="000000"/>
                </a:solidFill>
                <a:effectLst/>
                <a:uLnTx/>
                <a:uFillTx/>
                <a:latin typeface="Georgia" panose="02040502050405020303" pitchFamily="18" charset="0"/>
                <a:ea typeface="+mn-ea"/>
                <a:cs typeface="+mn-cs"/>
              </a:rPr>
              <a:t>Lee v. Amazon </a:t>
            </a: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(2022)</a:t>
            </a:r>
            <a:br>
              <a:rPr kumimoji="0" 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Court held Amazon's role facilitating sales ‘at minimum’ makes it analogous to a retail seller. The same logic applies directly to delivery platforms.</a:t>
            </a:r>
          </a:p>
          <a:p>
            <a:pPr marL="274320" marR="0" lvl="0" indent="-274320" algn="l" defTabSz="914400" rtl="0" eaLnBrk="1" fontAlgn="auto" latinLnBrk="0" hangingPunct="1">
              <a:lnSpc>
                <a:spcPct val="100000"/>
              </a:lnSpc>
              <a:spcBef>
                <a:spcPts val="1200"/>
              </a:spcBef>
              <a:spcAft>
                <a:spcPct val="0"/>
              </a:spcAft>
              <a:buSzTx/>
              <a:buFont typeface="Arial" panose="020b0604020202020204" pitchFamily="34" charset="0"/>
              <a:buChar char="•"/>
              <a:defRPr/>
            </a:pP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Strict Liability Framework</a:t>
            </a:r>
            <a:br>
              <a:rPr kumimoji="0" lang="en-US" sz="20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Warning obligations attach once the platform has actual or constructive knowledge of a duty to warn—even without knowing the specific chemical content.</a:t>
            </a:r>
          </a:p>
          <a:p>
            <a:pPr marL="274320" marR="0" lvl="0" indent="-274320" algn="l" defTabSz="914400" rtl="0" eaLnBrk="1" fontAlgn="auto" latinLnBrk="0" hangingPunct="1">
              <a:lnSpc>
                <a:spcPct val="100000"/>
              </a:lnSpc>
              <a:spcBef>
                <a:spcPts val="1200"/>
              </a:spcBef>
              <a:spcAft>
                <a:spcPct val="0"/>
              </a:spcAft>
              <a:buSzTx/>
              <a:buFont typeface="Arial" panose="020b0604020202020204" pitchFamily="34" charset="0"/>
              <a:buChar char="•"/>
              <a:defRPr/>
            </a:pPr>
            <a:r>
              <a:rPr lang="en-US" sz="1600" b="1"/>
              <a:t>In-Store/On-Product</a:t>
            </a: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 Warnings ≠ </a:t>
            </a:r>
            <a:b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Platform </a:t>
            </a:r>
            <a:r>
              <a:rPr lang="en-US" sz="1600" b="1"/>
              <a:t>C</a:t>
            </a:r>
            <a:r>
              <a:rPr kumimoji="0" lang="en-US" sz="1600" b="1" i="0" u="none" strike="noStrike" kern="1200" cap="none" spc="0" normalizeH="0" baseline="0" noProof="0" err="1">
                <a:ln>
                  <a:noFill/>
                </a:ln>
                <a:solidFill>
                  <a:srgbClr val="000000"/>
                </a:solidFill>
                <a:effectLst/>
                <a:uLnTx/>
                <a:uFillTx/>
                <a:latin typeface="Georgia" panose="02040502050405020303" pitchFamily="18" charset="0"/>
                <a:ea typeface="+mn-ea"/>
                <a:cs typeface="+mn-cs"/>
              </a:rPr>
              <a:t>ompliance</a:t>
            </a:r>
            <a:br>
              <a:rPr kumimoji="0" lang="en-US" sz="20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In-store/On-Product Prop 65 warning does not protect the delivery platform's app or website. Separate compliance is required.</a:t>
            </a:r>
          </a:p>
        </p:txBody>
      </p:sp>
      <p:sp>
        <p:nvSpPr>
          <p:cNvPr id="5" name="Text Placeholder 4">
            <a:extLst>
              <a:ext uri="{FF2B5EF4-FFF2-40B4-BE49-F238E27FC236}">
                <a16:creationId xmlns:a16="http://schemas.microsoft.com/office/drawing/2014/main" id="{B3F2C5AF-2E6D-1606-5474-E7E6B9F740CE}"/>
              </a:ext>
            </a:extLst>
          </p:cNvPr>
          <p:cNvSpPr>
            <a:spLocks noGrp="1"/>
          </p:cNvSpPr>
          <p:nvPr>
            <p:ph type="body" idx="1"/>
          </p:nvPr>
        </p:nvSpPr>
        <p:spPr>
          <a:xfrm>
            <a:off x="685800" y="1543862"/>
            <a:ext cx="5223763" cy="347472"/>
          </a:xfrm>
          <a:solidFill>
            <a:srgbClr val="B2BB1E"/>
          </a:solidFill>
        </p:spPr>
        <p:txBody>
          <a:bodyPr/>
          <a:lstStyle/>
          <a:p>
            <a:r>
              <a:rPr lang="en-US">
                <a:solidFill>
                  <a:schemeClr val="bg1"/>
                </a:solidFill>
              </a:rPr>
              <a:t>The Legal Hook</a:t>
            </a:r>
            <a:endParaRPr lang="en-US" b="0" i="1" spc="0">
              <a:solidFill>
                <a:schemeClr val="bg1"/>
              </a:solidFill>
              <a:latin typeface="+mn-lt"/>
            </a:endParaRPr>
          </a:p>
        </p:txBody>
      </p:sp>
      <p:sp>
        <p:nvSpPr>
          <p:cNvPr id="6" name="Title 5">
            <a:extLst>
              <a:ext uri="{FF2B5EF4-FFF2-40B4-BE49-F238E27FC236}">
                <a16:creationId xmlns:a16="http://schemas.microsoft.com/office/drawing/2014/main" id="{EF98FDD2-A9BE-CA13-E7FD-C07017461494}"/>
              </a:ext>
            </a:extLst>
          </p:cNvPr>
          <p:cNvSpPr>
            <a:spLocks noGrp="1"/>
          </p:cNvSpPr>
          <p:nvPr>
            <p:ph type="title"/>
          </p:nvPr>
        </p:nvSpPr>
        <p:spPr>
          <a:xfrm>
            <a:off x="685800" y="693470"/>
            <a:ext cx="10820400" cy="1024128"/>
          </a:xfrm>
        </p:spPr>
        <p:txBody>
          <a:bodyPr/>
          <a:lstStyle/>
          <a:p>
            <a:r>
              <a:rPr lang="en-US" sz="3600"/>
              <a:t>Why Delivery Platforms Face Prop 65 Exposure</a:t>
            </a:r>
            <a:endParaRPr lang="en-US" sz="3600" b="0" spc="-50"/>
          </a:p>
        </p:txBody>
      </p:sp>
      <p:sp>
        <p:nvSpPr>
          <p:cNvPr id="7" name="Slide Number Placeholder 6">
            <a:extLst>
              <a:ext uri="{FF2B5EF4-FFF2-40B4-BE49-F238E27FC236}">
                <a16:creationId xmlns:a16="http://schemas.microsoft.com/office/drawing/2014/main" id="{0036405E-ECD3-2A3D-C823-EEE131A478E1}"/>
              </a:ext>
            </a:extLst>
          </p:cNvPr>
          <p:cNvSpPr>
            <a:spLocks noGrp="1"/>
          </p:cNvSpPr>
          <p:nvPr>
            <p:ph type="sldNum" sz="quarter" idx="12"/>
          </p:nvPr>
        </p:nvSpPr>
        <p:spPr/>
        <p:txBody>
          <a:bodyPr/>
          <a:lstStyle/>
          <a:p>
            <a:fld id="{942E8864-9E47-48CD-A718-F4F563C4A3BF}" type="slidenum">
              <a:rPr lang="en-US" smtClean="0"/>
              <a:t>10</a:t>
            </a:fld>
            <a:endParaRPr lang="en-US"/>
          </a:p>
        </p:txBody>
      </p:sp>
      <p:sp>
        <p:nvSpPr>
          <p:cNvPr id="8" name="Footer Placeholder 7">
            <a:extLst>
              <a:ext uri="{FF2B5EF4-FFF2-40B4-BE49-F238E27FC236}">
                <a16:creationId xmlns:a16="http://schemas.microsoft.com/office/drawing/2014/main" id="{AA62D6E9-97C1-A690-9CE5-CF354C4BA05E}"/>
              </a:ext>
            </a:extLst>
          </p:cNvPr>
          <p:cNvSpPr>
            <a:spLocks noGrp="1"/>
          </p:cNvSpPr>
          <p:nvPr>
            <p:ph type="ftr" sz="quarter" idx="11"/>
          </p:nvPr>
        </p:nvSpPr>
        <p:spPr/>
        <p:txBody>
          <a:bodyPr/>
          <a:lstStyle/>
          <a:p>
            <a:r>
              <a:rPr lang="en-US"/>
              <a:t>CGA LEGAL ADVISORY COMMITTEE</a:t>
            </a:r>
            <a:endParaRPr lang="en-US"/>
          </a:p>
        </p:txBody>
      </p:sp>
    </p:spTree>
    <p:extLst>
      <p:ext uri="{BB962C8B-B14F-4D97-AF65-F5344CB8AC3E}">
        <p14:creationId val="2633521381"/>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FD49D345-C661-C2DB-6EAC-C761C7E622A7}"/>
            </a:ext>
          </a:extLst>
        </p:cNvPr>
        <p:cNvGrpSpPr/>
        <p:nvPr/>
      </p:nvGrpSpPr>
      <p:grpSpPr>
        <a:xfrm>
          <a:off x="0" y="0"/>
          <a:ext cx="0" cy="0"/>
        </a:xfrm>
      </p:grpSpPr>
      <p:sp>
        <p:nvSpPr>
          <p:cNvPr id="2" name="Text Placeholder 1">
            <a:extLst>
              <a:ext uri="{FF2B5EF4-FFF2-40B4-BE49-F238E27FC236}">
                <a16:creationId xmlns:a16="http://schemas.microsoft.com/office/drawing/2014/main" id="{0FBA7747-6AAA-42A7-3B24-6CE53E768B39}"/>
              </a:ext>
            </a:extLst>
          </p:cNvPr>
          <p:cNvSpPr>
            <a:spLocks noGrp="1"/>
          </p:cNvSpPr>
          <p:nvPr>
            <p:ph type="body" idx="1"/>
          </p:nvPr>
        </p:nvSpPr>
        <p:spPr/>
        <p:txBody>
          <a:bodyPr/>
          <a:lstStyle/>
          <a:p>
            <a:r>
              <a:rPr lang="en-US"/>
              <a:t>How Traditional Retailers are Exposed Through </a:t>
            </a:r>
            <a:br>
              <a:rPr lang="en-US"/>
            </a:br>
            <a:r>
              <a:rPr lang="en-US"/>
              <a:t>Third-party Platforms</a:t>
            </a:r>
            <a:endParaRPr lang="fr-FR"/>
          </a:p>
        </p:txBody>
      </p:sp>
      <p:sp>
        <p:nvSpPr>
          <p:cNvPr id="3" name="Title 2">
            <a:extLst>
              <a:ext uri="{FF2B5EF4-FFF2-40B4-BE49-F238E27FC236}">
                <a16:creationId xmlns:a16="http://schemas.microsoft.com/office/drawing/2014/main" id="{176BAF5D-7439-D5A3-E367-FCE7BE16DF3E}"/>
              </a:ext>
            </a:extLst>
          </p:cNvPr>
          <p:cNvSpPr>
            <a:spLocks noGrp="1"/>
          </p:cNvSpPr>
          <p:nvPr>
            <p:ph type="title"/>
          </p:nvPr>
        </p:nvSpPr>
        <p:spPr>
          <a:xfrm>
            <a:off x="1371600" y="3062387"/>
            <a:ext cx="9448799" cy="1494881"/>
          </a:xfrm>
        </p:spPr>
        <p:txBody>
          <a:bodyPr/>
          <a:lstStyle/>
          <a:p>
            <a:r>
              <a:rPr lang="en-US" sz="6200"/>
              <a:t>The Grocery-Delivery Supply Chain Problem</a:t>
            </a:r>
          </a:p>
        </p:txBody>
      </p:sp>
      <p:sp>
        <p:nvSpPr>
          <p:cNvPr id="4" name="Text Placeholder 3">
            <a:extLst>
              <a:ext uri="{FF2B5EF4-FFF2-40B4-BE49-F238E27FC236}">
                <a16:creationId xmlns:a16="http://schemas.microsoft.com/office/drawing/2014/main" id="{D96047F1-273E-74D2-E5D1-AD7F8E93B90D}"/>
              </a:ext>
            </a:extLst>
          </p:cNvPr>
          <p:cNvSpPr>
            <a:spLocks noGrp="1"/>
          </p:cNvSpPr>
          <p:nvPr>
            <p:ph type="body" sz="quarter" idx="10"/>
          </p:nvPr>
        </p:nvSpPr>
        <p:spPr>
          <a:xfrm>
            <a:off x="5419201" y="1516337"/>
            <a:ext cx="1490662" cy="1179870"/>
          </a:xfrm>
        </p:spPr>
        <p:txBody>
          <a:bodyPr/>
          <a:lstStyle/>
          <a:p>
            <a:r>
              <a:rPr lang="en-US"/>
              <a:t>4</a:t>
            </a:r>
          </a:p>
        </p:txBody>
      </p:sp>
    </p:spTree>
    <p:extLst>
      <p:ext uri="{BB962C8B-B14F-4D97-AF65-F5344CB8AC3E}">
        <p14:creationId val="1919423294"/>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a:extLst>
              <a:ext uri="{FF2B5EF4-FFF2-40B4-BE49-F238E27FC236}">
                <a16:creationId xmlns:a16="http://schemas.microsoft.com/office/drawing/2014/main" id="{178D0381-2849-2165-21F5-4D65C6AFAEEB}"/>
              </a:ext>
            </a:extLst>
          </p:cNvPr>
          <p:cNvSpPr>
            <a:spLocks noGrp="1"/>
          </p:cNvSpPr>
          <p:nvPr>
            <p:ph type="title"/>
          </p:nvPr>
        </p:nvSpPr>
        <p:spPr>
          <a:xfrm>
            <a:off x="685800" y="693470"/>
            <a:ext cx="10820400" cy="1363930"/>
          </a:xfrm>
        </p:spPr>
        <p:txBody>
          <a:bodyPr/>
          <a:lstStyle/>
          <a:p>
            <a:r>
              <a:rPr lang="en-US" sz="4000"/>
              <a:t>Grocery Retailers + Delivery Platforms:</a:t>
            </a:r>
            <a:br>
              <a:rPr lang="en-US" sz="4000"/>
            </a:br>
            <a:r>
              <a:rPr lang="en-US" sz="3600" b="0" spc="-50"/>
              <a:t>A New Prop 65 Liability Nexus</a:t>
            </a:r>
            <a:endParaRPr lang="en-US" sz="4400" b="0" spc="-50"/>
          </a:p>
        </p:txBody>
      </p:sp>
      <p:sp>
        <p:nvSpPr>
          <p:cNvPr id="4" name="Slide Number Placeholder 3">
            <a:extLst>
              <a:ext uri="{FF2B5EF4-FFF2-40B4-BE49-F238E27FC236}">
                <a16:creationId xmlns:a16="http://schemas.microsoft.com/office/drawing/2014/main" id="{6A1A333D-BBA5-255A-9E1D-4924D7A843D7}"/>
              </a:ext>
            </a:extLst>
          </p:cNvPr>
          <p:cNvSpPr>
            <a:spLocks noGrp="1"/>
          </p:cNvSpPr>
          <p:nvPr>
            <p:ph type="sldNum" sz="quarter" idx="12"/>
          </p:nvPr>
        </p:nvSpPr>
        <p:spPr/>
        <p:txBody>
          <a:bodyPr/>
          <a:lstStyle/>
          <a:p>
            <a:fld id="{04ACA33F-E264-49CB-9432-9F5CE7FE39AE}" type="slidenum">
              <a:rPr lang="en-US" smtClean="0"/>
              <a:t>12</a:t>
            </a:fld>
            <a:endParaRPr lang="en-US"/>
          </a:p>
        </p:txBody>
      </p:sp>
      <p:sp>
        <p:nvSpPr>
          <p:cNvPr id="5" name="Footer Placeholder 4">
            <a:extLst>
              <a:ext uri="{FF2B5EF4-FFF2-40B4-BE49-F238E27FC236}">
                <a16:creationId xmlns:a16="http://schemas.microsoft.com/office/drawing/2014/main" id="{AEB4B5EE-992B-BFED-47C5-272407CA0C1B}"/>
              </a:ext>
            </a:extLst>
          </p:cNvPr>
          <p:cNvSpPr>
            <a:spLocks noGrp="1"/>
          </p:cNvSpPr>
          <p:nvPr>
            <p:ph type="ftr" sz="quarter" idx="11"/>
          </p:nvPr>
        </p:nvSpPr>
        <p:spPr/>
        <p:txBody>
          <a:bodyPr/>
          <a:lstStyle/>
          <a:p>
            <a:r>
              <a:rPr lang="en-US"/>
              <a:t>CGA LEGAL ADVISORY COMMITTEE</a:t>
            </a:r>
            <a:endParaRPr lang="en-US"/>
          </a:p>
        </p:txBody>
      </p:sp>
      <p:sp>
        <p:nvSpPr>
          <p:cNvPr id="18" name="TextBox 17">
            <a:extLst>
              <a:ext uri="{FF2B5EF4-FFF2-40B4-BE49-F238E27FC236}">
                <a16:creationId xmlns:a16="http://schemas.microsoft.com/office/drawing/2014/main" id="{E03D062C-CD4C-FEF9-398F-43AAF5DA9A8A}"/>
              </a:ext>
            </a:extLst>
          </p:cNvPr>
          <p:cNvSpPr txBox="1"/>
          <p:nvPr/>
        </p:nvSpPr>
        <p:spPr>
          <a:xfrm>
            <a:off x="685800" y="2057401"/>
            <a:ext cx="10820400" cy="650718"/>
          </a:xfrm>
          <a:prstGeom prst="rect">
            <a:avLst/>
          </a:prstGeom>
          <a:solidFill>
            <a:schemeClr val="bg1"/>
          </a:solidFill>
          <a:ln w="28575">
            <a:solidFill>
              <a:srgbClr val="B2BB1E"/>
            </a:solidFill>
          </a:ln>
        </p:spPr>
        <p:txBody>
          <a:bodyPr wrap="square" lIns="0" tIns="91440" rIns="0" bIns="91440" rtlCol="0">
            <a:noAutofit/>
          </a:bodyPr>
          <a:lstStyle/>
          <a:p>
            <a:pPr algn="ctr">
              <a:spcBef>
                <a:spcPts val="300"/>
              </a:spcBef>
            </a:pPr>
            <a:r>
              <a:rPr lang="en-US" sz="1400">
                <a:latin typeface="+mj-lt"/>
              </a:rPr>
              <a:t>Traditional Prop 65 supply chain:  Manufacturer / Co-Packer  →  Distributor  →  Retailer  →  Consumer</a:t>
            </a:r>
          </a:p>
          <a:p>
            <a:pPr algn="ctr">
              <a:spcBef>
                <a:spcPts val="300"/>
              </a:spcBef>
            </a:pPr>
            <a:r>
              <a:rPr lang="en-US" sz="1400" b="1">
                <a:latin typeface="+mj-lt"/>
              </a:rPr>
              <a:t>New reality: Manufacturer / Co-Packer  →  Distributor  →  Grocery Retailer  →  Delivery Platform  →  Consumer</a:t>
            </a:r>
          </a:p>
        </p:txBody>
      </p:sp>
      <p:sp>
        <p:nvSpPr>
          <p:cNvPr id="20" name="Rectangle 19">
            <a:extLst>
              <a:ext uri="{FF2B5EF4-FFF2-40B4-BE49-F238E27FC236}">
                <a16:creationId xmlns:a16="http://schemas.microsoft.com/office/drawing/2014/main" id="{45B96C34-37A2-81BB-2AF2-CAC7CDE8B65B}"/>
              </a:ext>
            </a:extLst>
          </p:cNvPr>
          <p:cNvSpPr/>
          <p:nvPr/>
        </p:nvSpPr>
        <p:spPr>
          <a:xfrm>
            <a:off x="685801" y="3099423"/>
            <a:ext cx="3539412" cy="30727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lstStyle/>
          <a:p>
            <a:pPr marL="182880" indent="-182880">
              <a:spcBef>
                <a:spcPts val="800"/>
              </a:spcBef>
              <a:buClr>
                <a:srgbClr val="B2BB1E"/>
              </a:buClr>
              <a:buFont typeface="Arial" panose="020b0604020202020204" pitchFamily="34" charset="0"/>
              <a:buChar char="•"/>
            </a:pPr>
            <a:r>
              <a:rPr lang="en-US" sz="1300" b="1">
                <a:solidFill>
                  <a:schemeClr val="tx1"/>
                </a:solidFill>
              </a:rPr>
              <a:t>Traditional Defense Still Applies</a:t>
            </a:r>
            <a:br>
              <a:rPr lang="en-US" sz="1300" b="1">
                <a:solidFill>
                  <a:schemeClr val="tx1"/>
                </a:solidFill>
              </a:rPr>
            </a:br>
            <a:r>
              <a:rPr lang="en-US" sz="1100">
                <a:solidFill>
                  <a:schemeClr val="tx1"/>
                </a:solidFill>
              </a:rPr>
              <a:t>Grocery retailers typically tender Prop 65 claims upstream to manufacturers or co-packers. That remains the primary line of defense.</a:t>
            </a:r>
          </a:p>
          <a:p>
            <a:pPr marL="182880" marR="0" lvl="0" indent="-182880" algn="l" defTabSz="914400" rtl="0" eaLnBrk="1" fontAlgn="auto" latinLnBrk="0" hangingPunct="1">
              <a:lnSpc>
                <a:spcPct val="100000"/>
              </a:lnSpc>
              <a:spcBef>
                <a:spcPts val="800"/>
              </a:spcBef>
              <a:spcAft>
                <a:spcPct val="0"/>
              </a:spcAft>
              <a:buClr>
                <a:srgbClr val="B2BB1E"/>
              </a:buClr>
              <a:buSzTx/>
              <a:buFont typeface="Arial" panose="020b0604020202020204" pitchFamily="34" charset="0"/>
              <a:buChar char="•"/>
              <a:defRPr/>
            </a:pPr>
            <a:r>
              <a:rPr kumimoji="0" lang="en-US" sz="1300" b="1" i="0" u="none" strike="noStrike" kern="1200" cap="none" spc="0" normalizeH="0" baseline="0" noProof="0">
                <a:ln>
                  <a:noFill/>
                </a:ln>
                <a:solidFill>
                  <a:srgbClr val="000000"/>
                </a:solidFill>
                <a:effectLst/>
                <a:uLnTx/>
                <a:uFillTx/>
                <a:latin typeface="Georgia"/>
                <a:ea typeface="+mn-ea"/>
                <a:cs typeface="+mn-cs"/>
              </a:rPr>
              <a:t>New Vector: Delivery Platform Liability</a:t>
            </a:r>
            <a:br>
              <a:rPr kumimoji="0" lang="en-US" sz="1300" b="1" i="0" u="none" strike="noStrike" kern="1200" cap="none" spc="0" normalizeH="0" baseline="0" noProof="0">
                <a:ln>
                  <a:noFill/>
                </a:ln>
                <a:solidFill>
                  <a:srgbClr val="000000"/>
                </a:solidFill>
                <a:effectLst/>
                <a:uLnTx/>
                <a:uFillTx/>
                <a:latin typeface="Georgia"/>
                <a:ea typeface="+mn-ea"/>
                <a:cs typeface="+mn-cs"/>
              </a:rPr>
            </a:br>
            <a:r>
              <a:rPr kumimoji="0" lang="en-US" sz="1100" b="0" i="0" u="none" strike="noStrike" kern="1200" cap="none" spc="0" normalizeH="0" baseline="0" noProof="0">
                <a:ln>
                  <a:noFill/>
                </a:ln>
                <a:solidFill>
                  <a:srgbClr val="000000"/>
                </a:solidFill>
                <a:effectLst/>
                <a:uLnTx/>
                <a:uFillTx/>
                <a:latin typeface="Georgia"/>
                <a:ea typeface="+mn-ea"/>
                <a:cs typeface="+mn-cs"/>
              </a:rPr>
              <a:t>When a grocery retailer's products are sold via a delivery platform (Uber Eats, DoorDash, Instacart), the platform may be targeted—but the retailer is in the chain.</a:t>
            </a:r>
          </a:p>
          <a:p>
            <a:pPr marL="182880" marR="0" lvl="0" indent="-182880" algn="l" defTabSz="914400" rtl="0" eaLnBrk="1" fontAlgn="auto" latinLnBrk="0" hangingPunct="1">
              <a:lnSpc>
                <a:spcPct val="100000"/>
              </a:lnSpc>
              <a:spcBef>
                <a:spcPts val="800"/>
              </a:spcBef>
              <a:spcAft>
                <a:spcPct val="0"/>
              </a:spcAft>
              <a:buClr>
                <a:srgbClr val="B2BB1E"/>
              </a:buClr>
              <a:buSzTx/>
              <a:buFont typeface="Arial" panose="020b0604020202020204" pitchFamily="34" charset="0"/>
              <a:buChar char="•"/>
              <a:defRPr/>
            </a:pPr>
            <a:r>
              <a:rPr kumimoji="0" lang="en-US" sz="1300" b="1" i="0" u="none" strike="noStrike" kern="1200" cap="none" spc="0" normalizeH="0" baseline="0" noProof="0">
                <a:ln>
                  <a:noFill/>
                </a:ln>
                <a:solidFill>
                  <a:srgbClr val="000000"/>
                </a:solidFill>
                <a:effectLst/>
                <a:uLnTx/>
                <a:uFillTx/>
                <a:latin typeface="Georgia"/>
                <a:ea typeface="+mn-ea"/>
                <a:cs typeface="+mn-cs"/>
              </a:rPr>
              <a:t>Constructive Knowledge Risk</a:t>
            </a:r>
            <a:br>
              <a:rPr kumimoji="0" lang="en-US" sz="1400" b="1" i="0" u="none" strike="noStrike" kern="1200" cap="none" spc="0" normalizeH="0" baseline="0" noProof="0">
                <a:ln>
                  <a:noFill/>
                </a:ln>
                <a:solidFill>
                  <a:srgbClr val="000000"/>
                </a:solidFill>
                <a:effectLst/>
                <a:uLnTx/>
                <a:uFillTx/>
                <a:latin typeface="Georgia"/>
                <a:ea typeface="+mn-ea"/>
                <a:cs typeface="+mn-cs"/>
              </a:rPr>
            </a:br>
            <a:r>
              <a:rPr kumimoji="0" lang="en-US" sz="1100" b="0" i="0" u="none" strike="noStrike" kern="1200" cap="none" spc="0" normalizeH="0" baseline="0" noProof="0">
                <a:ln>
                  <a:noFill/>
                </a:ln>
                <a:solidFill>
                  <a:srgbClr val="000000"/>
                </a:solidFill>
                <a:effectLst/>
                <a:uLnTx/>
                <a:uFillTx/>
                <a:latin typeface="Georgia"/>
                <a:ea typeface="+mn-ea"/>
                <a:cs typeface="+mn-cs"/>
              </a:rPr>
              <a:t>If the retailer knows products require Prop 65 warnings in-store but hasn't notified the delivery platform, it may face constructive knowledge exposure.</a:t>
            </a:r>
            <a:endParaRPr kumimoji="0" lang="en-US" sz="1200" b="0" i="0" u="none" strike="noStrike" kern="1200" cap="none" spc="0" normalizeH="0" baseline="0" noProof="0">
              <a:ln>
                <a:noFill/>
              </a:ln>
              <a:solidFill>
                <a:srgbClr val="000000"/>
              </a:solidFill>
              <a:effectLst/>
              <a:uLnTx/>
              <a:uFillTx/>
              <a:latin typeface="Georgia"/>
              <a:ea typeface="+mn-ea"/>
              <a:cs typeface="+mn-cs"/>
            </a:endParaRPr>
          </a:p>
        </p:txBody>
      </p:sp>
      <p:sp>
        <p:nvSpPr>
          <p:cNvPr id="22" name="Rectangle 21">
            <a:extLst>
              <a:ext uri="{FF2B5EF4-FFF2-40B4-BE49-F238E27FC236}">
                <a16:creationId xmlns:a16="http://schemas.microsoft.com/office/drawing/2014/main" id="{5635C1CE-C671-7BE7-0190-45003A0259FC}"/>
              </a:ext>
            </a:extLst>
          </p:cNvPr>
          <p:cNvSpPr/>
          <p:nvPr/>
        </p:nvSpPr>
        <p:spPr>
          <a:xfrm>
            <a:off x="4326294" y="3107093"/>
            <a:ext cx="3539412" cy="32547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lstStyle/>
          <a:p>
            <a:pPr marL="182880" marR="0" lvl="0" indent="-182880" algn="l" defTabSz="914400" rtl="0" eaLnBrk="1" fontAlgn="auto" latinLnBrk="0" hangingPunct="1">
              <a:lnSpc>
                <a:spcPct val="100000"/>
              </a:lnSpc>
              <a:spcBef>
                <a:spcPts val="800"/>
              </a:spcBef>
              <a:spcAft>
                <a:spcPct val="0"/>
              </a:spcAft>
              <a:buClr>
                <a:srgbClr val="B2BB1E"/>
              </a:buClr>
              <a:buSzTx/>
              <a:buFont typeface="Arial" panose="020b0604020202020204" pitchFamily="34" charset="0"/>
              <a:buChar char="•"/>
              <a:defRPr/>
            </a:pPr>
            <a:r>
              <a:rPr kumimoji="0" lang="en-US" sz="1300" b="1" i="0" u="none" strike="noStrike" kern="1200" cap="none" spc="0" normalizeH="0" baseline="0" noProof="0">
                <a:ln>
                  <a:noFill/>
                </a:ln>
                <a:solidFill>
                  <a:srgbClr val="000000"/>
                </a:solidFill>
                <a:effectLst/>
                <a:uLnTx/>
                <a:uFillTx/>
                <a:latin typeface="Georgia"/>
                <a:ea typeface="+mn-ea"/>
                <a:cs typeface="+mn-cs"/>
              </a:rPr>
              <a:t>Should Grocery Retailers Notify Delivery Platforms?</a:t>
            </a:r>
            <a:br>
              <a:rPr kumimoji="0" lang="en-US" sz="1400" b="1" i="0" u="none" strike="noStrike" kern="1200" cap="none" spc="0" normalizeH="0" baseline="0" noProof="0">
                <a:ln>
                  <a:noFill/>
                </a:ln>
                <a:solidFill>
                  <a:srgbClr val="000000"/>
                </a:solidFill>
                <a:effectLst/>
                <a:uLnTx/>
                <a:uFillTx/>
                <a:latin typeface="Georgia"/>
                <a:ea typeface="+mn-ea"/>
                <a:cs typeface="+mn-cs"/>
              </a:rPr>
            </a:br>
            <a:r>
              <a:rPr kumimoji="0" lang="en-US" sz="1100" b="0" i="0" u="none" strike="noStrike" kern="1200" cap="none" spc="0" normalizeH="0" baseline="0" noProof="0">
                <a:ln>
                  <a:noFill/>
                </a:ln>
                <a:solidFill>
                  <a:srgbClr val="000000"/>
                </a:solidFill>
                <a:effectLst/>
                <a:uLnTx/>
                <a:uFillTx/>
                <a:latin typeface="Georgia"/>
                <a:ea typeface="+mn-ea"/>
                <a:cs typeface="+mn-cs"/>
              </a:rPr>
              <a:t>Under Cal. Code Regs. § 25600.2(b), upstream entities can formally notify a downstream retail seller of Prop 65 obligations—shifting compliance responsibility.</a:t>
            </a:r>
          </a:p>
          <a:p>
            <a:pPr marL="182880" marR="0" lvl="0" indent="-182880" algn="l" defTabSz="914400" rtl="0" eaLnBrk="1" fontAlgn="auto" latinLnBrk="0" hangingPunct="1">
              <a:lnSpc>
                <a:spcPct val="100000"/>
              </a:lnSpc>
              <a:spcBef>
                <a:spcPts val="800"/>
              </a:spcBef>
              <a:spcAft>
                <a:spcPct val="0"/>
              </a:spcAft>
              <a:buClr>
                <a:srgbClr val="B2BB1E"/>
              </a:buClr>
              <a:buSzTx/>
              <a:buFont typeface="Arial" panose="020b0604020202020204" pitchFamily="34" charset="0"/>
              <a:buChar char="•"/>
              <a:defRPr/>
            </a:pPr>
            <a:r>
              <a:rPr kumimoji="0" lang="en-US" sz="1300" b="1" i="0" u="none" strike="noStrike" kern="1200" cap="none" spc="0" normalizeH="0" baseline="0" noProof="0">
                <a:ln>
                  <a:noFill/>
                </a:ln>
                <a:solidFill>
                  <a:srgbClr val="000000"/>
                </a:solidFill>
                <a:effectLst/>
                <a:uLnTx/>
                <a:uFillTx/>
                <a:latin typeface="Georgia"/>
                <a:ea typeface="+mn-ea"/>
                <a:cs typeface="+mn-cs"/>
              </a:rPr>
              <a:t>Written Notice Protects the Upstream Party</a:t>
            </a:r>
            <a:br>
              <a:rPr kumimoji="0" lang="en-US" sz="1400" b="1" i="0" u="none" strike="noStrike" kern="1200" cap="none" spc="0" normalizeH="0" baseline="0" noProof="0">
                <a:ln>
                  <a:noFill/>
                </a:ln>
                <a:solidFill>
                  <a:srgbClr val="000000"/>
                </a:solidFill>
                <a:effectLst/>
                <a:uLnTx/>
                <a:uFillTx/>
                <a:latin typeface="Georgia"/>
                <a:ea typeface="+mn-ea"/>
                <a:cs typeface="+mn-cs"/>
              </a:rPr>
            </a:br>
            <a:r>
              <a:rPr kumimoji="0" lang="en-US" sz="1100" b="0" i="0" u="none" strike="noStrike" kern="1200" cap="none" spc="0" normalizeH="0" baseline="0" noProof="0">
                <a:ln>
                  <a:noFill/>
                </a:ln>
                <a:solidFill>
                  <a:srgbClr val="000000"/>
                </a:solidFill>
                <a:effectLst/>
                <a:uLnTx/>
                <a:uFillTx/>
                <a:latin typeface="Georgia"/>
                <a:ea typeface="+mn-ea"/>
                <a:cs typeface="+mn-cs"/>
              </a:rPr>
              <a:t>If a grocery retailer provides written Prop 65 notice to a delivery platform (identifying products, chemicals, and warning content), the retailer reduces its own exposure.</a:t>
            </a:r>
            <a:endParaRPr kumimoji="0" lang="en-US" sz="1200" b="0" i="0" u="none" strike="noStrike" kern="1200" cap="none" spc="0" normalizeH="0" baseline="0" noProof="0">
              <a:ln>
                <a:noFill/>
              </a:ln>
              <a:solidFill>
                <a:srgbClr val="000000"/>
              </a:solidFill>
              <a:effectLst/>
              <a:uLnTx/>
              <a:uFillTx/>
              <a:latin typeface="Georgia"/>
              <a:ea typeface="+mn-ea"/>
              <a:cs typeface="+mn-cs"/>
            </a:endParaRPr>
          </a:p>
          <a:p>
            <a:pPr marL="182880" marR="0" lvl="0" indent="-182880" algn="l" defTabSz="914400" rtl="0" eaLnBrk="1" fontAlgn="auto" latinLnBrk="0" hangingPunct="1">
              <a:lnSpc>
                <a:spcPct val="100000"/>
              </a:lnSpc>
              <a:spcBef>
                <a:spcPts val="800"/>
              </a:spcBef>
              <a:spcAft>
                <a:spcPct val="0"/>
              </a:spcAft>
              <a:buClr>
                <a:srgbClr val="B2BB1E"/>
              </a:buClr>
              <a:buSzTx/>
              <a:buFont typeface="Arial" panose="020b0604020202020204" pitchFamily="34" charset="0"/>
              <a:buChar char="•"/>
              <a:defRPr/>
            </a:pPr>
            <a:r>
              <a:rPr kumimoji="0" lang="en-US" sz="1300" b="1" i="0" u="none" strike="noStrike" kern="1200" cap="none" spc="0" normalizeH="0" baseline="0" noProof="0">
                <a:ln>
                  <a:noFill/>
                </a:ln>
                <a:solidFill>
                  <a:srgbClr val="000000"/>
                </a:solidFill>
                <a:effectLst/>
                <a:uLnTx/>
                <a:uFillTx/>
                <a:latin typeface="Georgia"/>
                <a:ea typeface="+mn-ea"/>
                <a:cs typeface="+mn-cs"/>
              </a:rPr>
              <a:t>Traditional Defense Still Applies</a:t>
            </a:r>
            <a:br>
              <a:rPr kumimoji="0" lang="en-US" sz="1400" b="1" i="0" u="none" strike="noStrike" kern="1200" cap="none" spc="0" normalizeH="0" baseline="0" noProof="0">
                <a:ln>
                  <a:noFill/>
                </a:ln>
                <a:solidFill>
                  <a:srgbClr val="000000"/>
                </a:solidFill>
                <a:effectLst/>
                <a:uLnTx/>
                <a:uFillTx/>
                <a:latin typeface="Georgia"/>
                <a:ea typeface="+mn-ea"/>
                <a:cs typeface="+mn-cs"/>
              </a:rPr>
            </a:br>
            <a:r>
              <a:rPr kumimoji="0" lang="en-US" sz="1100" b="0" i="0" u="none" strike="noStrike" kern="1200" cap="none" spc="0" normalizeH="0" baseline="0" noProof="0">
                <a:ln>
                  <a:noFill/>
                </a:ln>
                <a:solidFill>
                  <a:srgbClr val="000000"/>
                </a:solidFill>
                <a:effectLst/>
                <a:uLnTx/>
                <a:uFillTx/>
                <a:latin typeface="Georgia"/>
                <a:ea typeface="+mn-ea"/>
                <a:cs typeface="+mn-cs"/>
              </a:rPr>
              <a:t>As enforcement evolves, plaintiffs may argue that a grocer—aware of Prop 65 obligations in-store—should have affirmatively notified downstream platforms.</a:t>
            </a:r>
            <a:endParaRPr kumimoji="0" lang="en-US" sz="1200" b="0" i="0" u="none" strike="noStrike" kern="1200" cap="none" spc="0" normalizeH="0" baseline="0" noProof="0">
              <a:ln>
                <a:noFill/>
              </a:ln>
              <a:solidFill>
                <a:srgbClr val="000000"/>
              </a:solidFill>
              <a:effectLst/>
              <a:uLnTx/>
              <a:uFillTx/>
              <a:latin typeface="Georgia"/>
              <a:ea typeface="+mn-ea"/>
              <a:cs typeface="+mn-cs"/>
            </a:endParaRPr>
          </a:p>
        </p:txBody>
      </p:sp>
      <p:sp>
        <p:nvSpPr>
          <p:cNvPr id="23" name="Rectangle 22">
            <a:extLst>
              <a:ext uri="{FF2B5EF4-FFF2-40B4-BE49-F238E27FC236}">
                <a16:creationId xmlns:a16="http://schemas.microsoft.com/office/drawing/2014/main" id="{0EF03EAD-E8A9-5BC6-0FD6-13FD02015C34}"/>
              </a:ext>
            </a:extLst>
          </p:cNvPr>
          <p:cNvSpPr/>
          <p:nvPr/>
        </p:nvSpPr>
        <p:spPr>
          <a:xfrm>
            <a:off x="7966787" y="3107093"/>
            <a:ext cx="3539412" cy="32470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lstStyle/>
          <a:p>
            <a:pPr marL="182880" marR="0" lvl="0" indent="-182880" algn="l" defTabSz="914400" rtl="0" eaLnBrk="1" fontAlgn="auto" latinLnBrk="0" hangingPunct="1">
              <a:lnSpc>
                <a:spcPct val="100000"/>
              </a:lnSpc>
              <a:spcBef>
                <a:spcPts val="800"/>
              </a:spcBef>
              <a:spcAft>
                <a:spcPct val="0"/>
              </a:spcAft>
              <a:buClr>
                <a:srgbClr val="B2BB1E"/>
              </a:buClr>
              <a:buSzTx/>
              <a:buFont typeface="Arial" panose="020b0604020202020204" pitchFamily="34" charset="0"/>
              <a:buChar char="•"/>
              <a:defRPr/>
            </a:pPr>
            <a:r>
              <a:rPr kumimoji="0" lang="en-US" sz="1300" b="1" i="0" u="none" strike="noStrike" kern="1200" cap="none" spc="0" normalizeH="0" baseline="0" noProof="0">
                <a:ln>
                  <a:noFill/>
                </a:ln>
                <a:solidFill>
                  <a:srgbClr val="000000"/>
                </a:solidFill>
                <a:effectLst/>
                <a:uLnTx/>
                <a:uFillTx/>
                <a:latin typeface="Georgia"/>
                <a:ea typeface="+mn-ea"/>
                <a:cs typeface="+mn-cs"/>
              </a:rPr>
              <a:t>Review Delivery Platform Contracts</a:t>
            </a:r>
            <a:br>
              <a:rPr kumimoji="0" lang="en-US" sz="1400" b="1" i="0" u="none" strike="noStrike" kern="1200" cap="none" spc="0" normalizeH="0" baseline="0" noProof="0">
                <a:ln>
                  <a:noFill/>
                </a:ln>
                <a:solidFill>
                  <a:srgbClr val="000000"/>
                </a:solidFill>
                <a:effectLst/>
                <a:uLnTx/>
                <a:uFillTx/>
                <a:latin typeface="Georgia"/>
                <a:ea typeface="+mn-ea"/>
                <a:cs typeface="+mn-cs"/>
              </a:rPr>
            </a:br>
            <a:r>
              <a:rPr kumimoji="0" lang="en-US" sz="1100" b="0" i="0" u="none" strike="noStrike" kern="1200" cap="none" spc="0" normalizeH="0" baseline="0" noProof="0">
                <a:ln>
                  <a:noFill/>
                </a:ln>
                <a:solidFill>
                  <a:srgbClr val="000000"/>
                </a:solidFill>
                <a:effectLst/>
                <a:uLnTx/>
                <a:uFillTx/>
                <a:latin typeface="Georgia"/>
                <a:ea typeface="+mn-ea"/>
                <a:cs typeface="+mn-cs"/>
              </a:rPr>
              <a:t>Do existing agreements with Uber Eats, DoorDash, or Instacart address Prop 65 warnings? Most do not. This is a gap to close.</a:t>
            </a:r>
          </a:p>
          <a:p>
            <a:pPr marL="182880" marR="0" lvl="0" indent="-182880" algn="l" defTabSz="914400" rtl="0" eaLnBrk="1" fontAlgn="auto" latinLnBrk="0" hangingPunct="1">
              <a:lnSpc>
                <a:spcPct val="100000"/>
              </a:lnSpc>
              <a:spcBef>
                <a:spcPts val="800"/>
              </a:spcBef>
              <a:spcAft>
                <a:spcPct val="0"/>
              </a:spcAft>
              <a:buClr>
                <a:srgbClr val="B2BB1E"/>
              </a:buClr>
              <a:buSzTx/>
              <a:buFont typeface="Arial" panose="020b0604020202020204" pitchFamily="34" charset="0"/>
              <a:buChar char="•"/>
              <a:defRPr/>
            </a:pPr>
            <a:r>
              <a:rPr kumimoji="0" lang="en-US" sz="1300" b="1" i="0" u="none" strike="noStrike" kern="1200" cap="none" spc="0" normalizeH="0" baseline="0" noProof="0">
                <a:ln>
                  <a:noFill/>
                </a:ln>
                <a:solidFill>
                  <a:srgbClr val="000000"/>
                </a:solidFill>
                <a:effectLst/>
                <a:uLnTx/>
                <a:uFillTx/>
                <a:latin typeface="Georgia"/>
                <a:ea typeface="+mn-ea"/>
                <a:cs typeface="+mn-cs"/>
              </a:rPr>
              <a:t>Implement a Written Notice Program</a:t>
            </a:r>
            <a:br>
              <a:rPr kumimoji="0" lang="en-US" sz="1400" b="1" i="0" u="none" strike="noStrike" kern="1200" cap="none" spc="0" normalizeH="0" baseline="0" noProof="0">
                <a:ln>
                  <a:noFill/>
                </a:ln>
                <a:solidFill>
                  <a:srgbClr val="000000"/>
                </a:solidFill>
                <a:effectLst/>
                <a:uLnTx/>
                <a:uFillTx/>
                <a:latin typeface="Georgia"/>
                <a:ea typeface="+mn-ea"/>
                <a:cs typeface="+mn-cs"/>
              </a:rPr>
            </a:br>
            <a:r>
              <a:rPr kumimoji="0" lang="en-US" sz="1100" b="0" i="0" u="none" strike="noStrike" kern="1200" cap="none" spc="0" normalizeH="0" baseline="0" noProof="0">
                <a:ln>
                  <a:noFill/>
                </a:ln>
                <a:solidFill>
                  <a:srgbClr val="000000"/>
                </a:solidFill>
                <a:effectLst/>
                <a:uLnTx/>
                <a:uFillTx/>
                <a:latin typeface="Georgia"/>
                <a:ea typeface="+mn-ea"/>
                <a:cs typeface="+mn-cs"/>
              </a:rPr>
              <a:t>Consider proactively providing written Prop 65 notice to all delivery platform partners for product categories where warnings are already required.</a:t>
            </a:r>
            <a:endParaRPr kumimoji="0" lang="en-US" sz="1200" b="0" i="0" u="none" strike="noStrike" kern="1200" cap="none" spc="0" normalizeH="0" baseline="0" noProof="0">
              <a:ln>
                <a:noFill/>
              </a:ln>
              <a:solidFill>
                <a:srgbClr val="000000"/>
              </a:solidFill>
              <a:effectLst/>
              <a:uLnTx/>
              <a:uFillTx/>
              <a:latin typeface="Georgia"/>
              <a:ea typeface="+mn-ea"/>
              <a:cs typeface="+mn-cs"/>
            </a:endParaRPr>
          </a:p>
          <a:p>
            <a:pPr marL="182880" marR="0" lvl="0" indent="-182880" algn="l" defTabSz="914400" rtl="0" eaLnBrk="1" fontAlgn="auto" latinLnBrk="0" hangingPunct="1">
              <a:lnSpc>
                <a:spcPct val="100000"/>
              </a:lnSpc>
              <a:spcBef>
                <a:spcPts val="800"/>
              </a:spcBef>
              <a:spcAft>
                <a:spcPct val="0"/>
              </a:spcAft>
              <a:buClr>
                <a:srgbClr val="B2BB1E"/>
              </a:buClr>
              <a:buSzTx/>
              <a:buFont typeface="Arial" panose="020b0604020202020204" pitchFamily="34" charset="0"/>
              <a:buChar char="•"/>
              <a:defRPr/>
            </a:pPr>
            <a:r>
              <a:rPr kumimoji="0" lang="en-US" sz="1300" b="1" i="0" u="none" strike="noStrike" kern="1200" cap="none" spc="0" normalizeH="0" baseline="0" noProof="0">
                <a:ln>
                  <a:noFill/>
                </a:ln>
                <a:solidFill>
                  <a:srgbClr val="000000"/>
                </a:solidFill>
                <a:effectLst/>
                <a:uLnTx/>
                <a:uFillTx/>
                <a:latin typeface="Georgia"/>
                <a:ea typeface="+mn-ea"/>
                <a:cs typeface="+mn-cs"/>
              </a:rPr>
              <a:t>Monitor Enforcement Evolution</a:t>
            </a:r>
            <a:br>
              <a:rPr kumimoji="0" lang="en-US" sz="1400" b="1" i="0" u="none" strike="noStrike" kern="1200" cap="none" spc="0" normalizeH="0" baseline="0" noProof="0">
                <a:ln>
                  <a:noFill/>
                </a:ln>
                <a:solidFill>
                  <a:srgbClr val="000000"/>
                </a:solidFill>
                <a:effectLst/>
                <a:uLnTx/>
                <a:uFillTx/>
                <a:latin typeface="Georgia"/>
                <a:ea typeface="+mn-ea"/>
                <a:cs typeface="+mn-cs"/>
              </a:rPr>
            </a:br>
            <a:r>
              <a:rPr kumimoji="0" lang="en-US" sz="1100" b="0" i="0" u="none" strike="noStrike" kern="1200" cap="none" spc="0" normalizeH="0" baseline="0" noProof="0">
                <a:ln>
                  <a:noFill/>
                </a:ln>
                <a:solidFill>
                  <a:srgbClr val="000000"/>
                </a:solidFill>
                <a:effectLst/>
                <a:uLnTx/>
                <a:uFillTx/>
                <a:latin typeface="Georgia"/>
                <a:ea typeface="+mn-ea"/>
                <a:cs typeface="+mn-cs"/>
              </a:rPr>
              <a:t>Delivery platform enforcement is early-stage. Getting ahead of it—while enforcement is still low—is far cheaper than responding reactively.</a:t>
            </a:r>
            <a:endParaRPr kumimoji="0" lang="en-US" sz="1200" b="0" i="0" u="none" strike="noStrike" kern="1200" cap="none" spc="0" normalizeH="0" baseline="0" noProof="0">
              <a:ln>
                <a:noFill/>
              </a:ln>
              <a:solidFill>
                <a:srgbClr val="000000"/>
              </a:solidFill>
              <a:effectLst/>
              <a:uLnTx/>
              <a:uFillTx/>
              <a:latin typeface="Georgia"/>
              <a:ea typeface="+mn-ea"/>
              <a:cs typeface="+mn-cs"/>
            </a:endParaRPr>
          </a:p>
        </p:txBody>
      </p:sp>
      <p:sp>
        <p:nvSpPr>
          <p:cNvPr id="24" name="Text Placeholder 4">
            <a:extLst>
              <a:ext uri="{FF2B5EF4-FFF2-40B4-BE49-F238E27FC236}">
                <a16:creationId xmlns:a16="http://schemas.microsoft.com/office/drawing/2014/main" id="{6B8A6C47-27C1-2456-E8C9-09AEEEC28110}"/>
              </a:ext>
            </a:extLst>
          </p:cNvPr>
          <p:cNvSpPr txBox="1"/>
          <p:nvPr/>
        </p:nvSpPr>
        <p:spPr>
          <a:xfrm>
            <a:off x="685801" y="2864499"/>
            <a:ext cx="3539412" cy="234925"/>
          </a:xfrm>
          <a:prstGeom prst="rect">
            <a:avLst/>
          </a:prstGeom>
          <a:solidFill>
            <a:srgbClr val="003D58"/>
          </a:solidFill>
        </p:spPr>
        <p:txBody>
          <a:bodyPr vert="horz" lIns="0" tIns="0" rIns="0" bIns="0" rtlCol="0" anchor="ctr">
            <a:noAutofit/>
          </a:bodyPr>
          <a:lst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b="1" cap="all" spc="100">
                <a:solidFill>
                  <a:schemeClr val="bg1"/>
                </a:solidFill>
                <a:latin typeface="+mj-lt"/>
              </a:rPr>
              <a:t>The Grocery retailer’s exposure</a:t>
            </a:r>
          </a:p>
        </p:txBody>
      </p:sp>
      <p:sp>
        <p:nvSpPr>
          <p:cNvPr id="25" name="Text Placeholder 4">
            <a:extLst>
              <a:ext uri="{FF2B5EF4-FFF2-40B4-BE49-F238E27FC236}">
                <a16:creationId xmlns:a16="http://schemas.microsoft.com/office/drawing/2014/main" id="{81502230-F44F-2875-DC22-47A64E99DC65}"/>
              </a:ext>
            </a:extLst>
          </p:cNvPr>
          <p:cNvSpPr txBox="1"/>
          <p:nvPr/>
        </p:nvSpPr>
        <p:spPr>
          <a:xfrm>
            <a:off x="4326294" y="2872169"/>
            <a:ext cx="3539412" cy="234925"/>
          </a:xfrm>
          <a:prstGeom prst="rect">
            <a:avLst/>
          </a:prstGeom>
          <a:solidFill>
            <a:srgbClr val="003D58"/>
          </a:solidFill>
        </p:spPr>
        <p:txBody>
          <a:bodyPr vert="horz" lIns="0" tIns="0" rIns="0" bIns="0" rtlCol="0" anchor="ctr">
            <a:noAutofit/>
          </a:bodyPr>
          <a:lst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b="1" cap="all" spc="100">
                <a:solidFill>
                  <a:schemeClr val="bg1"/>
                </a:solidFill>
                <a:latin typeface="+mj-lt"/>
              </a:rPr>
              <a:t>The affirmative notice question</a:t>
            </a:r>
          </a:p>
        </p:txBody>
      </p:sp>
      <p:sp>
        <p:nvSpPr>
          <p:cNvPr id="26" name="Text Placeholder 4">
            <a:extLst>
              <a:ext uri="{FF2B5EF4-FFF2-40B4-BE49-F238E27FC236}">
                <a16:creationId xmlns:a16="http://schemas.microsoft.com/office/drawing/2014/main" id="{3D2D352E-6839-30ED-1209-528DD686C7B1}"/>
              </a:ext>
            </a:extLst>
          </p:cNvPr>
          <p:cNvSpPr txBox="1"/>
          <p:nvPr/>
        </p:nvSpPr>
        <p:spPr>
          <a:xfrm>
            <a:off x="7966788" y="2872169"/>
            <a:ext cx="3539412" cy="234925"/>
          </a:xfrm>
          <a:prstGeom prst="rect">
            <a:avLst/>
          </a:prstGeom>
          <a:solidFill>
            <a:srgbClr val="003D58"/>
          </a:solidFill>
        </p:spPr>
        <p:txBody>
          <a:bodyPr vert="horz" lIns="0" tIns="0" rIns="0" bIns="0" rtlCol="0" anchor="ctr">
            <a:noAutofit/>
          </a:bodyPr>
          <a:lst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b="1" cap="all" spc="100">
                <a:solidFill>
                  <a:schemeClr val="bg1"/>
                </a:solidFill>
                <a:latin typeface="+mj-lt"/>
              </a:rPr>
              <a:t>Strategic considerations</a:t>
            </a:r>
          </a:p>
        </p:txBody>
      </p:sp>
    </p:spTree>
    <p:extLst>
      <p:ext uri="{BB962C8B-B14F-4D97-AF65-F5344CB8AC3E}">
        <p14:creationId val="2442738851"/>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795CED76-DAC3-5A4F-7188-F2B21DF02D58}"/>
            </a:ext>
          </a:extLst>
        </p:cNvPr>
        <p:cNvGrpSpPr/>
        <p:nvPr/>
      </p:nvGrpSpPr>
      <p:grpSpPr>
        <a:xfrm>
          <a:off x="0" y="0"/>
          <a:ext cx="0" cy="0"/>
        </a:xfrm>
      </p:grpSpPr>
      <p:sp>
        <p:nvSpPr>
          <p:cNvPr id="2" name="Content Placeholder 1">
            <a:extLst>
              <a:ext uri="{FF2B5EF4-FFF2-40B4-BE49-F238E27FC236}">
                <a16:creationId xmlns:a16="http://schemas.microsoft.com/office/drawing/2014/main" id="{9ADB558F-E288-48C6-2873-1EA11F161C25}"/>
              </a:ext>
            </a:extLst>
          </p:cNvPr>
          <p:cNvSpPr>
            <a:spLocks noGrp="1"/>
          </p:cNvSpPr>
          <p:nvPr>
            <p:ph sz="quarter" idx="4"/>
          </p:nvPr>
        </p:nvSpPr>
        <p:spPr>
          <a:xfrm>
            <a:off x="6257036" y="2235913"/>
            <a:ext cx="5249164" cy="3928617"/>
          </a:xfrm>
        </p:spPr>
        <p:txBody>
          <a:bodyPr>
            <a:noAutofit/>
          </a:bodyPr>
          <a:lstStyle/>
          <a:p>
            <a:pPr marL="274320" marR="0" lvl="0" indent="-274320" algn="l" defTabSz="914400" rtl="0" eaLnBrk="1" fontAlgn="auto" latinLnBrk="0" hangingPunct="1">
              <a:lnSpc>
                <a:spcPct val="100000"/>
              </a:lnSpc>
              <a:spcBef>
                <a:spcPts val="1500"/>
              </a:spcBef>
              <a:spcAft>
                <a:spcPct val="0"/>
              </a:spcAft>
              <a:buClr>
                <a:srgbClr val="003D58"/>
              </a:buClr>
              <a:buSzTx/>
              <a:buFont typeface="Arial" panose="020b0604020202020204" pitchFamily="34" charset="0"/>
              <a:buChar char="•"/>
              <a:defRPr/>
            </a:pP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Constructive Knowledge is a Low Bar</a:t>
            </a:r>
            <a:b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1" u="none" strike="noStrike" kern="1200" cap="none" spc="0" normalizeH="0" baseline="0" noProof="0">
                <a:ln>
                  <a:noFill/>
                </a:ln>
                <a:solidFill>
                  <a:srgbClr val="000000"/>
                </a:solidFill>
                <a:effectLst/>
                <a:uLnTx/>
                <a:uFillTx/>
                <a:latin typeface="Georgia" panose="02040502050405020303" pitchFamily="18" charset="0"/>
                <a:ea typeface="+mn-ea"/>
                <a:cs typeface="+mn-cs"/>
              </a:rPr>
              <a:t>Lee v. Amazon </a:t>
            </a: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(2022): courts apply constructive knowledge — “what a reasonable party should have known.” Retailers that know products have Prop 65 issues in-store may be deemed to </a:t>
            </a:r>
            <a:r>
              <a:rPr lang="en-US" sz="1400"/>
              <a:t>“</a:t>
            </a: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know” the same for their delivery channel</a:t>
            </a:r>
            <a:r>
              <a:rPr kumimoji="0" lang="en-US" sz="1400" b="0" i="1" u="none" strike="noStrike" kern="1200" cap="none" spc="0" normalizeH="0" baseline="0" noProof="0">
                <a:ln>
                  <a:noFill/>
                </a:ln>
                <a:solidFill>
                  <a:srgbClr val="000000"/>
                </a:solidFill>
                <a:effectLst/>
                <a:uLnTx/>
                <a:uFillTx/>
                <a:latin typeface="Georgia" panose="02040502050405020303" pitchFamily="18" charset="0"/>
                <a:ea typeface="+mn-ea"/>
                <a:cs typeface="+mn-cs"/>
              </a:rPr>
              <a:t>.</a:t>
            </a:r>
          </a:p>
          <a:p>
            <a:pPr marL="274320" marR="0" lvl="0" indent="-274320" algn="l" defTabSz="914400" rtl="0" eaLnBrk="1" fontAlgn="auto" latinLnBrk="0" hangingPunct="1">
              <a:lnSpc>
                <a:spcPct val="100000"/>
              </a:lnSpc>
              <a:spcBef>
                <a:spcPts val="1200"/>
              </a:spcBef>
              <a:spcAft>
                <a:spcPct val="0"/>
              </a:spcAft>
              <a:buClr>
                <a:srgbClr val="003D58"/>
              </a:buClr>
              <a:buSzTx/>
              <a:buFont typeface="Arial" panose="020b0604020202020204" pitchFamily="34" charset="0"/>
              <a:buChar char="•"/>
              <a:defRPr/>
            </a:pP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Delivery Platforms Change the Math</a:t>
            </a:r>
            <a:br>
              <a:rPr kumimoji="0" 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If your products are on Uber Eats, DoorDash, or Instacart without Prop 65 warnings, and you haven't notified those platforms, your defense is weaker than you think.</a:t>
            </a:r>
          </a:p>
          <a:p>
            <a:pPr marL="274320" marR="0" lvl="0" indent="-274320" algn="l" defTabSz="914400" rtl="0" eaLnBrk="1" fontAlgn="auto" latinLnBrk="0" hangingPunct="1">
              <a:lnSpc>
                <a:spcPct val="100000"/>
              </a:lnSpc>
              <a:spcBef>
                <a:spcPts val="1200"/>
              </a:spcBef>
              <a:spcAft>
                <a:spcPct val="0"/>
              </a:spcAft>
              <a:buClr>
                <a:srgbClr val="003D58"/>
              </a:buClr>
              <a:buSzTx/>
              <a:buFont typeface="Arial" panose="020b0604020202020204" pitchFamily="34" charset="0"/>
              <a:buChar char="•"/>
              <a:defRPr/>
            </a:pP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Evolving Enforcement Targeting</a:t>
            </a:r>
            <a:br>
              <a:rPr kumimoji="0" lang="en-US" sz="20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As delivery platforms become enforcement targets, plaintiffs will trace liability up the chain. Grocery retailers are a logical next link.</a:t>
            </a:r>
            <a:endPar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3" name="Text Placeholder 2">
            <a:extLst>
              <a:ext uri="{FF2B5EF4-FFF2-40B4-BE49-F238E27FC236}">
                <a16:creationId xmlns:a16="http://schemas.microsoft.com/office/drawing/2014/main" id="{026B8543-3C22-CE8C-514D-D0D08D4E5132}"/>
              </a:ext>
            </a:extLst>
          </p:cNvPr>
          <p:cNvSpPr>
            <a:spLocks noGrp="1"/>
          </p:cNvSpPr>
          <p:nvPr>
            <p:ph type="body" sz="quarter" idx="3"/>
          </p:nvPr>
        </p:nvSpPr>
        <p:spPr>
          <a:xfrm>
            <a:off x="6257036" y="1709928"/>
            <a:ext cx="5249164" cy="347472"/>
          </a:xfrm>
          <a:solidFill>
            <a:srgbClr val="003D58"/>
          </a:solidFill>
        </p:spPr>
        <p:txBody>
          <a:bodyPr/>
          <a:lstStyle/>
          <a:p>
            <a:r>
              <a:rPr lang="en-US">
                <a:solidFill>
                  <a:schemeClr val="bg1"/>
                </a:solidFill>
              </a:rPr>
              <a:t>Where the defense falls short</a:t>
            </a:r>
          </a:p>
        </p:txBody>
      </p:sp>
      <p:sp>
        <p:nvSpPr>
          <p:cNvPr id="4" name="Content Placeholder 3">
            <a:extLst>
              <a:ext uri="{FF2B5EF4-FFF2-40B4-BE49-F238E27FC236}">
                <a16:creationId xmlns:a16="http://schemas.microsoft.com/office/drawing/2014/main" id="{A4B3C5C3-4EE9-EE47-DA1F-5A90BE0C65A4}"/>
              </a:ext>
            </a:extLst>
          </p:cNvPr>
          <p:cNvSpPr>
            <a:spLocks noGrp="1"/>
          </p:cNvSpPr>
          <p:nvPr>
            <p:ph sz="half" idx="2"/>
          </p:nvPr>
        </p:nvSpPr>
        <p:spPr>
          <a:xfrm>
            <a:off x="685800" y="2235913"/>
            <a:ext cx="5223763" cy="3928617"/>
          </a:xfrm>
        </p:spPr>
        <p:txBody>
          <a:bodyPr>
            <a:noAutofit/>
          </a:bodyPr>
          <a:lstStyle/>
          <a:p>
            <a:pPr marL="274320" indent="-274320">
              <a:spcBef>
                <a:spcPts val="1500"/>
              </a:spcBef>
            </a:pPr>
            <a:r>
              <a:rPr lang="en-US" sz="1600" b="1"/>
              <a:t>Statutory Protection (§ 25600.2)</a:t>
            </a:r>
            <a:br>
              <a:rPr lang="en-US" sz="1600" b="1"/>
            </a:br>
            <a:r>
              <a:rPr lang="en-US" sz="1400"/>
              <a:t>Retail sellers are responsible for warnings only if they receive written notice from an upstream entity OR have actual/constructive knowledge</a:t>
            </a:r>
            <a:r>
              <a:rPr lang="en-US" sz="1400" i="1"/>
              <a:t>.</a:t>
            </a:r>
          </a:p>
          <a:p>
            <a:pPr marL="274320" marR="0" lvl="0" indent="-274320" algn="l" defTabSz="914400" rtl="0" eaLnBrk="1" fontAlgn="auto" latinLnBrk="0" hangingPunct="1">
              <a:lnSpc>
                <a:spcPct val="100000"/>
              </a:lnSpc>
              <a:spcBef>
                <a:spcPts val="1200"/>
              </a:spcBef>
              <a:spcAft>
                <a:spcPct val="0"/>
              </a:spcAft>
              <a:buSzTx/>
              <a:buFont typeface="Arial" panose="020b0604020202020204" pitchFamily="34" charset="0"/>
              <a:buChar char="•"/>
              <a:defRPr/>
            </a:pP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Absent Notice, No Liability</a:t>
            </a:r>
            <a:br>
              <a:rPr kumimoji="0" 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Without notice or knowledge, a retail seller should not be liable for failing to warn—manufacturer is primarily responsible.</a:t>
            </a:r>
          </a:p>
          <a:p>
            <a:pPr marL="274320" marR="0" lvl="0" indent="-274320" algn="l" defTabSz="914400" rtl="0" eaLnBrk="1" fontAlgn="auto" latinLnBrk="0" hangingPunct="1">
              <a:lnSpc>
                <a:spcPct val="100000"/>
              </a:lnSpc>
              <a:spcBef>
                <a:spcPts val="1200"/>
              </a:spcBef>
              <a:spcAft>
                <a:spcPct val="0"/>
              </a:spcAft>
              <a:buSzTx/>
              <a:buFont typeface="Arial" panose="020b0604020202020204" pitchFamily="34" charset="0"/>
              <a:buChar char="•"/>
              <a:defRPr/>
            </a:pP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Tender Upstream</a:t>
            </a:r>
            <a:br>
              <a:rPr kumimoji="0" lang="en-US" sz="20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Traditional retailers tender Prop 65 claims to manufacturers, producers, co-packers. This remains viable and important.</a:t>
            </a:r>
          </a:p>
          <a:p>
            <a:pPr marL="274320" marR="0" lvl="0" indent="-274320" algn="l" defTabSz="914400" rtl="0" eaLnBrk="1" fontAlgn="auto" latinLnBrk="0" hangingPunct="1">
              <a:lnSpc>
                <a:spcPct val="100000"/>
              </a:lnSpc>
              <a:spcBef>
                <a:spcPts val="1200"/>
              </a:spcBef>
              <a:spcAft>
                <a:spcPct val="0"/>
              </a:spcAft>
              <a:buSzTx/>
              <a:buFont typeface="Arial" panose="020b0604020202020204" pitchFamily="34" charset="0"/>
              <a:buChar char="•"/>
              <a:defRPr/>
            </a:pPr>
            <a: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Good Faith Credit</a:t>
            </a:r>
            <a:br>
              <a:rPr kumimoji="0" lang="en-US" sz="20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Acting promptly after notice—updating warnings within 5 business days—is explicitly a factor courts consider in assessing penalties.</a:t>
            </a:r>
          </a:p>
        </p:txBody>
      </p:sp>
      <p:sp>
        <p:nvSpPr>
          <p:cNvPr id="5" name="Text Placeholder 4">
            <a:extLst>
              <a:ext uri="{FF2B5EF4-FFF2-40B4-BE49-F238E27FC236}">
                <a16:creationId xmlns:a16="http://schemas.microsoft.com/office/drawing/2014/main" id="{6F6D3BA2-6F0F-EEF6-8107-C0DDA898DD7A}"/>
              </a:ext>
            </a:extLst>
          </p:cNvPr>
          <p:cNvSpPr>
            <a:spLocks noGrp="1"/>
          </p:cNvSpPr>
          <p:nvPr>
            <p:ph type="body" idx="1"/>
          </p:nvPr>
        </p:nvSpPr>
        <p:spPr>
          <a:xfrm>
            <a:off x="685800" y="1709928"/>
            <a:ext cx="5223763" cy="347472"/>
          </a:xfrm>
          <a:solidFill>
            <a:srgbClr val="B2BB1E"/>
          </a:solidFill>
        </p:spPr>
        <p:txBody>
          <a:bodyPr/>
          <a:lstStyle/>
          <a:p>
            <a:r>
              <a:rPr lang="en-US">
                <a:solidFill>
                  <a:schemeClr val="bg1"/>
                </a:solidFill>
              </a:rPr>
              <a:t>The retailer defense―what it gives you</a:t>
            </a:r>
            <a:endParaRPr lang="en-US" b="0" i="1" spc="0">
              <a:solidFill>
                <a:schemeClr val="bg1"/>
              </a:solidFill>
              <a:latin typeface="+mn-lt"/>
            </a:endParaRPr>
          </a:p>
        </p:txBody>
      </p:sp>
      <p:sp>
        <p:nvSpPr>
          <p:cNvPr id="6" name="Title 5">
            <a:extLst>
              <a:ext uri="{FF2B5EF4-FFF2-40B4-BE49-F238E27FC236}">
                <a16:creationId xmlns:a16="http://schemas.microsoft.com/office/drawing/2014/main" id="{AB320CB0-19A3-963B-AA36-FDC3DF7EAA2D}"/>
              </a:ext>
            </a:extLst>
          </p:cNvPr>
          <p:cNvSpPr>
            <a:spLocks noGrp="1"/>
          </p:cNvSpPr>
          <p:nvPr>
            <p:ph type="title"/>
          </p:nvPr>
        </p:nvSpPr>
        <p:spPr>
          <a:xfrm>
            <a:off x="685800" y="693470"/>
            <a:ext cx="10820400" cy="1024128"/>
          </a:xfrm>
        </p:spPr>
        <p:txBody>
          <a:bodyPr/>
          <a:lstStyle/>
          <a:p>
            <a:r>
              <a:rPr lang="en-US" sz="4000"/>
              <a:t>The Retailer Defense: </a:t>
            </a:r>
            <a:r>
              <a:rPr lang="en-US" sz="4000" b="0" spc="-50"/>
              <a:t>And Why It’s Not Enough</a:t>
            </a:r>
          </a:p>
        </p:txBody>
      </p:sp>
      <p:sp>
        <p:nvSpPr>
          <p:cNvPr id="7" name="Slide Number Placeholder 6">
            <a:extLst>
              <a:ext uri="{FF2B5EF4-FFF2-40B4-BE49-F238E27FC236}">
                <a16:creationId xmlns:a16="http://schemas.microsoft.com/office/drawing/2014/main" id="{DB4E0F9A-3E3D-A526-D547-3682D8E03D18}"/>
              </a:ext>
            </a:extLst>
          </p:cNvPr>
          <p:cNvSpPr>
            <a:spLocks noGrp="1"/>
          </p:cNvSpPr>
          <p:nvPr>
            <p:ph type="sldNum" sz="quarter" idx="12"/>
          </p:nvPr>
        </p:nvSpPr>
        <p:spPr/>
        <p:txBody>
          <a:bodyPr/>
          <a:lstStyle/>
          <a:p>
            <a:fld id="{942E8864-9E47-48CD-A718-F4F563C4A3BF}" type="slidenum">
              <a:rPr lang="en-US" smtClean="0"/>
              <a:t>13</a:t>
            </a:fld>
            <a:endParaRPr lang="en-US"/>
          </a:p>
        </p:txBody>
      </p:sp>
      <p:sp>
        <p:nvSpPr>
          <p:cNvPr id="8" name="Footer Placeholder 7">
            <a:extLst>
              <a:ext uri="{FF2B5EF4-FFF2-40B4-BE49-F238E27FC236}">
                <a16:creationId xmlns:a16="http://schemas.microsoft.com/office/drawing/2014/main" id="{CCB5D990-5462-B9C7-5567-19C0191DFB34}"/>
              </a:ext>
            </a:extLst>
          </p:cNvPr>
          <p:cNvSpPr>
            <a:spLocks noGrp="1"/>
          </p:cNvSpPr>
          <p:nvPr>
            <p:ph type="ftr" sz="quarter" idx="11"/>
          </p:nvPr>
        </p:nvSpPr>
        <p:spPr/>
        <p:txBody>
          <a:bodyPr/>
          <a:lstStyle/>
          <a:p>
            <a:r>
              <a:rPr lang="en-US"/>
              <a:t>CGA LEGAL ADVISORY COMMITTEE</a:t>
            </a:r>
            <a:endParaRPr lang="en-US"/>
          </a:p>
        </p:txBody>
      </p:sp>
    </p:spTree>
    <p:extLst>
      <p:ext uri="{BB962C8B-B14F-4D97-AF65-F5344CB8AC3E}">
        <p14:creationId val="2576756786"/>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F3503615-A814-35B8-376E-AFAE7583B61F}"/>
            </a:ext>
          </a:extLst>
        </p:cNvPr>
        <p:cNvGrpSpPr/>
        <p:nvPr/>
      </p:nvGrpSpPr>
      <p:grpSpPr>
        <a:xfrm>
          <a:off x="0" y="0"/>
          <a:ext cx="0" cy="0"/>
        </a:xfrm>
      </p:grpSpPr>
      <p:sp>
        <p:nvSpPr>
          <p:cNvPr id="2" name="Text Placeholder 1">
            <a:extLst>
              <a:ext uri="{FF2B5EF4-FFF2-40B4-BE49-F238E27FC236}">
                <a16:creationId xmlns:a16="http://schemas.microsoft.com/office/drawing/2014/main" id="{5C76B3F9-EDB9-3CB2-2703-A05F4499D3BB}"/>
              </a:ext>
            </a:extLst>
          </p:cNvPr>
          <p:cNvSpPr>
            <a:spLocks noGrp="1"/>
          </p:cNvSpPr>
          <p:nvPr>
            <p:ph type="body" idx="1"/>
          </p:nvPr>
        </p:nvSpPr>
        <p:spPr/>
        <p:txBody>
          <a:bodyPr/>
          <a:lstStyle/>
          <a:p>
            <a:r>
              <a:rPr lang="en-US"/>
              <a:t>Key Points and Practical Action Steps</a:t>
            </a:r>
          </a:p>
        </p:txBody>
      </p:sp>
      <p:sp>
        <p:nvSpPr>
          <p:cNvPr id="3" name="Title 2">
            <a:extLst>
              <a:ext uri="{FF2B5EF4-FFF2-40B4-BE49-F238E27FC236}">
                <a16:creationId xmlns:a16="http://schemas.microsoft.com/office/drawing/2014/main" id="{2E2B2EFA-C245-BD89-B6DB-AEFC5FF5A9B0}"/>
              </a:ext>
            </a:extLst>
          </p:cNvPr>
          <p:cNvSpPr>
            <a:spLocks noGrp="1"/>
          </p:cNvSpPr>
          <p:nvPr>
            <p:ph type="title"/>
          </p:nvPr>
        </p:nvSpPr>
        <p:spPr/>
        <p:txBody>
          <a:bodyPr/>
          <a:lstStyle/>
          <a:p>
            <a:r>
              <a:rPr lang="en-US" sz="6200"/>
              <a:t>Takeaways</a:t>
            </a:r>
          </a:p>
        </p:txBody>
      </p:sp>
      <p:sp>
        <p:nvSpPr>
          <p:cNvPr id="4" name="Text Placeholder 3">
            <a:extLst>
              <a:ext uri="{FF2B5EF4-FFF2-40B4-BE49-F238E27FC236}">
                <a16:creationId xmlns:a16="http://schemas.microsoft.com/office/drawing/2014/main" id="{BA81F714-25E6-647A-BB6C-94E2E5361B58}"/>
              </a:ext>
            </a:extLst>
          </p:cNvPr>
          <p:cNvSpPr>
            <a:spLocks noGrp="1"/>
          </p:cNvSpPr>
          <p:nvPr>
            <p:ph type="body" sz="quarter" idx="10"/>
          </p:nvPr>
        </p:nvSpPr>
        <p:spPr/>
        <p:txBody>
          <a:bodyPr/>
          <a:lstStyle/>
          <a:p>
            <a:r>
              <a:rPr lang="en-US"/>
              <a:t>5</a:t>
            </a:r>
          </a:p>
        </p:txBody>
      </p:sp>
    </p:spTree>
    <p:extLst>
      <p:ext uri="{BB962C8B-B14F-4D97-AF65-F5344CB8AC3E}">
        <p14:creationId val="3288573596"/>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D5EF059D-ACEE-64D5-DA7D-7BFD2B5DC282}"/>
            </a:ext>
          </a:extLst>
        </p:cNvPr>
        <p:cNvGrpSpPr/>
        <p:nvPr/>
      </p:nvGrpSpPr>
      <p:grpSpPr>
        <a:xfrm>
          <a:off x="0" y="0"/>
          <a:ext cx="0" cy="0"/>
        </a:xfrm>
      </p:grpSpPr>
      <p:sp>
        <p:nvSpPr>
          <p:cNvPr id="3" name="Title 2">
            <a:extLst>
              <a:ext uri="{FF2B5EF4-FFF2-40B4-BE49-F238E27FC236}">
                <a16:creationId xmlns:a16="http://schemas.microsoft.com/office/drawing/2014/main" id="{FFBD02BA-E320-3BB8-E047-1C85A991B019}"/>
              </a:ext>
            </a:extLst>
          </p:cNvPr>
          <p:cNvSpPr>
            <a:spLocks noGrp="1"/>
          </p:cNvSpPr>
          <p:nvPr>
            <p:ph type="title"/>
          </p:nvPr>
        </p:nvSpPr>
        <p:spPr/>
        <p:txBody>
          <a:bodyPr/>
          <a:lstStyle/>
          <a:p>
            <a:r>
              <a:rPr lang="en-US" sz="4400"/>
              <a:t>Takeaways: </a:t>
            </a:r>
            <a:r>
              <a:rPr lang="en-US" sz="4400" b="0" spc="-50"/>
              <a:t>Points + Practical Action Steps</a:t>
            </a:r>
          </a:p>
        </p:txBody>
      </p:sp>
      <p:sp>
        <p:nvSpPr>
          <p:cNvPr id="4" name="Slide Number Placeholder 3">
            <a:extLst>
              <a:ext uri="{FF2B5EF4-FFF2-40B4-BE49-F238E27FC236}">
                <a16:creationId xmlns:a16="http://schemas.microsoft.com/office/drawing/2014/main" id="{D69FB828-2B69-A1F9-43BF-7DCB84A04582}"/>
              </a:ext>
            </a:extLst>
          </p:cNvPr>
          <p:cNvSpPr>
            <a:spLocks noGrp="1"/>
          </p:cNvSpPr>
          <p:nvPr>
            <p:ph type="sldNum" sz="quarter" idx="12"/>
          </p:nvPr>
        </p:nvSpPr>
        <p:spPr/>
        <p:txBody>
          <a:bodyPr/>
          <a:lstStyle/>
          <a:p>
            <a:fld id="{40691FC5-8656-4465-B922-9C8E8E60B534}" type="slidenum">
              <a:rPr lang="en-US" smtClean="0"/>
              <a:t>15</a:t>
            </a:fld>
            <a:endParaRPr lang="en-US"/>
          </a:p>
        </p:txBody>
      </p:sp>
      <p:sp>
        <p:nvSpPr>
          <p:cNvPr id="5" name="Footer Placeholder 4">
            <a:extLst>
              <a:ext uri="{FF2B5EF4-FFF2-40B4-BE49-F238E27FC236}">
                <a16:creationId xmlns:a16="http://schemas.microsoft.com/office/drawing/2014/main" id="{8F0D4CAA-2A47-81BF-675C-12035B525172}"/>
              </a:ext>
            </a:extLst>
          </p:cNvPr>
          <p:cNvSpPr>
            <a:spLocks noGrp="1"/>
          </p:cNvSpPr>
          <p:nvPr>
            <p:ph type="ftr" sz="quarter" idx="11"/>
          </p:nvPr>
        </p:nvSpPr>
        <p:spPr/>
        <p:txBody>
          <a:bodyPr/>
          <a:lstStyle/>
          <a:p>
            <a:r>
              <a:rPr lang="en-US"/>
              <a:t>CGA LEGAL ADVISORY COMMITTEE</a:t>
            </a:r>
            <a:endParaRPr lang="en-US"/>
          </a:p>
        </p:txBody>
      </p:sp>
      <p:grpSp>
        <p:nvGrpSpPr>
          <p:cNvPr id="22" name="Group 21">
            <a:extLst>
              <a:ext uri="{FF2B5EF4-FFF2-40B4-BE49-F238E27FC236}">
                <a16:creationId xmlns:a16="http://schemas.microsoft.com/office/drawing/2014/main" id="{E07E7486-CD17-C219-E299-545ED3090FA5}"/>
              </a:ext>
            </a:extLst>
          </p:cNvPr>
          <p:cNvGrpSpPr/>
          <p:nvPr/>
        </p:nvGrpSpPr>
        <p:grpSpPr>
          <a:xfrm>
            <a:off x="6298164" y="2063596"/>
            <a:ext cx="5612364" cy="1024128"/>
            <a:chOff x="6298164" y="2063596"/>
            <a:chExt cx="5612364" cy="1024128"/>
          </a:xfrm>
        </p:grpSpPr>
        <p:sp>
          <p:nvSpPr>
            <p:cNvPr id="15" name="Leaf (Circle)">
              <a:extLst>
                <a:ext uri="{FF2B5EF4-FFF2-40B4-BE49-F238E27FC236}">
                  <a16:creationId xmlns:a16="http://schemas.microsoft.com/office/drawing/2014/main" id="{DD0E3B56-572B-BA96-7CC4-EA3952FEBD53}"/>
                </a:ext>
              </a:extLst>
            </p:cNvPr>
            <p:cNvSpPr>
              <a:spLocks noChangeAspect="1" noChangeArrowheads="1"/>
            </p:cNvSpPr>
            <p:nvPr/>
          </p:nvSpPr>
          <p:spPr bwMode="auto">
            <a:xfrm>
              <a:off x="6298164" y="2151883"/>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a:solidFill>
                    <a:schemeClr val="bg1"/>
                  </a:solidFill>
                  <a:latin typeface="+mj-lt"/>
                </a:rPr>
                <a:t>4</a:t>
              </a:r>
            </a:p>
          </p:txBody>
        </p:sp>
        <p:sp>
          <p:nvSpPr>
            <p:cNvPr id="13" name="TextBox 12">
              <a:extLst>
                <a:ext uri="{FF2B5EF4-FFF2-40B4-BE49-F238E27FC236}">
                  <a16:creationId xmlns:a16="http://schemas.microsoft.com/office/drawing/2014/main" id="{DFFD5DD7-3130-6B48-4269-678AADA54226}"/>
                </a:ext>
              </a:extLst>
            </p:cNvPr>
            <p:cNvSpPr txBox="1"/>
            <p:nvPr/>
          </p:nvSpPr>
          <p:spPr>
            <a:xfrm>
              <a:off x="7253364" y="2063596"/>
              <a:ext cx="4657164" cy="1024128"/>
            </a:xfrm>
            <a:prstGeom prst="rect">
              <a:avLst/>
            </a:prstGeom>
            <a:noFill/>
          </p:spPr>
          <p:txBody>
            <a:bodyPr wrap="square" rtlCol="0">
              <a:noAutofit/>
            </a:bodyPr>
            <a:lstStyle/>
            <a:p>
              <a:pPr>
                <a:spcBef>
                  <a:spcPts val="600"/>
                </a:spcBef>
                <a:buClr>
                  <a:srgbClr val="003D58"/>
                </a:buClr>
              </a:pPr>
              <a:r>
                <a:rPr lang="en-US" sz="1600"/>
                <a:t>Traditional retailers are exposed through </a:t>
              </a:r>
              <a:br>
                <a:rPr lang="en-US" sz="1600"/>
              </a:br>
              <a:r>
                <a:rPr lang="en-US" sz="1600"/>
                <a:t>delivery platform channels—the retailer defense may not protect you if your products are sold without Prop 65 warnings.</a:t>
              </a:r>
            </a:p>
          </p:txBody>
        </p:sp>
      </p:grpSp>
      <p:grpSp>
        <p:nvGrpSpPr>
          <p:cNvPr id="20" name="Group 19">
            <a:extLst>
              <a:ext uri="{FF2B5EF4-FFF2-40B4-BE49-F238E27FC236}">
                <a16:creationId xmlns:a16="http://schemas.microsoft.com/office/drawing/2014/main" id="{22B75743-83A3-EEDE-2AEE-F4AA0D893527}"/>
              </a:ext>
            </a:extLst>
          </p:cNvPr>
          <p:cNvGrpSpPr/>
          <p:nvPr/>
        </p:nvGrpSpPr>
        <p:grpSpPr>
          <a:xfrm>
            <a:off x="685800" y="3541266"/>
            <a:ext cx="5612364" cy="1024128"/>
            <a:chOff x="685800" y="3541266"/>
            <a:chExt cx="5612364" cy="1024128"/>
          </a:xfrm>
        </p:grpSpPr>
        <p:sp>
          <p:nvSpPr>
            <p:cNvPr id="12" name="Leaf (Circle)">
              <a:extLst>
                <a:ext uri="{FF2B5EF4-FFF2-40B4-BE49-F238E27FC236}">
                  <a16:creationId xmlns:a16="http://schemas.microsoft.com/office/drawing/2014/main" id="{82821F57-3D9A-5D34-7BD7-3FED5F237F82}"/>
                </a:ext>
              </a:extLst>
            </p:cNvPr>
            <p:cNvSpPr>
              <a:spLocks noChangeAspect="1" noChangeArrowheads="1"/>
            </p:cNvSpPr>
            <p:nvPr/>
          </p:nvSpPr>
          <p:spPr bwMode="auto">
            <a:xfrm>
              <a:off x="685800" y="3629553"/>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a:solidFill>
                    <a:schemeClr val="bg1"/>
                  </a:solidFill>
                  <a:latin typeface="+mj-lt"/>
                </a:rPr>
                <a:t>2</a:t>
              </a:r>
            </a:p>
          </p:txBody>
        </p:sp>
        <p:sp>
          <p:nvSpPr>
            <p:cNvPr id="19" name="TextBox 18">
              <a:extLst>
                <a:ext uri="{FF2B5EF4-FFF2-40B4-BE49-F238E27FC236}">
                  <a16:creationId xmlns:a16="http://schemas.microsoft.com/office/drawing/2014/main" id="{5B830965-388D-945D-4E3C-BAC605911A68}"/>
                </a:ext>
              </a:extLst>
            </p:cNvPr>
            <p:cNvSpPr txBox="1"/>
            <p:nvPr/>
          </p:nvSpPr>
          <p:spPr>
            <a:xfrm>
              <a:off x="1641000" y="3541266"/>
              <a:ext cx="4657164" cy="1024128"/>
            </a:xfrm>
            <a:prstGeom prst="rect">
              <a:avLst/>
            </a:prstGeom>
            <a:noFill/>
          </p:spPr>
          <p:txBody>
            <a:bodyPr wrap="square" rtlCol="0" anchor="ctr">
              <a:noAutofit/>
            </a:bodyPr>
            <a:lstStyle/>
            <a:p>
              <a:r>
                <a:rPr lang="en-US" sz="1600"/>
                <a:t>A handful of serial enforcers drive most notice volume; receiving one notice signals you’re an identified target for follow-on claims.</a:t>
              </a:r>
            </a:p>
          </p:txBody>
        </p:sp>
      </p:grpSp>
      <p:grpSp>
        <p:nvGrpSpPr>
          <p:cNvPr id="23" name="Group 22">
            <a:extLst>
              <a:ext uri="{FF2B5EF4-FFF2-40B4-BE49-F238E27FC236}">
                <a16:creationId xmlns:a16="http://schemas.microsoft.com/office/drawing/2014/main" id="{C3768260-166E-2D3A-2EAD-5726F7BA0429}"/>
              </a:ext>
            </a:extLst>
          </p:cNvPr>
          <p:cNvGrpSpPr/>
          <p:nvPr/>
        </p:nvGrpSpPr>
        <p:grpSpPr>
          <a:xfrm>
            <a:off x="6298164" y="3541266"/>
            <a:ext cx="5612364" cy="1024128"/>
            <a:chOff x="6298164" y="3541266"/>
            <a:chExt cx="5612364" cy="1024128"/>
          </a:xfrm>
        </p:grpSpPr>
        <p:sp>
          <p:nvSpPr>
            <p:cNvPr id="16" name="Leaf (Circle)">
              <a:extLst>
                <a:ext uri="{FF2B5EF4-FFF2-40B4-BE49-F238E27FC236}">
                  <a16:creationId xmlns:a16="http://schemas.microsoft.com/office/drawing/2014/main" id="{3637578E-2D7F-AE51-D841-C352481E6A87}"/>
                </a:ext>
              </a:extLst>
            </p:cNvPr>
            <p:cNvSpPr>
              <a:spLocks noChangeAspect="1" noChangeArrowheads="1"/>
            </p:cNvSpPr>
            <p:nvPr/>
          </p:nvSpPr>
          <p:spPr bwMode="auto">
            <a:xfrm>
              <a:off x="6298164" y="3629553"/>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a:solidFill>
                    <a:schemeClr val="bg1"/>
                  </a:solidFill>
                  <a:latin typeface="+mj-lt"/>
                </a:rPr>
                <a:t>5</a:t>
              </a:r>
            </a:p>
          </p:txBody>
        </p:sp>
        <p:sp>
          <p:nvSpPr>
            <p:cNvPr id="25" name="TextBox 24">
              <a:extLst>
                <a:ext uri="{FF2B5EF4-FFF2-40B4-BE49-F238E27FC236}">
                  <a16:creationId xmlns:a16="http://schemas.microsoft.com/office/drawing/2014/main" id="{B6496596-049A-7B3D-8581-392841A0EA6E}"/>
                </a:ext>
              </a:extLst>
            </p:cNvPr>
            <p:cNvSpPr txBox="1"/>
            <p:nvPr/>
          </p:nvSpPr>
          <p:spPr>
            <a:xfrm>
              <a:off x="7253364" y="3541266"/>
              <a:ext cx="4657164" cy="1024128"/>
            </a:xfrm>
            <a:prstGeom prst="rect">
              <a:avLst/>
            </a:prstGeom>
            <a:noFill/>
          </p:spPr>
          <p:txBody>
            <a:bodyPr wrap="square" rtlCol="0" anchor="ctr">
              <a:noAutofit/>
            </a:bodyPr>
            <a:lstStyle/>
            <a:p>
              <a:pPr>
                <a:spcBef>
                  <a:spcPts val="600"/>
                </a:spcBef>
                <a:buClr>
                  <a:srgbClr val="003D58"/>
                </a:buClr>
              </a:pPr>
              <a:r>
                <a:rPr lang="en-US" sz="1600"/>
                <a:t>Give notice to mitigate liability?</a:t>
              </a:r>
            </a:p>
          </p:txBody>
        </p:sp>
      </p:grpSp>
      <p:grpSp>
        <p:nvGrpSpPr>
          <p:cNvPr id="21" name="Group 20">
            <a:extLst>
              <a:ext uri="{FF2B5EF4-FFF2-40B4-BE49-F238E27FC236}">
                <a16:creationId xmlns:a16="http://schemas.microsoft.com/office/drawing/2014/main" id="{EE609F40-C77C-CDC1-BEA2-C66638321B6C}"/>
              </a:ext>
            </a:extLst>
          </p:cNvPr>
          <p:cNvGrpSpPr/>
          <p:nvPr/>
        </p:nvGrpSpPr>
        <p:grpSpPr>
          <a:xfrm>
            <a:off x="685800" y="5018936"/>
            <a:ext cx="5612364" cy="1024128"/>
            <a:chOff x="685800" y="5018936"/>
            <a:chExt cx="5612364" cy="1024128"/>
          </a:xfrm>
        </p:grpSpPr>
        <p:sp>
          <p:nvSpPr>
            <p:cNvPr id="14" name="Leaf (Circle)">
              <a:extLst>
                <a:ext uri="{FF2B5EF4-FFF2-40B4-BE49-F238E27FC236}">
                  <a16:creationId xmlns:a16="http://schemas.microsoft.com/office/drawing/2014/main" id="{685F3EDA-7C55-DD48-FBF0-CB72A7FBFD02}"/>
                </a:ext>
              </a:extLst>
            </p:cNvPr>
            <p:cNvSpPr>
              <a:spLocks noChangeAspect="1" noChangeArrowheads="1"/>
            </p:cNvSpPr>
            <p:nvPr/>
          </p:nvSpPr>
          <p:spPr bwMode="auto">
            <a:xfrm>
              <a:off x="685800" y="5107223"/>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a:solidFill>
                    <a:schemeClr val="bg1"/>
                  </a:solidFill>
                  <a:latin typeface="+mj-lt"/>
                </a:rPr>
                <a:t>3</a:t>
              </a:r>
            </a:p>
          </p:txBody>
        </p:sp>
        <p:sp>
          <p:nvSpPr>
            <p:cNvPr id="31" name="TextBox 30">
              <a:extLst>
                <a:ext uri="{FF2B5EF4-FFF2-40B4-BE49-F238E27FC236}">
                  <a16:creationId xmlns:a16="http://schemas.microsoft.com/office/drawing/2014/main" id="{D27FD5A5-3697-DD0F-EBFB-E10AB83B8CED}"/>
                </a:ext>
              </a:extLst>
            </p:cNvPr>
            <p:cNvSpPr txBox="1"/>
            <p:nvPr/>
          </p:nvSpPr>
          <p:spPr>
            <a:xfrm>
              <a:off x="1641000" y="5018936"/>
              <a:ext cx="4657164" cy="1024128"/>
            </a:xfrm>
            <a:prstGeom prst="rect">
              <a:avLst/>
            </a:prstGeom>
            <a:noFill/>
          </p:spPr>
          <p:txBody>
            <a:bodyPr wrap="square" rtlCol="0" anchor="ctr">
              <a:noAutofit/>
            </a:bodyPr>
            <a:lstStyle/>
            <a:p>
              <a:pPr>
                <a:spcBef>
                  <a:spcPts val="600"/>
                </a:spcBef>
                <a:buClr>
                  <a:srgbClr val="003D58"/>
                </a:buClr>
              </a:pPr>
              <a:r>
                <a:rPr lang="en-US" sz="1600"/>
                <a:t>Delivery platforms are “retail sellers” under </a:t>
              </a:r>
              <a:br>
                <a:rPr lang="en-US" sz="1600"/>
              </a:br>
              <a:r>
                <a:rPr lang="en-US" sz="1600"/>
                <a:t>Prop 65?—</a:t>
              </a:r>
              <a:r>
                <a:rPr lang="en-US" sz="1600" i="1"/>
                <a:t>Lee v. Amazon </a:t>
              </a:r>
              <a:r>
                <a:rPr lang="en-US" sz="1600"/>
                <a:t>(2022) confirmed </a:t>
              </a:r>
              <a:br>
                <a:rPr lang="en-US" sz="1600"/>
              </a:br>
              <a:r>
                <a:rPr lang="en-US" sz="1600"/>
                <a:t>that facilitators of sales bear warning obligations.</a:t>
              </a:r>
            </a:p>
          </p:txBody>
        </p:sp>
      </p:grpSp>
      <p:grpSp>
        <p:nvGrpSpPr>
          <p:cNvPr id="24" name="Group 23">
            <a:extLst>
              <a:ext uri="{FF2B5EF4-FFF2-40B4-BE49-F238E27FC236}">
                <a16:creationId xmlns:a16="http://schemas.microsoft.com/office/drawing/2014/main" id="{617BC7D7-1890-052F-7A14-A06FDB019D3B}"/>
              </a:ext>
            </a:extLst>
          </p:cNvPr>
          <p:cNvGrpSpPr/>
          <p:nvPr/>
        </p:nvGrpSpPr>
        <p:grpSpPr>
          <a:xfrm>
            <a:off x="6298164" y="5018936"/>
            <a:ext cx="5398116" cy="1024128"/>
            <a:chOff x="6298164" y="5018936"/>
            <a:chExt cx="5398116" cy="1024128"/>
          </a:xfrm>
        </p:grpSpPr>
        <p:sp>
          <p:nvSpPr>
            <p:cNvPr id="17" name="Leaf (Circle)">
              <a:extLst>
                <a:ext uri="{FF2B5EF4-FFF2-40B4-BE49-F238E27FC236}">
                  <a16:creationId xmlns:a16="http://schemas.microsoft.com/office/drawing/2014/main" id="{D05A4D43-A7D2-7E78-2C70-19EB6C8556F4}"/>
                </a:ext>
              </a:extLst>
            </p:cNvPr>
            <p:cNvSpPr>
              <a:spLocks noChangeAspect="1" noChangeArrowheads="1"/>
            </p:cNvSpPr>
            <p:nvPr/>
          </p:nvSpPr>
          <p:spPr bwMode="auto">
            <a:xfrm>
              <a:off x="6298164" y="5107223"/>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a:solidFill>
                    <a:schemeClr val="bg1"/>
                  </a:solidFill>
                  <a:latin typeface="+mj-lt"/>
                </a:rPr>
                <a:t>6</a:t>
              </a:r>
            </a:p>
          </p:txBody>
        </p:sp>
        <p:sp>
          <p:nvSpPr>
            <p:cNvPr id="37" name="TextBox 36">
              <a:extLst>
                <a:ext uri="{FF2B5EF4-FFF2-40B4-BE49-F238E27FC236}">
                  <a16:creationId xmlns:a16="http://schemas.microsoft.com/office/drawing/2014/main" id="{506B4C1C-536C-BC10-B1EB-EF5D922E926D}"/>
                </a:ext>
              </a:extLst>
            </p:cNvPr>
            <p:cNvSpPr txBox="1"/>
            <p:nvPr/>
          </p:nvSpPr>
          <p:spPr>
            <a:xfrm>
              <a:off x="7253363" y="5018936"/>
              <a:ext cx="4442917" cy="1024128"/>
            </a:xfrm>
            <a:prstGeom prst="rect">
              <a:avLst/>
            </a:prstGeom>
            <a:noFill/>
          </p:spPr>
          <p:txBody>
            <a:bodyPr wrap="square" rtlCol="0" anchor="ctr">
              <a:noAutofit/>
            </a:bodyPr>
            <a:lstStyle/>
            <a:p>
              <a:pPr>
                <a:spcBef>
                  <a:spcPts val="600"/>
                </a:spcBef>
                <a:buClr>
                  <a:srgbClr val="003D58"/>
                </a:buClr>
              </a:pPr>
              <a:r>
                <a:rPr lang="en-US" sz="1600"/>
                <a:t>The 5-business-day response to mitigate liability?</a:t>
              </a:r>
            </a:p>
          </p:txBody>
        </p:sp>
      </p:grpSp>
      <p:grpSp>
        <p:nvGrpSpPr>
          <p:cNvPr id="18" name="Group 17">
            <a:extLst>
              <a:ext uri="{FF2B5EF4-FFF2-40B4-BE49-F238E27FC236}">
                <a16:creationId xmlns:a16="http://schemas.microsoft.com/office/drawing/2014/main" id="{09A424C9-14EE-280C-EBCC-DDE96A1C9645}"/>
              </a:ext>
            </a:extLst>
          </p:cNvPr>
          <p:cNvGrpSpPr/>
          <p:nvPr/>
        </p:nvGrpSpPr>
        <p:grpSpPr>
          <a:xfrm>
            <a:off x="685800" y="2063596"/>
            <a:ext cx="5612364" cy="1024128"/>
            <a:chOff x="685800" y="2063596"/>
            <a:chExt cx="5612364" cy="1024128"/>
          </a:xfrm>
        </p:grpSpPr>
        <p:sp>
          <p:nvSpPr>
            <p:cNvPr id="6" name="TextBox 5">
              <a:extLst>
                <a:ext uri="{FF2B5EF4-FFF2-40B4-BE49-F238E27FC236}">
                  <a16:creationId xmlns:a16="http://schemas.microsoft.com/office/drawing/2014/main" id="{B3EE8898-61B3-48B7-F310-60995896DA1F}"/>
                </a:ext>
              </a:extLst>
            </p:cNvPr>
            <p:cNvSpPr txBox="1"/>
            <p:nvPr/>
          </p:nvSpPr>
          <p:spPr>
            <a:xfrm>
              <a:off x="1641000" y="2063596"/>
              <a:ext cx="4657164" cy="1024128"/>
            </a:xfrm>
            <a:prstGeom prst="rect">
              <a:avLst/>
            </a:prstGeom>
            <a:noFill/>
          </p:spPr>
          <p:txBody>
            <a:bodyPr wrap="square" rtlCol="0" anchor="ctr">
              <a:noAutofit/>
            </a:bodyPr>
            <a:lstStyle/>
            <a:p>
              <a:pPr>
                <a:spcBef>
                  <a:spcPts val="600"/>
                </a:spcBef>
                <a:buClr>
                  <a:srgbClr val="003D58"/>
                </a:buClr>
              </a:pPr>
              <a:r>
                <a:rPr lang="en-US" sz="1600"/>
                <a:t>Food and dietary supplements now represent 64% of all Prop 65 60-day notices (Q1 2026)—heavy metals are the dominant chemicals.</a:t>
              </a:r>
            </a:p>
          </p:txBody>
        </p:sp>
        <p:sp>
          <p:nvSpPr>
            <p:cNvPr id="2" name="Leaf (Circle)">
              <a:extLst>
                <a:ext uri="{FF2B5EF4-FFF2-40B4-BE49-F238E27FC236}">
                  <a16:creationId xmlns:a16="http://schemas.microsoft.com/office/drawing/2014/main" id="{9C2C1CC3-60FC-6D91-94C4-E0DB44599E81}"/>
                </a:ext>
              </a:extLst>
            </p:cNvPr>
            <p:cNvSpPr>
              <a:spLocks noChangeAspect="1" noChangeArrowheads="1"/>
            </p:cNvSpPr>
            <p:nvPr/>
          </p:nvSpPr>
          <p:spPr bwMode="auto">
            <a:xfrm>
              <a:off x="685800" y="2205654"/>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a:solidFill>
                    <a:schemeClr val="bg1"/>
                  </a:solidFill>
                  <a:latin typeface="+mj-lt"/>
                </a:rPr>
                <a:t>1</a:t>
              </a:r>
            </a:p>
          </p:txBody>
        </p:sp>
      </p:grpSp>
    </p:spTree>
    <p:extLst>
      <p:ext uri="{BB962C8B-B14F-4D97-AF65-F5344CB8AC3E}">
        <p14:creationId val="746077771"/>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5B2B21CA-B335-25C3-C9D2-625DA68E35C4}"/>
              </a:ext>
            </a:extLst>
          </p:cNvPr>
          <p:cNvSpPr>
            <a:spLocks noGrp="1"/>
          </p:cNvSpPr>
          <p:nvPr>
            <p:ph idx="1"/>
          </p:nvPr>
        </p:nvSpPr>
        <p:spPr>
          <a:xfrm>
            <a:off x="5295899" y="685800"/>
            <a:ext cx="6423349" cy="5486400"/>
          </a:xfrm>
        </p:spPr>
        <p:txBody>
          <a:bodyPr>
            <a:noAutofit/>
          </a:bodyPr>
          <a:lstStyle/>
          <a:p>
            <a:pPr>
              <a:buFont typeface="+mj-lt"/>
              <a:buAutoNum type="arabicPeriod"/>
            </a:pPr>
            <a:r>
              <a:rPr lang="en-US" sz="2000" b="1">
                <a:latin typeface="+mj-lt"/>
              </a:rPr>
              <a:t>Short-Form Warnings</a:t>
            </a:r>
            <a:br>
              <a:rPr lang="en-US" sz="2000"/>
            </a:br>
            <a:r>
              <a:rPr lang="en-US" sz="1800" err="1"/>
              <a:t>Warnings must be compliant by 2028</a:t>
            </a:r>
          </a:p>
          <a:p>
            <a:pPr marL="457200" marR="0" lvl="0" indent="-457200" algn="l" defTabSz="914400" rtl="0" eaLnBrk="1" fontAlgn="auto" latinLnBrk="0" hangingPunct="1">
              <a:lnSpc>
                <a:spcPct val="100000"/>
              </a:lnSpc>
              <a:spcBef>
                <a:spcPts val="1000"/>
              </a:spcBef>
              <a:spcAft>
                <a:spcPct val="0"/>
              </a:spcAft>
              <a:buClr>
                <a:srgbClr val="B2BB1E"/>
              </a:buClr>
              <a:buSzTx/>
              <a:buFont typeface="+mj-lt"/>
              <a:buAutoNum type="arabicPeriod"/>
              <a:defRPr/>
            </a:pPr>
            <a:r>
              <a:rPr kumimoji="0" lang="en-US" sz="2000" b="1" i="0" u="none" strike="noStrike" kern="1200" cap="none" spc="0" normalizeH="0" baseline="0" noProof="0">
                <a:ln>
                  <a:noFill/>
                </a:ln>
                <a:solidFill>
                  <a:srgbClr val="000000"/>
                </a:solidFill>
                <a:effectLst/>
                <a:uLnTx/>
                <a:uFillTx/>
                <a:latin typeface="Arial"/>
                <a:ea typeface="+mn-ea"/>
                <a:cs typeface="+mn-cs"/>
              </a:rPr>
              <a:t>Updated Prop 65 List</a:t>
            </a:r>
            <a:br>
              <a:rPr kumimoji="0" lang="en-US" sz="20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Substances added in 2025</a:t>
            </a:r>
          </a:p>
          <a:p>
            <a:pPr marL="457200" marR="0" lvl="0" indent="-457200" algn="l" defTabSz="914400" rtl="0" eaLnBrk="1" fontAlgn="auto" latinLnBrk="0" hangingPunct="1">
              <a:lnSpc>
                <a:spcPct val="100000"/>
              </a:lnSpc>
              <a:spcBef>
                <a:spcPts val="3000"/>
              </a:spcBef>
              <a:spcAft>
                <a:spcPct val="0"/>
              </a:spcAft>
              <a:buClr>
                <a:srgbClr val="B2BB1E"/>
              </a:buClr>
              <a:buSzTx/>
              <a:buFont typeface="+mj-lt"/>
              <a:buAutoNum type="arabicPeriod"/>
              <a:defRPr/>
            </a:pPr>
            <a:r>
              <a:rPr kumimoji="0" lang="en-US" sz="2000" b="1" i="0" u="none" strike="noStrike" kern="1200" cap="none" spc="0" normalizeH="0" baseline="0" noProof="0">
                <a:ln>
                  <a:noFill/>
                </a:ln>
                <a:solidFill>
                  <a:srgbClr val="000000"/>
                </a:solidFill>
                <a:effectLst/>
                <a:uLnTx/>
                <a:uFillTx/>
                <a:latin typeface="Arial"/>
                <a:ea typeface="+mn-ea"/>
                <a:cs typeface="+mn-cs"/>
              </a:rPr>
              <a:t>Intersection of Prop 65 and SB 54</a:t>
            </a:r>
            <a:br>
              <a:rPr kumimoji="0" lang="en-US" sz="20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How SB 54 may penalize producers with Prop 65-listed chemicals in their products</a:t>
            </a:r>
          </a:p>
          <a:p>
            <a:pPr marL="457200" marR="0" lvl="0" indent="-457200" algn="l" defTabSz="914400" rtl="0" eaLnBrk="1" fontAlgn="auto" latinLnBrk="0" hangingPunct="1">
              <a:lnSpc>
                <a:spcPct val="100000"/>
              </a:lnSpc>
              <a:spcBef>
                <a:spcPts val="3000"/>
              </a:spcBef>
              <a:spcAft>
                <a:spcPct val="0"/>
              </a:spcAft>
              <a:buClr>
                <a:srgbClr val="B2BB1E"/>
              </a:buClr>
              <a:buSzTx/>
              <a:buFont typeface="+mj-lt"/>
              <a:buAutoNum type="arabicPeriod"/>
              <a:defRPr/>
            </a:pPr>
            <a:r>
              <a:rPr kumimoji="0" lang="en-US" sz="2000" b="1" i="0" u="none" strike="noStrike" kern="1200" cap="none" spc="0" normalizeH="0" baseline="0" noProof="0">
                <a:ln>
                  <a:noFill/>
                </a:ln>
                <a:solidFill>
                  <a:srgbClr val="000000"/>
                </a:solidFill>
                <a:effectLst/>
                <a:uLnTx/>
                <a:uFillTx/>
                <a:latin typeface="Arial"/>
                <a:ea typeface="+mn-ea"/>
                <a:cs typeface="+mn-cs"/>
              </a:rPr>
              <a:t>Intersection of Prop 65 and AB 1200</a:t>
            </a:r>
            <a:br>
              <a:rPr kumimoji="0" lang="en-US" sz="20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Increased risk of Prop 65 liability because of AB 1200?</a:t>
            </a:r>
          </a:p>
          <a:p>
            <a:pPr marL="457200" marR="0" lvl="0" indent="-457200" algn="l" defTabSz="914400" rtl="0" eaLnBrk="1" fontAlgn="auto" latinLnBrk="0" hangingPunct="1">
              <a:lnSpc>
                <a:spcPct val="100000"/>
              </a:lnSpc>
              <a:spcBef>
                <a:spcPts val="3000"/>
              </a:spcBef>
              <a:spcAft>
                <a:spcPct val="0"/>
              </a:spcAft>
              <a:buClr>
                <a:srgbClr val="B2BB1E"/>
              </a:buClr>
              <a:buSzTx/>
              <a:buFont typeface="+mj-lt"/>
              <a:buAutoNum type="arabicPeriod"/>
              <a:defRPr/>
            </a:pPr>
            <a:r>
              <a:rPr kumimoji="0" lang="en-US" sz="2000" b="1" i="0" u="none" strike="noStrike" kern="1200" cap="none" spc="0" normalizeH="0" baseline="0" noProof="0">
                <a:ln>
                  <a:noFill/>
                </a:ln>
                <a:solidFill>
                  <a:srgbClr val="000000"/>
                </a:solidFill>
                <a:effectLst/>
                <a:uLnTx/>
                <a:uFillTx/>
                <a:latin typeface="Arial"/>
                <a:ea typeface="+mn-ea"/>
                <a:cs typeface="+mn-cs"/>
              </a:rPr>
              <a:t>Proposed Legislation</a:t>
            </a:r>
            <a:br>
              <a:rPr kumimoji="0" lang="en-US" sz="20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Impact on Prop 65 compliance and implementation</a:t>
            </a:r>
          </a:p>
        </p:txBody>
      </p:sp>
      <p:sp>
        <p:nvSpPr>
          <p:cNvPr id="3" name="Title 2">
            <a:extLst>
              <a:ext uri="{FF2B5EF4-FFF2-40B4-BE49-F238E27FC236}">
                <a16:creationId xmlns:a16="http://schemas.microsoft.com/office/drawing/2014/main" id="{B5A6B16A-9F69-FB55-6C73-FA91C82CB54F}"/>
              </a:ext>
            </a:extLst>
          </p:cNvPr>
          <p:cNvSpPr>
            <a:spLocks noGrp="1"/>
          </p:cNvSpPr>
          <p:nvPr>
            <p:ph type="title"/>
          </p:nvPr>
        </p:nvSpPr>
        <p:spPr/>
        <p:txBody>
          <a:bodyPr/>
          <a:lstStyle/>
          <a:p>
            <a:r>
              <a:rPr lang="en-US"/>
              <a:t>Today’s Agenda</a:t>
            </a:r>
          </a:p>
        </p:txBody>
      </p:sp>
      <p:sp>
        <p:nvSpPr>
          <p:cNvPr id="4" name="Slide Number Placeholder 3">
            <a:extLst>
              <a:ext uri="{FF2B5EF4-FFF2-40B4-BE49-F238E27FC236}">
                <a16:creationId xmlns:a16="http://schemas.microsoft.com/office/drawing/2014/main" id="{D37FD17E-CD2C-E210-153D-9E80D19C629B}"/>
              </a:ext>
            </a:extLst>
          </p:cNvPr>
          <p:cNvSpPr>
            <a:spLocks noGrp="1"/>
          </p:cNvSpPr>
          <p:nvPr>
            <p:ph type="sldNum" sz="quarter" idx="12"/>
          </p:nvPr>
        </p:nvSpPr>
        <p:spPr/>
        <p:txBody>
          <a:bodyPr/>
          <a:lstStyle/>
          <a:p>
            <a:fld id="{1A68F199-A27A-4CCE-8067-36CCA3B9EB9C}" type="slidenum">
              <a:rPr lang="en-US" smtClean="0"/>
              <a:t>16</a:t>
            </a:fld>
            <a:endParaRPr lang="en-US"/>
          </a:p>
        </p:txBody>
      </p:sp>
      <p:sp>
        <p:nvSpPr>
          <p:cNvPr id="5" name="Footer Placeholder 4">
            <a:extLst>
              <a:ext uri="{FF2B5EF4-FFF2-40B4-BE49-F238E27FC236}">
                <a16:creationId xmlns:a16="http://schemas.microsoft.com/office/drawing/2014/main" id="{FF7C4DD7-A8B5-60F9-A593-2E0D3EC6BB35}"/>
              </a:ext>
            </a:extLst>
          </p:cNvPr>
          <p:cNvSpPr>
            <a:spLocks noGrp="1"/>
          </p:cNvSpPr>
          <p:nvPr>
            <p:ph type="ftr" sz="quarter" idx="11"/>
          </p:nvPr>
        </p:nvSpPr>
        <p:spPr/>
        <p:txBody>
          <a:bodyPr/>
          <a:lstStyle/>
          <a:p>
            <a:r>
              <a:rPr lang="en-US"/>
              <a:t>CGA LEGAL ADVISORY COMMITTEE</a:t>
            </a:r>
            <a:endParaRPr lang="en-US"/>
          </a:p>
        </p:txBody>
      </p:sp>
    </p:spTree>
    <p:extLst>
      <p:ext uri="{BB962C8B-B14F-4D97-AF65-F5344CB8AC3E}">
        <p14:creationId val="3660676930"/>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F3503615-A814-35B8-376E-AFAE7583B61F}"/>
            </a:ext>
          </a:extLst>
        </p:cNvPr>
        <p:cNvGrpSpPr/>
        <p:nvPr/>
      </p:nvGrpSpPr>
      <p:grpSpPr>
        <a:xfrm>
          <a:off x="0" y="0"/>
          <a:ext cx="0" cy="0"/>
        </a:xfrm>
      </p:grpSpPr>
      <p:sp>
        <p:nvSpPr>
          <p:cNvPr id="2" name="Text Placeholder 1">
            <a:extLst>
              <a:ext uri="{FF2B5EF4-FFF2-40B4-BE49-F238E27FC236}">
                <a16:creationId xmlns:a16="http://schemas.microsoft.com/office/drawing/2014/main" id="{5C76B3F9-EDB9-3CB2-2703-A05F4499D3BB}"/>
              </a:ext>
            </a:extLst>
          </p:cNvPr>
          <p:cNvSpPr>
            <a:spLocks noGrp="1"/>
          </p:cNvSpPr>
          <p:nvPr>
            <p:ph type="body" idx="1"/>
          </p:nvPr>
        </p:nvSpPr>
        <p:spPr/>
        <p:txBody>
          <a:bodyPr/>
          <a:lstStyle/>
          <a:p>
            <a:r>
              <a:rPr lang="en-US"/>
              <a:t>Amendments Finalized in 2024</a:t>
            </a:r>
          </a:p>
        </p:txBody>
      </p:sp>
      <p:sp>
        <p:nvSpPr>
          <p:cNvPr id="3" name="Title 2">
            <a:extLst>
              <a:ext uri="{FF2B5EF4-FFF2-40B4-BE49-F238E27FC236}">
                <a16:creationId xmlns:a16="http://schemas.microsoft.com/office/drawing/2014/main" id="{2E2B2EFA-C245-BD89-B6DB-AEFC5FF5A9B0}"/>
              </a:ext>
            </a:extLst>
          </p:cNvPr>
          <p:cNvSpPr>
            <a:spLocks noGrp="1"/>
          </p:cNvSpPr>
          <p:nvPr>
            <p:ph type="title"/>
          </p:nvPr>
        </p:nvSpPr>
        <p:spPr/>
        <p:txBody>
          <a:bodyPr/>
          <a:lstStyle/>
          <a:p>
            <a:r>
              <a:rPr lang="en-US" sz="6200"/>
              <a:t>Short-Form Warnings</a:t>
            </a:r>
          </a:p>
        </p:txBody>
      </p:sp>
      <p:sp>
        <p:nvSpPr>
          <p:cNvPr id="4" name="Text Placeholder 3">
            <a:extLst>
              <a:ext uri="{FF2B5EF4-FFF2-40B4-BE49-F238E27FC236}">
                <a16:creationId xmlns:a16="http://schemas.microsoft.com/office/drawing/2014/main" id="{BA81F714-25E6-647A-BB6C-94E2E5361B58}"/>
              </a:ext>
            </a:extLst>
          </p:cNvPr>
          <p:cNvSpPr>
            <a:spLocks noGrp="1"/>
          </p:cNvSpPr>
          <p:nvPr>
            <p:ph type="body" sz="quarter" idx="10"/>
          </p:nvPr>
        </p:nvSpPr>
        <p:spPr/>
        <p:txBody>
          <a:bodyPr/>
          <a:lstStyle/>
          <a:p>
            <a:r>
              <a:rPr lang="en-US"/>
              <a:t>1</a:t>
            </a:r>
          </a:p>
        </p:txBody>
      </p:sp>
    </p:spTree>
    <p:extLst>
      <p:ext uri="{BB962C8B-B14F-4D97-AF65-F5344CB8AC3E}">
        <p14:creationId val="2785313263"/>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a:extLst>
              <a:ext uri="{FF2B5EF4-FFF2-40B4-BE49-F238E27FC236}">
                <a16:creationId xmlns:a16="http://schemas.microsoft.com/office/drawing/2014/main" id="{1E49FA75-D7F8-FBC9-7B64-010D197D2208}"/>
              </a:ext>
            </a:extLst>
          </p:cNvPr>
          <p:cNvSpPr>
            <a:spLocks noGrp="1"/>
          </p:cNvSpPr>
          <p:nvPr>
            <p:ph type="title"/>
          </p:nvPr>
        </p:nvSpPr>
        <p:spPr>
          <a:xfrm>
            <a:off x="615635" y="299245"/>
            <a:ext cx="9796725" cy="762640"/>
          </a:xfrm>
        </p:spPr>
        <p:txBody>
          <a:bodyPr>
            <a:noAutofit/>
          </a:bodyPr>
          <a:lstStyle/>
          <a:p>
            <a:r>
              <a:rPr lang="en-US" sz="3200" spc="100"/>
              <a:t>Consumer Product Warnings (Incl. </a:t>
            </a:r>
            <a:r>
              <a:rPr lang="en-US" sz="3200" i="1" spc="100"/>
              <a:t>New Short-Form</a:t>
            </a:r>
            <a:r>
              <a:rPr lang="en-US" sz="3200" spc="100"/>
              <a:t>)</a:t>
            </a:r>
          </a:p>
        </p:txBody>
      </p:sp>
      <p:sp>
        <p:nvSpPr>
          <p:cNvPr id="4" name="Content Placeholder 3">
            <a:extLst>
              <a:ext uri="{FF2B5EF4-FFF2-40B4-BE49-F238E27FC236}">
                <a16:creationId xmlns:a16="http://schemas.microsoft.com/office/drawing/2014/main" id="{437B170A-AB6B-E586-3584-A4208AD4B9E9}"/>
              </a:ext>
            </a:extLst>
          </p:cNvPr>
          <p:cNvSpPr>
            <a:spLocks noGrp="1"/>
          </p:cNvSpPr>
          <p:nvPr>
            <p:ph idx="1"/>
          </p:nvPr>
        </p:nvSpPr>
        <p:spPr>
          <a:xfrm>
            <a:off x="615636" y="1371600"/>
            <a:ext cx="11004145" cy="4862945"/>
          </a:xfrm>
          <a:solidFill>
            <a:schemeClr val="bg1"/>
          </a:solidFill>
        </p:spPr>
        <p:txBody>
          <a:bodyPr/>
          <a:lstStyle/>
          <a:p>
            <a:pPr marL="457200" marR="0" indent="0" algn="just">
              <a:spcBef>
                <a:spcPct val="0"/>
              </a:spcBef>
              <a:spcAft>
                <a:spcPct val="0"/>
              </a:spcAft>
              <a:buNone/>
            </a:pPr>
            <a:r>
              <a:rPr lang="en-US" sz="2800" b="1">
                <a:effectLst/>
                <a:latin typeface="+mn-lt"/>
                <a:ea typeface="Times New Roman" panose="02020603050405020304" pitchFamily="18" charset="0"/>
                <a:cs typeface="Arial" panose="020b0604020202020204" pitchFamily="34" charset="0"/>
              </a:rPr>
              <a:t>	</a:t>
            </a:r>
            <a:r>
              <a:rPr lang="en-US" sz="1800" b="1" u="sng">
                <a:effectLst/>
                <a:latin typeface="+mn-lt"/>
                <a:ea typeface="Times New Roman" panose="02020603050405020304" pitchFamily="18" charset="0"/>
                <a:cs typeface="Arial" panose="020b0604020202020204" pitchFamily="34" charset="0"/>
              </a:rPr>
              <a:t>Long-Form Warning (</a:t>
            </a:r>
            <a:r>
              <a:rPr lang="en-US" sz="1800" b="1" i="1" u="sng">
                <a:effectLst/>
                <a:latin typeface="+mn-lt"/>
                <a:ea typeface="Times New Roman" panose="02020603050405020304" pitchFamily="18" charset="0"/>
                <a:cs typeface="Arial" panose="020b0604020202020204" pitchFamily="34" charset="0"/>
              </a:rPr>
              <a:t>on product, shelf tag or electronic</a:t>
            </a:r>
            <a:r>
              <a:rPr lang="en-US" sz="1800" b="1" u="sng">
                <a:effectLst/>
                <a:latin typeface="+mn-lt"/>
                <a:ea typeface="Times New Roman" panose="02020603050405020304" pitchFamily="18" charset="0"/>
                <a:cs typeface="Arial" panose="020b0604020202020204" pitchFamily="34" charset="0"/>
              </a:rPr>
              <a:t>)</a:t>
            </a:r>
          </a:p>
          <a:p>
            <a:pPr marL="0" indent="0">
              <a:buNone/>
            </a:pPr>
            <a:r>
              <a:rPr lang="en-US" sz="1800">
                <a:latin typeface="+mn-lt"/>
              </a:rPr>
              <a:t>	        </a:t>
            </a:r>
            <a:r>
              <a:rPr lang="en-US" sz="1800" b="1">
                <a:latin typeface="+mn-lt"/>
              </a:rPr>
              <a:t>WARNING </a:t>
            </a:r>
            <a:r>
              <a:rPr lang="en-US" sz="1800">
                <a:latin typeface="+mn-lt"/>
              </a:rPr>
              <a:t>[or] </a:t>
            </a:r>
            <a:r>
              <a:rPr lang="en-US" sz="1800" b="1">
                <a:latin typeface="+mn-lt"/>
              </a:rPr>
              <a:t>CA WARNING </a:t>
            </a:r>
            <a:r>
              <a:rPr lang="en-US" sz="1800">
                <a:latin typeface="+mn-lt"/>
              </a:rPr>
              <a:t>[or] </a:t>
            </a:r>
            <a:r>
              <a:rPr lang="en-US" sz="1800" b="1">
                <a:latin typeface="+mn-lt"/>
              </a:rPr>
              <a:t>CALIFORNIA WARNING: </a:t>
            </a:r>
            <a:r>
              <a:rPr lang="en-US" sz="1800">
                <a:latin typeface="+mn-lt"/>
              </a:rPr>
              <a:t>This product can 	expose you to chemicals including </a:t>
            </a:r>
            <a:r>
              <a:rPr lang="en-US" sz="1800">
                <a:effectLst/>
                <a:highlight>
                  <a:srgbClr val="00FFFF"/>
                </a:highlight>
                <a:latin typeface="+mn-lt"/>
                <a:ea typeface="Calibri" panose="020f0502020204030204" pitchFamily="34" charset="0"/>
              </a:rPr>
              <a:t>di(2-ethylhexyl)phthalate (DEHP)</a:t>
            </a:r>
            <a:r>
              <a:rPr lang="en-US" sz="1800">
                <a:effectLst/>
                <a:latin typeface="+mn-lt"/>
                <a:ea typeface="Calibri" panose="020f0502020204030204" pitchFamily="34" charset="0"/>
              </a:rPr>
              <a:t>, which is known to the state 	of California to cause cancer and birth defects or other reproductive harm. For more information 	go to www.P65Warnings.ca.gov.</a:t>
            </a:r>
            <a:endParaRPr lang="en-US" sz="1800">
              <a:latin typeface="+mn-lt"/>
            </a:endParaRPr>
          </a:p>
          <a:p>
            <a:pPr marL="0" indent="0">
              <a:buNone/>
            </a:pPr>
            <a:endParaRPr lang="en-US" sz="1800">
              <a:latin typeface="+mn-lt"/>
            </a:endParaRPr>
          </a:p>
          <a:p>
            <a:pPr marL="0" marR="0" indent="0" algn="just">
              <a:spcBef>
                <a:spcPct val="0"/>
              </a:spcBef>
              <a:spcAft>
                <a:spcPct val="0"/>
              </a:spcAft>
              <a:buNone/>
            </a:pPr>
            <a:r>
              <a:rPr lang="en-US" sz="1800" b="1">
                <a:latin typeface="+mn-lt"/>
                <a:ea typeface="Times New Roman" panose="02020603050405020304" pitchFamily="18" charset="0"/>
                <a:cs typeface="Arial" panose="020b0604020202020204" pitchFamily="34" charset="0"/>
              </a:rPr>
              <a:t>	</a:t>
            </a:r>
            <a:r>
              <a:rPr lang="en-US" sz="1800" b="1" u="sng">
                <a:latin typeface="+mn-lt"/>
                <a:ea typeface="Times New Roman" panose="02020603050405020304" pitchFamily="18" charset="0"/>
                <a:cs typeface="Arial" panose="020b0604020202020204" pitchFamily="34" charset="0"/>
              </a:rPr>
              <a:t>Short-Form Warning Option #1 (</a:t>
            </a:r>
            <a:r>
              <a:rPr lang="en-US" sz="1800" b="1" i="1" u="sng">
                <a:latin typeface="+mn-lt"/>
                <a:ea typeface="Times New Roman" panose="02020603050405020304" pitchFamily="18" charset="0"/>
                <a:cs typeface="Arial" panose="020b0604020202020204" pitchFamily="34" charset="0"/>
              </a:rPr>
              <a:t>on product only</a:t>
            </a:r>
            <a:r>
              <a:rPr lang="en-US" sz="1800" b="1" u="sng">
                <a:latin typeface="+mn-lt"/>
                <a:ea typeface="Times New Roman" panose="02020603050405020304" pitchFamily="18" charset="0"/>
                <a:cs typeface="Arial" panose="020b0604020202020204" pitchFamily="34" charset="0"/>
              </a:rPr>
              <a:t>)</a:t>
            </a:r>
          </a:p>
          <a:p>
            <a:pPr marL="0" indent="0">
              <a:buNone/>
            </a:pPr>
            <a:r>
              <a:rPr lang="en-US" sz="1800">
                <a:latin typeface="+mn-lt"/>
              </a:rPr>
              <a:t>	       </a:t>
            </a:r>
            <a:r>
              <a:rPr lang="en-US" sz="1800" b="1">
                <a:latin typeface="+mn-lt"/>
              </a:rPr>
              <a:t>WARNING </a:t>
            </a:r>
            <a:r>
              <a:rPr lang="en-US" sz="1800">
                <a:latin typeface="+mn-lt"/>
              </a:rPr>
              <a:t>[or] </a:t>
            </a:r>
            <a:r>
              <a:rPr lang="en-US" sz="1800" b="1">
                <a:latin typeface="+mn-lt"/>
              </a:rPr>
              <a:t>CA WARNING </a:t>
            </a:r>
            <a:r>
              <a:rPr lang="en-US" sz="1800">
                <a:latin typeface="+mn-lt"/>
              </a:rPr>
              <a:t>[or] </a:t>
            </a:r>
            <a:r>
              <a:rPr lang="en-US" sz="1800" b="1">
                <a:latin typeface="+mn-lt"/>
              </a:rPr>
              <a:t>CALIFORNIA WARNING: </a:t>
            </a:r>
            <a:r>
              <a:rPr lang="en-US" sz="1800">
                <a:latin typeface="+mn-lt"/>
              </a:rPr>
              <a:t>Risk of cancer and 	reproductive harm from exposure to </a:t>
            </a:r>
            <a:r>
              <a:rPr lang="en-US" sz="1800">
                <a:effectLst/>
                <a:highlight>
                  <a:srgbClr val="00FFFF"/>
                </a:highlight>
                <a:latin typeface="+mn-lt"/>
                <a:ea typeface="Calibri" panose="020f0502020204030204" pitchFamily="34" charset="0"/>
              </a:rPr>
              <a:t>di(2-ethylhexyl)phthalate (DEHP)</a:t>
            </a:r>
            <a:r>
              <a:rPr lang="en-US" sz="1800">
                <a:effectLst/>
                <a:latin typeface="+mn-lt"/>
                <a:ea typeface="Calibri" panose="020f0502020204030204" pitchFamily="34" charset="0"/>
              </a:rPr>
              <a:t>. See 	www.P65Warnings.ca.gov.</a:t>
            </a:r>
            <a:endParaRPr lang="en-US" sz="1800">
              <a:latin typeface="+mn-lt"/>
            </a:endParaRPr>
          </a:p>
          <a:p>
            <a:pPr marL="0" indent="0">
              <a:buNone/>
            </a:pPr>
            <a:endParaRPr lang="en-US" sz="1800">
              <a:latin typeface="+mn-lt"/>
            </a:endParaRPr>
          </a:p>
          <a:p>
            <a:pPr marL="0" marR="0" indent="0" algn="just">
              <a:spcBef>
                <a:spcPct val="0"/>
              </a:spcBef>
              <a:spcAft>
                <a:spcPct val="0"/>
              </a:spcAft>
              <a:buNone/>
            </a:pPr>
            <a:r>
              <a:rPr lang="en-US" sz="1800" b="1">
                <a:effectLst/>
                <a:latin typeface="+mn-lt"/>
                <a:ea typeface="Times New Roman" panose="02020603050405020304" pitchFamily="18" charset="0"/>
                <a:cs typeface="Arial" panose="020b0604020202020204" pitchFamily="34" charset="0"/>
              </a:rPr>
              <a:t>	</a:t>
            </a:r>
            <a:r>
              <a:rPr lang="en-US" sz="1800" b="1" u="sng">
                <a:effectLst/>
                <a:latin typeface="+mn-lt"/>
                <a:ea typeface="Times New Roman" panose="02020603050405020304" pitchFamily="18" charset="0"/>
                <a:cs typeface="Arial" panose="020b0604020202020204" pitchFamily="34" charset="0"/>
              </a:rPr>
              <a:t>Short-Form Warning Option #2 (</a:t>
            </a:r>
            <a:r>
              <a:rPr lang="en-US" sz="1800" b="1" i="1" u="sng">
                <a:effectLst/>
                <a:latin typeface="+mn-lt"/>
                <a:ea typeface="Times New Roman" panose="02020603050405020304" pitchFamily="18" charset="0"/>
                <a:cs typeface="Arial" panose="020b0604020202020204" pitchFamily="34" charset="0"/>
              </a:rPr>
              <a:t>on product only</a:t>
            </a:r>
            <a:r>
              <a:rPr lang="en-US" sz="1800" b="1" u="sng">
                <a:effectLst/>
                <a:latin typeface="+mn-lt"/>
                <a:ea typeface="Times New Roman" panose="02020603050405020304" pitchFamily="18" charset="0"/>
                <a:cs typeface="Arial" panose="020b0604020202020204" pitchFamily="34" charset="0"/>
              </a:rPr>
              <a:t>)  </a:t>
            </a:r>
          </a:p>
          <a:p>
            <a:pPr marL="0" marR="0" indent="0">
              <a:spcBef>
                <a:spcPct val="0"/>
              </a:spcBef>
              <a:spcAft>
                <a:spcPct val="0"/>
              </a:spcAft>
              <a:buNone/>
            </a:pPr>
            <a:r>
              <a:rPr lang="en-US" sz="1800" b="1">
                <a:latin typeface="+mn-lt"/>
                <a:ea typeface="Times New Roman" panose="02020603050405020304" pitchFamily="18" charset="0"/>
                <a:cs typeface="Arial" panose="020b0604020202020204" pitchFamily="34" charset="0"/>
              </a:rPr>
              <a:t>	       </a:t>
            </a:r>
            <a:r>
              <a:rPr lang="en-US" sz="1800" b="1">
                <a:latin typeface="+mn-lt"/>
              </a:rPr>
              <a:t>WARNING </a:t>
            </a:r>
            <a:r>
              <a:rPr lang="en-US" sz="1800">
                <a:latin typeface="+mn-lt"/>
              </a:rPr>
              <a:t>[or] </a:t>
            </a:r>
            <a:r>
              <a:rPr lang="en-US" sz="1800" b="1">
                <a:latin typeface="+mn-lt"/>
              </a:rPr>
              <a:t>CA WARNING </a:t>
            </a:r>
            <a:r>
              <a:rPr lang="en-US" sz="1800">
                <a:latin typeface="+mn-lt"/>
              </a:rPr>
              <a:t>[or] </a:t>
            </a:r>
            <a:r>
              <a:rPr lang="en-US" sz="1800" b="1">
                <a:latin typeface="+mn-lt"/>
              </a:rPr>
              <a:t>CALIFORNIA WARNING: </a:t>
            </a:r>
            <a:r>
              <a:rPr lang="en-US" sz="1800">
                <a:effectLst/>
                <a:latin typeface="+mn-lt"/>
                <a:ea typeface="Calibri" panose="020f0502020204030204" pitchFamily="34" charset="0"/>
              </a:rPr>
              <a:t>Can expose you to </a:t>
            </a:r>
            <a:r>
              <a:rPr lang="en-US" sz="1800">
                <a:effectLst/>
                <a:highlight>
                  <a:srgbClr val="00FFFF"/>
                </a:highlight>
                <a:latin typeface="+mn-lt"/>
                <a:ea typeface="Calibri" panose="020f0502020204030204" pitchFamily="34" charset="0"/>
              </a:rPr>
              <a:t>di(2-</a:t>
            </a:r>
            <a:r>
              <a:rPr lang="en-US" sz="1800">
                <a:effectLst/>
                <a:latin typeface="+mn-lt"/>
                <a:ea typeface="Calibri" panose="020f0502020204030204" pitchFamily="34" charset="0"/>
              </a:rPr>
              <a:t>	</a:t>
            </a:r>
            <a:r>
              <a:rPr lang="en-US" sz="1800" err="1">
                <a:effectLst/>
                <a:highlight>
                  <a:srgbClr val="00FFFF"/>
                </a:highlight>
                <a:latin typeface="+mn-lt"/>
                <a:ea typeface="Calibri" panose="020f0502020204030204" pitchFamily="34" charset="0"/>
              </a:rPr>
              <a:t>ethylhexyl)phthalate (DEHP)</a:t>
            </a:r>
            <a:r>
              <a:rPr lang="en-US" sz="1800">
                <a:effectLst/>
                <a:latin typeface="+mn-lt"/>
                <a:ea typeface="Calibri" panose="020f0502020204030204" pitchFamily="34" charset="0"/>
              </a:rPr>
              <a:t>, a carcinogen and reproductive toxicant. See 	</a:t>
            </a:r>
            <a:r>
              <a:rPr lang="en-US" sz="1800" u="sng">
                <a:solidFill>
                  <a:srgbClr val="000000"/>
                </a:solidFill>
                <a:effectLst/>
                <a:latin typeface="+mn-lt"/>
                <a:ea typeface="Calibri" panose="020f0502020204030204" pitchFamily="34" charset="0"/>
                <a:cs typeface="Times New Roman" panose="02020603050405020304" pitchFamily="18" charset="0"/>
              </a:rPr>
              <a:t>www.P65Warnings.ca.gov</a:t>
            </a:r>
            <a:r>
              <a:rPr lang="en-US" sz="1800">
                <a:solidFill>
                  <a:srgbClr val="000000"/>
                </a:solidFill>
                <a:effectLst/>
                <a:latin typeface="+mn-lt"/>
                <a:ea typeface="Calibri" panose="020f0502020204030204" pitchFamily="34" charset="0"/>
                <a:cs typeface="Times New Roman" panose="02020603050405020304" pitchFamily="18" charset="0"/>
              </a:rPr>
              <a:t>.</a:t>
            </a:r>
            <a:endParaRPr lang="en-US" sz="1800" b="1">
              <a:effectLst/>
              <a:latin typeface="+mn-lt"/>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D7089D59-9AF5-5909-A962-A48C3FCE9DA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12730" y="1954631"/>
            <a:ext cx="407874" cy="322005"/>
          </a:xfrm>
          <a:prstGeom prst="rect">
            <a:avLst/>
          </a:prstGeom>
        </p:spPr>
      </p:pic>
      <p:pic>
        <p:nvPicPr>
          <p:cNvPr id="6" name="Picture 5">
            <a:extLst>
              <a:ext uri="{FF2B5EF4-FFF2-40B4-BE49-F238E27FC236}">
                <a16:creationId xmlns:a16="http://schemas.microsoft.com/office/drawing/2014/main" id="{2474E9A2-2E4B-80DC-B2F1-1BF89C94CA6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65482" y="3845262"/>
            <a:ext cx="407874" cy="322005"/>
          </a:xfrm>
          <a:prstGeom prst="rect">
            <a:avLst/>
          </a:prstGeom>
        </p:spPr>
      </p:pic>
      <p:pic>
        <p:nvPicPr>
          <p:cNvPr id="7" name="Picture 6">
            <a:extLst>
              <a:ext uri="{FF2B5EF4-FFF2-40B4-BE49-F238E27FC236}">
                <a16:creationId xmlns:a16="http://schemas.microsoft.com/office/drawing/2014/main" id="{C3876FDA-5B69-FC35-E102-1D928B525D5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12730" y="5325397"/>
            <a:ext cx="407874" cy="322005"/>
          </a:xfrm>
          <a:prstGeom prst="rect">
            <a:avLst/>
          </a:prstGeom>
        </p:spPr>
      </p:pic>
    </p:spTree>
    <p:extLst>
      <p:ext uri="{BB962C8B-B14F-4D97-AF65-F5344CB8AC3E}">
        <p14:creationId val="2843524127"/>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C600BD9C-C5D6-25D7-E165-DAB5A47706C0}"/>
              </a:ext>
            </a:extLst>
          </p:cNvPr>
          <p:cNvSpPr>
            <a:spLocks noGrp="1"/>
          </p:cNvSpPr>
          <p:nvPr>
            <p:ph type="sldNum" sz="quarter" idx="10"/>
          </p:nvPr>
        </p:nvSpPr>
        <p:spPr>
          <a:xfrm>
            <a:off x="11049107" y="6234545"/>
            <a:ext cx="570674" cy="385950"/>
          </a:xfrm>
          <a:prstGeom prst="rect">
            <a:avLst/>
          </a:prstGeom>
        </p:spPr>
        <p:txBody>
          <a:bodyPr vert="horz" lIns="0" tIns="45720" rIns="0" bIns="0" rtlCol="0" anchor="b" anchorCtr="0"/>
          <a:lstStyle>
            <a:defPPr>
              <a:defRPr lang="en-US"/>
            </a:defPPr>
            <a:lvl1pPr marL="0" algn="r" defTabSz="457200" rtl="0" eaLnBrk="1" latinLnBrk="0" hangingPunct="1">
              <a:defRPr sz="1300" b="0" i="0" kern="1200" spc="200" baseline="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24E91E0-022F-7A40-92CF-91329A859366}" type="slidenum">
              <a:rPr lang="en-US" smtClean="0">
                <a:solidFill>
                  <a:srgbClr val="13284B"/>
                </a:solidFill>
              </a:rPr>
              <a:pPr>
                <a:defRPr/>
              </a:pPr>
              <a:t>19</a:t>
            </a:fld>
            <a:endParaRPr lang="en-US" sz="1300"/>
          </a:p>
        </p:txBody>
      </p:sp>
      <p:sp>
        <p:nvSpPr>
          <p:cNvPr id="3" name="Title 2">
            <a:extLst>
              <a:ext uri="{FF2B5EF4-FFF2-40B4-BE49-F238E27FC236}">
                <a16:creationId xmlns:a16="http://schemas.microsoft.com/office/drawing/2014/main" id="{9C4FB339-19EE-972F-0031-E56FA3BF844C}"/>
              </a:ext>
            </a:extLst>
          </p:cNvPr>
          <p:cNvSpPr>
            <a:spLocks noGrp="1"/>
          </p:cNvSpPr>
          <p:nvPr>
            <p:ph type="title"/>
          </p:nvPr>
        </p:nvSpPr>
        <p:spPr/>
        <p:txBody>
          <a:bodyPr>
            <a:normAutofit/>
          </a:bodyPr>
          <a:lstStyle/>
          <a:p>
            <a:r>
              <a:rPr lang="en-US" sz="3200"/>
              <a:t>Food Warnings (Incl. </a:t>
            </a:r>
            <a:r>
              <a:rPr lang="en-US" sz="3200" i="1"/>
              <a:t>New Short-Form</a:t>
            </a:r>
            <a:r>
              <a:rPr lang="en-US" sz="3200"/>
              <a:t>)</a:t>
            </a:r>
          </a:p>
        </p:txBody>
      </p:sp>
      <p:sp>
        <p:nvSpPr>
          <p:cNvPr id="4" name="Content Placeholder 3">
            <a:extLst>
              <a:ext uri="{FF2B5EF4-FFF2-40B4-BE49-F238E27FC236}">
                <a16:creationId xmlns:a16="http://schemas.microsoft.com/office/drawing/2014/main" id="{80F00D81-057C-8495-7890-DA636D90D88A}"/>
              </a:ext>
            </a:extLst>
          </p:cNvPr>
          <p:cNvSpPr>
            <a:spLocks noGrp="1"/>
          </p:cNvSpPr>
          <p:nvPr>
            <p:ph idx="1"/>
          </p:nvPr>
        </p:nvSpPr>
        <p:spPr>
          <a:solidFill>
            <a:schemeClr val="bg1"/>
          </a:solidFill>
        </p:spPr>
        <p:txBody>
          <a:bodyPr/>
          <a:lstStyle/>
          <a:p>
            <a:pPr marL="457200" marR="0" indent="0" algn="just">
              <a:spcBef>
                <a:spcPct val="0"/>
              </a:spcBef>
              <a:spcAft>
                <a:spcPct val="0"/>
              </a:spcAft>
              <a:buNone/>
            </a:pPr>
            <a:r>
              <a:rPr lang="en-US" sz="1800" b="1">
                <a:effectLst/>
                <a:latin typeface="Times New Roman" panose="02020603050405020304" pitchFamily="18" charset="0"/>
                <a:ea typeface="Times New Roman" panose="02020603050405020304" pitchFamily="18" charset="0"/>
              </a:rPr>
              <a:t> 	</a:t>
            </a:r>
            <a:endParaRPr lang="en-US" sz="1800" b="1">
              <a:latin typeface="Arial" panose="020b0604020202020204" pitchFamily="34" charset="0"/>
              <a:ea typeface="Times New Roman" panose="02020603050405020304" pitchFamily="18" charset="0"/>
              <a:cs typeface="Arial" panose="020b0604020202020204" pitchFamily="34" charset="0"/>
            </a:endParaRPr>
          </a:p>
          <a:p>
            <a:pPr marL="457200" marR="0" indent="0" algn="just">
              <a:spcBef>
                <a:spcPct val="0"/>
              </a:spcBef>
              <a:spcAft>
                <a:spcPct val="0"/>
              </a:spcAft>
              <a:buNone/>
            </a:pPr>
            <a:r>
              <a:rPr lang="en-US" sz="1800" b="1" u="sng">
                <a:effectLst/>
                <a:latin typeface="+mn-lt"/>
                <a:ea typeface="Times New Roman" panose="02020603050405020304" pitchFamily="18" charset="0"/>
                <a:cs typeface="Arial" panose="020b0604020202020204" pitchFamily="34" charset="0"/>
              </a:rPr>
              <a:t>Long-Form Warning (</a:t>
            </a:r>
            <a:r>
              <a:rPr lang="en-US" sz="1800" b="1" i="1" u="sng">
                <a:effectLst/>
                <a:latin typeface="+mn-lt"/>
                <a:ea typeface="Times New Roman" panose="02020603050405020304" pitchFamily="18" charset="0"/>
                <a:cs typeface="Arial" panose="020b0604020202020204" pitchFamily="34" charset="0"/>
              </a:rPr>
              <a:t>on product, shelf tag or electronic</a:t>
            </a:r>
            <a:r>
              <a:rPr lang="en-US" sz="1800" b="1" u="sng">
                <a:effectLst/>
                <a:latin typeface="+mn-lt"/>
                <a:ea typeface="Times New Roman" panose="02020603050405020304" pitchFamily="18" charset="0"/>
                <a:cs typeface="Arial" panose="020b0604020202020204" pitchFamily="34" charset="0"/>
              </a:rPr>
              <a:t>)</a:t>
            </a:r>
          </a:p>
          <a:p>
            <a:pPr marL="457200" marR="0" indent="0">
              <a:spcBef>
                <a:spcPct val="0"/>
              </a:spcBef>
              <a:spcAft>
                <a:spcPct val="0"/>
              </a:spcAft>
              <a:buNone/>
            </a:pPr>
            <a:r>
              <a:rPr lang="en-US" sz="1800" b="1">
                <a:effectLst/>
                <a:latin typeface="+mn-lt"/>
                <a:ea typeface="Times New Roman" panose="02020603050405020304" pitchFamily="18" charset="0"/>
                <a:cs typeface="Arial" panose="020b0604020202020204" pitchFamily="34" charset="0"/>
              </a:rPr>
              <a:t>WARNING [or] CA WARNING [or] CALIFORNIA WARNING:</a:t>
            </a:r>
            <a:r>
              <a:rPr lang="en-US" sz="1800">
                <a:effectLst/>
                <a:latin typeface="+mn-lt"/>
                <a:ea typeface="Times New Roman" panose="02020603050405020304" pitchFamily="18" charset="0"/>
                <a:cs typeface="Arial" panose="020b0604020202020204" pitchFamily="34" charset="0"/>
              </a:rPr>
              <a:t> Consuming this product can expose you to chemicals including </a:t>
            </a:r>
            <a:r>
              <a:rPr lang="en-US" sz="1800">
                <a:effectLst/>
                <a:highlight>
                  <a:srgbClr val="00FFFF"/>
                </a:highlight>
                <a:latin typeface="+mn-lt"/>
                <a:ea typeface="Times New Roman" panose="02020603050405020304" pitchFamily="18" charset="0"/>
                <a:cs typeface="Arial" panose="020b0604020202020204" pitchFamily="34" charset="0"/>
              </a:rPr>
              <a:t>lead</a:t>
            </a:r>
            <a:r>
              <a:rPr lang="en-US" sz="1800">
                <a:effectLst/>
                <a:latin typeface="+mn-lt"/>
                <a:ea typeface="Times New Roman" panose="02020603050405020304" pitchFamily="18" charset="0"/>
                <a:cs typeface="Arial" panose="020b0604020202020204" pitchFamily="34" charset="0"/>
              </a:rPr>
              <a:t>, which are known to the State of California to cause cancer and birth defects or other reproductive harm. For more information go to www.P65Warnings.ca.gov/food.</a:t>
            </a:r>
          </a:p>
          <a:p>
            <a:pPr marL="457200" marR="0" indent="0">
              <a:spcBef>
                <a:spcPct val="0"/>
              </a:spcBef>
              <a:spcAft>
                <a:spcPct val="0"/>
              </a:spcAft>
              <a:buNone/>
            </a:pPr>
            <a:endParaRPr lang="en-US" sz="1800" b="1" u="sng">
              <a:latin typeface="+mn-lt"/>
              <a:ea typeface="Times New Roman" panose="02020603050405020304" pitchFamily="18" charset="0"/>
              <a:cs typeface="Arial" panose="020b0604020202020204" pitchFamily="34" charset="0"/>
            </a:endParaRPr>
          </a:p>
          <a:p>
            <a:pPr marL="457200" marR="0" indent="0">
              <a:spcBef>
                <a:spcPct val="0"/>
              </a:spcBef>
              <a:spcAft>
                <a:spcPct val="0"/>
              </a:spcAft>
              <a:buNone/>
            </a:pPr>
            <a:r>
              <a:rPr lang="en-US" sz="1800" b="1" u="sng">
                <a:latin typeface="+mn-lt"/>
                <a:ea typeface="Times New Roman" panose="02020603050405020304" pitchFamily="18" charset="0"/>
                <a:cs typeface="Arial" panose="020b0604020202020204" pitchFamily="34" charset="0"/>
              </a:rPr>
              <a:t>Short-Form Warning Option #1 (</a:t>
            </a:r>
            <a:r>
              <a:rPr lang="en-US" sz="1800" b="1" i="1" u="sng">
                <a:latin typeface="+mn-lt"/>
                <a:ea typeface="Times New Roman" panose="02020603050405020304" pitchFamily="18" charset="0"/>
                <a:cs typeface="Arial" panose="020b0604020202020204" pitchFamily="34" charset="0"/>
              </a:rPr>
              <a:t>on product only</a:t>
            </a:r>
            <a:r>
              <a:rPr lang="en-US" sz="1800" b="1" u="sng">
                <a:latin typeface="+mn-lt"/>
                <a:ea typeface="Times New Roman" panose="02020603050405020304" pitchFamily="18" charset="0"/>
                <a:cs typeface="Arial" panose="020b0604020202020204" pitchFamily="34" charset="0"/>
              </a:rPr>
              <a:t>)</a:t>
            </a:r>
          </a:p>
          <a:p>
            <a:pPr marL="457200" marR="0" indent="0">
              <a:spcBef>
                <a:spcPct val="0"/>
              </a:spcBef>
              <a:spcAft>
                <a:spcPct val="0"/>
              </a:spcAft>
              <a:buNone/>
            </a:pPr>
            <a:r>
              <a:rPr lang="en-US" sz="1800" b="1">
                <a:effectLst/>
                <a:latin typeface="+mn-lt"/>
                <a:ea typeface="Times New Roman" panose="02020603050405020304" pitchFamily="18" charset="0"/>
                <a:cs typeface="Arial" panose="020b0604020202020204" pitchFamily="34" charset="0"/>
              </a:rPr>
              <a:t>WARNING [or] CA WARNING [or] CALIFORNIA WARNING: </a:t>
            </a:r>
            <a:r>
              <a:rPr lang="en-US" sz="1800">
                <a:effectLst/>
                <a:latin typeface="+mn-lt"/>
                <a:ea typeface="Times New Roman" panose="02020603050405020304" pitchFamily="18" charset="0"/>
                <a:cs typeface="Arial" panose="020b0604020202020204" pitchFamily="34" charset="0"/>
              </a:rPr>
              <a:t>Risk of cancer and reproductive 	harm from exposure to </a:t>
            </a:r>
            <a:r>
              <a:rPr lang="en-US" sz="1800">
                <a:effectLst/>
                <a:highlight>
                  <a:srgbClr val="00FFFF"/>
                </a:highlight>
                <a:latin typeface="+mn-lt"/>
                <a:ea typeface="Times New Roman" panose="02020603050405020304" pitchFamily="18" charset="0"/>
                <a:cs typeface="Arial" panose="020b0604020202020204" pitchFamily="34" charset="0"/>
              </a:rPr>
              <a:t>lead</a:t>
            </a:r>
            <a:r>
              <a:rPr lang="en-US" sz="1800">
                <a:effectLst/>
                <a:latin typeface="+mn-lt"/>
                <a:ea typeface="Times New Roman" panose="02020603050405020304" pitchFamily="18" charset="0"/>
                <a:cs typeface="Arial" panose="020b0604020202020204" pitchFamily="34" charset="0"/>
              </a:rPr>
              <a:t>. See www.P65Warnings.ca.gov/food.</a:t>
            </a:r>
          </a:p>
          <a:p>
            <a:pPr marL="457200" marR="0" indent="0">
              <a:spcBef>
                <a:spcPct val="0"/>
              </a:spcBef>
              <a:spcAft>
                <a:spcPct val="0"/>
              </a:spcAft>
              <a:buNone/>
            </a:pPr>
            <a:endParaRPr lang="en-US" sz="1800" b="1" u="sng">
              <a:latin typeface="+mn-lt"/>
              <a:ea typeface="Times New Roman" panose="02020603050405020304" pitchFamily="18" charset="0"/>
              <a:cs typeface="Arial" panose="020b0604020202020204" pitchFamily="34" charset="0"/>
            </a:endParaRPr>
          </a:p>
          <a:p>
            <a:pPr marL="457200" marR="0" indent="0">
              <a:spcBef>
                <a:spcPct val="0"/>
              </a:spcBef>
              <a:spcAft>
                <a:spcPct val="0"/>
              </a:spcAft>
              <a:buNone/>
            </a:pPr>
            <a:r>
              <a:rPr lang="en-US" sz="1800" b="1" u="sng">
                <a:effectLst/>
                <a:latin typeface="+mn-lt"/>
                <a:ea typeface="Times New Roman" panose="02020603050405020304" pitchFamily="18" charset="0"/>
                <a:cs typeface="Arial" panose="020b0604020202020204" pitchFamily="34" charset="0"/>
              </a:rPr>
              <a:t>Short-Form Warning Option #2 (</a:t>
            </a:r>
            <a:r>
              <a:rPr lang="en-US" sz="1800" b="1" i="1" u="sng">
                <a:effectLst/>
                <a:latin typeface="+mn-lt"/>
                <a:ea typeface="Times New Roman" panose="02020603050405020304" pitchFamily="18" charset="0"/>
                <a:cs typeface="Arial" panose="020b0604020202020204" pitchFamily="34" charset="0"/>
              </a:rPr>
              <a:t>on product only</a:t>
            </a:r>
            <a:r>
              <a:rPr lang="en-US" sz="1800" b="1" u="sng">
                <a:effectLst/>
                <a:latin typeface="+mn-lt"/>
                <a:ea typeface="Times New Roman" panose="02020603050405020304" pitchFamily="18" charset="0"/>
                <a:cs typeface="Arial" panose="020b0604020202020204" pitchFamily="34" charset="0"/>
              </a:rPr>
              <a:t>)</a:t>
            </a:r>
          </a:p>
          <a:p>
            <a:pPr marL="457200" marR="0" indent="0">
              <a:spcBef>
                <a:spcPct val="0"/>
              </a:spcBef>
              <a:spcAft>
                <a:spcPct val="0"/>
              </a:spcAft>
              <a:buNone/>
            </a:pPr>
            <a:r>
              <a:rPr lang="en-US" sz="1800" b="1">
                <a:effectLst/>
                <a:latin typeface="+mn-lt"/>
                <a:ea typeface="Times New Roman" panose="02020603050405020304" pitchFamily="18" charset="0"/>
                <a:cs typeface="Arial" panose="020b0604020202020204" pitchFamily="34" charset="0"/>
              </a:rPr>
              <a:t>WARNING [or] CA WARNING [or] CALIFORNIA WARNING:</a:t>
            </a:r>
            <a:r>
              <a:rPr lang="en-US" sz="1800">
                <a:effectLst/>
                <a:latin typeface="+mn-lt"/>
                <a:ea typeface="Times New Roman" panose="02020603050405020304" pitchFamily="18" charset="0"/>
                <a:cs typeface="Arial" panose="020b0604020202020204" pitchFamily="34" charset="0"/>
              </a:rPr>
              <a:t> Can expose you to </a:t>
            </a:r>
            <a:r>
              <a:rPr lang="en-US" sz="1800">
                <a:effectLst/>
                <a:highlight>
                  <a:srgbClr val="00FFFF"/>
                </a:highlight>
                <a:latin typeface="+mn-lt"/>
                <a:ea typeface="Times New Roman" panose="02020603050405020304" pitchFamily="18" charset="0"/>
                <a:cs typeface="Arial" panose="020b0604020202020204" pitchFamily="34" charset="0"/>
              </a:rPr>
              <a:t>lead</a:t>
            </a:r>
            <a:r>
              <a:rPr lang="en-US" sz="1800">
                <a:effectLst/>
                <a:latin typeface="+mn-lt"/>
                <a:ea typeface="Times New Roman" panose="02020603050405020304" pitchFamily="18" charset="0"/>
                <a:cs typeface="Arial" panose="020b0604020202020204" pitchFamily="34" charset="0"/>
              </a:rPr>
              <a:t>, a carcinogen and reproductive toxicant. See www.P65Warnings.ca.gov/food. </a:t>
            </a:r>
            <a:endParaRPr lang="en-US" sz="1800">
              <a:latin typeface="+mn-lt"/>
              <a:ea typeface="Times New Roman" panose="02020603050405020304" pitchFamily="18" charset="0"/>
              <a:cs typeface="Arial" panose="020b0604020202020204" pitchFamily="34" charset="0"/>
            </a:endParaRPr>
          </a:p>
          <a:p>
            <a:pPr marL="457200" marR="0" indent="0">
              <a:spcBef>
                <a:spcPct val="0"/>
              </a:spcBef>
              <a:spcAft>
                <a:spcPct val="0"/>
              </a:spcAft>
              <a:buNone/>
            </a:pPr>
            <a:endParaRPr lang="en-US" sz="1800"/>
          </a:p>
          <a:p>
            <a:pPr marL="0" indent="0">
              <a:buNone/>
            </a:pPr>
            <a:r>
              <a:rPr lang="en-US"/>
              <a:t>	</a:t>
            </a:r>
            <a:r>
              <a:rPr lang="en-US" sz="2400" b="1" i="1"/>
              <a:t>Must be enclosed in a black box if on the product label</a:t>
            </a:r>
          </a:p>
          <a:p>
            <a:pPr marL="0" indent="0">
              <a:buNone/>
            </a:pPr>
            <a:endParaRPr lang="en-US"/>
          </a:p>
          <a:p>
            <a:pPr marL="0" indent="0">
              <a:buNone/>
            </a:pPr>
            <a:endParaRPr lang="en-US"/>
          </a:p>
        </p:txBody>
      </p:sp>
    </p:spTree>
    <p:extLst>
      <p:ext uri="{BB962C8B-B14F-4D97-AF65-F5344CB8AC3E}">
        <p14:creationId val="2486706386"/>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5B2B21CA-B335-25C3-C9D2-625DA68E35C4}"/>
              </a:ext>
            </a:extLst>
          </p:cNvPr>
          <p:cNvSpPr>
            <a:spLocks noGrp="1"/>
          </p:cNvSpPr>
          <p:nvPr>
            <p:ph idx="1"/>
          </p:nvPr>
        </p:nvSpPr>
        <p:spPr>
          <a:xfrm>
            <a:off x="5295899" y="685800"/>
            <a:ext cx="6423349" cy="5486400"/>
          </a:xfrm>
        </p:spPr>
        <p:txBody>
          <a:bodyPr>
            <a:noAutofit/>
          </a:bodyPr>
          <a:lstStyle/>
          <a:p>
            <a:pPr>
              <a:buFont typeface="+mj-lt"/>
              <a:buAutoNum type="arabicPeriod"/>
            </a:pPr>
            <a:r>
              <a:rPr lang="en-US" sz="2000" b="1">
                <a:latin typeface="+mj-lt"/>
              </a:rPr>
              <a:t>Frequently Targeted Products and Chemicals</a:t>
            </a:r>
            <a:br>
              <a:rPr lang="en-US" sz="2000"/>
            </a:br>
            <a:r>
              <a:rPr lang="en-US" sz="1800"/>
              <a:t>Current Enforcement Data: Q3 2025 – Q1 2026</a:t>
            </a:r>
          </a:p>
          <a:p>
            <a:pPr marR="0" lvl="0" algn="l" defTabSz="914400" rtl="0" eaLnBrk="1" fontAlgn="auto" latinLnBrk="0" hangingPunct="1">
              <a:lnSpc>
                <a:spcPct val="100000"/>
              </a:lnSpc>
              <a:spcBef>
                <a:spcPts val="3000"/>
              </a:spcBef>
              <a:spcAft>
                <a:spcPct val="0"/>
              </a:spcAft>
              <a:buClr>
                <a:srgbClr val="B2BB1E"/>
              </a:buClr>
              <a:buSzTx/>
              <a:buFont typeface="+mj-lt"/>
              <a:buAutoNum type="arabicPeriod"/>
              <a:defRPr/>
            </a:pPr>
            <a:r>
              <a:rPr kumimoji="0" lang="en-US" sz="2000" b="1" i="0" u="none" strike="noStrike" kern="1200" cap="none" spc="0" normalizeH="0" baseline="0" noProof="0">
                <a:ln>
                  <a:noFill/>
                </a:ln>
                <a:solidFill>
                  <a:srgbClr val="000000"/>
                </a:solidFill>
                <a:effectLst/>
                <a:uLnTx/>
                <a:uFillTx/>
                <a:latin typeface="Arial"/>
                <a:ea typeface="+mn-ea"/>
                <a:cs typeface="+mn-cs"/>
              </a:rPr>
              <a:t>Top Private Enforcers and Plaintiffs’ Counsel</a:t>
            </a:r>
            <a:br>
              <a:rPr kumimoji="0" lang="en-US" sz="20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Who is Filing Notices and Driving Litigation Volume?</a:t>
            </a:r>
          </a:p>
          <a:p>
            <a:pPr marR="0" lvl="0" algn="l" defTabSz="914400" rtl="0" eaLnBrk="1" fontAlgn="auto" latinLnBrk="0" hangingPunct="1">
              <a:lnSpc>
                <a:spcPct val="100000"/>
              </a:lnSpc>
              <a:spcBef>
                <a:spcPts val="3000"/>
              </a:spcBef>
              <a:spcAft>
                <a:spcPct val="0"/>
              </a:spcAft>
              <a:buClr>
                <a:srgbClr val="B2BB1E"/>
              </a:buClr>
              <a:buSzTx/>
              <a:buFont typeface="+mj-lt"/>
              <a:buAutoNum type="arabicPeriod"/>
              <a:defRPr/>
            </a:pPr>
            <a:r>
              <a:rPr kumimoji="0" lang="en-US" sz="2000" b="1" i="0" u="none" strike="noStrike" kern="1200" cap="none" spc="0" normalizeH="0" baseline="0" noProof="0">
                <a:ln>
                  <a:noFill/>
                </a:ln>
                <a:solidFill>
                  <a:srgbClr val="000000"/>
                </a:solidFill>
                <a:effectLst/>
                <a:uLnTx/>
                <a:uFillTx/>
                <a:latin typeface="Arial"/>
                <a:ea typeface="+mn-ea"/>
                <a:cs typeface="+mn-cs"/>
              </a:rPr>
              <a:t>Welcome to the Party</a:t>
            </a:r>
            <a:br>
              <a:rPr kumimoji="0" lang="en-US" sz="20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Non-traditional Retailers: Delivery Platforms and Gig Marketplaces</a:t>
            </a:r>
          </a:p>
          <a:p>
            <a:pPr>
              <a:spcBef>
                <a:spcPts val="3000"/>
              </a:spcBef>
              <a:buFont typeface="+mj-lt"/>
              <a:buAutoNum type="arabicPeriod"/>
              <a:defRPr/>
            </a:pPr>
            <a:r>
              <a:rPr lang="en-US" sz="2000" b="1">
                <a:latin typeface="Arial"/>
              </a:rPr>
              <a:t>The Grocery-Delivery Supply Chain Problem</a:t>
            </a:r>
            <a:br>
              <a:rPr lang="en-US" sz="2000"/>
            </a:br>
            <a:r>
              <a:rPr lang="en-US" sz="1800"/>
              <a:t>How Traditional Retailers are Exposed Through </a:t>
            </a:r>
            <a:br>
              <a:rPr lang="en-US" sz="1800"/>
            </a:br>
            <a:r>
              <a:rPr lang="en-US" sz="1800"/>
              <a:t>Third-party Platforms</a:t>
            </a:r>
          </a:p>
          <a:p>
            <a:pPr>
              <a:spcBef>
                <a:spcPts val="3000"/>
              </a:spcBef>
              <a:buFont typeface="+mj-lt"/>
              <a:buAutoNum type="arabicPeriod"/>
              <a:defRPr/>
            </a:pPr>
            <a:r>
              <a:rPr lang="en-US" sz="2000" b="1">
                <a:latin typeface="Arial"/>
              </a:rPr>
              <a:t>Takeaways</a:t>
            </a:r>
            <a:br>
              <a:rPr lang="en-US" sz="2000"/>
            </a:br>
            <a:r>
              <a:rPr lang="en-US" sz="1800"/>
              <a:t>Key Points and Practical Action Steps</a:t>
            </a:r>
          </a:p>
        </p:txBody>
      </p:sp>
      <p:sp>
        <p:nvSpPr>
          <p:cNvPr id="3" name="Title 2">
            <a:extLst>
              <a:ext uri="{FF2B5EF4-FFF2-40B4-BE49-F238E27FC236}">
                <a16:creationId xmlns:a16="http://schemas.microsoft.com/office/drawing/2014/main" id="{B5A6B16A-9F69-FB55-6C73-FA91C82CB54F}"/>
              </a:ext>
            </a:extLst>
          </p:cNvPr>
          <p:cNvSpPr>
            <a:spLocks noGrp="1"/>
          </p:cNvSpPr>
          <p:nvPr>
            <p:ph type="title"/>
          </p:nvPr>
        </p:nvSpPr>
        <p:spPr/>
        <p:txBody>
          <a:bodyPr/>
          <a:lstStyle/>
          <a:p>
            <a:r>
              <a:rPr lang="en-US"/>
              <a:t>Today’s Agenda</a:t>
            </a:r>
          </a:p>
        </p:txBody>
      </p:sp>
      <p:sp>
        <p:nvSpPr>
          <p:cNvPr id="4" name="Slide Number Placeholder 3">
            <a:extLst>
              <a:ext uri="{FF2B5EF4-FFF2-40B4-BE49-F238E27FC236}">
                <a16:creationId xmlns:a16="http://schemas.microsoft.com/office/drawing/2014/main" id="{D37FD17E-CD2C-E210-153D-9E80D19C629B}"/>
              </a:ext>
            </a:extLst>
          </p:cNvPr>
          <p:cNvSpPr>
            <a:spLocks noGrp="1"/>
          </p:cNvSpPr>
          <p:nvPr>
            <p:ph type="sldNum" sz="quarter" idx="12"/>
          </p:nvPr>
        </p:nvSpPr>
        <p:spPr/>
        <p:txBody>
          <a:bodyPr/>
          <a:lstStyle/>
          <a:p>
            <a:fld id="{1A68F199-A27A-4CCE-8067-36CCA3B9EB9C}" type="slidenum">
              <a:rPr lang="en-US" smtClean="0"/>
              <a:t>2</a:t>
            </a:fld>
            <a:endParaRPr lang="en-US"/>
          </a:p>
        </p:txBody>
      </p:sp>
      <p:sp>
        <p:nvSpPr>
          <p:cNvPr id="5" name="Footer Placeholder 4">
            <a:extLst>
              <a:ext uri="{FF2B5EF4-FFF2-40B4-BE49-F238E27FC236}">
                <a16:creationId xmlns:a16="http://schemas.microsoft.com/office/drawing/2014/main" id="{FF7C4DD7-A8B5-60F9-A593-2E0D3EC6BB35}"/>
              </a:ext>
            </a:extLst>
          </p:cNvPr>
          <p:cNvSpPr>
            <a:spLocks noGrp="1"/>
          </p:cNvSpPr>
          <p:nvPr>
            <p:ph type="ftr" sz="quarter" idx="11"/>
          </p:nvPr>
        </p:nvSpPr>
        <p:spPr/>
        <p:txBody>
          <a:bodyPr/>
          <a:lstStyle/>
          <a:p>
            <a:r>
              <a:rPr lang="en-US"/>
              <a:t>CGA LEGAL ADVISORY COMMITTEE</a:t>
            </a:r>
            <a:endParaRPr lang="en-US"/>
          </a:p>
        </p:txBody>
      </p:sp>
    </p:spTree>
    <p:extLst>
      <p:ext uri="{BB962C8B-B14F-4D97-AF65-F5344CB8AC3E}">
        <p14:creationId val="889360359"/>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B6A9A03F-5074-1DC0-093A-26DF45E8BC2D}"/>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B40118E3-D0C2-D9FF-157F-50F4BB9CE13D}"/>
              </a:ext>
            </a:extLst>
          </p:cNvPr>
          <p:cNvSpPr>
            <a:spLocks noGrp="1"/>
          </p:cNvSpPr>
          <p:nvPr>
            <p:ph type="title"/>
          </p:nvPr>
        </p:nvSpPr>
        <p:spPr/>
        <p:txBody>
          <a:bodyPr/>
          <a:lstStyle/>
          <a:p>
            <a:r>
              <a:rPr lang="en-US" sz="6200"/>
              <a:t>Updates to Prop 65 List</a:t>
            </a:r>
          </a:p>
        </p:txBody>
      </p:sp>
      <p:sp>
        <p:nvSpPr>
          <p:cNvPr id="4" name="Text Placeholder 3">
            <a:extLst>
              <a:ext uri="{FF2B5EF4-FFF2-40B4-BE49-F238E27FC236}">
                <a16:creationId xmlns:a16="http://schemas.microsoft.com/office/drawing/2014/main" id="{FFBA8EC7-87C4-16BF-849F-8AEA8B73BF93}"/>
              </a:ext>
            </a:extLst>
          </p:cNvPr>
          <p:cNvSpPr>
            <a:spLocks noGrp="1"/>
          </p:cNvSpPr>
          <p:nvPr>
            <p:ph type="body" sz="quarter" idx="10"/>
          </p:nvPr>
        </p:nvSpPr>
        <p:spPr/>
        <p:txBody>
          <a:bodyPr/>
          <a:lstStyle/>
          <a:p>
            <a:r>
              <a:rPr lang="en-US"/>
              <a:t>2</a:t>
            </a:r>
          </a:p>
        </p:txBody>
      </p:sp>
    </p:spTree>
    <p:extLst>
      <p:ext uri="{BB962C8B-B14F-4D97-AF65-F5344CB8AC3E}">
        <p14:creationId val="2082320948"/>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a:extLst>
              <a:ext uri="{FF2B5EF4-FFF2-40B4-BE49-F238E27FC236}">
                <a16:creationId xmlns:a16="http://schemas.microsoft.com/office/drawing/2014/main" id="{75ED65F0-D02B-2B6F-F3C1-7E15874879D3}"/>
              </a:ext>
            </a:extLst>
          </p:cNvPr>
          <p:cNvSpPr>
            <a:spLocks noGrp="1"/>
          </p:cNvSpPr>
          <p:nvPr>
            <p:ph type="title"/>
          </p:nvPr>
        </p:nvSpPr>
        <p:spPr/>
        <p:txBody>
          <a:bodyPr>
            <a:normAutofit/>
          </a:bodyPr>
          <a:lstStyle/>
          <a:p>
            <a:r>
              <a:rPr lang="en-US" sz="3200"/>
              <a:t>Prop 65 Lead Agency and Chemical Lists </a:t>
            </a:r>
          </a:p>
        </p:txBody>
      </p:sp>
      <p:sp>
        <p:nvSpPr>
          <p:cNvPr id="4" name="Content Placeholder 3">
            <a:extLst>
              <a:ext uri="{FF2B5EF4-FFF2-40B4-BE49-F238E27FC236}">
                <a16:creationId xmlns:a16="http://schemas.microsoft.com/office/drawing/2014/main" id="{ECF26776-2095-A236-A43C-FC31F2CFCFB6}"/>
              </a:ext>
            </a:extLst>
          </p:cNvPr>
          <p:cNvSpPr>
            <a:spLocks noGrp="1"/>
          </p:cNvSpPr>
          <p:nvPr>
            <p:ph idx="1"/>
          </p:nvPr>
        </p:nvSpPr>
        <p:spPr>
          <a:xfrm>
            <a:off x="615637" y="1371600"/>
            <a:ext cx="6937368" cy="4686299"/>
          </a:xfrm>
        </p:spPr>
        <p:txBody>
          <a:bodyPr/>
          <a:lstStyle/>
          <a:p>
            <a:pPr>
              <a:defRPr/>
            </a:pPr>
            <a:r>
              <a:rPr lang="en-US" altLang="en-US" sz="2400"/>
              <a:t>Administered by the Office of Environmental Health Hazard Assessment (OEHHA)</a:t>
            </a:r>
          </a:p>
          <a:p>
            <a:pPr>
              <a:defRPr/>
            </a:pPr>
            <a:r>
              <a:rPr lang="en-US" altLang="en-US" sz="2400"/>
              <a:t>Publishes and updates list of chemicals known to cause cancer, birth defects, and/or reproductive harm</a:t>
            </a:r>
          </a:p>
          <a:p>
            <a:pPr>
              <a:defRPr/>
            </a:pPr>
            <a:r>
              <a:rPr lang="en-US" sz="2400"/>
              <a:t>Over 1,000 substances now listed</a:t>
            </a:r>
          </a:p>
          <a:p>
            <a:pPr lvl="1"/>
            <a:r>
              <a:rPr lang="en-US"/>
              <a:t>Some listings are associated with </a:t>
            </a:r>
            <a:r>
              <a:rPr lang="en-US" b="1"/>
              <a:t>safe harbor levels</a:t>
            </a:r>
            <a:r>
              <a:rPr lang="en-US"/>
              <a:t> (NSRLs and/or MADLs)</a:t>
            </a:r>
          </a:p>
          <a:p>
            <a:pPr lvl="1"/>
            <a:r>
              <a:rPr lang="en-US"/>
              <a:t>Many more listings are not</a:t>
            </a:r>
          </a:p>
        </p:txBody>
      </p:sp>
      <p:pic>
        <p:nvPicPr>
          <p:cNvPr id="5" name="Picture 4">
            <a:extLst>
              <a:ext uri="{FF2B5EF4-FFF2-40B4-BE49-F238E27FC236}">
                <a16:creationId xmlns:a16="http://schemas.microsoft.com/office/drawing/2014/main" id="{A5C8932E-B16F-36A2-D1FB-A2A55BE76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004" y="4452267"/>
            <a:ext cx="4023360" cy="1259946"/>
          </a:xfrm>
          <a:prstGeom prst="rect">
            <a:avLst/>
          </a:prstGeom>
        </p:spPr>
      </p:pic>
      <p:pic>
        <p:nvPicPr>
          <p:cNvPr id="6" name="Picture 5">
            <a:extLst>
              <a:ext uri="{FF2B5EF4-FFF2-40B4-BE49-F238E27FC236}">
                <a16:creationId xmlns:a16="http://schemas.microsoft.com/office/drawing/2014/main" id="{FA400748-B40D-A981-23C9-FC29C49E1308}"/>
              </a:ext>
            </a:extLst>
          </p:cNvPr>
          <p:cNvPicPr>
            <a:picLocks noChangeAspect="1"/>
          </p:cNvPicPr>
          <p:nvPr/>
        </p:nvPicPr>
        <p:blipFill>
          <a:blip r:embed="rId4"/>
          <a:stretch>
            <a:fillRect/>
          </a:stretch>
        </p:blipFill>
        <p:spPr>
          <a:xfrm>
            <a:off x="7572573" y="1371600"/>
            <a:ext cx="4114800" cy="2999298"/>
          </a:xfrm>
          <a:prstGeom prst="rect">
            <a:avLst/>
          </a:prstGeom>
          <a:noFill/>
          <a:effectLst>
            <a:glow rad="63500">
              <a:schemeClr val="tx1">
                <a:alpha val="40000"/>
              </a:schemeClr>
            </a:glow>
            <a:outerShdw blurRad="63500" dist="50800" dir="3000000" algn="tl" rotWithShape="0">
              <a:schemeClr val="tx1">
                <a:alpha val="40000"/>
              </a:schemeClr>
            </a:outerShdw>
          </a:effectLst>
        </p:spPr>
      </p:pic>
    </p:spTree>
    <p:extLst>
      <p:ext uri="{BB962C8B-B14F-4D97-AF65-F5344CB8AC3E}">
        <p14:creationId val="1756310692"/>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a:extLst>
              <a:ext uri="{FF2B5EF4-FFF2-40B4-BE49-F238E27FC236}">
                <a16:creationId xmlns:a16="http://schemas.microsoft.com/office/drawing/2014/main" id="{2263EF79-7017-B745-F624-E00CC2A6CF79}"/>
              </a:ext>
            </a:extLst>
          </p:cNvPr>
          <p:cNvSpPr>
            <a:spLocks noGrp="1"/>
          </p:cNvSpPr>
          <p:nvPr>
            <p:ph type="title"/>
          </p:nvPr>
        </p:nvSpPr>
        <p:spPr/>
        <p:txBody>
          <a:bodyPr/>
          <a:lstStyle/>
          <a:p>
            <a:r>
              <a:rPr lang="en-US"/>
              <a:t>Substances Added to Prop 65 List</a:t>
            </a:r>
          </a:p>
        </p:txBody>
      </p:sp>
      <p:sp>
        <p:nvSpPr>
          <p:cNvPr id="4" name="Slide Number Placeholder 3">
            <a:extLst>
              <a:ext uri="{FF2B5EF4-FFF2-40B4-BE49-F238E27FC236}">
                <a16:creationId xmlns:a16="http://schemas.microsoft.com/office/drawing/2014/main" id="{401315AA-5E01-2BDE-2823-BBC24AED6ACF}"/>
              </a:ext>
            </a:extLst>
          </p:cNvPr>
          <p:cNvSpPr>
            <a:spLocks noGrp="1"/>
          </p:cNvSpPr>
          <p:nvPr>
            <p:ph type="sldNum" sz="quarter" idx="12"/>
          </p:nvPr>
        </p:nvSpPr>
        <p:spPr/>
        <p:txBody>
          <a:bodyPr/>
          <a:lstStyle/>
          <a:p>
            <a:fld id="{40691FC5-8656-4465-B922-9C8E8E60B534}" type="slidenum">
              <a:rPr lang="en-US" smtClean="0"/>
              <a:t>22</a:t>
            </a:fld>
            <a:endParaRPr lang="en-US"/>
          </a:p>
        </p:txBody>
      </p:sp>
      <p:sp>
        <p:nvSpPr>
          <p:cNvPr id="5" name="Footer Placeholder 4">
            <a:extLst>
              <a:ext uri="{FF2B5EF4-FFF2-40B4-BE49-F238E27FC236}">
                <a16:creationId xmlns:a16="http://schemas.microsoft.com/office/drawing/2014/main" id="{DFE66790-D0FD-FCCA-AD89-56C2A98EDACA}"/>
              </a:ext>
            </a:extLst>
          </p:cNvPr>
          <p:cNvSpPr>
            <a:spLocks noGrp="1"/>
          </p:cNvSpPr>
          <p:nvPr>
            <p:ph type="ftr" sz="quarter" idx="11"/>
          </p:nvPr>
        </p:nvSpPr>
        <p:spPr/>
        <p:txBody>
          <a:bodyPr/>
          <a:lstStyle/>
          <a:p>
            <a:r>
              <a:rPr lang="en-US"/>
              <a:t>CGA LEGAL ADVISORY COMMITTEE</a:t>
            </a:r>
            <a:endParaRPr lang="en-US"/>
          </a:p>
        </p:txBody>
      </p:sp>
      <p:graphicFrame>
        <p:nvGraphicFramePr>
          <p:cNvPr id="9" name="Content Placeholder 8">
            <a:extLst>
              <a:ext uri="{FF2B5EF4-FFF2-40B4-BE49-F238E27FC236}">
                <a16:creationId xmlns:a16="http://schemas.microsoft.com/office/drawing/2014/main" id="{BF3AFA9F-E953-F60C-93DD-503A3C26E1D5}"/>
              </a:ext>
            </a:extLst>
          </p:cNvPr>
          <p:cNvGraphicFramePr>
            <a:graphicFrameLocks noGrp="1"/>
          </p:cNvGraphicFramePr>
          <p:nvPr>
            <p:ph idx="1"/>
            <p:extLst>
              <p:ext uri="{D42A27DB-BD31-4B8C-83A1-F6EECF244321}">
                <p14:modId val="3595313058"/>
              </p:ext>
            </p:extLst>
          </p:nvPr>
        </p:nvGraphicFramePr>
        <p:xfrm>
          <a:off x="974785" y="2262262"/>
          <a:ext cx="9687464" cy="2878140"/>
        </p:xfrm>
        <a:graphic>
          <a:graphicData uri="http://schemas.openxmlformats.org/drawingml/2006/table">
            <a:tbl>
              <a:tblPr firstRow="1" firstCol="1" bandRow="1"/>
              <a:tblGrid>
                <a:gridCol w="3391830">
                  <a:extLst>
                    <a:ext uri="{9D8B030D-6E8A-4147-A177-3AD203B41FA5}">
                      <a16:colId xmlns:a16="http://schemas.microsoft.com/office/drawing/2014/main" val="1402469301"/>
                    </a:ext>
                  </a:extLst>
                </a:gridCol>
                <a:gridCol w="1833536">
                  <a:extLst>
                    <a:ext uri="{9D8B030D-6E8A-4147-A177-3AD203B41FA5}">
                      <a16:colId xmlns:a16="http://schemas.microsoft.com/office/drawing/2014/main" val="113443065"/>
                    </a:ext>
                  </a:extLst>
                </a:gridCol>
                <a:gridCol w="3006491">
                  <a:extLst>
                    <a:ext uri="{9D8B030D-6E8A-4147-A177-3AD203B41FA5}">
                      <a16:colId xmlns:a16="http://schemas.microsoft.com/office/drawing/2014/main" val="2194934054"/>
                    </a:ext>
                  </a:extLst>
                </a:gridCol>
                <a:gridCol w="1455607">
                  <a:extLst>
                    <a:ext uri="{9D8B030D-6E8A-4147-A177-3AD203B41FA5}">
                      <a16:colId xmlns:a16="http://schemas.microsoft.com/office/drawing/2014/main" val="5920173"/>
                    </a:ext>
                  </a:extLst>
                </a:gridCol>
              </a:tblGrid>
              <a:tr h="575628">
                <a:tc>
                  <a:txBody>
                    <a:bodyPr vert="horz" wrap="square"/>
                    <a:lstStyle/>
                    <a:p>
                      <a:pPr marL="0" marR="0">
                        <a:spcBef>
                          <a:spcPct val="0"/>
                        </a:spcBef>
                        <a:spcAft>
                          <a:spcPct val="0"/>
                        </a:spcAft>
                      </a:pPr>
                      <a:r>
                        <a:rPr lang="en-US" sz="1600" b="1">
                          <a:effectLst/>
                          <a:latin typeface="+mn-lt"/>
                          <a:ea typeface="Aptos" panose="020b0004020202020204" pitchFamily="34" charset="0"/>
                          <a:cs typeface="Aptos" panose="020b0004020202020204" pitchFamily="34" charset="0"/>
                        </a:rPr>
                        <a:t>Chemical</a:t>
                      </a:r>
                      <a:endParaRPr lang="en-US" sz="1600">
                        <a:effectLst/>
                        <a:latin typeface="+mn-lt"/>
                        <a:ea typeface="Aptos" panose="020b0004020202020204" pitchFamily="34" charset="0"/>
                        <a:cs typeface="Aptos" panose="020b000402020202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vert="horz" wrap="square"/>
                    <a:lstStyle/>
                    <a:p>
                      <a:pPr marL="0" marR="0">
                        <a:spcBef>
                          <a:spcPct val="0"/>
                        </a:spcBef>
                        <a:spcAft>
                          <a:spcPct val="0"/>
                        </a:spcAft>
                      </a:pPr>
                      <a:r>
                        <a:rPr lang="en-US" sz="1600" b="1">
                          <a:effectLst/>
                          <a:latin typeface="+mn-lt"/>
                          <a:ea typeface="Aptos" panose="020b0004020202020204" pitchFamily="34" charset="0"/>
                          <a:cs typeface="Aptos" panose="020b0004020202020204" pitchFamily="34" charset="0"/>
                        </a:rPr>
                        <a:t>CAS Reg. No.</a:t>
                      </a:r>
                      <a:endParaRPr lang="en-US" sz="1600">
                        <a:effectLst/>
                        <a:latin typeface="+mn-lt"/>
                        <a:ea typeface="Aptos" panose="020b0004020202020204" pitchFamily="34" charset="0"/>
                        <a:cs typeface="Aptos" panose="020b000402020202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F035BC"/>
                      </a:solidFill>
                      <a:prstDash val="solid"/>
                      <a:round/>
                      <a:headEnd type="none" w="med" len="med"/>
                      <a:tailEnd type="none" w="med" len="med"/>
                    </a:lnR>
                    <a:lnT w="12700" cap="flat" cmpd="sng" algn="ctr">
                      <a:solidFill>
                        <a:srgbClr val="F035BC"/>
                      </a:solidFill>
                      <a:prstDash val="solid"/>
                      <a:round/>
                      <a:headEnd type="none" w="med" len="med"/>
                      <a:tailEnd type="none" w="med" len="med"/>
                    </a:lnT>
                    <a:lnB w="12700" cap="flat" cmpd="sng" algn="ctr">
                      <a:solidFill>
                        <a:srgbClr val="F035BC"/>
                      </a:solidFill>
                      <a:prstDash val="solid"/>
                      <a:round/>
                      <a:headEnd type="none" w="med" len="med"/>
                      <a:tailEnd type="none" w="med" len="med"/>
                    </a:lnB>
                    <a:noFill/>
                  </a:tcPr>
                </a:tc>
                <a:tc>
                  <a:txBody>
                    <a:bodyPr vert="horz" wrap="square"/>
                    <a:lstStyle/>
                    <a:p>
                      <a:pPr marL="0" marR="0">
                        <a:spcBef>
                          <a:spcPct val="0"/>
                        </a:spcBef>
                        <a:spcAft>
                          <a:spcPct val="0"/>
                        </a:spcAft>
                      </a:pPr>
                      <a:r>
                        <a:rPr lang="en-US" sz="1600" b="1">
                          <a:effectLst/>
                          <a:latin typeface="+mn-lt"/>
                          <a:ea typeface="Aptos" panose="020b0004020202020204" pitchFamily="34" charset="0"/>
                          <a:cs typeface="Aptos" panose="020b0004020202020204" pitchFamily="34" charset="0"/>
                        </a:rPr>
                        <a:t>Type of Toxicity</a:t>
                      </a:r>
                      <a:endParaRPr lang="en-US" sz="1600">
                        <a:effectLst/>
                        <a:latin typeface="+mn-lt"/>
                        <a:ea typeface="Aptos" panose="020b0004020202020204" pitchFamily="34" charset="0"/>
                        <a:cs typeface="Aptos" panose="020b0004020202020204" pitchFamily="34" charset="0"/>
                      </a:endParaRPr>
                    </a:p>
                  </a:txBody>
                  <a:tcPr marL="50800" marR="50800" marT="50800" marB="50800">
                    <a:lnL w="12700" cap="flat" cmpd="sng" algn="ctr">
                      <a:solidFill>
                        <a:srgbClr val="F035BC"/>
                      </a:solidFill>
                      <a:prstDash val="solid"/>
                      <a:round/>
                      <a:headEnd type="none" w="med" len="med"/>
                      <a:tailEnd type="none" w="med" len="med"/>
                    </a:lnL>
                    <a:lnR w="12700" cap="flat" cmpd="sng" algn="ctr">
                      <a:solidFill>
                        <a:srgbClr val="903DBC"/>
                      </a:solidFill>
                      <a:prstDash val="solid"/>
                      <a:round/>
                      <a:headEnd type="none" w="med" len="med"/>
                      <a:tailEnd type="none" w="med" len="med"/>
                    </a:lnR>
                    <a:lnT w="12700" cap="flat" cmpd="sng" algn="ctr">
                      <a:solidFill>
                        <a:srgbClr val="903DBC"/>
                      </a:solidFill>
                      <a:prstDash val="solid"/>
                      <a:round/>
                      <a:headEnd type="none" w="med" len="med"/>
                      <a:tailEnd type="none" w="med" len="med"/>
                    </a:lnT>
                    <a:lnB w="12700" cap="flat" cmpd="sng" algn="ctr">
                      <a:solidFill>
                        <a:srgbClr val="903DBC"/>
                      </a:solidFill>
                      <a:prstDash val="solid"/>
                      <a:round/>
                      <a:headEnd type="none" w="med" len="med"/>
                      <a:tailEnd type="none" w="med" len="med"/>
                    </a:lnB>
                    <a:noFill/>
                  </a:tcPr>
                </a:tc>
                <a:tc>
                  <a:txBody>
                    <a:bodyPr vert="horz" wrap="square"/>
                    <a:lstStyle/>
                    <a:p>
                      <a:pPr marL="0" marR="0">
                        <a:spcBef>
                          <a:spcPct val="0"/>
                        </a:spcBef>
                        <a:spcAft>
                          <a:spcPct val="0"/>
                        </a:spcAft>
                      </a:pPr>
                      <a:r>
                        <a:rPr lang="en-US" sz="1600" b="1">
                          <a:effectLst/>
                          <a:latin typeface="+mn-lt"/>
                          <a:ea typeface="Aptos" panose="020b0004020202020204" pitchFamily="34" charset="0"/>
                          <a:cs typeface="Aptos" panose="020b0004020202020204" pitchFamily="34" charset="0"/>
                        </a:rPr>
                        <a:t>Date Listed</a:t>
                      </a:r>
                      <a:endParaRPr lang="en-US" sz="1600">
                        <a:effectLst/>
                        <a:latin typeface="+mn-lt"/>
                        <a:ea typeface="Aptos" panose="020b0004020202020204" pitchFamily="34" charset="0"/>
                        <a:cs typeface="Aptos" panose="020b0004020202020204" pitchFamily="34" charset="0"/>
                      </a:endParaRPr>
                    </a:p>
                  </a:txBody>
                  <a:tcPr marL="50800" marR="50800" marT="50800" marB="50800">
                    <a:lnL w="12700" cap="flat" cmpd="sng" algn="ctr">
                      <a:solidFill>
                        <a:srgbClr val="903DBC"/>
                      </a:solidFill>
                      <a:prstDash val="solid"/>
                      <a:round/>
                      <a:headEnd type="none" w="med" len="med"/>
                      <a:tailEnd type="none" w="med" len="med"/>
                    </a:lnL>
                    <a:lnR w="12700" cap="flat" cmpd="sng" algn="ctr">
                      <a:solidFill>
                        <a:srgbClr val="903DBC"/>
                      </a:solidFill>
                      <a:prstDash val="solid"/>
                      <a:round/>
                      <a:headEnd type="none" w="med" len="med"/>
                      <a:tailEnd type="none" w="med" len="med"/>
                    </a:lnR>
                    <a:lnT w="12700" cap="flat" cmpd="sng" algn="ctr">
                      <a:solidFill>
                        <a:srgbClr val="903DBC"/>
                      </a:solidFill>
                      <a:prstDash val="solid"/>
                      <a:round/>
                      <a:headEnd type="none" w="med" len="med"/>
                      <a:tailEnd type="none" w="med" len="med"/>
                    </a:lnT>
                    <a:lnB w="12700" cap="flat" cmpd="sng" algn="ctr">
                      <a:solidFill>
                        <a:srgbClr val="903DBC"/>
                      </a:solidFill>
                      <a:prstDash val="solid"/>
                      <a:round/>
                      <a:headEnd type="none" w="med" len="med"/>
                      <a:tailEnd type="none" w="med" len="med"/>
                    </a:lnB>
                    <a:noFill/>
                  </a:tcPr>
                </a:tc>
                <a:extLst>
                  <a:ext uri="{0D108BD9-81ED-4DB2-BD59-A6C34878D82A}">
                    <a16:rowId xmlns:a16="http://schemas.microsoft.com/office/drawing/2014/main" val="2328496424"/>
                  </a:ext>
                </a:extLst>
              </a:tr>
              <a:tr h="575628">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Bisphenol S (BPS)</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80-09-1</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100FED"/>
                      </a:solidFill>
                      <a:prstDash val="solid"/>
                      <a:round/>
                      <a:headEnd type="none" w="med" len="med"/>
                      <a:tailEnd type="none" w="med" len="med"/>
                    </a:lnR>
                    <a:lnT w="12700" cap="flat" cmpd="sng" algn="ctr">
                      <a:solidFill>
                        <a:srgbClr val="F035BC"/>
                      </a:solidFill>
                      <a:prstDash val="solid"/>
                      <a:round/>
                      <a:headEnd type="none" w="med" len="med"/>
                      <a:tailEnd type="none" w="med" len="med"/>
                    </a:lnT>
                    <a:lnB w="12700" cap="flat" cmpd="sng" algn="ctr">
                      <a:solidFill>
                        <a:srgbClr val="100FED"/>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Developmental</a:t>
                      </a:r>
                    </a:p>
                  </a:txBody>
                  <a:tcPr marL="50800" marR="50800" marT="50800" marB="50800">
                    <a:lnL w="12700" cap="flat" cmpd="sng" algn="ctr">
                      <a:solidFill>
                        <a:srgbClr val="100FED"/>
                      </a:solidFill>
                      <a:prstDash val="solid"/>
                      <a:round/>
                      <a:headEnd type="none" w="med" len="med"/>
                      <a:tailEnd type="none" w="med" len="med"/>
                    </a:lnL>
                    <a:lnR w="12700" cap="flat" cmpd="sng" algn="ctr">
                      <a:solidFill>
                        <a:srgbClr val="1014ED"/>
                      </a:solidFill>
                      <a:prstDash val="solid"/>
                      <a:round/>
                      <a:headEnd type="none" w="med" len="med"/>
                      <a:tailEnd type="none" w="med" len="med"/>
                    </a:lnR>
                    <a:lnT w="12700" cap="flat" cmpd="sng" algn="ctr">
                      <a:solidFill>
                        <a:srgbClr val="903DBC"/>
                      </a:solidFill>
                      <a:prstDash val="solid"/>
                      <a:round/>
                      <a:headEnd type="none" w="med" len="med"/>
                      <a:tailEnd type="none" w="med" len="med"/>
                    </a:lnT>
                    <a:lnB w="12700" cap="flat" cmpd="sng" algn="ctr">
                      <a:solidFill>
                        <a:srgbClr val="1014ED"/>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12/8/25</a:t>
                      </a:r>
                    </a:p>
                  </a:txBody>
                  <a:tcPr marL="50800" marR="50800" marT="50800" marB="50800">
                    <a:lnL w="12700" cap="flat" cmpd="sng" algn="ctr">
                      <a:solidFill>
                        <a:srgbClr val="1014ED"/>
                      </a:solidFill>
                      <a:prstDash val="solid"/>
                      <a:round/>
                      <a:headEnd type="none" w="med" len="med"/>
                      <a:tailEnd type="none" w="med" len="med"/>
                    </a:lnL>
                    <a:lnR w="12700" cap="flat" cmpd="sng" algn="ctr">
                      <a:solidFill>
                        <a:srgbClr val="1016ED"/>
                      </a:solidFill>
                      <a:prstDash val="solid"/>
                      <a:round/>
                      <a:headEnd type="none" w="med" len="med"/>
                      <a:tailEnd type="none" w="med" len="med"/>
                    </a:lnR>
                    <a:lnT w="12700" cap="flat" cmpd="sng" algn="ctr">
                      <a:solidFill>
                        <a:srgbClr val="903DBC"/>
                      </a:solidFill>
                      <a:prstDash val="solid"/>
                      <a:round/>
                      <a:headEnd type="none" w="med" len="med"/>
                      <a:tailEnd type="none" w="med" len="med"/>
                    </a:lnT>
                    <a:lnB w="12700" cap="flat" cmpd="sng" algn="ctr">
                      <a:solidFill>
                        <a:srgbClr val="1016ED"/>
                      </a:solidFill>
                      <a:prstDash val="solid"/>
                      <a:round/>
                      <a:headEnd type="none" w="med" len="med"/>
                      <a:tailEnd type="none" w="med" len="med"/>
                    </a:lnB>
                    <a:noFill/>
                  </a:tcPr>
                </a:tc>
                <a:extLst>
                  <a:ext uri="{0D108BD9-81ED-4DB2-BD59-A6C34878D82A}">
                    <a16:rowId xmlns:a16="http://schemas.microsoft.com/office/drawing/2014/main" val="1636395451"/>
                  </a:ext>
                </a:extLst>
              </a:tr>
              <a:tr h="575628">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N-Methyl-N-Formylhydrazine</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758-17-8</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1002ED"/>
                      </a:solidFill>
                      <a:prstDash val="solid"/>
                      <a:round/>
                      <a:headEnd type="none" w="med" len="med"/>
                      <a:tailEnd type="none" w="med" len="med"/>
                    </a:lnR>
                    <a:lnT w="12700" cap="flat" cmpd="sng" algn="ctr">
                      <a:solidFill>
                        <a:srgbClr val="100FED"/>
                      </a:solidFill>
                      <a:prstDash val="solid"/>
                      <a:round/>
                      <a:headEnd type="none" w="med" len="med"/>
                      <a:tailEnd type="none" w="med" len="med"/>
                    </a:lnT>
                    <a:lnB w="12700" cap="flat" cmpd="sng" algn="ctr">
                      <a:solidFill>
                        <a:srgbClr val="1002ED"/>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Cancer</a:t>
                      </a:r>
                    </a:p>
                  </a:txBody>
                  <a:tcPr marL="50800" marR="50800" marT="50800" marB="50800">
                    <a:lnL w="12700" cap="flat" cmpd="sng" algn="ctr">
                      <a:solidFill>
                        <a:srgbClr val="1002ED"/>
                      </a:solidFill>
                      <a:prstDash val="solid"/>
                      <a:round/>
                      <a:headEnd type="none" w="med" len="med"/>
                      <a:tailEnd type="none" w="med" len="med"/>
                    </a:lnL>
                    <a:lnR w="12700" cap="flat" cmpd="sng" algn="ctr">
                      <a:solidFill>
                        <a:srgbClr val="1011ED"/>
                      </a:solidFill>
                      <a:prstDash val="solid"/>
                      <a:round/>
                      <a:headEnd type="none" w="med" len="med"/>
                      <a:tailEnd type="none" w="med" len="med"/>
                    </a:lnR>
                    <a:lnT w="12700" cap="flat" cmpd="sng" algn="ctr">
                      <a:solidFill>
                        <a:srgbClr val="1014ED"/>
                      </a:solidFill>
                      <a:prstDash val="solid"/>
                      <a:round/>
                      <a:headEnd type="none" w="med" len="med"/>
                      <a:tailEnd type="none" w="med" len="med"/>
                    </a:lnT>
                    <a:lnB w="12700" cap="flat" cmpd="sng" algn="ctr">
                      <a:solidFill>
                        <a:srgbClr val="1011ED"/>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12/8/25</a:t>
                      </a:r>
                    </a:p>
                  </a:txBody>
                  <a:tcPr marL="50800" marR="50800" marT="50800" marB="50800">
                    <a:lnL w="12700" cap="flat" cmpd="sng" algn="ctr">
                      <a:solidFill>
                        <a:srgbClr val="1011ED"/>
                      </a:solidFill>
                      <a:prstDash val="solid"/>
                      <a:round/>
                      <a:headEnd type="none" w="med" len="med"/>
                      <a:tailEnd type="none" w="med" len="med"/>
                    </a:lnL>
                    <a:lnR w="12700" cap="flat" cmpd="sng" algn="ctr">
                      <a:solidFill>
                        <a:srgbClr val="900CED"/>
                      </a:solidFill>
                      <a:prstDash val="solid"/>
                      <a:round/>
                      <a:headEnd type="none" w="med" len="med"/>
                      <a:tailEnd type="none" w="med" len="med"/>
                    </a:lnR>
                    <a:lnT w="12700" cap="flat" cmpd="sng" algn="ctr">
                      <a:solidFill>
                        <a:srgbClr val="1016ED"/>
                      </a:solidFill>
                      <a:prstDash val="solid"/>
                      <a:round/>
                      <a:headEnd type="none" w="med" len="med"/>
                      <a:tailEnd type="none" w="med" len="med"/>
                    </a:lnT>
                    <a:lnB w="12700" cap="flat" cmpd="sng" algn="ctr">
                      <a:solidFill>
                        <a:srgbClr val="900CED"/>
                      </a:solidFill>
                      <a:prstDash val="solid"/>
                      <a:round/>
                      <a:headEnd type="none" w="med" len="med"/>
                      <a:tailEnd type="none" w="med" len="med"/>
                    </a:lnB>
                    <a:noFill/>
                  </a:tcPr>
                </a:tc>
                <a:extLst>
                  <a:ext uri="{0D108BD9-81ED-4DB2-BD59-A6C34878D82A}">
                    <a16:rowId xmlns:a16="http://schemas.microsoft.com/office/drawing/2014/main" val="1887020688"/>
                  </a:ext>
                </a:extLst>
              </a:tr>
              <a:tr h="575628">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Bisphenol S (BPS)</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80-09-1</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900CED"/>
                      </a:solidFill>
                      <a:prstDash val="solid"/>
                      <a:round/>
                      <a:headEnd type="none" w="med" len="med"/>
                      <a:tailEnd type="none" w="med" len="med"/>
                    </a:lnR>
                    <a:lnT w="12700" cap="flat" cmpd="sng" algn="ctr">
                      <a:solidFill>
                        <a:srgbClr val="1002ED"/>
                      </a:solidFill>
                      <a:prstDash val="solid"/>
                      <a:round/>
                      <a:headEnd type="none" w="med" len="med"/>
                      <a:tailEnd type="none" w="med" len="med"/>
                    </a:lnT>
                    <a:lnB w="12700" cap="flat" cmpd="sng" algn="ctr">
                      <a:solidFill>
                        <a:srgbClr val="900CED"/>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Male reproductive toxicity</a:t>
                      </a:r>
                    </a:p>
                  </a:txBody>
                  <a:tcPr marL="50800" marR="50800" marT="50800" marB="50800">
                    <a:lnL w="12700" cap="flat" cmpd="sng" algn="ctr">
                      <a:solidFill>
                        <a:srgbClr val="900CED"/>
                      </a:solidFill>
                      <a:prstDash val="solid"/>
                      <a:round/>
                      <a:headEnd type="none" w="med" len="med"/>
                      <a:tailEnd type="none" w="med" len="med"/>
                    </a:lnL>
                    <a:lnR w="12700" cap="flat" cmpd="sng" algn="ctr">
                      <a:solidFill>
                        <a:srgbClr val="1014ED"/>
                      </a:solidFill>
                      <a:prstDash val="solid"/>
                      <a:round/>
                      <a:headEnd type="none" w="med" len="med"/>
                      <a:tailEnd type="none" w="med" len="med"/>
                    </a:lnR>
                    <a:lnT w="12700" cap="flat" cmpd="sng" algn="ctr">
                      <a:solidFill>
                        <a:srgbClr val="1011ED"/>
                      </a:solidFill>
                      <a:prstDash val="solid"/>
                      <a:round/>
                      <a:headEnd type="none" w="med" len="med"/>
                      <a:tailEnd type="none" w="med" len="med"/>
                    </a:lnT>
                    <a:lnB w="12700" cap="flat" cmpd="sng" algn="ctr">
                      <a:solidFill>
                        <a:srgbClr val="1014ED"/>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1/3/25</a:t>
                      </a:r>
                    </a:p>
                  </a:txBody>
                  <a:tcPr marL="50800" marR="50800" marT="50800" marB="50800">
                    <a:lnL w="12700" cap="flat" cmpd="sng" algn="ctr">
                      <a:solidFill>
                        <a:srgbClr val="1014ED"/>
                      </a:solidFill>
                      <a:prstDash val="solid"/>
                      <a:round/>
                      <a:headEnd type="none" w="med" len="med"/>
                      <a:tailEnd type="none" w="med" len="med"/>
                    </a:lnL>
                    <a:lnR w="12700" cap="flat" cmpd="sng" algn="ctr">
                      <a:solidFill>
                        <a:srgbClr val="1011ED"/>
                      </a:solidFill>
                      <a:prstDash val="solid"/>
                      <a:round/>
                      <a:headEnd type="none" w="med" len="med"/>
                      <a:tailEnd type="none" w="med" len="med"/>
                    </a:lnR>
                    <a:lnT w="12700" cap="flat" cmpd="sng" algn="ctr">
                      <a:solidFill>
                        <a:srgbClr val="900CED"/>
                      </a:solidFill>
                      <a:prstDash val="solid"/>
                      <a:round/>
                      <a:headEnd type="none" w="med" len="med"/>
                      <a:tailEnd type="none" w="med" len="med"/>
                    </a:lnT>
                    <a:lnB w="12700" cap="flat" cmpd="sng" algn="ctr">
                      <a:solidFill>
                        <a:srgbClr val="1011ED"/>
                      </a:solidFill>
                      <a:prstDash val="solid"/>
                      <a:round/>
                      <a:headEnd type="none" w="med" len="med"/>
                      <a:tailEnd type="none" w="med" len="med"/>
                    </a:lnB>
                    <a:noFill/>
                  </a:tcPr>
                </a:tc>
                <a:extLst>
                  <a:ext uri="{0D108BD9-81ED-4DB2-BD59-A6C34878D82A}">
                    <a16:rowId xmlns:a16="http://schemas.microsoft.com/office/drawing/2014/main" val="1004525370"/>
                  </a:ext>
                </a:extLst>
              </a:tr>
              <a:tr h="575628">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Vinyl acetate</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108-05-4</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1015ED"/>
                      </a:solidFill>
                      <a:prstDash val="solid"/>
                      <a:round/>
                      <a:headEnd type="none" w="med" len="med"/>
                      <a:tailEnd type="none" w="med" len="med"/>
                    </a:lnR>
                    <a:lnT w="12700" cap="flat" cmpd="sng" algn="ctr">
                      <a:solidFill>
                        <a:srgbClr val="900CED"/>
                      </a:solidFill>
                      <a:prstDash val="solid"/>
                      <a:round/>
                      <a:headEnd type="none" w="med" len="med"/>
                      <a:tailEnd type="none" w="med" len="med"/>
                    </a:lnT>
                    <a:lnB w="12700" cap="flat" cmpd="sng" algn="ctr">
                      <a:solidFill>
                        <a:srgbClr val="1015ED"/>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Cancer</a:t>
                      </a:r>
                    </a:p>
                  </a:txBody>
                  <a:tcPr marL="50800" marR="50800" marT="50800" marB="50800">
                    <a:lnL w="12700" cap="flat" cmpd="sng" algn="ctr">
                      <a:solidFill>
                        <a:srgbClr val="1015ED"/>
                      </a:solidFill>
                      <a:prstDash val="solid"/>
                      <a:round/>
                      <a:headEnd type="none" w="med" len="med"/>
                      <a:tailEnd type="none" w="med" len="med"/>
                    </a:lnL>
                    <a:lnR w="12700" cap="flat" cmpd="sng" algn="ctr">
                      <a:solidFill>
                        <a:srgbClr val="101EED"/>
                      </a:solidFill>
                      <a:prstDash val="solid"/>
                      <a:round/>
                      <a:headEnd type="none" w="med" len="med"/>
                      <a:tailEnd type="none" w="med" len="med"/>
                    </a:lnR>
                    <a:lnT w="12700" cap="flat" cmpd="sng" algn="ctr">
                      <a:solidFill>
                        <a:srgbClr val="1014ED"/>
                      </a:solidFill>
                      <a:prstDash val="solid"/>
                      <a:round/>
                      <a:headEnd type="none" w="med" len="med"/>
                      <a:tailEnd type="none" w="med" len="med"/>
                    </a:lnT>
                    <a:lnB w="12700" cap="flat" cmpd="sng" algn="ctr">
                      <a:solidFill>
                        <a:srgbClr val="101EED"/>
                      </a:solidFill>
                      <a:prstDash val="solid"/>
                      <a:round/>
                      <a:headEnd type="none" w="med" len="med"/>
                      <a:tailEnd type="none" w="med" len="med"/>
                    </a:lnB>
                    <a:noFill/>
                  </a:tcPr>
                </a:tc>
                <a:tc>
                  <a:txBody>
                    <a:bodyPr vert="horz" wrap="square"/>
                    <a:lstStyle/>
                    <a:p>
                      <a:pPr marL="0" marR="0">
                        <a:spcBef>
                          <a:spcPct val="0"/>
                        </a:spcBef>
                        <a:spcAft>
                          <a:spcPct val="0"/>
                        </a:spcAft>
                      </a:pPr>
                      <a:r>
                        <a:rPr lang="en-US" sz="1600">
                          <a:effectLst/>
                          <a:latin typeface="+mn-lt"/>
                          <a:ea typeface="Aptos" panose="020b0004020202020204" pitchFamily="34" charset="0"/>
                          <a:cs typeface="Aptos" panose="020b0004020202020204" pitchFamily="34" charset="0"/>
                        </a:rPr>
                        <a:t>1/3/25</a:t>
                      </a:r>
                    </a:p>
                  </a:txBody>
                  <a:tcPr marL="50800" marR="50800" marT="50800" marB="50800">
                    <a:lnL w="12700" cap="flat" cmpd="sng" algn="ctr">
                      <a:solidFill>
                        <a:srgbClr val="101EED"/>
                      </a:solidFill>
                      <a:prstDash val="solid"/>
                      <a:round/>
                      <a:headEnd type="none" w="med" len="med"/>
                      <a:tailEnd type="none" w="med" len="med"/>
                    </a:lnL>
                    <a:lnR w="12700" cap="flat" cmpd="sng" algn="ctr">
                      <a:solidFill>
                        <a:srgbClr val="1014ED"/>
                      </a:solidFill>
                      <a:prstDash val="solid"/>
                      <a:round/>
                      <a:headEnd type="none" w="med" len="med"/>
                      <a:tailEnd type="none" w="med" len="med"/>
                    </a:lnR>
                    <a:lnT w="12700" cap="flat" cmpd="sng" algn="ctr">
                      <a:solidFill>
                        <a:srgbClr val="1011ED"/>
                      </a:solidFill>
                      <a:prstDash val="solid"/>
                      <a:round/>
                      <a:headEnd type="none" w="med" len="med"/>
                      <a:tailEnd type="none" w="med" len="med"/>
                    </a:lnT>
                    <a:lnB w="12700" cap="flat" cmpd="sng" algn="ctr">
                      <a:solidFill>
                        <a:srgbClr val="1014ED"/>
                      </a:solidFill>
                      <a:prstDash val="solid"/>
                      <a:round/>
                      <a:headEnd type="none" w="med" len="med"/>
                      <a:tailEnd type="none" w="med" len="med"/>
                    </a:lnB>
                    <a:noFill/>
                  </a:tcPr>
                </a:tc>
                <a:extLst>
                  <a:ext uri="{0D108BD9-81ED-4DB2-BD59-A6C34878D82A}">
                    <a16:rowId xmlns:a16="http://schemas.microsoft.com/office/drawing/2014/main" val="1420589657"/>
                  </a:ext>
                </a:extLst>
              </a:tr>
            </a:tbl>
          </a:graphicData>
        </a:graphic>
      </p:graphicFrame>
    </p:spTree>
    <p:extLst>
      <p:ext uri="{BB962C8B-B14F-4D97-AF65-F5344CB8AC3E}">
        <p14:creationId val="847138185"/>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357862CB-142F-1819-4C15-9CA5E4E22D30}"/>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E93E92FB-31E4-02C0-9732-73011C3AEE7C}"/>
              </a:ext>
            </a:extLst>
          </p:cNvPr>
          <p:cNvSpPr>
            <a:spLocks noGrp="1"/>
          </p:cNvSpPr>
          <p:nvPr>
            <p:ph type="title"/>
          </p:nvPr>
        </p:nvSpPr>
        <p:spPr/>
        <p:txBody>
          <a:bodyPr/>
          <a:lstStyle/>
          <a:p>
            <a:r>
              <a:rPr lang="en-US" sz="6200"/>
              <a:t>Prop 65 and SB 54</a:t>
            </a:r>
          </a:p>
        </p:txBody>
      </p:sp>
      <p:sp>
        <p:nvSpPr>
          <p:cNvPr id="4" name="Text Placeholder 3">
            <a:extLst>
              <a:ext uri="{FF2B5EF4-FFF2-40B4-BE49-F238E27FC236}">
                <a16:creationId xmlns:a16="http://schemas.microsoft.com/office/drawing/2014/main" id="{AC692F1C-8706-DF3B-D072-01BC26B90EAB}"/>
              </a:ext>
            </a:extLst>
          </p:cNvPr>
          <p:cNvSpPr>
            <a:spLocks noGrp="1"/>
          </p:cNvSpPr>
          <p:nvPr>
            <p:ph type="body" sz="quarter" idx="10"/>
          </p:nvPr>
        </p:nvSpPr>
        <p:spPr/>
        <p:txBody>
          <a:bodyPr/>
          <a:lstStyle/>
          <a:p>
            <a:r>
              <a:rPr lang="en-US"/>
              <a:t>3</a:t>
            </a:r>
          </a:p>
        </p:txBody>
      </p:sp>
    </p:spTree>
    <p:extLst>
      <p:ext uri="{BB962C8B-B14F-4D97-AF65-F5344CB8AC3E}">
        <p14:creationId val="3115950119"/>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F5A677C7-9A98-D5DE-792C-13FAB2F79D4A}"/>
              </a:ext>
            </a:extLst>
          </p:cNvPr>
          <p:cNvSpPr>
            <a:spLocks noGrp="1"/>
          </p:cNvSpPr>
          <p:nvPr>
            <p:ph idx="1"/>
          </p:nvPr>
        </p:nvSpPr>
        <p:spPr/>
        <p:txBody>
          <a:bodyPr/>
          <a:lstStyle/>
          <a:p>
            <a:r>
              <a:rPr lang="en-US"/>
              <a:t>SB 54 regulations (§ 18980.7.6(h))</a:t>
            </a:r>
          </a:p>
          <a:p>
            <a:pPr lvl="1"/>
            <a:r>
              <a:rPr lang="en-US"/>
              <a:t>As part of its plan, the PRO must charge a </a:t>
            </a:r>
            <a:r>
              <a:rPr lang="en-US" u="sng"/>
              <a:t>malus fee </a:t>
            </a:r>
            <a:r>
              <a:rPr lang="en-US"/>
              <a:t>to producers who use covered materials that contain a Prop 65-listed substance.</a:t>
            </a:r>
          </a:p>
          <a:p>
            <a:pPr lvl="1"/>
            <a:r>
              <a:rPr lang="en-US"/>
              <a:t>Determine who is the “producer”</a:t>
            </a:r>
          </a:p>
          <a:p>
            <a:pPr marL="457200" lvl="1" indent="0">
              <a:buNone/>
            </a:pPr>
            <a:endParaRPr lang="en-US"/>
          </a:p>
          <a:p>
            <a:r>
              <a:rPr lang="en-US"/>
              <a:t>This is broader in scope than Prop 65, which focuses on exposure, rather than content. </a:t>
            </a:r>
          </a:p>
          <a:p>
            <a:pPr lvl="1"/>
            <a:endParaRPr lang="en-US"/>
          </a:p>
          <a:p>
            <a:pPr marL="457200" lvl="1" indent="0">
              <a:buNone/>
            </a:pPr>
            <a:endParaRPr lang="en-US"/>
          </a:p>
        </p:txBody>
      </p:sp>
      <p:sp>
        <p:nvSpPr>
          <p:cNvPr id="3" name="Title 2">
            <a:extLst>
              <a:ext uri="{FF2B5EF4-FFF2-40B4-BE49-F238E27FC236}">
                <a16:creationId xmlns:a16="http://schemas.microsoft.com/office/drawing/2014/main" id="{A7DA8032-3713-DDBD-FB01-BE0A556A4F7B}"/>
              </a:ext>
            </a:extLst>
          </p:cNvPr>
          <p:cNvSpPr>
            <a:spLocks noGrp="1"/>
          </p:cNvSpPr>
          <p:nvPr>
            <p:ph type="title"/>
          </p:nvPr>
        </p:nvSpPr>
        <p:spPr/>
        <p:txBody>
          <a:bodyPr/>
          <a:lstStyle/>
          <a:p>
            <a:r>
              <a:rPr lang="en-US"/>
              <a:t>Intersection of Prop 65 and SB 54</a:t>
            </a:r>
          </a:p>
        </p:txBody>
      </p:sp>
      <p:sp>
        <p:nvSpPr>
          <p:cNvPr id="4" name="Slide Number Placeholder 3">
            <a:extLst>
              <a:ext uri="{FF2B5EF4-FFF2-40B4-BE49-F238E27FC236}">
                <a16:creationId xmlns:a16="http://schemas.microsoft.com/office/drawing/2014/main" id="{5DE299CF-8EE9-351A-837F-29E6027149E7}"/>
              </a:ext>
            </a:extLst>
          </p:cNvPr>
          <p:cNvSpPr>
            <a:spLocks noGrp="1"/>
          </p:cNvSpPr>
          <p:nvPr>
            <p:ph type="sldNum" sz="quarter" idx="12"/>
          </p:nvPr>
        </p:nvSpPr>
        <p:spPr/>
        <p:txBody>
          <a:bodyPr/>
          <a:lstStyle/>
          <a:p>
            <a:fld id="{40691FC5-8656-4465-B922-9C8E8E60B534}" type="slidenum">
              <a:rPr lang="en-US" smtClean="0"/>
              <a:t>24</a:t>
            </a:fld>
            <a:endParaRPr lang="en-US"/>
          </a:p>
        </p:txBody>
      </p:sp>
      <p:sp>
        <p:nvSpPr>
          <p:cNvPr id="5" name="Footer Placeholder 4">
            <a:extLst>
              <a:ext uri="{FF2B5EF4-FFF2-40B4-BE49-F238E27FC236}">
                <a16:creationId xmlns:a16="http://schemas.microsoft.com/office/drawing/2014/main" id="{5EDD01F2-4DEB-9345-F14C-D37A09087B9D}"/>
              </a:ext>
            </a:extLst>
          </p:cNvPr>
          <p:cNvSpPr>
            <a:spLocks noGrp="1"/>
          </p:cNvSpPr>
          <p:nvPr>
            <p:ph type="ftr" sz="quarter" idx="11"/>
          </p:nvPr>
        </p:nvSpPr>
        <p:spPr/>
        <p:txBody>
          <a:bodyPr/>
          <a:lstStyle/>
          <a:p>
            <a:r>
              <a:rPr lang="en-US"/>
              <a:t>CGA LEGAL ADVISORY COMMITTEE</a:t>
            </a:r>
            <a:endParaRPr lang="en-US"/>
          </a:p>
        </p:txBody>
      </p:sp>
    </p:spTree>
    <p:extLst>
      <p:ext uri="{BB962C8B-B14F-4D97-AF65-F5344CB8AC3E}">
        <p14:creationId val="94538351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2D83F8A8-7197-60AA-2E8B-16F26EC01BEA}"/>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0D822801-9A31-8998-22EF-7F99B1604194}"/>
              </a:ext>
            </a:extLst>
          </p:cNvPr>
          <p:cNvSpPr>
            <a:spLocks noGrp="1"/>
          </p:cNvSpPr>
          <p:nvPr>
            <p:ph type="title"/>
          </p:nvPr>
        </p:nvSpPr>
        <p:spPr/>
        <p:txBody>
          <a:bodyPr/>
          <a:lstStyle/>
          <a:p>
            <a:r>
              <a:rPr lang="en-US" sz="6200"/>
              <a:t>Prop 65 and AB 1200</a:t>
            </a:r>
          </a:p>
        </p:txBody>
      </p:sp>
      <p:sp>
        <p:nvSpPr>
          <p:cNvPr id="4" name="Text Placeholder 3">
            <a:extLst>
              <a:ext uri="{FF2B5EF4-FFF2-40B4-BE49-F238E27FC236}">
                <a16:creationId xmlns:a16="http://schemas.microsoft.com/office/drawing/2014/main" id="{56D3C792-377F-48DB-C372-6A6651BC449A}"/>
              </a:ext>
            </a:extLst>
          </p:cNvPr>
          <p:cNvSpPr>
            <a:spLocks noGrp="1"/>
          </p:cNvSpPr>
          <p:nvPr>
            <p:ph type="body" sz="quarter" idx="10"/>
          </p:nvPr>
        </p:nvSpPr>
        <p:spPr/>
        <p:txBody>
          <a:bodyPr/>
          <a:lstStyle/>
          <a:p>
            <a:r>
              <a:rPr lang="en-US"/>
              <a:t>4</a:t>
            </a:r>
          </a:p>
        </p:txBody>
      </p:sp>
    </p:spTree>
    <p:extLst>
      <p:ext uri="{BB962C8B-B14F-4D97-AF65-F5344CB8AC3E}">
        <p14:creationId val="3015394885"/>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D2A9F064-EAC9-94E9-BB01-2A806E96C026}"/>
              </a:ext>
            </a:extLst>
          </p:cNvPr>
          <p:cNvSpPr>
            <a:spLocks noGrp="1"/>
          </p:cNvSpPr>
          <p:nvPr>
            <p:ph idx="1"/>
          </p:nvPr>
        </p:nvSpPr>
        <p:spPr/>
        <p:txBody>
          <a:bodyPr>
            <a:normAutofit/>
          </a:bodyPr>
          <a:lstStyle/>
          <a:p>
            <a:r>
              <a:rPr lang="en-US"/>
              <a:t>AB 1200 (Cal. Health &amp; Safety Code § 109010 </a:t>
            </a:r>
            <a:r>
              <a:rPr lang="en-US" i="1"/>
              <a:t>et seq</a:t>
            </a:r>
            <a:r>
              <a:rPr lang="en-US"/>
              <a:t>.) requires disclosure of DTSC-listed chemicals on food-contact surface of cookware or its handles.</a:t>
            </a:r>
          </a:p>
          <a:p>
            <a:r>
              <a:rPr lang="en-US"/>
              <a:t>Cookware defined broadly (encompasses durable products rather than disposables)</a:t>
            </a:r>
          </a:p>
          <a:p>
            <a:r>
              <a:rPr lang="en-US"/>
              <a:t>Disclosure must be on physical product and on product website.</a:t>
            </a:r>
          </a:p>
          <a:p>
            <a:r>
              <a:rPr lang="en-US"/>
              <a:t>This can signal to plaintiff attorneys what chemicals to test for to support a Prop 65 Notice of Violation.</a:t>
            </a:r>
          </a:p>
        </p:txBody>
      </p:sp>
      <p:sp>
        <p:nvSpPr>
          <p:cNvPr id="3" name="Title 2">
            <a:extLst>
              <a:ext uri="{FF2B5EF4-FFF2-40B4-BE49-F238E27FC236}">
                <a16:creationId xmlns:a16="http://schemas.microsoft.com/office/drawing/2014/main" id="{3B752500-8F08-D35F-7521-80E708BC50D9}"/>
              </a:ext>
            </a:extLst>
          </p:cNvPr>
          <p:cNvSpPr>
            <a:spLocks noGrp="1"/>
          </p:cNvSpPr>
          <p:nvPr>
            <p:ph type="title"/>
          </p:nvPr>
        </p:nvSpPr>
        <p:spPr/>
        <p:txBody>
          <a:bodyPr/>
          <a:lstStyle/>
          <a:p>
            <a:r>
              <a:rPr lang="en-US"/>
              <a:t>Intersection of Prop 65 and AB 1200</a:t>
            </a:r>
          </a:p>
        </p:txBody>
      </p:sp>
      <p:sp>
        <p:nvSpPr>
          <p:cNvPr id="4" name="Slide Number Placeholder 3">
            <a:extLst>
              <a:ext uri="{FF2B5EF4-FFF2-40B4-BE49-F238E27FC236}">
                <a16:creationId xmlns:a16="http://schemas.microsoft.com/office/drawing/2014/main" id="{D2520FD7-0DB7-B4C3-769C-6CB2E06CA00D}"/>
              </a:ext>
            </a:extLst>
          </p:cNvPr>
          <p:cNvSpPr>
            <a:spLocks noGrp="1"/>
          </p:cNvSpPr>
          <p:nvPr>
            <p:ph type="sldNum" sz="quarter" idx="12"/>
          </p:nvPr>
        </p:nvSpPr>
        <p:spPr/>
        <p:txBody>
          <a:bodyPr/>
          <a:lstStyle/>
          <a:p>
            <a:fld id="{40691FC5-8656-4465-B922-9C8E8E60B534}" type="slidenum">
              <a:rPr lang="en-US" smtClean="0"/>
              <a:t>26</a:t>
            </a:fld>
            <a:endParaRPr lang="en-US"/>
          </a:p>
        </p:txBody>
      </p:sp>
      <p:sp>
        <p:nvSpPr>
          <p:cNvPr id="5" name="Footer Placeholder 4">
            <a:extLst>
              <a:ext uri="{FF2B5EF4-FFF2-40B4-BE49-F238E27FC236}">
                <a16:creationId xmlns:a16="http://schemas.microsoft.com/office/drawing/2014/main" id="{B06686D1-A0BE-E89F-9652-60BA230F3500}"/>
              </a:ext>
            </a:extLst>
          </p:cNvPr>
          <p:cNvSpPr>
            <a:spLocks noGrp="1"/>
          </p:cNvSpPr>
          <p:nvPr>
            <p:ph type="ftr" sz="quarter" idx="11"/>
          </p:nvPr>
        </p:nvSpPr>
        <p:spPr/>
        <p:txBody>
          <a:bodyPr/>
          <a:lstStyle/>
          <a:p>
            <a:r>
              <a:rPr lang="en-US"/>
              <a:t>CGA LEGAL ADVISORY COMMITTEE</a:t>
            </a:r>
            <a:endParaRPr lang="en-US"/>
          </a:p>
        </p:txBody>
      </p:sp>
    </p:spTree>
    <p:extLst>
      <p:ext uri="{BB962C8B-B14F-4D97-AF65-F5344CB8AC3E}">
        <p14:creationId val="1093372415"/>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C8322433-B586-12F4-CE09-DA8AC97A5100}"/>
              </a:ext>
            </a:extLst>
          </p:cNvPr>
          <p:cNvSpPr>
            <a:spLocks noGrp="1"/>
          </p:cNvSpPr>
          <p:nvPr>
            <p:ph type="body" idx="1"/>
          </p:nvPr>
        </p:nvSpPr>
        <p:spPr/>
        <p:txBody>
          <a:bodyPr/>
          <a:lstStyle/>
          <a:p>
            <a:r>
              <a:rPr lang="en-US"/>
              <a:t>California Bills that May Impact Prop 65 Implementation</a:t>
            </a:r>
          </a:p>
        </p:txBody>
      </p:sp>
      <p:sp>
        <p:nvSpPr>
          <p:cNvPr id="3" name="Title 2">
            <a:extLst>
              <a:ext uri="{FF2B5EF4-FFF2-40B4-BE49-F238E27FC236}">
                <a16:creationId xmlns:a16="http://schemas.microsoft.com/office/drawing/2014/main" id="{245A9EF0-93C6-9079-3846-A274E2F07CA5}"/>
              </a:ext>
            </a:extLst>
          </p:cNvPr>
          <p:cNvSpPr>
            <a:spLocks noGrp="1"/>
          </p:cNvSpPr>
          <p:nvPr>
            <p:ph type="title"/>
          </p:nvPr>
        </p:nvSpPr>
        <p:spPr/>
        <p:txBody>
          <a:bodyPr/>
          <a:lstStyle/>
          <a:p>
            <a:r>
              <a:rPr lang="en-US" sz="6200"/>
              <a:t>Proposed Legislation</a:t>
            </a:r>
          </a:p>
        </p:txBody>
      </p:sp>
      <p:sp>
        <p:nvSpPr>
          <p:cNvPr id="4" name="Text Placeholder 3">
            <a:extLst>
              <a:ext uri="{FF2B5EF4-FFF2-40B4-BE49-F238E27FC236}">
                <a16:creationId xmlns:a16="http://schemas.microsoft.com/office/drawing/2014/main" id="{F191C4AC-8981-B3F0-AA90-0BF48E2F1097}"/>
              </a:ext>
            </a:extLst>
          </p:cNvPr>
          <p:cNvSpPr>
            <a:spLocks noGrp="1"/>
          </p:cNvSpPr>
          <p:nvPr>
            <p:ph type="body" sz="quarter" idx="10"/>
          </p:nvPr>
        </p:nvSpPr>
        <p:spPr/>
        <p:txBody>
          <a:bodyPr/>
          <a:lstStyle/>
          <a:p>
            <a:r>
              <a:rPr lang="en-US"/>
              <a:t>5</a:t>
            </a:r>
          </a:p>
        </p:txBody>
      </p:sp>
    </p:spTree>
    <p:extLst>
      <p:ext uri="{BB962C8B-B14F-4D97-AF65-F5344CB8AC3E}">
        <p14:creationId val="1158659126"/>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D4ED2BA3-51E3-FECA-2273-40D164DCD06B}"/>
              </a:ext>
            </a:extLst>
          </p:cNvPr>
          <p:cNvSpPr>
            <a:spLocks noGrp="1"/>
          </p:cNvSpPr>
          <p:nvPr>
            <p:ph idx="1"/>
          </p:nvPr>
        </p:nvSpPr>
        <p:spPr/>
        <p:txBody>
          <a:bodyPr>
            <a:normAutofit/>
          </a:bodyPr>
          <a:lstStyle/>
          <a:p>
            <a:r>
              <a:rPr lang="en-US" sz="2400"/>
              <a:t>Assembly Bill (AB) 2577</a:t>
            </a:r>
          </a:p>
          <a:p>
            <a:pPr lvl="1"/>
            <a:r>
              <a:rPr lang="en-US"/>
              <a:t>Would create more court scrutiny in Prop 65 settlements.</a:t>
            </a:r>
          </a:p>
          <a:p>
            <a:pPr marL="457200" lvl="1" indent="0">
              <a:buNone/>
            </a:pPr>
            <a:endParaRPr lang="en-US"/>
          </a:p>
          <a:p>
            <a:r>
              <a:rPr lang="en-US" sz="2400"/>
              <a:t>AB 1604</a:t>
            </a:r>
          </a:p>
          <a:p>
            <a:pPr lvl="1"/>
            <a:r>
              <a:rPr lang="en-US"/>
              <a:t>Would ban bisphenols in paper receipts.</a:t>
            </a:r>
          </a:p>
          <a:p>
            <a:pPr marL="457200" lvl="1" indent="0">
              <a:buNone/>
            </a:pPr>
            <a:endParaRPr lang="en-US"/>
          </a:p>
          <a:p>
            <a:r>
              <a:rPr lang="en-US" sz="2400"/>
              <a:t>AB 2302 and Senate Bill (SB) 1033</a:t>
            </a:r>
          </a:p>
          <a:p>
            <a:pPr lvl="1"/>
            <a:r>
              <a:rPr lang="en-US"/>
              <a:t>Would require testing and disclosure of heavy metals in infant formula and protein products.</a:t>
            </a:r>
          </a:p>
        </p:txBody>
      </p:sp>
      <p:sp>
        <p:nvSpPr>
          <p:cNvPr id="3" name="Title 2">
            <a:extLst>
              <a:ext uri="{FF2B5EF4-FFF2-40B4-BE49-F238E27FC236}">
                <a16:creationId xmlns:a16="http://schemas.microsoft.com/office/drawing/2014/main" id="{D8308217-B95C-8D04-4673-AD7478604A75}"/>
              </a:ext>
            </a:extLst>
          </p:cNvPr>
          <p:cNvSpPr>
            <a:spLocks noGrp="1"/>
          </p:cNvSpPr>
          <p:nvPr>
            <p:ph type="title"/>
          </p:nvPr>
        </p:nvSpPr>
        <p:spPr/>
        <p:txBody>
          <a:bodyPr/>
          <a:lstStyle/>
          <a:p>
            <a:r>
              <a:rPr lang="en-US"/>
              <a:t>Proposed Legislation</a:t>
            </a:r>
          </a:p>
        </p:txBody>
      </p:sp>
      <p:sp>
        <p:nvSpPr>
          <p:cNvPr id="4" name="Slide Number Placeholder 3">
            <a:extLst>
              <a:ext uri="{FF2B5EF4-FFF2-40B4-BE49-F238E27FC236}">
                <a16:creationId xmlns:a16="http://schemas.microsoft.com/office/drawing/2014/main" id="{00FE0214-D75D-DA1A-6D06-4C06D53AE3F8}"/>
              </a:ext>
            </a:extLst>
          </p:cNvPr>
          <p:cNvSpPr>
            <a:spLocks noGrp="1"/>
          </p:cNvSpPr>
          <p:nvPr>
            <p:ph type="sldNum" sz="quarter" idx="12"/>
          </p:nvPr>
        </p:nvSpPr>
        <p:spPr/>
        <p:txBody>
          <a:bodyPr/>
          <a:lstStyle/>
          <a:p>
            <a:fld id="{40691FC5-8656-4465-B922-9C8E8E60B534}" type="slidenum">
              <a:rPr lang="en-US" smtClean="0"/>
              <a:t>28</a:t>
            </a:fld>
            <a:endParaRPr lang="en-US"/>
          </a:p>
        </p:txBody>
      </p:sp>
      <p:sp>
        <p:nvSpPr>
          <p:cNvPr id="5" name="Footer Placeholder 4">
            <a:extLst>
              <a:ext uri="{FF2B5EF4-FFF2-40B4-BE49-F238E27FC236}">
                <a16:creationId xmlns:a16="http://schemas.microsoft.com/office/drawing/2014/main" id="{2339592A-87E7-3E8A-BCEA-A120FCF999A2}"/>
              </a:ext>
            </a:extLst>
          </p:cNvPr>
          <p:cNvSpPr>
            <a:spLocks noGrp="1"/>
          </p:cNvSpPr>
          <p:nvPr>
            <p:ph type="ftr" sz="quarter" idx="11"/>
          </p:nvPr>
        </p:nvSpPr>
        <p:spPr/>
        <p:txBody>
          <a:bodyPr/>
          <a:lstStyle/>
          <a:p>
            <a:r>
              <a:rPr lang="en-US"/>
              <a:t>CGA LEGAL ADVISORY COMMITTEE</a:t>
            </a:r>
            <a:endParaRPr lang="en-US"/>
          </a:p>
        </p:txBody>
      </p:sp>
    </p:spTree>
    <p:extLst>
      <p:ext uri="{BB962C8B-B14F-4D97-AF65-F5344CB8AC3E}">
        <p14:creationId val="982517876"/>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2D2822D4-82DB-AE0F-1916-FAB1D0ED31A0}"/>
              </a:ext>
            </a:extLst>
          </p:cNvPr>
          <p:cNvSpPr>
            <a:spLocks noGrp="1"/>
          </p:cNvSpPr>
          <p:nvPr>
            <p:ph type="sldNum" sz="quarter" idx="12"/>
          </p:nvPr>
        </p:nvSpPr>
        <p:spPr/>
        <p:txBody>
          <a:bodyPr/>
          <a:lstStyle/>
          <a:p>
            <a:r>
              <a:rPr lang="en-US">
                <a:solidFill>
                  <a:schemeClr val="bg1">
                    <a:alpha val="50000"/>
                  </a:schemeClr>
                </a:solidFill>
              </a:rPr>
              <a:t>Privileged + confidential | attorney-client work product</a:t>
            </a:r>
          </a:p>
        </p:txBody>
      </p:sp>
      <p:sp>
        <p:nvSpPr>
          <p:cNvPr id="3" name="Footer Placeholder 2">
            <a:extLst>
              <a:ext uri="{FF2B5EF4-FFF2-40B4-BE49-F238E27FC236}">
                <a16:creationId xmlns:a16="http://schemas.microsoft.com/office/drawing/2014/main" id="{A52E7D03-76AE-9CE0-B670-156F8302C110}"/>
              </a:ext>
            </a:extLst>
          </p:cNvPr>
          <p:cNvSpPr>
            <a:spLocks noGrp="1"/>
          </p:cNvSpPr>
          <p:nvPr>
            <p:ph type="ftr" sz="quarter" idx="11"/>
          </p:nvPr>
        </p:nvSpPr>
        <p:spPr/>
        <p:txBody>
          <a:bodyPr/>
          <a:lstStyle/>
          <a:p>
            <a:r>
              <a:rPr lang="en-US"/>
              <a:t>CGA LEGAL ADVISORY COMMITTEE</a:t>
            </a:r>
            <a:endParaRPr lang="en-US"/>
          </a:p>
        </p:txBody>
      </p:sp>
      <p:sp>
        <p:nvSpPr>
          <p:cNvPr id="8" name="Rectangle 7">
            <a:extLst>
              <a:ext uri="{FF2B5EF4-FFF2-40B4-BE49-F238E27FC236}">
                <a16:creationId xmlns:a16="http://schemas.microsoft.com/office/drawing/2014/main" id="{0D229304-1E79-62A2-9A78-60C57122DD0D}"/>
              </a:ext>
            </a:extLst>
          </p:cNvPr>
          <p:cNvSpPr/>
          <p:nvPr/>
        </p:nvSpPr>
        <p:spPr>
          <a:xfrm>
            <a:off x="1" y="1336700"/>
            <a:ext cx="12192000" cy="418460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E46F8494-59AC-F14C-1C21-773AED61CD7F}"/>
              </a:ext>
            </a:extLst>
          </p:cNvPr>
          <p:cNvSpPr txBox="1"/>
          <p:nvPr/>
        </p:nvSpPr>
        <p:spPr>
          <a:xfrm>
            <a:off x="1090742" y="2282827"/>
            <a:ext cx="3703637" cy="2292347"/>
          </a:xfrm>
          <a:prstGeom prst="rect">
            <a:avLst/>
          </a:prstGeom>
        </p:spPr>
        <p:txBody>
          <a:bodyPr/>
          <a:lst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a:solidFill>
                  <a:srgbClr val="003D58"/>
                </a:solidFill>
                <a:latin typeface="+mj-lt"/>
              </a:rPr>
              <a:t>Questions?</a:t>
            </a:r>
          </a:p>
          <a:p>
            <a:pPr marL="0" indent="0">
              <a:buNone/>
            </a:pPr>
            <a:r>
              <a:rPr lang="en-US">
                <a:latin typeface="+mn-lt"/>
              </a:rPr>
              <a:t>We’re here to help you navigate these risks proactively.</a:t>
            </a:r>
          </a:p>
        </p:txBody>
      </p:sp>
      <p:grpSp>
        <p:nvGrpSpPr>
          <p:cNvPr id="13" name="Group 12">
            <a:extLst>
              <a:ext uri="{FF2B5EF4-FFF2-40B4-BE49-F238E27FC236}">
                <a16:creationId xmlns:a16="http://schemas.microsoft.com/office/drawing/2014/main" id="{EA1DE0E0-570C-807D-F4BB-9AD4042067CC}"/>
              </a:ext>
            </a:extLst>
          </p:cNvPr>
          <p:cNvGrpSpPr/>
          <p:nvPr/>
        </p:nvGrpSpPr>
        <p:grpSpPr>
          <a:xfrm>
            <a:off x="5782263" y="1722533"/>
            <a:ext cx="5723937" cy="1532729"/>
            <a:chOff x="5952248" y="2978233"/>
            <a:chExt cx="5723937" cy="1532729"/>
          </a:xfrm>
        </p:grpSpPr>
        <p:sp>
          <p:nvSpPr>
            <p:cNvPr id="4" name="Text Placeholder 5">
              <a:extLst>
                <a:ext uri="{FF2B5EF4-FFF2-40B4-BE49-F238E27FC236}">
                  <a16:creationId xmlns:a16="http://schemas.microsoft.com/office/drawing/2014/main" id="{BADBA548-9E20-70F0-AFA4-3AE16A3BF165}"/>
                </a:ext>
              </a:extLst>
            </p:cNvPr>
            <p:cNvSpPr txBox="1"/>
            <p:nvPr/>
          </p:nvSpPr>
          <p:spPr>
            <a:xfrm>
              <a:off x="7743230" y="3027179"/>
              <a:ext cx="3932955" cy="1434837"/>
            </a:xfrm>
            <a:prstGeom prst="rect">
              <a:avLst/>
            </a:prstGeom>
          </p:spPr>
          <p:txBody>
            <a:bodyPr/>
            <a:lst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b="1" i="0" u="none" strike="noStrike" kern="1200" cap="none" spc="0" normalizeH="0" baseline="0" noProof="0">
                  <a:ln>
                    <a:noFill/>
                  </a:ln>
                  <a:solidFill>
                    <a:srgbClr val="000000"/>
                  </a:solidFill>
                  <a:effectLst/>
                  <a:uLnTx/>
                  <a:uFillTx/>
                  <a:latin typeface="Arial"/>
                  <a:ea typeface="+mn-ea"/>
                  <a:cs typeface="+mn-cs"/>
                </a:rPr>
                <a:t>Naoki Kaneko</a:t>
              </a:r>
            </a:p>
            <a:p>
              <a:pPr marL="0" indent="0">
                <a:spcBef>
                  <a:spcPct val="0"/>
                </a:spcBef>
                <a:buNone/>
              </a:pPr>
              <a:r>
                <a:rPr lang="en-US" sz="2000" i="1"/>
                <a:t>Partner | </a:t>
              </a:r>
              <a:r>
                <a:rPr lang="en-US" sz="2000"/>
                <a:t>Shook, Hardy &amp; Bacon</a:t>
              </a:r>
            </a:p>
            <a:p>
              <a:pPr marL="0" indent="0">
                <a:spcBef>
                  <a:spcPct val="0"/>
                </a:spcBef>
                <a:buNone/>
              </a:pPr>
              <a:r>
                <a:rPr lang="en-US" sz="2000"/>
                <a:t>Orange County</a:t>
              </a:r>
            </a:p>
            <a:p>
              <a:pPr marL="0" indent="0">
                <a:spcBef>
                  <a:spcPct val="0"/>
                </a:spcBef>
                <a:buNone/>
              </a:pPr>
              <a:r>
                <a:rPr lang="en-US" sz="2000"/>
                <a:t>nkaneko@shb.com</a:t>
              </a:r>
              <a:endParaRPr lang="en-US"/>
            </a:p>
          </p:txBody>
        </p:sp>
        <p:pic>
          <p:nvPicPr>
            <p:cNvPr id="6" name="Picture Placeholder 8">
              <a:extLst>
                <a:ext uri="{FF2B5EF4-FFF2-40B4-BE49-F238E27FC236}">
                  <a16:creationId xmlns:a16="http://schemas.microsoft.com/office/drawing/2014/main" id="{937D50AD-E278-59BA-B537-14AD7C24E171}"/>
                </a:ext>
              </a:extLst>
            </p:cNvPr>
            <p:cNvPicPr>
              <a:picLocks noChangeAspect="1"/>
            </p:cNvPicPr>
            <p:nvPr/>
          </p:nvPicPr>
          <p:blipFill>
            <a:blip r:embed="rId3">
              <a:extLst>
                <a:ext uri="{28A0092B-C50C-407E-A947-70E740481C1C}">
                  <a14:useLocalDpi xmlns:a14="http://schemas.microsoft.com/office/drawing/2010/main" val="0"/>
                </a:ext>
              </a:extLst>
            </a:blip>
            <a:srcRect t="36" b="36"/>
            <a:stretch>
              <a:fillRect/>
            </a:stretch>
          </p:blipFill>
          <p:spPr>
            <a:xfrm>
              <a:off x="5952248" y="2978233"/>
              <a:ext cx="1533943" cy="1532729"/>
            </a:xfrm>
            <a:prstGeom prst="ellipse">
              <a:avLst/>
            </a:prstGeom>
            <a:ln w="57150">
              <a:solidFill>
                <a:srgbClr val="B2BB1E"/>
              </a:solidFill>
            </a:ln>
          </p:spPr>
        </p:pic>
      </p:grpSp>
      <p:grpSp>
        <p:nvGrpSpPr>
          <p:cNvPr id="14" name="Group 13">
            <a:extLst>
              <a:ext uri="{FF2B5EF4-FFF2-40B4-BE49-F238E27FC236}">
                <a16:creationId xmlns:a16="http://schemas.microsoft.com/office/drawing/2014/main" id="{34D5D167-56DD-C828-A56A-9FA2098432B1}"/>
              </a:ext>
            </a:extLst>
          </p:cNvPr>
          <p:cNvGrpSpPr/>
          <p:nvPr/>
        </p:nvGrpSpPr>
        <p:grpSpPr>
          <a:xfrm>
            <a:off x="5782263" y="3602738"/>
            <a:ext cx="5723937" cy="1532729"/>
            <a:chOff x="5952248" y="2978233"/>
            <a:chExt cx="5723937" cy="1532729"/>
          </a:xfrm>
        </p:grpSpPr>
        <p:sp>
          <p:nvSpPr>
            <p:cNvPr id="15" name="Text Placeholder 5">
              <a:extLst>
                <a:ext uri="{FF2B5EF4-FFF2-40B4-BE49-F238E27FC236}">
                  <a16:creationId xmlns:a16="http://schemas.microsoft.com/office/drawing/2014/main" id="{32F466C4-8EBC-257D-7C6B-FDF0FDDB2C82}"/>
                </a:ext>
              </a:extLst>
            </p:cNvPr>
            <p:cNvSpPr txBox="1"/>
            <p:nvPr/>
          </p:nvSpPr>
          <p:spPr>
            <a:xfrm>
              <a:off x="7743230" y="3027179"/>
              <a:ext cx="3932955" cy="1434837"/>
            </a:xfrm>
            <a:prstGeom prst="rect">
              <a:avLst/>
            </a:prstGeom>
          </p:spPr>
          <p:txBody>
            <a:bodyPr/>
            <a:lst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b="1" i="0" u="none" strike="noStrike" kern="1200" cap="none" spc="0" normalizeH="0" baseline="0" noProof="0">
                  <a:ln>
                    <a:noFill/>
                  </a:ln>
                  <a:solidFill>
                    <a:srgbClr val="000000"/>
                  </a:solidFill>
                  <a:effectLst/>
                  <a:uLnTx/>
                  <a:uFillTx/>
                  <a:latin typeface="Arial"/>
                  <a:ea typeface="+mn-ea"/>
                  <a:cs typeface="+mn-cs"/>
                </a:rPr>
                <a:t>Lauren Haas</a:t>
              </a:r>
            </a:p>
            <a:p>
              <a:pPr marL="0" indent="0">
                <a:spcBef>
                  <a:spcPct val="0"/>
                </a:spcBef>
                <a:buNone/>
              </a:pPr>
              <a:r>
                <a:rPr lang="en-US" sz="2000" i="1"/>
                <a:t>Associate | </a:t>
              </a:r>
              <a:r>
                <a:rPr lang="en-US" sz="2000"/>
                <a:t>Keller &amp; Heckman</a:t>
              </a:r>
            </a:p>
            <a:p>
              <a:pPr marL="0" indent="0">
                <a:spcBef>
                  <a:spcPct val="0"/>
                </a:spcBef>
                <a:buNone/>
              </a:pPr>
              <a:r>
                <a:rPr lang="en-US" sz="2000"/>
                <a:t>San Francisco</a:t>
              </a:r>
            </a:p>
            <a:p>
              <a:pPr marL="0" indent="0">
                <a:spcBef>
                  <a:spcPct val="0"/>
                </a:spcBef>
                <a:buNone/>
              </a:pPr>
              <a:r>
                <a:rPr lang="en-US" sz="2000"/>
                <a:t>haas@khlaw.com</a:t>
              </a:r>
              <a:endParaRPr lang="en-US"/>
            </a:p>
          </p:txBody>
        </p:sp>
        <p:pic>
          <p:nvPicPr>
            <p:cNvPr id="16" name="Picture Placeholder 8">
              <a:extLst>
                <a:ext uri="{FF2B5EF4-FFF2-40B4-BE49-F238E27FC236}">
                  <a16:creationId xmlns:a16="http://schemas.microsoft.com/office/drawing/2014/main" id="{A37BD808-77E7-AC2D-DD49-ABF90F29CC22}"/>
                </a:ext>
              </a:extLst>
            </p:cNvPr>
            <p:cNvPicPr>
              <a:picLocks noChangeAspect="1"/>
            </p:cNvPicPr>
            <p:nvPr/>
          </p:nvPicPr>
          <p:blipFill>
            <a:blip r:embed="rId4">
              <a:extLst>
                <a:ext uri="{28A0092B-C50C-407E-A947-70E740481C1C}">
                  <a14:useLocalDpi xmlns:a14="http://schemas.microsoft.com/office/drawing/2010/main" val="0"/>
                </a:ext>
              </a:extLst>
            </a:blip>
            <a:srcRect l="8061" t="3095" r="8061" b="13095"/>
            <a:stretch>
              <a:fillRect/>
            </a:stretch>
          </p:blipFill>
          <p:spPr>
            <a:xfrm>
              <a:off x="5952248" y="2978233"/>
              <a:ext cx="1533943" cy="1532729"/>
            </a:xfrm>
            <a:prstGeom prst="ellipse">
              <a:avLst/>
            </a:prstGeom>
            <a:ln w="57150">
              <a:solidFill>
                <a:srgbClr val="B2BB1E"/>
              </a:solidFill>
            </a:ln>
          </p:spPr>
        </p:pic>
      </p:grpSp>
    </p:spTree>
    <p:extLst>
      <p:ext uri="{BB962C8B-B14F-4D97-AF65-F5344CB8AC3E}">
        <p14:creationId val="1007510736"/>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anim calcmode="lin" valueType="num">
                                      <p:cBhvr>
                                        <p:cTn id="16" dur="750" fill="hold"/>
                                        <p:tgtEl>
                                          <p:spTgt spid="13"/>
                                        </p:tgtEl>
                                        <p:attrNameLst>
                                          <p:attrName>ppt_x</p:attrName>
                                        </p:attrNameLst>
                                      </p:cBhvr>
                                      <p:tavLst>
                                        <p:tav tm="0">
                                          <p:val>
                                            <p:strVal val="#ppt_x"/>
                                          </p:val>
                                        </p:tav>
                                        <p:tav tm="100000">
                                          <p:val>
                                            <p:strVal val="#ppt_x"/>
                                          </p:val>
                                        </p:tav>
                                      </p:tavLst>
                                    </p:anim>
                                    <p:anim calcmode="lin" valueType="num">
                                      <p:cBhvr>
                                        <p:cTn id="17" dur="75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50"/>
                                        <p:tgtEl>
                                          <p:spTgt spid="14"/>
                                        </p:tgtEl>
                                      </p:cBhvr>
                                    </p:animEffect>
                                    <p:anim calcmode="lin" valueType="num">
                                      <p:cBhvr>
                                        <p:cTn id="21" dur="750" fill="hold"/>
                                        <p:tgtEl>
                                          <p:spTgt spid="14"/>
                                        </p:tgtEl>
                                        <p:attrNameLst>
                                          <p:attrName>ppt_x</p:attrName>
                                        </p:attrNameLst>
                                      </p:cBhvr>
                                      <p:tavLst>
                                        <p:tav tm="0">
                                          <p:val>
                                            <p:strVal val="#ppt_x"/>
                                          </p:val>
                                        </p:tav>
                                        <p:tav tm="100000">
                                          <p:val>
                                            <p:strVal val="#ppt_x"/>
                                          </p:val>
                                        </p:tav>
                                      </p:tavLst>
                                    </p:anim>
                                    <p:anim calcmode="lin" valueType="num">
                                      <p:cBhvr>
                                        <p:cTn id="22"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a:extLst>
              <a:ext uri="{FF2B5EF4-FFF2-40B4-BE49-F238E27FC236}">
                <a16:creationId xmlns:a16="http://schemas.microsoft.com/office/drawing/2014/main" id="{E3E67989-A389-60A2-5BFE-201EAD30C2A6}"/>
              </a:ext>
            </a:extLst>
          </p:cNvPr>
          <p:cNvSpPr>
            <a:spLocks noGrp="1"/>
          </p:cNvSpPr>
          <p:nvPr>
            <p:ph type="title"/>
          </p:nvPr>
        </p:nvSpPr>
        <p:spPr>
          <a:xfrm>
            <a:off x="1371600" y="3248999"/>
            <a:ext cx="9448799" cy="1494881"/>
          </a:xfrm>
        </p:spPr>
        <p:txBody>
          <a:bodyPr/>
          <a:lstStyle/>
          <a:p>
            <a:r>
              <a:rPr lang="en-US" sz="6200"/>
              <a:t>Frequently Targeted Products and Chemicals</a:t>
            </a:r>
          </a:p>
        </p:txBody>
      </p:sp>
      <p:sp>
        <p:nvSpPr>
          <p:cNvPr id="4" name="Text Placeholder 3">
            <a:extLst>
              <a:ext uri="{FF2B5EF4-FFF2-40B4-BE49-F238E27FC236}">
                <a16:creationId xmlns:a16="http://schemas.microsoft.com/office/drawing/2014/main" id="{CFF60F8A-9544-DAD9-DA71-333D8A1FD1AB}"/>
              </a:ext>
            </a:extLst>
          </p:cNvPr>
          <p:cNvSpPr>
            <a:spLocks noGrp="1"/>
          </p:cNvSpPr>
          <p:nvPr>
            <p:ph type="body" sz="quarter" idx="10"/>
          </p:nvPr>
        </p:nvSpPr>
        <p:spPr>
          <a:xfrm>
            <a:off x="5419201" y="1702949"/>
            <a:ext cx="1490662" cy="1179870"/>
          </a:xfrm>
        </p:spPr>
        <p:txBody>
          <a:bodyPr/>
          <a:lstStyle/>
          <a:p>
            <a:r>
              <a:rPr lang="en-US"/>
              <a:t>1</a:t>
            </a:r>
          </a:p>
        </p:txBody>
      </p:sp>
    </p:spTree>
    <p:extLst>
      <p:ext uri="{BB962C8B-B14F-4D97-AF65-F5344CB8AC3E}">
        <p14:creationId val="2898512538"/>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304DA934-20EC-C081-414F-3E6DB5740543}"/>
            </a:ext>
          </a:extLst>
        </p:cNvPr>
        <p:cNvGrpSpPr/>
        <p:nvPr/>
      </p:nvGrpSpPr>
      <p:grpSpPr>
        <a:xfrm>
          <a:off x="0" y="0"/>
          <a:ext cx="0" cy="0"/>
        </a:xfrm>
      </p:grpSpPr>
      <p:graphicFrame>
        <p:nvGraphicFramePr>
          <p:cNvPr id="6" name="Content Placeholder 5">
            <a:extLst>
              <a:ext uri="{FF2B5EF4-FFF2-40B4-BE49-F238E27FC236}">
                <a16:creationId xmlns:a16="http://schemas.microsoft.com/office/drawing/2014/main" id="{B0B6930B-2F55-CF42-B622-C7A2E99BAE5C}"/>
              </a:ext>
            </a:extLst>
          </p:cNvPr>
          <p:cNvGraphicFramePr>
            <a:graphicFrameLocks noGrp="1"/>
          </p:cNvGraphicFramePr>
          <p:nvPr>
            <p:ph idx="1"/>
            <p:extLst>
              <p:ext uri="{D42A27DB-BD31-4B8C-83A1-F6EECF244321}">
                <p14:modId val="2521264653"/>
              </p:ext>
            </p:extLst>
          </p:nvPr>
        </p:nvGraphicFramePr>
        <p:xfrm>
          <a:off x="685801" y="1449658"/>
          <a:ext cx="5901430" cy="4934518"/>
        </p:xfrm>
        <a:graphic>
          <a:graphicData uri="http://schemas.openxmlformats.org/drawingml/2006/table">
            <a:tbl>
              <a:tblPr firstRow="1" bandRow="1">
                <a:tableStyleId>{5C22544A-7EE6-4342-B048-85BDC9FD1C3A}</a:tableStyleId>
              </a:tblPr>
              <a:tblGrid>
                <a:gridCol w="3945154">
                  <a:extLst>
                    <a:ext uri="{9D8B030D-6E8A-4147-A177-3AD203B41FA5}">
                      <a16:colId xmlns:a16="http://schemas.microsoft.com/office/drawing/2014/main" val="4199021651"/>
                    </a:ext>
                  </a:extLst>
                </a:gridCol>
                <a:gridCol w="1956276">
                  <a:extLst>
                    <a:ext uri="{9D8B030D-6E8A-4147-A177-3AD203B41FA5}">
                      <a16:colId xmlns:a16="http://schemas.microsoft.com/office/drawing/2014/main" val="3589225153"/>
                    </a:ext>
                  </a:extLst>
                </a:gridCol>
              </a:tblGrid>
              <a:tr h="258996">
                <a:tc>
                  <a:txBody>
                    <a:bodyPr vert="horz" wrap="square"/>
                    <a:lstStyle/>
                    <a:p>
                      <a:r>
                        <a:rPr lang="en-US" sz="1000" spc="100" baseline="0">
                          <a:latin typeface="+mj-lt"/>
                        </a:rPr>
                        <a:t>PRODUCT / CATEGORY</a:t>
                      </a:r>
                    </a:p>
                  </a:txBody>
                  <a:tcPr anchor="ctr">
                    <a:solidFill>
                      <a:srgbClr val="003D58"/>
                    </a:solidFill>
                  </a:tcPr>
                </a:tc>
                <a:tc>
                  <a:txBody>
                    <a:bodyPr vert="horz" wrap="square"/>
                    <a:lstStyle/>
                    <a:p>
                      <a:r>
                        <a:rPr lang="en-US" sz="1000" spc="100" baseline="0">
                          <a:latin typeface="+mj-lt"/>
                        </a:rPr>
                        <a:t>CHEMICAL(S) AT ISSUE</a:t>
                      </a:r>
                    </a:p>
                  </a:txBody>
                  <a:tcPr anchor="ctr">
                    <a:solidFill>
                      <a:srgbClr val="003D58"/>
                    </a:solidFill>
                  </a:tcPr>
                </a:tc>
                <a:extLst>
                  <a:ext uri="{0D108BD9-81ED-4DB2-BD59-A6C34878D82A}">
                    <a16:rowId xmlns:a16="http://schemas.microsoft.com/office/drawing/2014/main" val="3751403952"/>
                  </a:ext>
                </a:extLst>
              </a:tr>
              <a:tr h="275183">
                <a:tc gridSpan="2">
                  <a:txBody>
                    <a:bodyPr vert="horz" wrap="square"/>
                    <a:lstStyle/>
                    <a:p>
                      <a:r>
                        <a:rPr lang="en-US" sz="1050" b="1">
                          <a:solidFill>
                            <a:schemeClr val="bg1"/>
                          </a:solidFill>
                          <a:latin typeface="+mj-lt"/>
                        </a:rPr>
                        <a:t>Food and Dietary Supplements (&gt;50% of Notices in Q4 2025; 64% in Q1 2026)</a:t>
                      </a:r>
                    </a:p>
                  </a:txBody>
                  <a:tcPr anchor="ctr">
                    <a:solidFill>
                      <a:schemeClr val="tx1">
                        <a:lumMod val="65000"/>
                        <a:lumOff val="35000"/>
                      </a:schemeClr>
                    </a:solidFill>
                  </a:tcPr>
                </a:tc>
                <a:tc hMerge="1">
                  <a:txBody>
                    <a:bodyPr vert="horz" wrap="square"/>
                    <a:lstStyle/>
                    <a:p>
                      <a:endParaRPr lang="en-US"/>
                    </a:p>
                  </a:txBody>
                  <a:tcPr/>
                </a:tc>
                <a:extLst>
                  <a:ext uri="{0D108BD9-81ED-4DB2-BD59-A6C34878D82A}">
                    <a16:rowId xmlns:a16="http://schemas.microsoft.com/office/drawing/2014/main" val="192046710"/>
                  </a:ext>
                </a:extLst>
              </a:tr>
              <a:tr h="275183">
                <a:tc>
                  <a:txBody>
                    <a:bodyPr vert="horz" wrap="square"/>
                    <a:lstStyle/>
                    <a:p>
                      <a:r>
                        <a:rPr lang="en-US" sz="1050"/>
                        <a:t>Protein Powders</a:t>
                      </a:r>
                    </a:p>
                  </a:txBody>
                  <a:tcPr anchor="ctr">
                    <a:solidFill>
                      <a:schemeClr val="bg1">
                        <a:lumMod val="95000"/>
                      </a:schemeClr>
                    </a:solidFill>
                  </a:tcPr>
                </a:tc>
                <a:tc>
                  <a:txBody>
                    <a:bodyPr vert="horz" wrap="square"/>
                    <a:lstStyle/>
                    <a:p>
                      <a:r>
                        <a:rPr kumimoji="0" lang="en-US" sz="1050" b="1" i="0" u="none" strike="noStrike" kern="1200" cap="none" spc="0" normalizeH="0" baseline="0" noProof="0">
                          <a:ln>
                            <a:noFill/>
                          </a:ln>
                          <a:solidFill>
                            <a:srgbClr val="000000"/>
                          </a:solidFill>
                          <a:effectLst/>
                          <a:uLnTx/>
                          <a:uFillTx/>
                          <a:latin typeface="+mn-lt"/>
                          <a:ea typeface="+mn-ea"/>
                          <a:cs typeface="+mn-cs"/>
                        </a:rPr>
                        <a:t>Lead, Cadmium</a:t>
                      </a:r>
                      <a:endParaRPr lang="en-US" sz="1050"/>
                    </a:p>
                  </a:txBody>
                  <a:tcPr anchor="ctr">
                    <a:solidFill>
                      <a:schemeClr val="bg1">
                        <a:lumMod val="95000"/>
                      </a:schemeClr>
                    </a:solidFill>
                  </a:tcPr>
                </a:tc>
                <a:extLst>
                  <a:ext uri="{0D108BD9-81ED-4DB2-BD59-A6C34878D82A}">
                    <a16:rowId xmlns:a16="http://schemas.microsoft.com/office/drawing/2014/main" val="2555542599"/>
                  </a:ext>
                </a:extLst>
              </a:tr>
              <a:tr h="275183">
                <a:tc>
                  <a:txBody>
                    <a:bodyPr vert="horz" wrap="square"/>
                    <a:lstStyle/>
                    <a:p>
                      <a:r>
                        <a:rPr lang="en-US" sz="1050"/>
                        <a:t>Herbal Supplements (turmeric, mushroom, green blends)</a:t>
                      </a:r>
                    </a:p>
                  </a:txBody>
                  <a:tcPr anchor="ctr">
                    <a:solidFill>
                      <a:schemeClr val="bg1">
                        <a:lumMod val="95000"/>
                      </a:schemeClr>
                    </a:solidFill>
                  </a:tcPr>
                </a:tc>
                <a:tc>
                  <a:txBody>
                    <a:bodyPr vert="horz" wrap="square"/>
                    <a:lstStyle/>
                    <a:p>
                      <a:r>
                        <a:rPr lang="en-US" sz="1050" b="1"/>
                        <a:t>Lead, Cadmium, Mercury</a:t>
                      </a:r>
                      <a:endParaRPr lang="en-US" sz="1050"/>
                    </a:p>
                  </a:txBody>
                  <a:tcPr anchor="ctr">
                    <a:solidFill>
                      <a:schemeClr val="bg1">
                        <a:lumMod val="95000"/>
                      </a:schemeClr>
                    </a:solidFill>
                  </a:tcPr>
                </a:tc>
                <a:extLst>
                  <a:ext uri="{0D108BD9-81ED-4DB2-BD59-A6C34878D82A}">
                    <a16:rowId xmlns:a16="http://schemas.microsoft.com/office/drawing/2014/main" val="2668932645"/>
                  </a:ext>
                </a:extLst>
              </a:tr>
              <a:tr h="275183">
                <a:tc>
                  <a:txBody>
                    <a:bodyPr vert="horz" wrap="square"/>
                    <a:lstStyle/>
                    <a:p>
                      <a:r>
                        <a:rPr lang="en-US" sz="1050"/>
                        <a:t>Chocolate / Cacao Products</a:t>
                      </a:r>
                    </a:p>
                  </a:txBody>
                  <a:tcPr anchor="ctr">
                    <a:solidFill>
                      <a:schemeClr val="bg1">
                        <a:lumMod val="95000"/>
                      </a:schemeClr>
                    </a:solidFill>
                  </a:tcPr>
                </a:tc>
                <a:tc>
                  <a:txBody>
                    <a:bodyPr vert="horz" wrap="square"/>
                    <a:lstStyle/>
                    <a:p>
                      <a:r>
                        <a:rPr lang="en-US" sz="1050" b="1"/>
                        <a:t>Lead, Cadmium</a:t>
                      </a:r>
                      <a:endParaRPr lang="en-US" sz="1050"/>
                    </a:p>
                  </a:txBody>
                  <a:tcPr anchor="ctr">
                    <a:solidFill>
                      <a:schemeClr val="bg1">
                        <a:lumMod val="95000"/>
                      </a:schemeClr>
                    </a:solidFill>
                  </a:tcPr>
                </a:tc>
                <a:extLst>
                  <a:ext uri="{0D108BD9-81ED-4DB2-BD59-A6C34878D82A}">
                    <a16:rowId xmlns:a16="http://schemas.microsoft.com/office/drawing/2014/main" val="384067375"/>
                  </a:ext>
                </a:extLst>
              </a:tr>
              <a:tr h="275183">
                <a:tc>
                  <a:txBody>
                    <a:bodyPr vert="horz" wrap="square"/>
                    <a:lstStyle/>
                    <a:p>
                      <a:r>
                        <a:rPr lang="en-US" sz="1050"/>
                        <a:t>Spices and Seasonings</a:t>
                      </a:r>
                    </a:p>
                  </a:txBody>
                  <a:tcPr anchor="ctr">
                    <a:solidFill>
                      <a:schemeClr val="bg1">
                        <a:lumMod val="95000"/>
                      </a:schemeClr>
                    </a:solidFill>
                  </a:tcPr>
                </a:tc>
                <a:tc>
                  <a:txBody>
                    <a:bodyPr vert="horz" wrap="square"/>
                    <a:lstStyle/>
                    <a:p>
                      <a:r>
                        <a:rPr lang="en-US" sz="1050" b="1"/>
                        <a:t>Lead, Cadmium</a:t>
                      </a:r>
                      <a:endParaRPr lang="en-US" sz="1050"/>
                    </a:p>
                  </a:txBody>
                  <a:tcPr anchor="ctr">
                    <a:solidFill>
                      <a:schemeClr val="bg1">
                        <a:lumMod val="95000"/>
                      </a:schemeClr>
                    </a:solidFill>
                  </a:tcPr>
                </a:tc>
                <a:extLst>
                  <a:ext uri="{0D108BD9-81ED-4DB2-BD59-A6C34878D82A}">
                    <a16:rowId xmlns:a16="http://schemas.microsoft.com/office/drawing/2014/main" val="3219470286"/>
                  </a:ext>
                </a:extLst>
              </a:tr>
              <a:tr h="275183">
                <a:tc>
                  <a:txBody>
                    <a:bodyPr vert="horz" wrap="square"/>
                    <a:lstStyle/>
                    <a:p>
                      <a:r>
                        <a:rPr lang="en-US" sz="1050"/>
                        <a:t>Baked Goods / Dough Products (bread, crackers, pizza dough, grain products)</a:t>
                      </a:r>
                    </a:p>
                  </a:txBody>
                  <a:tcPr anchor="ctr">
                    <a:solidFill>
                      <a:schemeClr val="bg1">
                        <a:lumMod val="95000"/>
                      </a:schemeClr>
                    </a:solidFill>
                  </a:tcPr>
                </a:tc>
                <a:tc>
                  <a:txBody>
                    <a:bodyPr vert="horz" wrap="square"/>
                    <a:lstStyle/>
                    <a:p>
                      <a:r>
                        <a:rPr lang="en-US" sz="1050" b="1"/>
                        <a:t>Lead, Cadmium</a:t>
                      </a:r>
                      <a:endParaRPr lang="en-US" sz="1050"/>
                    </a:p>
                  </a:txBody>
                  <a:tcPr anchor="ctr">
                    <a:solidFill>
                      <a:schemeClr val="bg1">
                        <a:lumMod val="95000"/>
                      </a:schemeClr>
                    </a:solidFill>
                  </a:tcPr>
                </a:tc>
                <a:extLst>
                  <a:ext uri="{0D108BD9-81ED-4DB2-BD59-A6C34878D82A}">
                    <a16:rowId xmlns:a16="http://schemas.microsoft.com/office/drawing/2014/main" val="4123881145"/>
                  </a:ext>
                </a:extLst>
              </a:tr>
              <a:tr h="275183">
                <a:tc>
                  <a:txBody>
                    <a:bodyPr vert="horz" wrap="square"/>
                    <a:lstStyle/>
                    <a:p>
                      <a:r>
                        <a:rPr lang="en-US" sz="1050" b="0">
                          <a:solidFill>
                            <a:schemeClr val="tx1"/>
                          </a:solidFill>
                        </a:rPr>
                        <a:t>Rice Products (rice, rice paper)</a:t>
                      </a:r>
                    </a:p>
                  </a:txBody>
                  <a:tcPr anchor="ctr">
                    <a:solidFill>
                      <a:schemeClr val="bg1">
                        <a:lumMod val="95000"/>
                      </a:schemeClr>
                    </a:solidFill>
                  </a:tcPr>
                </a:tc>
                <a:tc>
                  <a:txBody>
                    <a:bodyPr vert="horz" wrap="square"/>
                    <a:lstStyle/>
                    <a:p>
                      <a:r>
                        <a:rPr lang="en-US" sz="1050" b="1"/>
                        <a:t>Lead, Cadmium</a:t>
                      </a:r>
                      <a:r>
                        <a:rPr lang="en-US" sz="1050" b="1">
                          <a:solidFill>
                            <a:schemeClr val="tx1"/>
                          </a:solidFill>
                        </a:rPr>
                        <a:t>, Arsenic</a:t>
                      </a:r>
                      <a:endParaRPr lang="en-US" sz="1050" b="0">
                        <a:solidFill>
                          <a:schemeClr val="tx1"/>
                        </a:solidFill>
                      </a:endParaRPr>
                    </a:p>
                  </a:txBody>
                  <a:tcPr anchor="ctr">
                    <a:solidFill>
                      <a:schemeClr val="bg1">
                        <a:lumMod val="95000"/>
                      </a:schemeClr>
                    </a:solidFill>
                  </a:tcPr>
                </a:tc>
                <a:extLst>
                  <a:ext uri="{0D108BD9-81ED-4DB2-BD59-A6C34878D82A}">
                    <a16:rowId xmlns:a16="http://schemas.microsoft.com/office/drawing/2014/main" val="1797688970"/>
                  </a:ext>
                </a:extLst>
              </a:tr>
              <a:tr h="275183">
                <a:tc>
                  <a:txBody>
                    <a:bodyPr vert="horz" wrap="square"/>
                    <a:lstStyle/>
                    <a:p>
                      <a:r>
                        <a:rPr lang="en-US" sz="1050"/>
                        <a:t>Flour (cassava, rice)</a:t>
                      </a:r>
                    </a:p>
                  </a:txBody>
                  <a:tcPr anchor="ctr">
                    <a:solidFill>
                      <a:schemeClr val="bg1">
                        <a:lumMod val="95000"/>
                      </a:schemeClr>
                    </a:solidFill>
                  </a:tcPr>
                </a:tc>
                <a:tc>
                  <a:txBody>
                    <a:bodyPr vert="horz" wrap="square"/>
                    <a:lstStyle/>
                    <a:p>
                      <a:r>
                        <a:rPr lang="en-US" sz="1050" b="1"/>
                        <a:t>Lead</a:t>
                      </a:r>
                      <a:endParaRPr lang="en-US" sz="1050"/>
                    </a:p>
                  </a:txBody>
                  <a:tcPr anchor="ctr">
                    <a:solidFill>
                      <a:schemeClr val="bg1">
                        <a:lumMod val="95000"/>
                      </a:schemeClr>
                    </a:solidFill>
                  </a:tcPr>
                </a:tc>
                <a:extLst>
                  <a:ext uri="{0D108BD9-81ED-4DB2-BD59-A6C34878D82A}">
                    <a16:rowId xmlns:a16="http://schemas.microsoft.com/office/drawing/2014/main" val="337171305"/>
                  </a:ext>
                </a:extLst>
              </a:tr>
              <a:tr h="275183">
                <a:tc>
                  <a:txBody>
                    <a:bodyPr vert="horz" wrap="square"/>
                    <a:lstStyle/>
                    <a:p>
                      <a:r>
                        <a:rPr lang="en-US" sz="1050"/>
                        <a:t>Seaweed</a:t>
                      </a:r>
                    </a:p>
                  </a:txBody>
                  <a:tcPr anchor="ctr">
                    <a:solidFill>
                      <a:schemeClr val="bg1">
                        <a:lumMod val="95000"/>
                      </a:schemeClr>
                    </a:solidFill>
                  </a:tcPr>
                </a:tc>
                <a:tc>
                  <a:txBody>
                    <a:bodyPr vert="horz" wrap="square"/>
                    <a:lstStyle/>
                    <a:p>
                      <a:r>
                        <a:rPr lang="en-US" sz="1050" b="1"/>
                        <a:t>Lead</a:t>
                      </a:r>
                      <a:endParaRPr lang="en-US" sz="1050"/>
                    </a:p>
                  </a:txBody>
                  <a:tcPr anchor="ctr">
                    <a:solidFill>
                      <a:schemeClr val="bg1">
                        <a:lumMod val="95000"/>
                      </a:schemeClr>
                    </a:solidFill>
                  </a:tcPr>
                </a:tc>
                <a:extLst>
                  <a:ext uri="{0D108BD9-81ED-4DB2-BD59-A6C34878D82A}">
                    <a16:rowId xmlns:a16="http://schemas.microsoft.com/office/drawing/2014/main" val="31961409"/>
                  </a:ext>
                </a:extLst>
              </a:tr>
              <a:tr h="275183">
                <a:tc>
                  <a:txBody>
                    <a:bodyPr vert="horz" wrap="square"/>
                    <a:lstStyle/>
                    <a:p>
                      <a:r>
                        <a:rPr lang="en-US" sz="1050"/>
                        <a:t>Baby Foods / Infant Formula</a:t>
                      </a:r>
                    </a:p>
                  </a:txBody>
                  <a:tcPr anchor="ctr">
                    <a:solidFill>
                      <a:schemeClr val="bg1">
                        <a:lumMod val="95000"/>
                      </a:schemeClr>
                    </a:solidFill>
                  </a:tcPr>
                </a:tc>
                <a:tc>
                  <a:txBody>
                    <a:bodyPr vert="horz" wrap="square"/>
                    <a:lstStyle/>
                    <a:p>
                      <a:r>
                        <a:rPr lang="en-US" sz="1050" b="1"/>
                        <a:t>Lead, Cadmium, PFAS</a:t>
                      </a:r>
                      <a:endParaRPr lang="en-US" sz="1050"/>
                    </a:p>
                  </a:txBody>
                  <a:tcPr anchor="ctr">
                    <a:solidFill>
                      <a:schemeClr val="bg1">
                        <a:lumMod val="95000"/>
                      </a:schemeClr>
                    </a:solidFill>
                  </a:tcPr>
                </a:tc>
                <a:extLst>
                  <a:ext uri="{0D108BD9-81ED-4DB2-BD59-A6C34878D82A}">
                    <a16:rowId xmlns:a16="http://schemas.microsoft.com/office/drawing/2014/main" val="500679339"/>
                  </a:ext>
                </a:extLst>
              </a:tr>
              <a:tr h="275183">
                <a:tc>
                  <a:txBody>
                    <a:bodyPr vert="horz" wrap="square"/>
                    <a:lstStyle/>
                    <a:p>
                      <a:r>
                        <a:rPr lang="en-US" sz="1050"/>
                        <a:t>Seafood (clams, mussels, oysters, scallops, shrimp—</a:t>
                      </a:r>
                      <a:br>
                        <a:rPr lang="en-US" sz="1050"/>
                      </a:br>
                      <a:r>
                        <a:rPr lang="en-US" sz="1050"/>
                        <a:t>refrigerated, frozen, canned)</a:t>
                      </a:r>
                    </a:p>
                  </a:txBody>
                  <a:tcPr anchor="ctr">
                    <a:solidFill>
                      <a:schemeClr val="bg1">
                        <a:lumMod val="95000"/>
                      </a:schemeClr>
                    </a:solidFill>
                  </a:tcPr>
                </a:tc>
                <a:tc>
                  <a:txBody>
                    <a:bodyPr vert="horz" wrap="square"/>
                    <a:lstStyle/>
                    <a:p>
                      <a:r>
                        <a:rPr lang="en-US" sz="1050" b="1"/>
                        <a:t>Lead, Cadmium</a:t>
                      </a:r>
                      <a:endParaRPr lang="en-US" sz="1050"/>
                    </a:p>
                  </a:txBody>
                  <a:tcPr anchor="ctr">
                    <a:solidFill>
                      <a:schemeClr val="bg1">
                        <a:lumMod val="95000"/>
                      </a:schemeClr>
                    </a:solidFill>
                  </a:tcPr>
                </a:tc>
                <a:extLst>
                  <a:ext uri="{0D108BD9-81ED-4DB2-BD59-A6C34878D82A}">
                    <a16:rowId xmlns:a16="http://schemas.microsoft.com/office/drawing/2014/main" val="570844844"/>
                  </a:ext>
                </a:extLst>
              </a:tr>
              <a:tr h="275183">
                <a:tc>
                  <a:txBody>
                    <a:bodyPr vert="horz" wrap="square"/>
                    <a:lstStyle/>
                    <a:p>
                      <a:r>
                        <a:rPr lang="en-US" sz="1050"/>
                        <a:t>Instant Noodles</a:t>
                      </a:r>
                    </a:p>
                  </a:txBody>
                  <a:tcPr anchor="ctr">
                    <a:solidFill>
                      <a:schemeClr val="bg1">
                        <a:lumMod val="95000"/>
                      </a:schemeClr>
                    </a:solidFill>
                  </a:tcPr>
                </a:tc>
                <a:tc>
                  <a:txBody>
                    <a:bodyPr vert="horz" wrap="square"/>
                    <a:lstStyle/>
                    <a:p>
                      <a:r>
                        <a:rPr lang="en-US" sz="1050" b="1"/>
                        <a:t>Lead, Cadmium</a:t>
                      </a:r>
                      <a:endParaRPr lang="en-US" sz="1050"/>
                    </a:p>
                  </a:txBody>
                  <a:tcPr anchor="ctr">
                    <a:solidFill>
                      <a:schemeClr val="bg1">
                        <a:lumMod val="95000"/>
                      </a:schemeClr>
                    </a:solidFill>
                  </a:tcPr>
                </a:tc>
                <a:extLst>
                  <a:ext uri="{0D108BD9-81ED-4DB2-BD59-A6C34878D82A}">
                    <a16:rowId xmlns:a16="http://schemas.microsoft.com/office/drawing/2014/main" val="1230540148"/>
                  </a:ext>
                </a:extLst>
              </a:tr>
              <a:tr h="275183">
                <a:tc gridSpan="2">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50" b="1" i="0" u="none" strike="noStrike" kern="1200" cap="none" spc="0" normalizeH="0" baseline="0" noProof="0">
                          <a:ln>
                            <a:noFill/>
                          </a:ln>
                          <a:solidFill>
                            <a:srgbClr val="FFFFFF"/>
                          </a:solidFill>
                          <a:effectLst/>
                          <a:uLnTx/>
                          <a:uFillTx/>
                          <a:latin typeface="Arial"/>
                          <a:ea typeface="+mn-ea"/>
                          <a:cs typeface="+mn-cs"/>
                        </a:rPr>
                        <a:t>Thermal Paper / Packaging (~20% of Notices in Q4 2025)</a:t>
                      </a:r>
                    </a:p>
                  </a:txBody>
                  <a:tcPr anchor="ctr">
                    <a:solidFill>
                      <a:schemeClr val="tx1">
                        <a:lumMod val="65000"/>
                        <a:lumOff val="35000"/>
                      </a:schemeClr>
                    </a:solidFill>
                  </a:tcPr>
                </a:tc>
                <a:tc hMerge="1">
                  <a:txBody>
                    <a:bodyPr vert="horz" wrap="square"/>
                    <a:lstStyle/>
                    <a:p>
                      <a:endParaRPr lang="en-US"/>
                    </a:p>
                  </a:txBody>
                  <a:tcPr/>
                </a:tc>
                <a:extLst>
                  <a:ext uri="{0D108BD9-81ED-4DB2-BD59-A6C34878D82A}">
                    <a16:rowId xmlns:a16="http://schemas.microsoft.com/office/drawing/2014/main" val="3211733195"/>
                  </a:ext>
                </a:extLst>
              </a:tr>
              <a:tr h="275183">
                <a:tc>
                  <a:txBody>
                    <a:bodyPr vert="horz" wrap="square"/>
                    <a:lstStyle/>
                    <a:p>
                      <a:r>
                        <a:rPr lang="en-US" sz="1050"/>
                        <a:t>Thermal Receipt Paper</a:t>
                      </a:r>
                    </a:p>
                  </a:txBody>
                  <a:tcPr anchor="ctr">
                    <a:solidFill>
                      <a:schemeClr val="bg1">
                        <a:lumMod val="95000"/>
                      </a:schemeClr>
                    </a:solidFill>
                  </a:tcPr>
                </a:tc>
                <a:tc>
                  <a:txBody>
                    <a:bodyPr vert="horz" wrap="square"/>
                    <a:lstStyle/>
                    <a:p>
                      <a:r>
                        <a:rPr lang="en-US" sz="1100" b="1"/>
                        <a:t>BPS</a:t>
                      </a:r>
                    </a:p>
                  </a:txBody>
                  <a:tcPr anchor="ctr">
                    <a:solidFill>
                      <a:schemeClr val="bg1">
                        <a:lumMod val="95000"/>
                      </a:schemeClr>
                    </a:solidFill>
                  </a:tcPr>
                </a:tc>
                <a:extLst>
                  <a:ext uri="{0D108BD9-81ED-4DB2-BD59-A6C34878D82A}">
                    <a16:rowId xmlns:a16="http://schemas.microsoft.com/office/drawing/2014/main" val="2363069648"/>
                  </a:ext>
                </a:extLst>
              </a:tr>
              <a:tr h="275183">
                <a:tc>
                  <a:txBody>
                    <a:bodyPr vert="horz" wrap="square"/>
                    <a:lstStyle/>
                    <a:p>
                      <a:r>
                        <a:rPr lang="en-US" sz="1050"/>
                        <a:t>Shipping Labels / Stickers</a:t>
                      </a:r>
                    </a:p>
                  </a:txBody>
                  <a:tcPr anchor="ctr">
                    <a:solidFill>
                      <a:schemeClr val="bg1">
                        <a:lumMod val="95000"/>
                      </a:schemeClr>
                    </a:solidFill>
                  </a:tcPr>
                </a:tc>
                <a:tc>
                  <a:txBody>
                    <a:bodyPr vert="horz" wrap="square"/>
                    <a:lstStyle/>
                    <a:p>
                      <a:r>
                        <a:rPr lang="en-US" sz="1100" b="1"/>
                        <a:t>BPS</a:t>
                      </a:r>
                    </a:p>
                  </a:txBody>
                  <a:tcPr anchor="ctr">
                    <a:solidFill>
                      <a:schemeClr val="bg1">
                        <a:lumMod val="95000"/>
                      </a:schemeClr>
                    </a:solidFill>
                  </a:tcPr>
                </a:tc>
                <a:extLst>
                  <a:ext uri="{0D108BD9-81ED-4DB2-BD59-A6C34878D82A}">
                    <a16:rowId xmlns:a16="http://schemas.microsoft.com/office/drawing/2014/main" val="2061801208"/>
                  </a:ext>
                </a:extLst>
              </a:tr>
              <a:tr h="275183">
                <a:tc>
                  <a:txBody>
                    <a:bodyPr vert="horz" wrap="square"/>
                    <a:lstStyle/>
                    <a:p>
                      <a:r>
                        <a:rPr lang="en-US" sz="1050"/>
                        <a:t>Packaging Materials</a:t>
                      </a:r>
                    </a:p>
                  </a:txBody>
                  <a:tcPr anchor="ctr">
                    <a:solidFill>
                      <a:schemeClr val="bg1">
                        <a:lumMod val="95000"/>
                      </a:schemeClr>
                    </a:solidFill>
                  </a:tcPr>
                </a:tc>
                <a:tc>
                  <a:txBody>
                    <a:bodyPr vert="horz" wrap="square"/>
                    <a:lstStyle/>
                    <a:p>
                      <a:r>
                        <a:rPr lang="en-US" sz="1100" b="1"/>
                        <a:t>BPS, Phthalates</a:t>
                      </a:r>
                    </a:p>
                  </a:txBody>
                  <a:tcPr anchor="ctr">
                    <a:solidFill>
                      <a:schemeClr val="bg1">
                        <a:lumMod val="95000"/>
                      </a:schemeClr>
                    </a:solidFill>
                  </a:tcPr>
                </a:tc>
                <a:extLst>
                  <a:ext uri="{0D108BD9-81ED-4DB2-BD59-A6C34878D82A}">
                    <a16:rowId xmlns:a16="http://schemas.microsoft.com/office/drawing/2014/main" val="1990990606"/>
                  </a:ext>
                </a:extLst>
              </a:tr>
            </a:tbl>
          </a:graphicData>
        </a:graphic>
      </p:graphicFrame>
      <p:sp>
        <p:nvSpPr>
          <p:cNvPr id="3" name="Title 2">
            <a:extLst>
              <a:ext uri="{FF2B5EF4-FFF2-40B4-BE49-F238E27FC236}">
                <a16:creationId xmlns:a16="http://schemas.microsoft.com/office/drawing/2014/main" id="{C734367C-F97D-8B72-018F-0CB70F5AB5AC}"/>
              </a:ext>
            </a:extLst>
          </p:cNvPr>
          <p:cNvSpPr>
            <a:spLocks noGrp="1"/>
          </p:cNvSpPr>
          <p:nvPr>
            <p:ph type="title"/>
          </p:nvPr>
        </p:nvSpPr>
        <p:spPr>
          <a:xfrm>
            <a:off x="685800" y="693470"/>
            <a:ext cx="10820400" cy="756189"/>
          </a:xfrm>
        </p:spPr>
        <p:txBody>
          <a:bodyPr/>
          <a:lstStyle/>
          <a:p>
            <a:r>
              <a:rPr lang="en-US" sz="3200"/>
              <a:t>Frequently Targeted Product Categories + Chemicals at Issue</a:t>
            </a:r>
          </a:p>
        </p:txBody>
      </p:sp>
      <p:sp>
        <p:nvSpPr>
          <p:cNvPr id="4" name="Slide Number Placeholder 3">
            <a:extLst>
              <a:ext uri="{FF2B5EF4-FFF2-40B4-BE49-F238E27FC236}">
                <a16:creationId xmlns:a16="http://schemas.microsoft.com/office/drawing/2014/main" id="{8D8AC465-F978-88A2-A2D8-B0C2DB46B5FF}"/>
              </a:ext>
            </a:extLst>
          </p:cNvPr>
          <p:cNvSpPr>
            <a:spLocks noGrp="1"/>
          </p:cNvSpPr>
          <p:nvPr>
            <p:ph type="sldNum" sz="quarter" idx="12"/>
          </p:nvPr>
        </p:nvSpPr>
        <p:spPr/>
        <p:txBody>
          <a:bodyPr/>
          <a:lstStyle/>
          <a:p>
            <a:fld id="{04ACA33F-E264-49CB-9432-9F5CE7FE39AE}" type="slidenum">
              <a:rPr lang="en-US" smtClean="0"/>
              <a:t>4</a:t>
            </a:fld>
            <a:endParaRPr lang="en-US"/>
          </a:p>
        </p:txBody>
      </p:sp>
      <p:sp>
        <p:nvSpPr>
          <p:cNvPr id="5" name="Footer Placeholder 4">
            <a:extLst>
              <a:ext uri="{FF2B5EF4-FFF2-40B4-BE49-F238E27FC236}">
                <a16:creationId xmlns:a16="http://schemas.microsoft.com/office/drawing/2014/main" id="{8CF7BB2F-C17C-47EC-807D-2B8F954E53BB}"/>
              </a:ext>
            </a:extLst>
          </p:cNvPr>
          <p:cNvSpPr>
            <a:spLocks noGrp="1"/>
          </p:cNvSpPr>
          <p:nvPr>
            <p:ph type="ftr" sz="quarter" idx="11"/>
          </p:nvPr>
        </p:nvSpPr>
        <p:spPr/>
        <p:txBody>
          <a:bodyPr/>
          <a:lstStyle/>
          <a:p>
            <a:r>
              <a:rPr lang="en-US"/>
              <a:t>CGA LEGAL ADVISORY COMMITTEE</a:t>
            </a:r>
            <a:endParaRPr lang="en-US"/>
          </a:p>
        </p:txBody>
      </p:sp>
      <p:graphicFrame>
        <p:nvGraphicFramePr>
          <p:cNvPr id="2" name="Content Placeholder 5">
            <a:extLst>
              <a:ext uri="{FF2B5EF4-FFF2-40B4-BE49-F238E27FC236}">
                <a16:creationId xmlns:a16="http://schemas.microsoft.com/office/drawing/2014/main" id="{3297BB9C-506B-4645-8F1A-0C6FAF67826E}"/>
              </a:ext>
            </a:extLst>
          </p:cNvPr>
          <p:cNvGraphicFramePr/>
          <p:nvPr>
            <p:extLst>
              <p:ext uri="{D42A27DB-BD31-4B8C-83A1-F6EECF244321}">
                <p14:modId val="569421455"/>
              </p:ext>
            </p:extLst>
          </p:nvPr>
        </p:nvGraphicFramePr>
        <p:xfrm>
          <a:off x="6670830" y="1449658"/>
          <a:ext cx="4835370" cy="4520449"/>
        </p:xfrm>
        <a:graphic>
          <a:graphicData uri="http://schemas.openxmlformats.org/drawingml/2006/table">
            <a:tbl>
              <a:tblPr firstRow="1" bandRow="1">
                <a:tableStyleId>{5C22544A-7EE6-4342-B048-85BDC9FD1C3A}</a:tableStyleId>
              </a:tblPr>
              <a:tblGrid>
                <a:gridCol w="2641846">
                  <a:extLst>
                    <a:ext uri="{9D8B030D-6E8A-4147-A177-3AD203B41FA5}">
                      <a16:colId xmlns:a16="http://schemas.microsoft.com/office/drawing/2014/main" val="4199021651"/>
                    </a:ext>
                  </a:extLst>
                </a:gridCol>
                <a:gridCol w="2193524">
                  <a:extLst>
                    <a:ext uri="{9D8B030D-6E8A-4147-A177-3AD203B41FA5}">
                      <a16:colId xmlns:a16="http://schemas.microsoft.com/office/drawing/2014/main" val="3226200834"/>
                    </a:ext>
                  </a:extLst>
                </a:gridCol>
              </a:tblGrid>
              <a:tr h="258996">
                <a:tc>
                  <a:txBody>
                    <a:bodyPr vert="horz" wrap="square"/>
                    <a:lstStyle/>
                    <a:p>
                      <a:r>
                        <a:rPr lang="en-US" sz="1000" spc="100" baseline="0">
                          <a:latin typeface="+mj-lt"/>
                        </a:rPr>
                        <a:t>PRODUCT / CATEGORY</a:t>
                      </a:r>
                    </a:p>
                  </a:txBody>
                  <a:tcPr anchor="ctr">
                    <a:solidFill>
                      <a:srgbClr val="003D58"/>
                    </a:solidFill>
                  </a:tcPr>
                </a:tc>
                <a:tc>
                  <a:txBody>
                    <a:bodyPr vert="horz" wrap="square"/>
                    <a:lstStyle/>
                    <a:p>
                      <a:r>
                        <a:rPr lang="en-US" sz="1000" spc="100" baseline="0">
                          <a:latin typeface="+mj-lt"/>
                        </a:rPr>
                        <a:t>CHEMICAL(S) AT ISSUE</a:t>
                      </a:r>
                    </a:p>
                  </a:txBody>
                  <a:tcPr anchor="ctr">
                    <a:solidFill>
                      <a:srgbClr val="003D58"/>
                    </a:solidFill>
                  </a:tcPr>
                </a:tc>
                <a:extLst>
                  <a:ext uri="{0D108BD9-81ED-4DB2-BD59-A6C34878D82A}">
                    <a16:rowId xmlns:a16="http://schemas.microsoft.com/office/drawing/2014/main" val="3751403952"/>
                  </a:ext>
                </a:extLst>
              </a:tr>
              <a:tr h="275183">
                <a:tc gridSpan="2">
                  <a:txBody>
                    <a:bodyPr vert="horz" wrap="square"/>
                    <a:lstStyle/>
                    <a:p>
                      <a:r>
                        <a:rPr lang="en-US" sz="1050" b="1">
                          <a:solidFill>
                            <a:schemeClr val="bg1"/>
                          </a:solidFill>
                          <a:latin typeface="+mj-lt"/>
                        </a:rPr>
                        <a:t>Bags, Cases and Accessories</a:t>
                      </a:r>
                    </a:p>
                  </a:txBody>
                  <a:tcPr anchor="ctr">
                    <a:solidFill>
                      <a:schemeClr val="tx1">
                        <a:lumMod val="65000"/>
                        <a:lumOff val="35000"/>
                      </a:schemeClr>
                    </a:solidFill>
                  </a:tcPr>
                </a:tc>
                <a:tc hMerge="1">
                  <a:txBody>
                    <a:bodyPr vert="horz" wrap="square"/>
                    <a:lstStyle/>
                    <a:p>
                      <a:endParaRPr lang="en-US"/>
                    </a:p>
                  </a:txBody>
                  <a:tcPr/>
                </a:tc>
                <a:extLst>
                  <a:ext uri="{0D108BD9-81ED-4DB2-BD59-A6C34878D82A}">
                    <a16:rowId xmlns:a16="http://schemas.microsoft.com/office/drawing/2014/main" val="192046710"/>
                  </a:ext>
                </a:extLst>
              </a:tr>
              <a:tr h="275183">
                <a:tc>
                  <a:txBody>
                    <a:bodyPr vert="horz" wrap="square"/>
                    <a:lstStyle/>
                    <a:p>
                      <a:r>
                        <a:rPr lang="en-US" sz="1050"/>
                        <a:t>Totes, Backpacks, Luggage</a:t>
                      </a:r>
                    </a:p>
                  </a:txBody>
                  <a:tcPr anchor="ctr">
                    <a:solidFill>
                      <a:schemeClr val="bg1">
                        <a:lumMod val="95000"/>
                      </a:schemeClr>
                    </a:solidFill>
                  </a:tcPr>
                </a:tc>
                <a:tc>
                  <a:txBody>
                    <a:bodyPr vert="horz" wrap="square"/>
                    <a:lstStyle/>
                    <a:p>
                      <a:r>
                        <a:rPr kumimoji="0" lang="en-US" sz="1050" b="1" i="0" u="none" strike="noStrike" kern="1200" cap="none" spc="0" normalizeH="0" baseline="0" noProof="0">
                          <a:ln>
                            <a:noFill/>
                          </a:ln>
                          <a:solidFill>
                            <a:srgbClr val="000000"/>
                          </a:solidFill>
                          <a:effectLst/>
                          <a:uLnTx/>
                          <a:uFillTx/>
                          <a:latin typeface="+mn-lt"/>
                          <a:ea typeface="+mn-ea"/>
                          <a:cs typeface="+mn-cs"/>
                        </a:rPr>
                        <a:t>Phthalates (DEHP, DINP, DBP)</a:t>
                      </a:r>
                      <a:endParaRPr lang="en-US" sz="1050"/>
                    </a:p>
                  </a:txBody>
                  <a:tcPr anchor="ctr">
                    <a:solidFill>
                      <a:schemeClr val="bg1">
                        <a:lumMod val="95000"/>
                      </a:schemeClr>
                    </a:solidFill>
                  </a:tcPr>
                </a:tc>
                <a:extLst>
                  <a:ext uri="{0D108BD9-81ED-4DB2-BD59-A6C34878D82A}">
                    <a16:rowId xmlns:a16="http://schemas.microsoft.com/office/drawing/2014/main" val="2555542599"/>
                  </a:ext>
                </a:extLst>
              </a:tr>
              <a:tr h="275183">
                <a:tc>
                  <a:txBody>
                    <a:bodyPr vert="horz" wrap="square"/>
                    <a:lstStyle/>
                    <a:p>
                      <a:r>
                        <a:rPr lang="en-US" sz="1050"/>
                        <a:t>Diaper Bags, Cooler Bags</a:t>
                      </a:r>
                    </a:p>
                  </a:txBody>
                  <a:tcPr anchor="ctr">
                    <a:solidFill>
                      <a:schemeClr val="bg1">
                        <a:lumMod val="95000"/>
                      </a:schemeClr>
                    </a:solidFill>
                  </a:tcPr>
                </a:tc>
                <a:tc>
                  <a:txBody>
                    <a:bodyPr vert="horz" wrap="square"/>
                    <a:lstStyle/>
                    <a:p>
                      <a:r>
                        <a:rPr lang="en-US" sz="1050" b="1"/>
                        <a:t>Phthalates, PFOA</a:t>
                      </a:r>
                      <a:endParaRPr lang="en-US" sz="1050"/>
                    </a:p>
                  </a:txBody>
                  <a:tcPr anchor="ctr">
                    <a:solidFill>
                      <a:schemeClr val="bg1">
                        <a:lumMod val="95000"/>
                      </a:schemeClr>
                    </a:solidFill>
                  </a:tcPr>
                </a:tc>
                <a:extLst>
                  <a:ext uri="{0D108BD9-81ED-4DB2-BD59-A6C34878D82A}">
                    <a16:rowId xmlns:a16="http://schemas.microsoft.com/office/drawing/2014/main" val="2668932645"/>
                  </a:ext>
                </a:extLst>
              </a:tr>
              <a:tr h="275183">
                <a:tc gridSpan="2">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50" b="1" i="0" u="none" strike="noStrike" kern="1200" cap="none" spc="0" normalizeH="0" baseline="0" noProof="0">
                          <a:ln>
                            <a:noFill/>
                          </a:ln>
                          <a:solidFill>
                            <a:srgbClr val="FFFFFF"/>
                          </a:solidFill>
                          <a:effectLst/>
                          <a:uLnTx/>
                          <a:uFillTx/>
                          <a:latin typeface="Arial"/>
                          <a:ea typeface="+mn-ea"/>
                          <a:cs typeface="+mn-cs"/>
                        </a:rPr>
                        <a:t>Decorated Glass and Ceramics</a:t>
                      </a:r>
                    </a:p>
                  </a:txBody>
                  <a:tcPr anchor="ctr">
                    <a:solidFill>
                      <a:schemeClr val="tx1">
                        <a:lumMod val="65000"/>
                        <a:lumOff val="35000"/>
                      </a:schemeClr>
                    </a:solidFill>
                  </a:tcPr>
                </a:tc>
                <a:tc hMerge="1">
                  <a:txBody>
                    <a:bodyPr vert="horz" wrap="square"/>
                    <a:lstStyle/>
                    <a:p>
                      <a:endParaRPr lang="en-US"/>
                    </a:p>
                  </a:txBody>
                  <a:tcPr/>
                </a:tc>
                <a:extLst>
                  <a:ext uri="{0D108BD9-81ED-4DB2-BD59-A6C34878D82A}">
                    <a16:rowId xmlns:a16="http://schemas.microsoft.com/office/drawing/2014/main" val="384067375"/>
                  </a:ext>
                </a:extLst>
              </a:tr>
              <a:tr h="275183">
                <a:tc>
                  <a:txBody>
                    <a:bodyPr vert="horz" wrap="square"/>
                    <a:lstStyle/>
                    <a:p>
                      <a:r>
                        <a:rPr lang="en-US" sz="1050"/>
                        <a:t>Mugs, Plates, Bowls</a:t>
                      </a:r>
                    </a:p>
                  </a:txBody>
                  <a:tcPr anchor="ctr">
                    <a:solidFill>
                      <a:schemeClr val="bg1">
                        <a:lumMod val="95000"/>
                      </a:schemeClr>
                    </a:solidFill>
                  </a:tcPr>
                </a:tc>
                <a:tc>
                  <a:txBody>
                    <a:bodyPr vert="horz" wrap="square"/>
                    <a:lstStyle/>
                    <a:p>
                      <a:r>
                        <a:rPr lang="en-US" sz="1050" b="1"/>
                        <a:t>Lead (glazes, decorative paint, enamel)</a:t>
                      </a:r>
                      <a:endParaRPr lang="en-US"/>
                    </a:p>
                  </a:txBody>
                  <a:tcPr anchor="ctr">
                    <a:solidFill>
                      <a:schemeClr val="bg1">
                        <a:lumMod val="95000"/>
                      </a:schemeClr>
                    </a:solidFill>
                  </a:tcPr>
                </a:tc>
                <a:extLst>
                  <a:ext uri="{0D108BD9-81ED-4DB2-BD59-A6C34878D82A}">
                    <a16:rowId xmlns:a16="http://schemas.microsoft.com/office/drawing/2014/main" val="3219470286"/>
                  </a:ext>
                </a:extLst>
              </a:tr>
              <a:tr h="275183">
                <a:tc gridSpan="2">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50" b="1" i="0" u="none" strike="noStrike" kern="1200" cap="none" spc="0" normalizeH="0" baseline="0" noProof="0">
                          <a:ln>
                            <a:noFill/>
                          </a:ln>
                          <a:solidFill>
                            <a:srgbClr val="FFFFFF"/>
                          </a:solidFill>
                          <a:effectLst/>
                          <a:uLnTx/>
                          <a:uFillTx/>
                          <a:latin typeface="Arial"/>
                          <a:ea typeface="+mn-ea"/>
                          <a:cs typeface="+mn-cs"/>
                        </a:rPr>
                        <a:t>Beauty and Personal Care</a:t>
                      </a:r>
                    </a:p>
                  </a:txBody>
                  <a:tcPr anchor="ctr">
                    <a:solidFill>
                      <a:schemeClr val="tx1">
                        <a:lumMod val="65000"/>
                        <a:lumOff val="35000"/>
                      </a:schemeClr>
                    </a:solidFill>
                  </a:tcPr>
                </a:tc>
                <a:tc hMerge="1">
                  <a:txBody>
                    <a:bodyPr vert="horz" wrap="square"/>
                    <a:lstStyle/>
                    <a:p>
                      <a:endParaRPr lang="en-US"/>
                    </a:p>
                  </a:txBody>
                  <a:tcPr/>
                </a:tc>
                <a:extLst>
                  <a:ext uri="{0D108BD9-81ED-4DB2-BD59-A6C34878D82A}">
                    <a16:rowId xmlns:a16="http://schemas.microsoft.com/office/drawing/2014/main" val="4123881145"/>
                  </a:ext>
                </a:extLst>
              </a:tr>
              <a:tr h="275183">
                <a:tc>
                  <a:txBody>
                    <a:bodyPr vert="horz" wrap="square"/>
                    <a:lstStyle/>
                    <a:p>
                      <a:r>
                        <a:rPr lang="en-US" sz="1050" b="0">
                          <a:solidFill>
                            <a:schemeClr val="tx1"/>
                          </a:solidFill>
                        </a:rPr>
                        <a:t>Shampoos, Conditioners, Cleansers</a:t>
                      </a:r>
                    </a:p>
                  </a:txBody>
                  <a:tcPr anchor="ctr">
                    <a:solidFill>
                      <a:schemeClr val="bg1">
                        <a:lumMod val="95000"/>
                      </a:schemeClr>
                    </a:solidFill>
                  </a:tcPr>
                </a:tc>
                <a:tc>
                  <a:txBody>
                    <a:bodyPr vert="horz" wrap="square"/>
                    <a:lstStyle/>
                    <a:p>
                      <a:r>
                        <a:rPr lang="en-US" sz="1050" b="1"/>
                        <a:t>Cocamide DEA</a:t>
                      </a:r>
                      <a:endParaRPr lang="en-US"/>
                    </a:p>
                  </a:txBody>
                  <a:tcPr anchor="ctr">
                    <a:solidFill>
                      <a:schemeClr val="bg1">
                        <a:lumMod val="95000"/>
                      </a:schemeClr>
                    </a:solidFill>
                  </a:tcPr>
                </a:tc>
                <a:extLst>
                  <a:ext uri="{0D108BD9-81ED-4DB2-BD59-A6C34878D82A}">
                    <a16:rowId xmlns:a16="http://schemas.microsoft.com/office/drawing/2014/main" val="1797688970"/>
                  </a:ext>
                </a:extLst>
              </a:tr>
              <a:tr h="275183">
                <a:tc>
                  <a:txBody>
                    <a:bodyPr vert="horz" wrap="square"/>
                    <a:lstStyle/>
                    <a:p>
                      <a:r>
                        <a:rPr lang="en-US" sz="1050"/>
                        <a:t>Skin Creams, Lotions, Sunscreen</a:t>
                      </a:r>
                    </a:p>
                  </a:txBody>
                  <a:tcPr anchor="ctr">
                    <a:solidFill>
                      <a:schemeClr val="bg1">
                        <a:lumMod val="95000"/>
                      </a:schemeClr>
                    </a:solidFill>
                  </a:tcPr>
                </a:tc>
                <a:tc>
                  <a:txBody>
                    <a:bodyPr vert="horz" wrap="square"/>
                    <a:lstStyle/>
                    <a:p>
                      <a:r>
                        <a:rPr lang="en-US" sz="1050" b="1"/>
                        <a:t>Cocamide DEA, PFAS</a:t>
                      </a:r>
                      <a:endParaRPr lang="en-US"/>
                    </a:p>
                  </a:txBody>
                  <a:tcPr anchor="ctr">
                    <a:solidFill>
                      <a:schemeClr val="bg1">
                        <a:lumMod val="95000"/>
                      </a:schemeClr>
                    </a:solidFill>
                  </a:tcPr>
                </a:tc>
                <a:extLst>
                  <a:ext uri="{0D108BD9-81ED-4DB2-BD59-A6C34878D82A}">
                    <a16:rowId xmlns:a16="http://schemas.microsoft.com/office/drawing/2014/main" val="337171305"/>
                  </a:ext>
                </a:extLst>
              </a:tr>
              <a:tr h="275183">
                <a:tc>
                  <a:txBody>
                    <a:bodyPr vert="horz" wrap="square"/>
                    <a:lstStyle/>
                    <a:p>
                      <a:r>
                        <a:rPr lang="en-US" sz="1050"/>
                        <a:t>Eyeliners, Mascaras</a:t>
                      </a:r>
                    </a:p>
                  </a:txBody>
                  <a:tcPr anchor="ctr">
                    <a:solidFill>
                      <a:schemeClr val="bg1">
                        <a:lumMod val="95000"/>
                      </a:schemeClr>
                    </a:solidFill>
                  </a:tcPr>
                </a:tc>
                <a:tc>
                  <a:txBody>
                    <a:bodyPr vert="horz" wrap="square"/>
                    <a:lstStyle/>
                    <a:p>
                      <a:r>
                        <a:rPr lang="en-US" sz="1050" b="1"/>
                        <a:t>Lead, Cadmium</a:t>
                      </a:r>
                      <a:endParaRPr lang="en-US"/>
                    </a:p>
                  </a:txBody>
                  <a:tcPr anchor="ctr">
                    <a:solidFill>
                      <a:schemeClr val="bg1">
                        <a:lumMod val="95000"/>
                      </a:schemeClr>
                    </a:solidFill>
                  </a:tcPr>
                </a:tc>
                <a:extLst>
                  <a:ext uri="{0D108BD9-81ED-4DB2-BD59-A6C34878D82A}">
                    <a16:rowId xmlns:a16="http://schemas.microsoft.com/office/drawing/2014/main" val="31961409"/>
                  </a:ext>
                </a:extLst>
              </a:tr>
              <a:tr h="275183">
                <a:tc gridSpan="2">
                  <a:txBody>
                    <a:bodyPr vert="horz" wrap="square"/>
                    <a:lstStyle/>
                    <a:p>
                      <a:r>
                        <a:rPr kumimoji="0" lang="en-US" sz="1050" b="1" i="0" u="none" strike="noStrike" kern="1200" cap="none" spc="0" normalizeH="0" baseline="0" noProof="0">
                          <a:ln>
                            <a:noFill/>
                          </a:ln>
                          <a:solidFill>
                            <a:srgbClr val="FFFFFF"/>
                          </a:solidFill>
                          <a:effectLst/>
                          <a:uLnTx/>
                          <a:uFillTx/>
                          <a:latin typeface="Arial"/>
                          <a:ea typeface="+mn-ea"/>
                          <a:cs typeface="+mn-cs"/>
                        </a:rPr>
                        <a:t>Footwear and Apparel</a:t>
                      </a:r>
                      <a:endParaRPr lang="en-US" sz="1050"/>
                    </a:p>
                  </a:txBody>
                  <a:tcPr anchor="ctr">
                    <a:solidFill>
                      <a:schemeClr val="tx1">
                        <a:lumMod val="65000"/>
                        <a:lumOff val="35000"/>
                      </a:schemeClr>
                    </a:solidFill>
                  </a:tcPr>
                </a:tc>
                <a:tc hMerge="1">
                  <a:txBody>
                    <a:bodyPr vert="horz" wrap="square"/>
                    <a:lstStyle/>
                    <a:p>
                      <a:endParaRPr lang="en-US"/>
                    </a:p>
                  </a:txBody>
                  <a:tcPr/>
                </a:tc>
                <a:extLst>
                  <a:ext uri="{0D108BD9-81ED-4DB2-BD59-A6C34878D82A}">
                    <a16:rowId xmlns:a16="http://schemas.microsoft.com/office/drawing/2014/main" val="500679339"/>
                  </a:ext>
                </a:extLst>
              </a:tr>
              <a:tr h="275183">
                <a:tc>
                  <a:txBody>
                    <a:bodyPr vert="horz" wrap="square"/>
                    <a:lstStyle/>
                    <a:p>
                      <a:r>
                        <a:rPr lang="en-US" sz="1050"/>
                        <a:t>Shoes / Boots  (synthetic soles or uppers)</a:t>
                      </a:r>
                    </a:p>
                  </a:txBody>
                  <a:tcPr anchor="ctr">
                    <a:solidFill>
                      <a:schemeClr val="bg1">
                        <a:lumMod val="95000"/>
                      </a:schemeClr>
                    </a:solidFill>
                  </a:tcPr>
                </a:tc>
                <a:tc>
                  <a:txBody>
                    <a:bodyPr vert="horz" wrap="square"/>
                    <a:lstStyle/>
                    <a:p>
                      <a:r>
                        <a:rPr lang="en-US" sz="1050" b="1"/>
                        <a:t>Phthalates, Hexavalent Chromium</a:t>
                      </a:r>
                      <a:endParaRPr lang="en-US"/>
                    </a:p>
                  </a:txBody>
                  <a:tcPr anchor="ctr">
                    <a:solidFill>
                      <a:schemeClr val="bg1">
                        <a:lumMod val="95000"/>
                      </a:schemeClr>
                    </a:solidFill>
                  </a:tcPr>
                </a:tc>
                <a:extLst>
                  <a:ext uri="{0D108BD9-81ED-4DB2-BD59-A6C34878D82A}">
                    <a16:rowId xmlns:a16="http://schemas.microsoft.com/office/drawing/2014/main" val="570844844"/>
                  </a:ext>
                </a:extLst>
              </a:tr>
              <a:tr h="275183">
                <a:tc>
                  <a:txBody>
                    <a:bodyPr vert="horz" wrap="square"/>
                    <a:lstStyle/>
                    <a:p>
                      <a:r>
                        <a:rPr lang="en-US" sz="1050"/>
                        <a:t>Rain Jackets / Pants</a:t>
                      </a:r>
                    </a:p>
                  </a:txBody>
                  <a:tcPr anchor="ctr">
                    <a:solidFill>
                      <a:schemeClr val="bg1">
                        <a:lumMod val="95000"/>
                      </a:schemeClr>
                    </a:solidFill>
                  </a:tcPr>
                </a:tc>
                <a:tc>
                  <a:txBody>
                    <a:bodyPr vert="horz" wrap="square"/>
                    <a:lstStyle/>
                    <a:p>
                      <a:r>
                        <a:rPr lang="en-US" sz="1050" b="1"/>
                        <a:t>PFOA, PFOS</a:t>
                      </a:r>
                      <a:endParaRPr lang="en-US"/>
                    </a:p>
                  </a:txBody>
                  <a:tcPr anchor="ctr">
                    <a:solidFill>
                      <a:schemeClr val="bg1">
                        <a:lumMod val="95000"/>
                      </a:schemeClr>
                    </a:solidFill>
                  </a:tcPr>
                </a:tc>
                <a:extLst>
                  <a:ext uri="{0D108BD9-81ED-4DB2-BD59-A6C34878D82A}">
                    <a16:rowId xmlns:a16="http://schemas.microsoft.com/office/drawing/2014/main" val="1230540148"/>
                  </a:ext>
                </a:extLst>
              </a:tr>
              <a:tr h="275183">
                <a:tc gridSpan="2">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50" b="1" i="0" u="none" strike="noStrike" kern="1200" cap="none" spc="0" normalizeH="0" baseline="0" noProof="0">
                          <a:ln>
                            <a:noFill/>
                          </a:ln>
                          <a:solidFill>
                            <a:srgbClr val="FFFFFF"/>
                          </a:solidFill>
                          <a:effectLst/>
                          <a:uLnTx/>
                          <a:uFillTx/>
                          <a:latin typeface="Arial"/>
                          <a:ea typeface="+mn-ea"/>
                          <a:cs typeface="+mn-cs"/>
                        </a:rPr>
                        <a:t>Tools and Hardware</a:t>
                      </a:r>
                    </a:p>
                  </a:txBody>
                  <a:tcPr anchor="ctr">
                    <a:solidFill>
                      <a:schemeClr val="tx1">
                        <a:lumMod val="65000"/>
                        <a:lumOff val="35000"/>
                      </a:schemeClr>
                    </a:solidFill>
                  </a:tcPr>
                </a:tc>
                <a:tc hMerge="1">
                  <a:txBody>
                    <a:bodyPr vert="horz" wrap="square"/>
                    <a:lstStyle/>
                    <a:p>
                      <a:endParaRPr lang="en-US"/>
                    </a:p>
                  </a:txBody>
                  <a:tcPr/>
                </a:tc>
                <a:extLst>
                  <a:ext uri="{0D108BD9-81ED-4DB2-BD59-A6C34878D82A}">
                    <a16:rowId xmlns:a16="http://schemas.microsoft.com/office/drawing/2014/main" val="3211733195"/>
                  </a:ext>
                </a:extLst>
              </a:tr>
              <a:tr h="275183">
                <a:tc>
                  <a:txBody>
                    <a:bodyPr vert="horz" wrap="square"/>
                    <a:lstStyle/>
                    <a:p>
                      <a:r>
                        <a:rPr lang="en-US" sz="1050"/>
                        <a:t>Soft-Grip / PVC Tools</a:t>
                      </a:r>
                    </a:p>
                  </a:txBody>
                  <a:tcPr anchor="ctr">
                    <a:solidFill>
                      <a:schemeClr val="bg1">
                        <a:lumMod val="95000"/>
                      </a:schemeClr>
                    </a:solidFill>
                  </a:tcPr>
                </a:tc>
                <a:tc>
                  <a:txBody>
                    <a:bodyPr vert="horz" wrap="square"/>
                    <a:lstStyle/>
                    <a:p>
                      <a:r>
                        <a:rPr lang="en-US" sz="1100" b="1"/>
                        <a:t>BPS</a:t>
                      </a:r>
                      <a:endParaRPr lang="en-US"/>
                    </a:p>
                  </a:txBody>
                  <a:tcPr anchor="ctr">
                    <a:solidFill>
                      <a:schemeClr val="bg1">
                        <a:lumMod val="95000"/>
                      </a:schemeClr>
                    </a:solidFill>
                  </a:tcPr>
                </a:tc>
                <a:extLst>
                  <a:ext uri="{0D108BD9-81ED-4DB2-BD59-A6C34878D82A}">
                    <a16:rowId xmlns:a16="http://schemas.microsoft.com/office/drawing/2014/main" val="2363069648"/>
                  </a:ext>
                </a:extLst>
              </a:tr>
            </a:tbl>
          </a:graphicData>
        </a:graphic>
      </p:graphicFrame>
    </p:spTree>
    <p:extLst>
      <p:ext uri="{BB962C8B-B14F-4D97-AF65-F5344CB8AC3E}">
        <p14:creationId val="151568175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1036FC05-E32B-BBB0-5E22-F30F36405B7B}"/>
            </a:ext>
          </a:extLst>
        </p:cNvPr>
        <p:cNvGrpSpPr/>
        <p:nvPr/>
      </p:nvGrpSpPr>
      <p:grpSpPr>
        <a:xfrm>
          <a:off x="0" y="0"/>
          <a:ext cx="0" cy="0"/>
        </a:xfrm>
      </p:grpSpPr>
      <p:graphicFrame>
        <p:nvGraphicFramePr>
          <p:cNvPr id="6" name="Content Placeholder 5">
            <a:extLst>
              <a:ext uri="{FF2B5EF4-FFF2-40B4-BE49-F238E27FC236}">
                <a16:creationId xmlns:a16="http://schemas.microsoft.com/office/drawing/2014/main" id="{53EC90D7-1F8F-B702-439E-16D5E2684C4F}"/>
              </a:ext>
            </a:extLst>
          </p:cNvPr>
          <p:cNvGraphicFramePr>
            <a:graphicFrameLocks noGrp="1"/>
          </p:cNvGraphicFramePr>
          <p:nvPr>
            <p:ph idx="1"/>
            <p:extLst>
              <p:ext uri="{D42A27DB-BD31-4B8C-83A1-F6EECF244321}">
                <p14:modId val="3599749119"/>
              </p:ext>
            </p:extLst>
          </p:nvPr>
        </p:nvGraphicFramePr>
        <p:xfrm>
          <a:off x="685799" y="2057400"/>
          <a:ext cx="7043058" cy="4114802"/>
        </p:xfrm>
        <a:graphic>
          <a:graphicData uri="http://schemas.openxmlformats.org/drawingml/2006/table">
            <a:tbl>
              <a:tblPr firstRow="1" bandRow="1">
                <a:tableStyleId>{5C22544A-7EE6-4342-B048-85BDC9FD1C3A}</a:tableStyleId>
              </a:tblPr>
              <a:tblGrid>
                <a:gridCol w="4087512">
                  <a:extLst>
                    <a:ext uri="{9D8B030D-6E8A-4147-A177-3AD203B41FA5}">
                      <a16:colId xmlns:a16="http://schemas.microsoft.com/office/drawing/2014/main" val="4199021651"/>
                    </a:ext>
                  </a:extLst>
                </a:gridCol>
                <a:gridCol w="2955546">
                  <a:extLst>
                    <a:ext uri="{9D8B030D-6E8A-4147-A177-3AD203B41FA5}">
                      <a16:colId xmlns:a16="http://schemas.microsoft.com/office/drawing/2014/main" val="3589225153"/>
                    </a:ext>
                  </a:extLst>
                </a:gridCol>
              </a:tblGrid>
              <a:tr h="277980">
                <a:tc>
                  <a:txBody>
                    <a:bodyPr vert="horz" wrap="square"/>
                    <a:lstStyle/>
                    <a:p>
                      <a:r>
                        <a:rPr lang="en-US" sz="1000" spc="100" baseline="0">
                          <a:latin typeface="+mj-lt"/>
                        </a:rPr>
                        <a:t>PRODUCT / CATEGORY</a:t>
                      </a:r>
                    </a:p>
                  </a:txBody>
                  <a:tcPr anchor="ctr">
                    <a:solidFill>
                      <a:srgbClr val="B2BB1E"/>
                    </a:solidFill>
                  </a:tcPr>
                </a:tc>
                <a:tc>
                  <a:txBody>
                    <a:bodyPr vert="horz" wrap="square"/>
                    <a:lstStyle/>
                    <a:p>
                      <a:r>
                        <a:rPr lang="en-US" sz="1000" spc="100" baseline="0">
                          <a:latin typeface="+mj-lt"/>
                        </a:rPr>
                        <a:t>CHEMICAL(S) AT ISSUE</a:t>
                      </a:r>
                    </a:p>
                  </a:txBody>
                  <a:tcPr anchor="ctr">
                    <a:solidFill>
                      <a:srgbClr val="B2BB1E"/>
                    </a:solidFill>
                  </a:tcPr>
                </a:tc>
                <a:extLst>
                  <a:ext uri="{0D108BD9-81ED-4DB2-BD59-A6C34878D82A}">
                    <a16:rowId xmlns:a16="http://schemas.microsoft.com/office/drawing/2014/main" val="3751403952"/>
                  </a:ext>
                </a:extLst>
              </a:tr>
              <a:tr h="295354">
                <a:tc>
                  <a:txBody>
                    <a:bodyPr vert="horz" wrap="square"/>
                    <a:lstStyle/>
                    <a:p>
                      <a:r>
                        <a:rPr lang="en-US" sz="1050"/>
                        <a:t>Protein Powders</a:t>
                      </a:r>
                    </a:p>
                  </a:txBody>
                  <a:tcPr anchor="ctr">
                    <a:solidFill>
                      <a:schemeClr val="bg1">
                        <a:lumMod val="95000"/>
                      </a:schemeClr>
                    </a:solidFill>
                  </a:tcPr>
                </a:tc>
                <a:tc>
                  <a:txBody>
                    <a:bodyPr vert="horz" wrap="square"/>
                    <a:lstStyle/>
                    <a:p>
                      <a:r>
                        <a:rPr kumimoji="0" lang="en-US" sz="1050" b="1" i="0" u="none" strike="noStrike" kern="1200" cap="none" spc="0" normalizeH="0" baseline="0" noProof="0">
                          <a:ln>
                            <a:noFill/>
                          </a:ln>
                          <a:solidFill>
                            <a:srgbClr val="000000"/>
                          </a:solidFill>
                          <a:effectLst/>
                          <a:uLnTx/>
                          <a:uFillTx/>
                          <a:latin typeface="+mn-lt"/>
                          <a:ea typeface="+mn-ea"/>
                          <a:cs typeface="+mn-cs"/>
                        </a:rPr>
                        <a:t>Lead, Cadmium</a:t>
                      </a:r>
                      <a:endParaRPr lang="en-US" sz="1050"/>
                    </a:p>
                  </a:txBody>
                  <a:tcPr anchor="ctr">
                    <a:solidFill>
                      <a:schemeClr val="bg1">
                        <a:lumMod val="95000"/>
                      </a:schemeClr>
                    </a:solidFill>
                  </a:tcPr>
                </a:tc>
                <a:extLst>
                  <a:ext uri="{0D108BD9-81ED-4DB2-BD59-A6C34878D82A}">
                    <a16:rowId xmlns:a16="http://schemas.microsoft.com/office/drawing/2014/main" val="2555542599"/>
                  </a:ext>
                </a:extLst>
              </a:tr>
              <a:tr h="295354">
                <a:tc>
                  <a:txBody>
                    <a:bodyPr vert="horz" wrap="square"/>
                    <a:lstStyle/>
                    <a:p>
                      <a:r>
                        <a:rPr lang="en-US" sz="1050"/>
                        <a:t>Herbal Supplements (turmeric, mushroom, green blends)</a:t>
                      </a:r>
                    </a:p>
                  </a:txBody>
                  <a:tcPr anchor="ctr">
                    <a:solidFill>
                      <a:schemeClr val="bg1">
                        <a:lumMod val="95000"/>
                      </a:schemeClr>
                    </a:solidFill>
                  </a:tcPr>
                </a:tc>
                <a:tc>
                  <a:txBody>
                    <a:bodyPr vert="horz" wrap="square"/>
                    <a:lstStyle/>
                    <a:p>
                      <a:r>
                        <a:rPr lang="en-US" sz="1050" b="1"/>
                        <a:t>Lead, Cadmium, Mercury</a:t>
                      </a:r>
                      <a:endParaRPr lang="en-US" sz="1050"/>
                    </a:p>
                  </a:txBody>
                  <a:tcPr anchor="ctr">
                    <a:solidFill>
                      <a:schemeClr val="bg1">
                        <a:lumMod val="95000"/>
                      </a:schemeClr>
                    </a:solidFill>
                  </a:tcPr>
                </a:tc>
                <a:extLst>
                  <a:ext uri="{0D108BD9-81ED-4DB2-BD59-A6C34878D82A}">
                    <a16:rowId xmlns:a16="http://schemas.microsoft.com/office/drawing/2014/main" val="2668932645"/>
                  </a:ext>
                </a:extLst>
              </a:tr>
              <a:tr h="295354">
                <a:tc>
                  <a:txBody>
                    <a:bodyPr vert="horz" wrap="square"/>
                    <a:lstStyle/>
                    <a:p>
                      <a:r>
                        <a:rPr lang="en-US" sz="1050"/>
                        <a:t>Chocolate / Cacao Products</a:t>
                      </a:r>
                    </a:p>
                  </a:txBody>
                  <a:tcPr anchor="ctr">
                    <a:solidFill>
                      <a:schemeClr val="bg1">
                        <a:lumMod val="95000"/>
                      </a:schemeClr>
                    </a:solidFill>
                  </a:tcPr>
                </a:tc>
                <a:tc>
                  <a:txBody>
                    <a:bodyPr vert="horz" wrap="square"/>
                    <a:lstStyle/>
                    <a:p>
                      <a:r>
                        <a:rPr lang="en-US" sz="1050" b="1"/>
                        <a:t>Lead, Cadmium</a:t>
                      </a:r>
                      <a:endParaRPr lang="en-US" sz="1050"/>
                    </a:p>
                  </a:txBody>
                  <a:tcPr anchor="ctr">
                    <a:solidFill>
                      <a:schemeClr val="bg1">
                        <a:lumMod val="95000"/>
                      </a:schemeClr>
                    </a:solidFill>
                  </a:tcPr>
                </a:tc>
                <a:extLst>
                  <a:ext uri="{0D108BD9-81ED-4DB2-BD59-A6C34878D82A}">
                    <a16:rowId xmlns:a16="http://schemas.microsoft.com/office/drawing/2014/main" val="384067375"/>
                  </a:ext>
                </a:extLst>
              </a:tr>
              <a:tr h="295354">
                <a:tc>
                  <a:txBody>
                    <a:bodyPr vert="horz" wrap="square"/>
                    <a:lstStyle/>
                    <a:p>
                      <a:r>
                        <a:rPr lang="en-US" sz="1050"/>
                        <a:t>Spices and Seasonings</a:t>
                      </a:r>
                    </a:p>
                  </a:txBody>
                  <a:tcPr anchor="ctr">
                    <a:solidFill>
                      <a:schemeClr val="bg1">
                        <a:lumMod val="95000"/>
                      </a:schemeClr>
                    </a:solidFill>
                  </a:tcPr>
                </a:tc>
                <a:tc>
                  <a:txBody>
                    <a:bodyPr vert="horz" wrap="square"/>
                    <a:lstStyle/>
                    <a:p>
                      <a:r>
                        <a:rPr lang="en-US" sz="1050" b="1"/>
                        <a:t>Lead, Cadmium</a:t>
                      </a:r>
                      <a:endParaRPr lang="en-US" sz="1050"/>
                    </a:p>
                  </a:txBody>
                  <a:tcPr anchor="ctr">
                    <a:solidFill>
                      <a:schemeClr val="bg1">
                        <a:lumMod val="95000"/>
                      </a:schemeClr>
                    </a:solidFill>
                  </a:tcPr>
                </a:tc>
                <a:extLst>
                  <a:ext uri="{0D108BD9-81ED-4DB2-BD59-A6C34878D82A}">
                    <a16:rowId xmlns:a16="http://schemas.microsoft.com/office/drawing/2014/main" val="3219470286"/>
                  </a:ext>
                </a:extLst>
              </a:tr>
              <a:tr h="441641">
                <a:tc>
                  <a:txBody>
                    <a:bodyPr vert="horz" wrap="square"/>
                    <a:lstStyle/>
                    <a:p>
                      <a:r>
                        <a:rPr lang="en-US" sz="1050"/>
                        <a:t>Baked Goods / Dough Products (bread, crackers, </a:t>
                      </a:r>
                      <a:br>
                        <a:rPr lang="en-US" sz="1050"/>
                      </a:br>
                      <a:r>
                        <a:rPr lang="en-US" sz="1050"/>
                        <a:t>pizza dough, grain products)</a:t>
                      </a:r>
                    </a:p>
                  </a:txBody>
                  <a:tcPr anchor="ctr">
                    <a:solidFill>
                      <a:schemeClr val="bg1">
                        <a:lumMod val="95000"/>
                      </a:schemeClr>
                    </a:solidFill>
                  </a:tcPr>
                </a:tc>
                <a:tc>
                  <a:txBody>
                    <a:bodyPr vert="horz" wrap="square"/>
                    <a:lstStyle/>
                    <a:p>
                      <a:r>
                        <a:rPr lang="en-US" sz="1050" b="1"/>
                        <a:t>Lead, Cadmium</a:t>
                      </a:r>
                      <a:endParaRPr lang="en-US" sz="1050"/>
                    </a:p>
                  </a:txBody>
                  <a:tcPr anchor="ctr">
                    <a:solidFill>
                      <a:schemeClr val="bg1">
                        <a:lumMod val="95000"/>
                      </a:schemeClr>
                    </a:solidFill>
                  </a:tcPr>
                </a:tc>
                <a:extLst>
                  <a:ext uri="{0D108BD9-81ED-4DB2-BD59-A6C34878D82A}">
                    <a16:rowId xmlns:a16="http://schemas.microsoft.com/office/drawing/2014/main" val="4123881145"/>
                  </a:ext>
                </a:extLst>
              </a:tr>
              <a:tr h="295354">
                <a:tc>
                  <a:txBody>
                    <a:bodyPr vert="horz" wrap="square"/>
                    <a:lstStyle/>
                    <a:p>
                      <a:r>
                        <a:rPr lang="en-US" sz="1050" b="0">
                          <a:solidFill>
                            <a:schemeClr val="tx1"/>
                          </a:solidFill>
                        </a:rPr>
                        <a:t>Rice Products (rice, rice paper)</a:t>
                      </a:r>
                    </a:p>
                  </a:txBody>
                  <a:tcPr anchor="ctr">
                    <a:solidFill>
                      <a:schemeClr val="bg1">
                        <a:lumMod val="95000"/>
                      </a:schemeClr>
                    </a:solidFill>
                  </a:tcPr>
                </a:tc>
                <a:tc>
                  <a:txBody>
                    <a:bodyPr vert="horz" wrap="square"/>
                    <a:lstStyle/>
                    <a:p>
                      <a:r>
                        <a:rPr lang="en-US" sz="1050" b="1"/>
                        <a:t>Lead, Cadmium</a:t>
                      </a:r>
                      <a:r>
                        <a:rPr lang="en-US" sz="1050" b="1">
                          <a:solidFill>
                            <a:schemeClr val="tx1"/>
                          </a:solidFill>
                        </a:rPr>
                        <a:t>, Arsenic</a:t>
                      </a:r>
                      <a:endParaRPr lang="en-US" sz="1050" b="0">
                        <a:solidFill>
                          <a:schemeClr val="tx1"/>
                        </a:solidFill>
                      </a:endParaRPr>
                    </a:p>
                  </a:txBody>
                  <a:tcPr anchor="ctr">
                    <a:solidFill>
                      <a:schemeClr val="bg1">
                        <a:lumMod val="95000"/>
                      </a:schemeClr>
                    </a:solidFill>
                  </a:tcPr>
                </a:tc>
                <a:extLst>
                  <a:ext uri="{0D108BD9-81ED-4DB2-BD59-A6C34878D82A}">
                    <a16:rowId xmlns:a16="http://schemas.microsoft.com/office/drawing/2014/main" val="1797688970"/>
                  </a:ext>
                </a:extLst>
              </a:tr>
              <a:tr h="295354">
                <a:tc>
                  <a:txBody>
                    <a:bodyPr vert="horz" wrap="square"/>
                    <a:lstStyle/>
                    <a:p>
                      <a:r>
                        <a:rPr lang="en-US" sz="1050"/>
                        <a:t>Flour (cassava, rice)</a:t>
                      </a:r>
                    </a:p>
                  </a:txBody>
                  <a:tcPr anchor="ctr">
                    <a:solidFill>
                      <a:schemeClr val="bg1">
                        <a:lumMod val="95000"/>
                      </a:schemeClr>
                    </a:solidFill>
                  </a:tcPr>
                </a:tc>
                <a:tc>
                  <a:txBody>
                    <a:bodyPr vert="horz" wrap="square"/>
                    <a:lstStyle/>
                    <a:p>
                      <a:r>
                        <a:rPr lang="en-US" sz="1050" b="1"/>
                        <a:t>Lead</a:t>
                      </a:r>
                      <a:endParaRPr lang="en-US" sz="1050"/>
                    </a:p>
                  </a:txBody>
                  <a:tcPr anchor="ctr">
                    <a:solidFill>
                      <a:schemeClr val="bg1">
                        <a:lumMod val="95000"/>
                      </a:schemeClr>
                    </a:solidFill>
                  </a:tcPr>
                </a:tc>
                <a:extLst>
                  <a:ext uri="{0D108BD9-81ED-4DB2-BD59-A6C34878D82A}">
                    <a16:rowId xmlns:a16="http://schemas.microsoft.com/office/drawing/2014/main" val="337171305"/>
                  </a:ext>
                </a:extLst>
              </a:tr>
              <a:tr h="295354">
                <a:tc>
                  <a:txBody>
                    <a:bodyPr vert="horz" wrap="square"/>
                    <a:lstStyle/>
                    <a:p>
                      <a:r>
                        <a:rPr lang="en-US" sz="1050"/>
                        <a:t>Seaweed</a:t>
                      </a:r>
                    </a:p>
                  </a:txBody>
                  <a:tcPr anchor="ctr">
                    <a:solidFill>
                      <a:schemeClr val="bg1">
                        <a:lumMod val="95000"/>
                      </a:schemeClr>
                    </a:solidFill>
                  </a:tcPr>
                </a:tc>
                <a:tc>
                  <a:txBody>
                    <a:bodyPr vert="horz" wrap="square"/>
                    <a:lstStyle/>
                    <a:p>
                      <a:r>
                        <a:rPr lang="en-US" sz="1050" b="1"/>
                        <a:t>Lead</a:t>
                      </a:r>
                      <a:endParaRPr lang="en-US" sz="1050"/>
                    </a:p>
                  </a:txBody>
                  <a:tcPr anchor="ctr">
                    <a:solidFill>
                      <a:schemeClr val="bg1">
                        <a:lumMod val="95000"/>
                      </a:schemeClr>
                    </a:solidFill>
                  </a:tcPr>
                </a:tc>
                <a:extLst>
                  <a:ext uri="{0D108BD9-81ED-4DB2-BD59-A6C34878D82A}">
                    <a16:rowId xmlns:a16="http://schemas.microsoft.com/office/drawing/2014/main" val="31961409"/>
                  </a:ext>
                </a:extLst>
              </a:tr>
              <a:tr h="295354">
                <a:tc>
                  <a:txBody>
                    <a:bodyPr vert="horz" wrap="square"/>
                    <a:lstStyle/>
                    <a:p>
                      <a:r>
                        <a:rPr lang="en-US" sz="1050"/>
                        <a:t>Baby Foods / Infant Formula</a:t>
                      </a:r>
                    </a:p>
                  </a:txBody>
                  <a:tcPr anchor="ctr">
                    <a:solidFill>
                      <a:schemeClr val="bg1">
                        <a:lumMod val="95000"/>
                      </a:schemeClr>
                    </a:solidFill>
                  </a:tcPr>
                </a:tc>
                <a:tc>
                  <a:txBody>
                    <a:bodyPr vert="horz" wrap="square"/>
                    <a:lstStyle/>
                    <a:p>
                      <a:r>
                        <a:rPr lang="en-US" sz="1050" b="1"/>
                        <a:t>Lead, Cadmium, PFAS</a:t>
                      </a:r>
                      <a:endParaRPr lang="en-US" sz="1050"/>
                    </a:p>
                  </a:txBody>
                  <a:tcPr anchor="ctr">
                    <a:solidFill>
                      <a:schemeClr val="bg1">
                        <a:lumMod val="95000"/>
                      </a:schemeClr>
                    </a:solidFill>
                  </a:tcPr>
                </a:tc>
                <a:extLst>
                  <a:ext uri="{0D108BD9-81ED-4DB2-BD59-A6C34878D82A}">
                    <a16:rowId xmlns:a16="http://schemas.microsoft.com/office/drawing/2014/main" val="500679339"/>
                  </a:ext>
                </a:extLst>
              </a:tr>
              <a:tr h="441641">
                <a:tc>
                  <a:txBody>
                    <a:bodyPr vert="horz" wrap="square"/>
                    <a:lstStyle/>
                    <a:p>
                      <a:r>
                        <a:rPr lang="en-US" sz="1050"/>
                        <a:t>Seafood (clams, mussels, oysters, scallops, shrimp—</a:t>
                      </a:r>
                      <a:br>
                        <a:rPr lang="en-US" sz="1050"/>
                      </a:br>
                      <a:r>
                        <a:rPr lang="en-US" sz="1050"/>
                        <a:t>refrigerated, frozen, canned)</a:t>
                      </a:r>
                    </a:p>
                  </a:txBody>
                  <a:tcPr anchor="ctr">
                    <a:solidFill>
                      <a:schemeClr val="bg1">
                        <a:lumMod val="95000"/>
                      </a:schemeClr>
                    </a:solidFill>
                  </a:tcPr>
                </a:tc>
                <a:tc>
                  <a:txBody>
                    <a:bodyPr vert="horz" wrap="square"/>
                    <a:lstStyle/>
                    <a:p>
                      <a:r>
                        <a:rPr lang="en-US" sz="1050" b="1"/>
                        <a:t>Lead, Cadmium</a:t>
                      </a:r>
                      <a:endParaRPr lang="en-US" sz="1050"/>
                    </a:p>
                  </a:txBody>
                  <a:tcPr anchor="ctr">
                    <a:solidFill>
                      <a:schemeClr val="bg1">
                        <a:lumMod val="95000"/>
                      </a:schemeClr>
                    </a:solidFill>
                  </a:tcPr>
                </a:tc>
                <a:extLst>
                  <a:ext uri="{0D108BD9-81ED-4DB2-BD59-A6C34878D82A}">
                    <a16:rowId xmlns:a16="http://schemas.microsoft.com/office/drawing/2014/main" val="570844844"/>
                  </a:ext>
                </a:extLst>
              </a:tr>
              <a:tr h="295354">
                <a:tc>
                  <a:txBody>
                    <a:bodyPr vert="horz" wrap="square"/>
                    <a:lstStyle/>
                    <a:p>
                      <a:r>
                        <a:rPr lang="en-US" sz="1050"/>
                        <a:t>Instant Noodles</a:t>
                      </a:r>
                    </a:p>
                  </a:txBody>
                  <a:tcPr anchor="ctr">
                    <a:solidFill>
                      <a:schemeClr val="bg1">
                        <a:lumMod val="95000"/>
                      </a:schemeClr>
                    </a:solidFill>
                  </a:tcPr>
                </a:tc>
                <a:tc>
                  <a:txBody>
                    <a:bodyPr vert="horz" wrap="square"/>
                    <a:lstStyle/>
                    <a:p>
                      <a:r>
                        <a:rPr lang="en-US" sz="1050" b="1"/>
                        <a:t>Lead, Cadmium</a:t>
                      </a:r>
                      <a:endParaRPr lang="en-US" sz="1050"/>
                    </a:p>
                  </a:txBody>
                  <a:tcPr anchor="ctr">
                    <a:solidFill>
                      <a:schemeClr val="bg1">
                        <a:lumMod val="95000"/>
                      </a:schemeClr>
                    </a:solidFill>
                  </a:tcPr>
                </a:tc>
                <a:extLst>
                  <a:ext uri="{0D108BD9-81ED-4DB2-BD59-A6C34878D82A}">
                    <a16:rowId xmlns:a16="http://schemas.microsoft.com/office/drawing/2014/main" val="1230540148"/>
                  </a:ext>
                </a:extLst>
              </a:tr>
              <a:tr h="295354">
                <a:tc>
                  <a:txBody>
                    <a:bodyPr vert="horz" wrap="square"/>
                    <a:lstStyle/>
                    <a:p>
                      <a:r>
                        <a:rPr lang="en-US" sz="1050"/>
                        <a:t>Alcoholic Beverages</a:t>
                      </a:r>
                    </a:p>
                  </a:txBody>
                  <a:tcPr anchor="ctr">
                    <a:solidFill>
                      <a:schemeClr val="bg1">
                        <a:lumMod val="95000"/>
                      </a:schemeClr>
                    </a:solidFill>
                  </a:tcPr>
                </a:tc>
                <a:tc>
                  <a:txBody>
                    <a:bodyPr vert="horz" wrap="square"/>
                    <a:lstStyle/>
                    <a:p>
                      <a:r>
                        <a:rPr lang="en-US" sz="1050" b="1"/>
                        <a:t>Ethyl Alcohol (emerging―Q1 2026)</a:t>
                      </a:r>
                    </a:p>
                  </a:txBody>
                  <a:tcPr anchor="ctr">
                    <a:solidFill>
                      <a:schemeClr val="bg1">
                        <a:lumMod val="95000"/>
                      </a:schemeClr>
                    </a:solidFill>
                  </a:tcPr>
                </a:tc>
                <a:extLst>
                  <a:ext uri="{0D108BD9-81ED-4DB2-BD59-A6C34878D82A}">
                    <a16:rowId xmlns:a16="http://schemas.microsoft.com/office/drawing/2014/main" val="1483153741"/>
                  </a:ext>
                </a:extLst>
              </a:tr>
            </a:tbl>
          </a:graphicData>
        </a:graphic>
      </p:graphicFrame>
      <p:sp>
        <p:nvSpPr>
          <p:cNvPr id="3" name="Title 2">
            <a:extLst>
              <a:ext uri="{FF2B5EF4-FFF2-40B4-BE49-F238E27FC236}">
                <a16:creationId xmlns:a16="http://schemas.microsoft.com/office/drawing/2014/main" id="{F7323990-FCEE-D8E3-EF29-A42F424E5E60}"/>
              </a:ext>
            </a:extLst>
          </p:cNvPr>
          <p:cNvSpPr>
            <a:spLocks noGrp="1"/>
          </p:cNvSpPr>
          <p:nvPr>
            <p:ph type="title"/>
          </p:nvPr>
        </p:nvSpPr>
        <p:spPr>
          <a:xfrm>
            <a:off x="685800" y="693470"/>
            <a:ext cx="10820400" cy="756189"/>
          </a:xfrm>
        </p:spPr>
        <p:txBody>
          <a:bodyPr/>
          <a:lstStyle/>
          <a:p>
            <a:r>
              <a:rPr lang="en-US" sz="4000"/>
              <a:t>Food + Dietary Supplements In Detail: </a:t>
            </a:r>
            <a:br>
              <a:rPr lang="en-US" sz="4000"/>
            </a:br>
            <a:r>
              <a:rPr lang="en-US" sz="4000" b="0" spc="-50"/>
              <a:t>Products, Chemicals and Settlement Data</a:t>
            </a:r>
          </a:p>
        </p:txBody>
      </p:sp>
      <p:sp>
        <p:nvSpPr>
          <p:cNvPr id="4" name="Slide Number Placeholder 3">
            <a:extLst>
              <a:ext uri="{FF2B5EF4-FFF2-40B4-BE49-F238E27FC236}">
                <a16:creationId xmlns:a16="http://schemas.microsoft.com/office/drawing/2014/main" id="{0BD81B9F-FB30-B4EA-FC7B-35AD9869F190}"/>
              </a:ext>
            </a:extLst>
          </p:cNvPr>
          <p:cNvSpPr>
            <a:spLocks noGrp="1"/>
          </p:cNvSpPr>
          <p:nvPr>
            <p:ph type="sldNum" sz="quarter" idx="12"/>
          </p:nvPr>
        </p:nvSpPr>
        <p:spPr/>
        <p:txBody>
          <a:bodyPr/>
          <a:lstStyle/>
          <a:p>
            <a:fld id="{04ACA33F-E264-49CB-9432-9F5CE7FE39AE}" type="slidenum">
              <a:rPr lang="en-US" smtClean="0"/>
              <a:t>5</a:t>
            </a:fld>
            <a:endParaRPr lang="en-US"/>
          </a:p>
        </p:txBody>
      </p:sp>
      <p:sp>
        <p:nvSpPr>
          <p:cNvPr id="5" name="Footer Placeholder 4">
            <a:extLst>
              <a:ext uri="{FF2B5EF4-FFF2-40B4-BE49-F238E27FC236}">
                <a16:creationId xmlns:a16="http://schemas.microsoft.com/office/drawing/2014/main" id="{0E921B45-E9BE-E77A-9F5D-A357D6386A99}"/>
              </a:ext>
            </a:extLst>
          </p:cNvPr>
          <p:cNvSpPr>
            <a:spLocks noGrp="1"/>
          </p:cNvSpPr>
          <p:nvPr>
            <p:ph type="ftr" sz="quarter" idx="11"/>
          </p:nvPr>
        </p:nvSpPr>
        <p:spPr/>
        <p:txBody>
          <a:bodyPr/>
          <a:lstStyle/>
          <a:p>
            <a:r>
              <a:rPr lang="en-US"/>
              <a:t>CGA LEGAL ADVISORY COMMITTEE</a:t>
            </a:r>
            <a:endParaRPr lang="en-US"/>
          </a:p>
        </p:txBody>
      </p:sp>
      <p:sp>
        <p:nvSpPr>
          <p:cNvPr id="9" name="TextBox 8">
            <a:extLst>
              <a:ext uri="{FF2B5EF4-FFF2-40B4-BE49-F238E27FC236}">
                <a16:creationId xmlns:a16="http://schemas.microsoft.com/office/drawing/2014/main" id="{F9FE2881-30B9-D266-02FE-EF27A3888A4C}"/>
              </a:ext>
            </a:extLst>
          </p:cNvPr>
          <p:cNvSpPr txBox="1"/>
          <p:nvPr/>
        </p:nvSpPr>
        <p:spPr>
          <a:xfrm>
            <a:off x="7957457" y="1981199"/>
            <a:ext cx="3548743" cy="4183331"/>
          </a:xfrm>
          <a:prstGeom prst="rect">
            <a:avLst/>
          </a:prstGeom>
          <a:noFill/>
        </p:spPr>
        <p:txBody>
          <a:bodyPr wrap="square" rtlCol="0">
            <a:noAutofit/>
          </a:bodyPr>
          <a:lstStyle/>
          <a:p>
            <a:r>
              <a:rPr lang="en-US" sz="1600" b="1">
                <a:solidFill>
                  <a:srgbClr val="003D58"/>
                </a:solidFill>
                <a:latin typeface="+mj-lt"/>
              </a:rPr>
              <a:t>Settlement Data: 2025–Q1 2026</a:t>
            </a:r>
          </a:p>
          <a:p>
            <a:pPr marL="0" marR="0" lvl="0" indent="0" algn="l" defTabSz="914400" rtl="0" eaLnBrk="1" fontAlgn="auto" latinLnBrk="0" hangingPunct="1">
              <a:lnSpc>
                <a:spcPct val="100000"/>
              </a:lnSpc>
              <a:spcBef>
                <a:spcPts val="600"/>
              </a:spcBef>
              <a:spcAft>
                <a:spcPct val="0"/>
              </a:spcAft>
              <a:buClr>
                <a:srgbClr val="B2BB1E"/>
              </a:buClr>
              <a:buSzTx/>
              <a:buFont typeface="Arial" panose="020b0604020202020204" pitchFamily="34" charset="0"/>
              <a:buNone/>
              <a:defRPr/>
            </a:pPr>
            <a:r>
              <a:rPr lang="en-US" sz="1100" b="1" spc="100">
                <a:solidFill>
                  <a:srgbClr val="02B3C8"/>
                </a:solidFill>
                <a:latin typeface="Arial"/>
              </a:rPr>
              <a:t>Q1 2025</a:t>
            </a:r>
            <a:endParaRPr kumimoji="0" lang="en-US" sz="1200" b="1" i="0" u="none" strike="noStrike" kern="1200" cap="none" spc="100" normalizeH="0" baseline="0" noProof="0">
              <a:ln>
                <a:noFill/>
              </a:ln>
              <a:solidFill>
                <a:srgbClr val="02B3C8"/>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ct val="0"/>
              </a:spcAft>
              <a:buClr>
                <a:srgbClr val="B2BB1E"/>
              </a:buClr>
              <a:buSzTx/>
              <a:buFont typeface="Arial" panose="020b0604020202020204" pitchFamily="34" charset="0"/>
              <a:buNone/>
              <a:defRPr/>
            </a:pPr>
            <a:r>
              <a:rPr lang="en-US" sz="1300" b="1">
                <a:solidFill>
                  <a:srgbClr val="000000"/>
                </a:solidFill>
                <a:latin typeface="Georgia" panose="02040502050405020303" pitchFamily="18" charset="0"/>
              </a:rPr>
              <a:t>Food/Supps:</a:t>
            </a:r>
            <a:r>
              <a:rPr lang="en-US" sz="1300">
                <a:solidFill>
                  <a:srgbClr val="000000"/>
                </a:solidFill>
                <a:latin typeface="Georgia" panose="02040502050405020303" pitchFamily="18" charset="0"/>
              </a:rPr>
              <a:t> 34% of settlements</a:t>
            </a:r>
            <a:br>
              <a:rPr lang="en-US" sz="1300">
                <a:solidFill>
                  <a:srgbClr val="000000"/>
                </a:solidFill>
                <a:latin typeface="Georgia" panose="02040502050405020303" pitchFamily="18" charset="0"/>
              </a:rPr>
            </a:br>
            <a:r>
              <a:rPr lang="en-US" sz="1300" b="1">
                <a:solidFill>
                  <a:srgbClr val="000000"/>
                </a:solidFill>
                <a:latin typeface="Georgia" panose="02040502050405020303" pitchFamily="18" charset="0"/>
              </a:rPr>
              <a:t>Metals:</a:t>
            </a:r>
            <a:r>
              <a:rPr lang="en-US" sz="1300">
                <a:solidFill>
                  <a:srgbClr val="000000"/>
                </a:solidFill>
                <a:latin typeface="Georgia" panose="02040502050405020303" pitchFamily="18" charset="0"/>
              </a:rPr>
              <a:t> 61%</a:t>
            </a:r>
          </a:p>
          <a:p>
            <a:pPr marL="0" marR="0" lvl="0" indent="0" algn="l" defTabSz="914400" rtl="0" eaLnBrk="1" fontAlgn="auto" latinLnBrk="0" hangingPunct="1">
              <a:lnSpc>
                <a:spcPct val="100000"/>
              </a:lnSpc>
              <a:spcBef>
                <a:spcPts val="1200"/>
              </a:spcBef>
              <a:spcAft>
                <a:spcPct val="0"/>
              </a:spcAft>
              <a:buClr>
                <a:srgbClr val="B2BB1E"/>
              </a:buClr>
              <a:buSzTx/>
              <a:buFont typeface="Arial" panose="020b0604020202020204" pitchFamily="34" charset="0"/>
              <a:buNone/>
              <a:defRPr/>
            </a:pPr>
            <a:r>
              <a:rPr kumimoji="0" lang="en-US" sz="1100" b="1" i="0" u="none" strike="noStrike" kern="1200" cap="none" spc="100" normalizeH="0" baseline="0" noProof="0">
                <a:ln>
                  <a:noFill/>
                </a:ln>
                <a:solidFill>
                  <a:srgbClr val="02B3C8"/>
                </a:solidFill>
                <a:effectLst/>
                <a:uLnTx/>
                <a:uFillTx/>
                <a:latin typeface="Arial"/>
                <a:ea typeface="+mn-ea"/>
                <a:cs typeface="+mn-cs"/>
              </a:rPr>
              <a:t>Q2 2025</a:t>
            </a:r>
            <a:endParaRPr kumimoji="0" lang="en-US" sz="1200" b="1" i="0" u="none" strike="noStrike" kern="1200" cap="none" spc="100" normalizeH="0" baseline="0" noProof="0">
              <a:ln>
                <a:noFill/>
              </a:ln>
              <a:solidFill>
                <a:srgbClr val="02B3C8"/>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ct val="0"/>
              </a:spcAft>
              <a:buClr>
                <a:srgbClr val="B2BB1E"/>
              </a:buClr>
              <a:buSzTx/>
              <a:buFont typeface="Arial" panose="020b0604020202020204" pitchFamily="34" charset="0"/>
              <a:buNone/>
              <a:defRPr/>
            </a:pPr>
            <a:r>
              <a:rPr kumimoji="0" lang="en-US" sz="13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Food/Supps:</a:t>
            </a:r>
            <a: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 </a:t>
            </a:r>
            <a:r>
              <a:rPr kumimoji="0" lang="en-US" sz="1300" b="0" i="1" u="none" strike="noStrike" kern="1200" cap="none" spc="0" normalizeH="0" baseline="0" noProof="0">
                <a:ln>
                  <a:noFill/>
                </a:ln>
                <a:solidFill>
                  <a:srgbClr val="000000"/>
                </a:solidFill>
                <a:effectLst/>
                <a:uLnTx/>
                <a:uFillTx/>
                <a:latin typeface="Georgia" panose="02040502050405020303" pitchFamily="18" charset="0"/>
                <a:ea typeface="+mn-ea"/>
                <a:cs typeface="+mn-cs"/>
              </a:rPr>
              <a:t>leading category</a:t>
            </a:r>
            <a:b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3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Phthalates:</a:t>
            </a:r>
            <a: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 17%</a:t>
            </a:r>
          </a:p>
          <a:p>
            <a:pPr marL="0" marR="0" lvl="0" indent="0" algn="l" defTabSz="914400" rtl="0" eaLnBrk="1" fontAlgn="auto" latinLnBrk="0" hangingPunct="1">
              <a:lnSpc>
                <a:spcPct val="100000"/>
              </a:lnSpc>
              <a:spcBef>
                <a:spcPts val="1200"/>
              </a:spcBef>
              <a:spcAft>
                <a:spcPct val="0"/>
              </a:spcAft>
              <a:buClr>
                <a:srgbClr val="B2BB1E"/>
              </a:buClr>
              <a:buSzTx/>
              <a:buFont typeface="Arial" panose="020b0604020202020204" pitchFamily="34" charset="0"/>
              <a:buNone/>
              <a:defRPr/>
            </a:pPr>
            <a:r>
              <a:rPr kumimoji="0" lang="en-US" sz="1100" b="1" i="0" u="none" strike="noStrike" kern="1200" cap="none" spc="100" normalizeH="0" baseline="0" noProof="0">
                <a:ln>
                  <a:noFill/>
                </a:ln>
                <a:solidFill>
                  <a:srgbClr val="02B3C8"/>
                </a:solidFill>
                <a:effectLst/>
                <a:uLnTx/>
                <a:uFillTx/>
                <a:latin typeface="Arial"/>
                <a:ea typeface="+mn-ea"/>
                <a:cs typeface="+mn-cs"/>
              </a:rPr>
              <a:t>Q3 2025</a:t>
            </a:r>
            <a:endParaRPr kumimoji="0" lang="en-US" sz="1200" b="1" i="0" u="none" strike="noStrike" kern="1200" cap="none" spc="100" normalizeH="0" baseline="0" noProof="0">
              <a:ln>
                <a:noFill/>
              </a:ln>
              <a:solidFill>
                <a:srgbClr val="02B3C8"/>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ct val="0"/>
              </a:spcAft>
              <a:buClr>
                <a:srgbClr val="B2BB1E"/>
              </a:buClr>
              <a:buSzTx/>
              <a:buFont typeface="Arial" panose="020b0604020202020204" pitchFamily="34" charset="0"/>
              <a:buNone/>
              <a:defRPr/>
            </a:pPr>
            <a:r>
              <a:rPr kumimoji="0" lang="en-US" sz="13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Food/Supps:</a:t>
            </a:r>
            <a: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 </a:t>
            </a:r>
            <a:r>
              <a:rPr kumimoji="0" lang="en-US" sz="1300" b="0" i="1" u="none" strike="noStrike" kern="1200" cap="none" spc="0" normalizeH="0" baseline="0" noProof="0">
                <a:ln>
                  <a:noFill/>
                </a:ln>
                <a:solidFill>
                  <a:srgbClr val="000000"/>
                </a:solidFill>
                <a:effectLst/>
                <a:uLnTx/>
                <a:uFillTx/>
                <a:latin typeface="Georgia" panose="02040502050405020303" pitchFamily="18" charset="0"/>
                <a:ea typeface="+mn-ea"/>
                <a:cs typeface="+mn-cs"/>
              </a:rPr>
              <a:t>largest category</a:t>
            </a:r>
            <a:b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3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BPS:</a:t>
            </a:r>
            <a: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 </a:t>
            </a:r>
            <a:r>
              <a:rPr kumimoji="0" lang="en-US" sz="1300" b="0" i="1" u="none" strike="noStrike" kern="1200" cap="none" spc="0" normalizeH="0" baseline="0" noProof="0">
                <a:ln>
                  <a:noFill/>
                </a:ln>
                <a:solidFill>
                  <a:srgbClr val="000000"/>
                </a:solidFill>
                <a:effectLst/>
                <a:uLnTx/>
                <a:uFillTx/>
                <a:latin typeface="Georgia" panose="02040502050405020303" pitchFamily="18" charset="0"/>
                <a:ea typeface="+mn-ea"/>
                <a:cs typeface="+mn-cs"/>
              </a:rPr>
              <a:t>growing rapidly</a:t>
            </a:r>
          </a:p>
          <a:p>
            <a:pPr marL="0" marR="0" lvl="0" indent="0" algn="l" defTabSz="914400" rtl="0" eaLnBrk="1" fontAlgn="auto" latinLnBrk="0" hangingPunct="1">
              <a:lnSpc>
                <a:spcPct val="100000"/>
              </a:lnSpc>
              <a:spcBef>
                <a:spcPts val="1200"/>
              </a:spcBef>
              <a:spcAft>
                <a:spcPct val="0"/>
              </a:spcAft>
              <a:buClr>
                <a:srgbClr val="B2BB1E"/>
              </a:buClr>
              <a:buSzTx/>
              <a:buFont typeface="Arial" panose="020b0604020202020204" pitchFamily="34" charset="0"/>
              <a:buNone/>
              <a:defRPr/>
            </a:pPr>
            <a:r>
              <a:rPr kumimoji="0" lang="en-US" sz="1100" b="1" i="0" u="none" strike="noStrike" kern="1200" cap="none" spc="100" normalizeH="0" baseline="0" noProof="0">
                <a:ln>
                  <a:noFill/>
                </a:ln>
                <a:solidFill>
                  <a:srgbClr val="02B3C8"/>
                </a:solidFill>
                <a:effectLst/>
                <a:uLnTx/>
                <a:uFillTx/>
                <a:latin typeface="Arial"/>
                <a:ea typeface="+mn-ea"/>
                <a:cs typeface="+mn-cs"/>
              </a:rPr>
              <a:t>Q4 2025</a:t>
            </a:r>
            <a:endParaRPr kumimoji="0" lang="en-US" sz="1200" b="1" i="0" u="none" strike="noStrike" kern="1200" cap="none" spc="100" normalizeH="0" baseline="0" noProof="0">
              <a:ln>
                <a:noFill/>
              </a:ln>
              <a:solidFill>
                <a:srgbClr val="02B3C8"/>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ct val="0"/>
              </a:spcAft>
              <a:buClr>
                <a:srgbClr val="B2BB1E"/>
              </a:buClr>
              <a:buSzTx/>
              <a:buFont typeface="Arial" panose="020b0604020202020204" pitchFamily="34" charset="0"/>
              <a:buNone/>
              <a:defRPr/>
            </a:pPr>
            <a:r>
              <a:rPr kumimoji="0" lang="en-US" sz="13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Food/Supps:</a:t>
            </a:r>
            <a: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 49% of settlements</a:t>
            </a:r>
            <a:b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3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BPS Receipts:</a:t>
            </a:r>
            <a: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 13%</a:t>
            </a:r>
          </a:p>
          <a:p>
            <a:pPr marL="0" marR="0" lvl="0" indent="0" algn="l" defTabSz="914400" rtl="0" eaLnBrk="1" fontAlgn="auto" latinLnBrk="0" hangingPunct="1">
              <a:lnSpc>
                <a:spcPct val="100000"/>
              </a:lnSpc>
              <a:spcBef>
                <a:spcPts val="1200"/>
              </a:spcBef>
              <a:spcAft>
                <a:spcPct val="0"/>
              </a:spcAft>
              <a:buClr>
                <a:srgbClr val="B2BB1E"/>
              </a:buClr>
              <a:buSzTx/>
              <a:buFont typeface="Arial" panose="020b0604020202020204" pitchFamily="34" charset="0"/>
              <a:buNone/>
              <a:defRPr/>
            </a:pPr>
            <a:r>
              <a:rPr kumimoji="0" lang="en-US" sz="1100" b="1" i="0" u="none" strike="noStrike" kern="1200" cap="none" spc="100" normalizeH="0" baseline="0" noProof="0">
                <a:ln>
                  <a:noFill/>
                </a:ln>
                <a:solidFill>
                  <a:srgbClr val="02B3C8"/>
                </a:solidFill>
                <a:effectLst/>
                <a:uLnTx/>
                <a:uFillTx/>
                <a:latin typeface="Arial"/>
                <a:ea typeface="+mn-ea"/>
                <a:cs typeface="+mn-cs"/>
              </a:rPr>
              <a:t>Q1 2026</a:t>
            </a:r>
            <a:endParaRPr kumimoji="0" lang="en-US" sz="1200" b="1" i="0" u="none" strike="noStrike" kern="1200" cap="none" spc="100" normalizeH="0" baseline="0" noProof="0">
              <a:ln>
                <a:noFill/>
              </a:ln>
              <a:solidFill>
                <a:srgbClr val="02B3C8"/>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ct val="0"/>
              </a:spcAft>
              <a:buClr>
                <a:srgbClr val="B2BB1E"/>
              </a:buClr>
              <a:buSzTx/>
              <a:buFont typeface="Arial" panose="020b0604020202020204" pitchFamily="34" charset="0"/>
              <a:buNone/>
              <a:defRPr/>
            </a:pPr>
            <a:r>
              <a:rPr kumimoji="0" lang="en-US" sz="13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Food/Supps:</a:t>
            </a:r>
            <a: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 38% of settlements</a:t>
            </a:r>
            <a:b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3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BPS Receipts:</a:t>
            </a:r>
            <a: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 23%</a:t>
            </a:r>
            <a:b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3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Metals:</a:t>
            </a:r>
            <a:r>
              <a:rPr kumimoji="0" lang="en-US" sz="13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 50% (171 lead + 20 cadmium)</a:t>
            </a:r>
          </a:p>
          <a:p>
            <a:pPr marL="0" marR="0" lvl="0" indent="0" algn="l" defTabSz="914400" rtl="0" eaLnBrk="1" fontAlgn="auto" latinLnBrk="0" hangingPunct="1">
              <a:lnSpc>
                <a:spcPct val="100000"/>
              </a:lnSpc>
              <a:spcBef>
                <a:spcPts val="300"/>
              </a:spcBef>
              <a:spcAft>
                <a:spcPct val="0"/>
              </a:spcAft>
              <a:buClr>
                <a:srgbClr val="B2BB1E"/>
              </a:buClr>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Tree>
    <p:extLst>
      <p:ext uri="{BB962C8B-B14F-4D97-AF65-F5344CB8AC3E}">
        <p14:creationId val="1820975494"/>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BEEAE52B-8D90-9B73-C082-AA93A8ED0208}"/>
            </a:ext>
          </a:extLst>
        </p:cNvPr>
        <p:cNvGrpSpPr/>
        <p:nvPr/>
      </p:nvGrpSpPr>
      <p:grpSpPr>
        <a:xfrm>
          <a:off x="0" y="0"/>
          <a:ext cx="0" cy="0"/>
        </a:xfrm>
      </p:grpSpPr>
      <p:sp>
        <p:nvSpPr>
          <p:cNvPr id="3" name="Title 2">
            <a:extLst>
              <a:ext uri="{FF2B5EF4-FFF2-40B4-BE49-F238E27FC236}">
                <a16:creationId xmlns:a16="http://schemas.microsoft.com/office/drawing/2014/main" id="{06AC7BBE-0D25-13BE-36B9-23B8B6D9F4AB}"/>
              </a:ext>
            </a:extLst>
          </p:cNvPr>
          <p:cNvSpPr>
            <a:spLocks noGrp="1"/>
          </p:cNvSpPr>
          <p:nvPr>
            <p:ph type="title"/>
          </p:nvPr>
        </p:nvSpPr>
        <p:spPr>
          <a:xfrm>
            <a:off x="1371600" y="3248999"/>
            <a:ext cx="9448799" cy="1494881"/>
          </a:xfrm>
        </p:spPr>
        <p:txBody>
          <a:bodyPr/>
          <a:lstStyle/>
          <a:p>
            <a:r>
              <a:rPr lang="en-US" sz="6200"/>
              <a:t>Top Private Enforcers </a:t>
            </a:r>
            <a:br>
              <a:rPr lang="en-US" sz="6200"/>
            </a:br>
            <a:r>
              <a:rPr lang="en-US" sz="6200"/>
              <a:t>and Plaintiffs’ Counsel</a:t>
            </a:r>
          </a:p>
        </p:txBody>
      </p:sp>
      <p:sp>
        <p:nvSpPr>
          <p:cNvPr id="4" name="Text Placeholder 3">
            <a:extLst>
              <a:ext uri="{FF2B5EF4-FFF2-40B4-BE49-F238E27FC236}">
                <a16:creationId xmlns:a16="http://schemas.microsoft.com/office/drawing/2014/main" id="{5D4E5B06-1118-92F4-92E9-120622034183}"/>
              </a:ext>
            </a:extLst>
          </p:cNvPr>
          <p:cNvSpPr>
            <a:spLocks noGrp="1"/>
          </p:cNvSpPr>
          <p:nvPr>
            <p:ph type="body" sz="quarter" idx="10"/>
          </p:nvPr>
        </p:nvSpPr>
        <p:spPr>
          <a:xfrm>
            <a:off x="5419201" y="1702949"/>
            <a:ext cx="1490662" cy="1179870"/>
          </a:xfrm>
        </p:spPr>
        <p:txBody>
          <a:bodyPr/>
          <a:lstStyle/>
          <a:p>
            <a:r>
              <a:rPr lang="en-US"/>
              <a:t>2</a:t>
            </a:r>
          </a:p>
        </p:txBody>
      </p:sp>
    </p:spTree>
    <p:extLst>
      <p:ext uri="{BB962C8B-B14F-4D97-AF65-F5344CB8AC3E}">
        <p14:creationId val="3406065905"/>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6" name="Content Placeholder 5">
            <a:extLst>
              <a:ext uri="{FF2B5EF4-FFF2-40B4-BE49-F238E27FC236}">
                <a16:creationId xmlns:a16="http://schemas.microsoft.com/office/drawing/2014/main" id="{22D984B3-82AA-DD97-9957-8F2483B9FCD0}"/>
              </a:ext>
            </a:extLst>
          </p:cNvPr>
          <p:cNvGraphicFramePr>
            <a:graphicFrameLocks noGrp="1"/>
          </p:cNvGraphicFramePr>
          <p:nvPr>
            <p:ph idx="1"/>
            <p:extLst>
              <p:ext uri="{D42A27DB-BD31-4B8C-83A1-F6EECF244321}">
                <p14:modId val="1506981991"/>
              </p:ext>
            </p:extLst>
          </p:nvPr>
        </p:nvGraphicFramePr>
        <p:xfrm>
          <a:off x="685800" y="1514601"/>
          <a:ext cx="10820400" cy="4657599"/>
        </p:xfrm>
        <a:graphic>
          <a:graphicData uri="http://schemas.openxmlformats.org/drawingml/2006/table">
            <a:tbl>
              <a:tblPr firstRow="1" bandRow="1">
                <a:tableStyleId>{5C22544A-7EE6-4342-B048-85BDC9FD1C3A}</a:tableStyleId>
              </a:tblPr>
              <a:tblGrid>
                <a:gridCol w="415212">
                  <a:extLst>
                    <a:ext uri="{9D8B030D-6E8A-4147-A177-3AD203B41FA5}">
                      <a16:colId xmlns:a16="http://schemas.microsoft.com/office/drawing/2014/main" val="3048192113"/>
                    </a:ext>
                  </a:extLst>
                </a:gridCol>
                <a:gridCol w="4516017">
                  <a:extLst>
                    <a:ext uri="{9D8B030D-6E8A-4147-A177-3AD203B41FA5}">
                      <a16:colId xmlns:a16="http://schemas.microsoft.com/office/drawing/2014/main" val="4199021651"/>
                    </a:ext>
                  </a:extLst>
                </a:gridCol>
                <a:gridCol w="5889171">
                  <a:extLst>
                    <a:ext uri="{9D8B030D-6E8A-4147-A177-3AD203B41FA5}">
                      <a16:colId xmlns:a16="http://schemas.microsoft.com/office/drawing/2014/main" val="3967853903"/>
                    </a:ext>
                  </a:extLst>
                </a:gridCol>
              </a:tblGrid>
              <a:tr h="372372">
                <a:tc>
                  <a:txBody>
                    <a:bodyPr vert="horz" wrap="square"/>
                    <a:lstStyle/>
                    <a:p>
                      <a:r>
                        <a:rPr lang="en-US" sz="1100" spc="100" baseline="0">
                          <a:latin typeface="+mj-lt"/>
                        </a:rPr>
                        <a:t>#</a:t>
                      </a:r>
                    </a:p>
                  </a:txBody>
                  <a:tcPr anchor="ctr">
                    <a:solidFill>
                      <a:srgbClr val="B2BB1E"/>
                    </a:solidFill>
                  </a:tcPr>
                </a:tc>
                <a:tc>
                  <a:txBody>
                    <a:bodyPr vert="horz" wrap="square"/>
                    <a:lstStyle/>
                    <a:p>
                      <a:r>
                        <a:rPr lang="en-US" sz="1100" spc="100" baseline="0">
                          <a:latin typeface="+mj-lt"/>
                        </a:rPr>
                        <a:t>ENFORCER / COUNSEL</a:t>
                      </a:r>
                    </a:p>
                  </a:txBody>
                  <a:tcPr anchor="ctr">
                    <a:solidFill>
                      <a:srgbClr val="B2BB1E"/>
                    </a:solidFill>
                  </a:tcPr>
                </a:tc>
                <a:tc>
                  <a:txBody>
                    <a:bodyPr vert="horz" wrap="square"/>
                    <a:lstStyle/>
                    <a:p>
                      <a:r>
                        <a:rPr lang="en-US" sz="1100" spc="100" baseline="0">
                          <a:latin typeface="+mj-lt"/>
                        </a:rPr>
                        <a:t>FOCUS AREA / NOTES</a:t>
                      </a:r>
                    </a:p>
                  </a:txBody>
                  <a:tcPr anchor="ctr">
                    <a:solidFill>
                      <a:srgbClr val="B2BB1E"/>
                    </a:solidFill>
                  </a:tcPr>
                </a:tc>
                <a:extLst>
                  <a:ext uri="{0D108BD9-81ED-4DB2-BD59-A6C34878D82A}">
                    <a16:rowId xmlns:a16="http://schemas.microsoft.com/office/drawing/2014/main" val="3751403952"/>
                  </a:ext>
                </a:extLst>
              </a:tr>
              <a:tr h="418563">
                <a:tc>
                  <a:txBody>
                    <a:bodyPr vert="horz" wrap="square"/>
                    <a:lstStyle/>
                    <a:p>
                      <a:pPr marL="45720" algn="l"/>
                      <a:r>
                        <a:rPr lang="en-US" sz="1200" b="1">
                          <a:latin typeface="+mj-lt"/>
                        </a:rPr>
                        <a:t>1</a:t>
                      </a:r>
                    </a:p>
                  </a:txBody>
                  <a:tcPr anchor="ctr">
                    <a:solidFill>
                      <a:schemeClr val="bg1">
                        <a:lumMod val="95000"/>
                      </a:schemeClr>
                    </a:solidFill>
                  </a:tcPr>
                </a:tc>
                <a:tc>
                  <a:txBody>
                    <a:bodyPr vert="horz" wrap="square"/>
                    <a:lstStyle/>
                    <a:p>
                      <a:r>
                        <a:rPr lang="en-US" sz="1400"/>
                        <a:t>Environmental Health Advocates, Inc. (Entorno Law)</a:t>
                      </a:r>
                    </a:p>
                  </a:txBody>
                  <a:tcPr anchor="ctr">
                    <a:solidFill>
                      <a:schemeClr val="bg1">
                        <a:lumMod val="95000"/>
                      </a:schemeClr>
                    </a:solidFill>
                  </a:tcPr>
                </a:tc>
                <a:tc>
                  <a:txBody>
                    <a:bodyPr vert="horz" wrap="square"/>
                    <a:lstStyle/>
                    <a:p>
                      <a:r>
                        <a:rPr lang="en-US" sz="1400"/>
                        <a:t>1,200+ notices in 2025; food, dietary supplements, retail products</a:t>
                      </a:r>
                    </a:p>
                  </a:txBody>
                  <a:tcPr anchor="ctr">
                    <a:solidFill>
                      <a:schemeClr val="bg1">
                        <a:lumMod val="95000"/>
                      </a:schemeClr>
                    </a:solidFill>
                  </a:tcPr>
                </a:tc>
                <a:extLst>
                  <a:ext uri="{0D108BD9-81ED-4DB2-BD59-A6C34878D82A}">
                    <a16:rowId xmlns:a16="http://schemas.microsoft.com/office/drawing/2014/main" val="192046710"/>
                  </a:ext>
                </a:extLst>
              </a:tr>
              <a:tr h="418563">
                <a:tc>
                  <a:txBody>
                    <a:bodyPr vert="horz" wrap="square"/>
                    <a:lstStyle/>
                    <a:p>
                      <a:pPr marL="45720" algn="l"/>
                      <a:r>
                        <a:rPr lang="en-US" sz="1200" b="1">
                          <a:latin typeface="+mj-lt"/>
                        </a:rPr>
                        <a:t>2</a:t>
                      </a:r>
                    </a:p>
                  </a:txBody>
                  <a:tcPr anchor="ctr">
                    <a:solidFill>
                      <a:srgbClr val="ECECEC"/>
                    </a:solidFill>
                  </a:tcPr>
                </a:tc>
                <a:tc>
                  <a:txBody>
                    <a:bodyPr vert="horz" wrap="square"/>
                    <a:lstStyle/>
                    <a:p>
                      <a:r>
                        <a:rPr lang="en-US" sz="1400"/>
                        <a:t>Center for Environmental Health (CEH)</a:t>
                      </a:r>
                    </a:p>
                  </a:txBody>
                  <a:tcPr anchor="ctr">
                    <a:solidFill>
                      <a:srgbClr val="ECECEC"/>
                    </a:solidFill>
                  </a:tcPr>
                </a:tc>
                <a:tc>
                  <a:txBody>
                    <a:bodyPr vert="horz" wrap="square"/>
                    <a:lstStyle/>
                    <a:p>
                      <a:r>
                        <a:rPr lang="en-US" sz="1400"/>
                        <a:t>High volume; food, personal care, consumer products</a:t>
                      </a:r>
                    </a:p>
                  </a:txBody>
                  <a:tcPr anchor="ctr">
                    <a:solidFill>
                      <a:srgbClr val="ECECEC"/>
                    </a:solidFill>
                  </a:tcPr>
                </a:tc>
                <a:extLst>
                  <a:ext uri="{0D108BD9-81ED-4DB2-BD59-A6C34878D82A}">
                    <a16:rowId xmlns:a16="http://schemas.microsoft.com/office/drawing/2014/main" val="2555542599"/>
                  </a:ext>
                </a:extLst>
              </a:tr>
              <a:tr h="418563">
                <a:tc>
                  <a:txBody>
                    <a:bodyPr vert="horz" wrap="square"/>
                    <a:lstStyle/>
                    <a:p>
                      <a:pPr marL="45720" algn="l"/>
                      <a:r>
                        <a:rPr lang="en-US" sz="1200" b="1">
                          <a:latin typeface="+mj-lt"/>
                        </a:rPr>
                        <a:t>3</a:t>
                      </a:r>
                    </a:p>
                  </a:txBody>
                  <a:tcPr anchor="ctr">
                    <a:solidFill>
                      <a:schemeClr val="bg1">
                        <a:lumMod val="95000"/>
                      </a:schemeClr>
                    </a:solidFill>
                  </a:tcPr>
                </a:tc>
                <a:tc>
                  <a:txBody>
                    <a:bodyPr vert="horz" wrap="square"/>
                    <a:lstStyle/>
                    <a:p>
                      <a:r>
                        <a:rPr lang="en-US" sz="1400"/>
                        <a:t>As You Sow</a:t>
                      </a:r>
                    </a:p>
                  </a:txBody>
                  <a:tcPr anchor="ctr">
                    <a:solidFill>
                      <a:schemeClr val="bg1">
                        <a:lumMod val="95000"/>
                      </a:schemeClr>
                    </a:solidFill>
                  </a:tcPr>
                </a:tc>
                <a:tc>
                  <a:txBody>
                    <a:bodyPr vert="horz" wrap="square"/>
                    <a:lstStyle/>
                    <a:p>
                      <a:r>
                        <a:rPr lang="en-US" sz="1400"/>
                        <a:t>Food/beverage; heavy metals in consumer products</a:t>
                      </a:r>
                    </a:p>
                  </a:txBody>
                  <a:tcPr anchor="ctr">
                    <a:solidFill>
                      <a:schemeClr val="bg1">
                        <a:lumMod val="95000"/>
                      </a:schemeClr>
                    </a:solidFill>
                  </a:tcPr>
                </a:tc>
                <a:extLst>
                  <a:ext uri="{0D108BD9-81ED-4DB2-BD59-A6C34878D82A}">
                    <a16:rowId xmlns:a16="http://schemas.microsoft.com/office/drawing/2014/main" val="2668932645"/>
                  </a:ext>
                </a:extLst>
              </a:tr>
              <a:tr h="418563">
                <a:tc>
                  <a:txBody>
                    <a:bodyPr vert="horz" wrap="square"/>
                    <a:lstStyle/>
                    <a:p>
                      <a:pPr marL="45720" algn="l"/>
                      <a:r>
                        <a:rPr lang="en-US" sz="1200" b="1">
                          <a:latin typeface="+mj-lt"/>
                        </a:rPr>
                        <a:t>4</a:t>
                      </a:r>
                    </a:p>
                  </a:txBody>
                  <a:tcPr anchor="ctr">
                    <a:solidFill>
                      <a:srgbClr val="ECECEC"/>
                    </a:solidFill>
                  </a:tcPr>
                </a:tc>
                <a:tc>
                  <a:txBody>
                    <a:bodyPr vert="horz" wrap="square"/>
                    <a:lstStyle/>
                    <a:p>
                      <a:r>
                        <a:rPr lang="en-US" sz="1400"/>
                        <a:t>Consumer Advocacy Group (CAG)</a:t>
                      </a:r>
                    </a:p>
                  </a:txBody>
                  <a:tcPr anchor="ctr">
                    <a:solidFill>
                      <a:srgbClr val="ECECEC"/>
                    </a:solidFill>
                  </a:tcPr>
                </a:tc>
                <a:tc>
                  <a:txBody>
                    <a:bodyPr vert="horz" wrap="square"/>
                    <a:lstStyle/>
                    <a:p>
                      <a:r>
                        <a:rPr lang="en-US" sz="1400"/>
                        <a:t>Broad consumer products; frequent filer</a:t>
                      </a:r>
                    </a:p>
                  </a:txBody>
                  <a:tcPr anchor="ctr">
                    <a:solidFill>
                      <a:srgbClr val="ECECEC"/>
                    </a:solidFill>
                  </a:tcPr>
                </a:tc>
                <a:extLst>
                  <a:ext uri="{0D108BD9-81ED-4DB2-BD59-A6C34878D82A}">
                    <a16:rowId xmlns:a16="http://schemas.microsoft.com/office/drawing/2014/main" val="384067375"/>
                  </a:ext>
                </a:extLst>
              </a:tr>
              <a:tr h="418563">
                <a:tc>
                  <a:txBody>
                    <a:bodyPr vert="horz" wrap="square"/>
                    <a:lstStyle/>
                    <a:p>
                      <a:pPr marL="45720" algn="l"/>
                      <a:r>
                        <a:rPr lang="en-US" sz="1200" b="1">
                          <a:latin typeface="+mj-lt"/>
                        </a:rPr>
                        <a:t>5</a:t>
                      </a:r>
                    </a:p>
                  </a:txBody>
                  <a:tcPr anchor="ctr">
                    <a:solidFill>
                      <a:schemeClr val="bg1">
                        <a:lumMod val="95000"/>
                      </a:schemeClr>
                    </a:solidFill>
                  </a:tcPr>
                </a:tc>
                <a:tc>
                  <a:txBody>
                    <a:bodyPr vert="horz" wrap="square"/>
                    <a:lstStyle/>
                    <a:p>
                      <a:r>
                        <a:rPr lang="en-US" sz="1400"/>
                        <a:t>Mateel Environmental Justice Foundation</a:t>
                      </a:r>
                    </a:p>
                  </a:txBody>
                  <a:tcPr anchor="ctr">
                    <a:solidFill>
                      <a:schemeClr val="bg1">
                        <a:lumMod val="95000"/>
                      </a:schemeClr>
                    </a:solidFill>
                  </a:tcPr>
                </a:tc>
                <a:tc>
                  <a:txBody>
                    <a:bodyPr vert="horz" wrap="square"/>
                    <a:lstStyle/>
                    <a:p>
                      <a:r>
                        <a:rPr lang="en-US" sz="1400"/>
                        <a:t>Food/beverage; broad retail</a:t>
                      </a:r>
                    </a:p>
                  </a:txBody>
                  <a:tcPr anchor="ctr">
                    <a:solidFill>
                      <a:schemeClr val="bg1">
                        <a:lumMod val="95000"/>
                      </a:schemeClr>
                    </a:solidFill>
                  </a:tcPr>
                </a:tc>
                <a:extLst>
                  <a:ext uri="{0D108BD9-81ED-4DB2-BD59-A6C34878D82A}">
                    <a16:rowId xmlns:a16="http://schemas.microsoft.com/office/drawing/2014/main" val="3219470286"/>
                  </a:ext>
                </a:extLst>
              </a:tr>
              <a:tr h="418563">
                <a:tc>
                  <a:txBody>
                    <a:bodyPr vert="horz" wrap="square"/>
                    <a:lstStyle/>
                    <a:p>
                      <a:pPr marL="45720" algn="l"/>
                      <a:r>
                        <a:rPr lang="en-US" sz="1200" b="1">
                          <a:latin typeface="+mj-lt"/>
                        </a:rPr>
                        <a:t>6</a:t>
                      </a:r>
                    </a:p>
                  </a:txBody>
                  <a:tcPr anchor="ctr">
                    <a:solidFill>
                      <a:srgbClr val="ECECEC"/>
                    </a:solidFill>
                  </a:tcPr>
                </a:tc>
                <a:tc>
                  <a:txBody>
                    <a:bodyPr vert="horz" wrap="square"/>
                    <a:lstStyle/>
                    <a:p>
                      <a:r>
                        <a:rPr lang="en-US" sz="1400"/>
                        <a:t>Ecological Rights Foundation</a:t>
                      </a:r>
                    </a:p>
                  </a:txBody>
                  <a:tcPr anchor="ctr">
                    <a:solidFill>
                      <a:srgbClr val="ECECEC"/>
                    </a:solidFill>
                  </a:tcPr>
                </a:tc>
                <a:tc>
                  <a:txBody>
                    <a:bodyPr vert="horz" wrap="square"/>
                    <a:lstStyle/>
                    <a:p>
                      <a:r>
                        <a:rPr lang="en-US" sz="1400"/>
                        <a:t>Retail, personal care, consumer products</a:t>
                      </a:r>
                    </a:p>
                  </a:txBody>
                  <a:tcPr anchor="ctr">
                    <a:solidFill>
                      <a:srgbClr val="ECECEC"/>
                    </a:solidFill>
                  </a:tcPr>
                </a:tc>
                <a:extLst>
                  <a:ext uri="{0D108BD9-81ED-4DB2-BD59-A6C34878D82A}">
                    <a16:rowId xmlns:a16="http://schemas.microsoft.com/office/drawing/2014/main" val="4123881145"/>
                  </a:ext>
                </a:extLst>
              </a:tr>
              <a:tr h="418563">
                <a:tc>
                  <a:txBody>
                    <a:bodyPr vert="horz" wrap="square"/>
                    <a:lstStyle/>
                    <a:p>
                      <a:pPr marL="45720" algn="l"/>
                      <a:r>
                        <a:rPr lang="en-US" sz="1200" b="1">
                          <a:solidFill>
                            <a:srgbClr val="003D58"/>
                          </a:solidFill>
                          <a:latin typeface="+mj-lt"/>
                        </a:rPr>
                        <a:t>7</a:t>
                      </a:r>
                    </a:p>
                  </a:txBody>
                  <a:tcPr anchor="ctr">
                    <a:solidFill>
                      <a:schemeClr val="bg1">
                        <a:lumMod val="95000"/>
                      </a:schemeClr>
                    </a:solidFill>
                  </a:tcPr>
                </a:tc>
                <a:tc>
                  <a:txBody>
                    <a:bodyPr vert="horz" wrap="square"/>
                    <a:lstStyle/>
                    <a:p>
                      <a:r>
                        <a:rPr lang="en-US" sz="1400" b="1">
                          <a:solidFill>
                            <a:srgbClr val="003D58"/>
                          </a:solidFill>
                        </a:rPr>
                        <a:t>The Chanler Group (Cliff Chanler)</a:t>
                      </a:r>
                    </a:p>
                  </a:txBody>
                  <a:tcPr anchor="ctr">
                    <a:solidFill>
                      <a:schemeClr val="bg1">
                        <a:lumMod val="95000"/>
                      </a:schemeClr>
                    </a:solidFill>
                  </a:tcPr>
                </a:tc>
                <a:tc>
                  <a:txBody>
                    <a:bodyPr vert="horz" wrap="square"/>
                    <a:lstStyle/>
                    <a:p>
                      <a:r>
                        <a:rPr lang="en-US" sz="1400" b="1">
                          <a:solidFill>
                            <a:srgbClr val="003D58"/>
                          </a:solidFill>
                        </a:rPr>
                        <a:t>Serial filer since early 1990s; 46 notices in 2025; targets same defendants repeatedly</a:t>
                      </a:r>
                    </a:p>
                  </a:txBody>
                  <a:tcPr anchor="ctr">
                    <a:solidFill>
                      <a:schemeClr val="bg1">
                        <a:lumMod val="95000"/>
                      </a:schemeClr>
                    </a:solidFill>
                  </a:tcPr>
                </a:tc>
                <a:extLst>
                  <a:ext uri="{0D108BD9-81ED-4DB2-BD59-A6C34878D82A}">
                    <a16:rowId xmlns:a16="http://schemas.microsoft.com/office/drawing/2014/main" val="1797688970"/>
                  </a:ext>
                </a:extLst>
              </a:tr>
              <a:tr h="418563">
                <a:tc>
                  <a:txBody>
                    <a:bodyPr vert="horz" wrap="square"/>
                    <a:lstStyle/>
                    <a:p>
                      <a:pPr marL="45720" algn="l"/>
                      <a:r>
                        <a:rPr lang="en-US" sz="1200" b="1">
                          <a:latin typeface="+mj-lt"/>
                        </a:rPr>
                        <a:t>8</a:t>
                      </a:r>
                    </a:p>
                  </a:txBody>
                  <a:tcPr anchor="ctr">
                    <a:solidFill>
                      <a:srgbClr val="ECECEC"/>
                    </a:solidFill>
                  </a:tcPr>
                </a:tc>
                <a:tc>
                  <a:txBody>
                    <a:bodyPr vert="horz" wrap="square"/>
                    <a:lstStyle/>
                    <a:p>
                      <a:r>
                        <a:rPr lang="en-US" sz="1400"/>
                        <a:t>Stacy Bain / Bayou City Environmental</a:t>
                      </a:r>
                    </a:p>
                  </a:txBody>
                  <a:tcPr anchor="ctr">
                    <a:solidFill>
                      <a:srgbClr val="ECECEC"/>
                    </a:solidFill>
                  </a:tcPr>
                </a:tc>
                <a:tc>
                  <a:txBody>
                    <a:bodyPr vert="horz" wrap="square"/>
                    <a:lstStyle/>
                    <a:p>
                      <a:r>
                        <a:rPr lang="en-US" sz="1400"/>
                        <a:t>Food, beverages, health supplements</a:t>
                      </a:r>
                    </a:p>
                  </a:txBody>
                  <a:tcPr anchor="ctr">
                    <a:solidFill>
                      <a:srgbClr val="ECECEC"/>
                    </a:solidFill>
                  </a:tcPr>
                </a:tc>
                <a:extLst>
                  <a:ext uri="{0D108BD9-81ED-4DB2-BD59-A6C34878D82A}">
                    <a16:rowId xmlns:a16="http://schemas.microsoft.com/office/drawing/2014/main" val="337171305"/>
                  </a:ext>
                </a:extLst>
              </a:tr>
              <a:tr h="418563">
                <a:tc>
                  <a:txBody>
                    <a:bodyPr vert="horz" wrap="square"/>
                    <a:lstStyle/>
                    <a:p>
                      <a:pPr marL="45720" algn="l"/>
                      <a:r>
                        <a:rPr lang="en-US" sz="1200" b="1">
                          <a:latin typeface="+mj-lt"/>
                        </a:rPr>
                        <a:t>9</a:t>
                      </a:r>
                    </a:p>
                  </a:txBody>
                  <a:tcPr anchor="ctr">
                    <a:solidFill>
                      <a:schemeClr val="bg1">
                        <a:lumMod val="95000"/>
                      </a:schemeClr>
                    </a:solidFill>
                  </a:tcPr>
                </a:tc>
                <a:tc>
                  <a:txBody>
                    <a:bodyPr vert="horz" wrap="square"/>
                    <a:lstStyle/>
                    <a:p>
                      <a:r>
                        <a:rPr lang="en-US" sz="1400"/>
                        <a:t>DiCello Levitt / various plaintiff firms</a:t>
                      </a:r>
                    </a:p>
                  </a:txBody>
                  <a:tcPr anchor="ctr">
                    <a:solidFill>
                      <a:schemeClr val="bg1">
                        <a:lumMod val="95000"/>
                      </a:schemeClr>
                    </a:solidFill>
                  </a:tcPr>
                </a:tc>
                <a:tc>
                  <a:txBody>
                    <a:bodyPr vert="horz" wrap="square"/>
                    <a:lstStyle/>
                    <a:p>
                      <a:r>
                        <a:rPr lang="en-US" sz="1400"/>
                        <a:t>Increasingly active; target large national retailers</a:t>
                      </a:r>
                    </a:p>
                  </a:txBody>
                  <a:tcPr anchor="ctr">
                    <a:solidFill>
                      <a:schemeClr val="bg1">
                        <a:lumMod val="95000"/>
                      </a:schemeClr>
                    </a:solidFill>
                  </a:tcPr>
                </a:tc>
                <a:extLst>
                  <a:ext uri="{0D108BD9-81ED-4DB2-BD59-A6C34878D82A}">
                    <a16:rowId xmlns:a16="http://schemas.microsoft.com/office/drawing/2014/main" val="31961409"/>
                  </a:ext>
                </a:extLst>
              </a:tr>
              <a:tr h="418563">
                <a:tc>
                  <a:txBody>
                    <a:bodyPr vert="horz" wrap="square"/>
                    <a:lstStyle/>
                    <a:p>
                      <a:pPr marL="45720" algn="l"/>
                      <a:r>
                        <a:rPr lang="en-US" sz="1200" b="1">
                          <a:latin typeface="+mj-lt"/>
                        </a:rPr>
                        <a:t>10</a:t>
                      </a:r>
                    </a:p>
                  </a:txBody>
                  <a:tcPr anchor="ctr">
                    <a:solidFill>
                      <a:srgbClr val="ECECEC"/>
                    </a:solidFill>
                  </a:tcPr>
                </a:tc>
                <a:tc>
                  <a:txBody>
                    <a:bodyPr vert="horz" wrap="square"/>
                    <a:lstStyle/>
                    <a:p>
                      <a:r>
                        <a:rPr lang="en-US" sz="1400"/>
                        <a:t>Various small law offices / solo filers</a:t>
                      </a:r>
                    </a:p>
                  </a:txBody>
                  <a:tcPr anchor="ctr">
                    <a:solidFill>
                      <a:srgbClr val="ECECEC"/>
                    </a:solidFill>
                  </a:tcPr>
                </a:tc>
                <a:tc>
                  <a:txBody>
                    <a:bodyPr vert="horz" wrap="square"/>
                    <a:lstStyle/>
                    <a:p>
                      <a:r>
                        <a:rPr lang="en-US" sz="1400"/>
                        <a:t>Dozens+ notices per quarter; opportunistic filing patterns</a:t>
                      </a:r>
                    </a:p>
                  </a:txBody>
                  <a:tcPr anchor="ctr">
                    <a:solidFill>
                      <a:srgbClr val="ECECEC"/>
                    </a:solidFill>
                  </a:tcPr>
                </a:tc>
                <a:extLst>
                  <a:ext uri="{0D108BD9-81ED-4DB2-BD59-A6C34878D82A}">
                    <a16:rowId xmlns:a16="http://schemas.microsoft.com/office/drawing/2014/main" val="500679339"/>
                  </a:ext>
                </a:extLst>
              </a:tr>
            </a:tbl>
          </a:graphicData>
        </a:graphic>
      </p:graphicFrame>
      <p:sp>
        <p:nvSpPr>
          <p:cNvPr id="3" name="Title 2">
            <a:extLst>
              <a:ext uri="{FF2B5EF4-FFF2-40B4-BE49-F238E27FC236}">
                <a16:creationId xmlns:a16="http://schemas.microsoft.com/office/drawing/2014/main" id="{8FCD9605-862D-7CD8-1945-F1829C331D20}"/>
              </a:ext>
            </a:extLst>
          </p:cNvPr>
          <p:cNvSpPr>
            <a:spLocks noGrp="1"/>
          </p:cNvSpPr>
          <p:nvPr>
            <p:ph type="title"/>
          </p:nvPr>
        </p:nvSpPr>
        <p:spPr/>
        <p:txBody>
          <a:bodyPr/>
          <a:lstStyle/>
          <a:p>
            <a:r>
              <a:rPr lang="en-US" sz="4000"/>
              <a:t>Top Private Enforcers by 60-Day Volume</a:t>
            </a:r>
          </a:p>
        </p:txBody>
      </p:sp>
      <p:sp>
        <p:nvSpPr>
          <p:cNvPr id="4" name="Slide Number Placeholder 3">
            <a:extLst>
              <a:ext uri="{FF2B5EF4-FFF2-40B4-BE49-F238E27FC236}">
                <a16:creationId xmlns:a16="http://schemas.microsoft.com/office/drawing/2014/main" id="{566C6F68-8A52-9AC6-E8E1-049D2CB36B68}"/>
              </a:ext>
            </a:extLst>
          </p:cNvPr>
          <p:cNvSpPr>
            <a:spLocks noGrp="1"/>
          </p:cNvSpPr>
          <p:nvPr>
            <p:ph type="sldNum" sz="quarter" idx="12"/>
          </p:nvPr>
        </p:nvSpPr>
        <p:spPr/>
        <p:txBody>
          <a:bodyPr/>
          <a:lstStyle/>
          <a:p>
            <a:fld id="{04ACA33F-E264-49CB-9432-9F5CE7FE39AE}" type="slidenum">
              <a:rPr lang="en-US" smtClean="0"/>
              <a:t>7</a:t>
            </a:fld>
            <a:endParaRPr lang="en-US"/>
          </a:p>
        </p:txBody>
      </p:sp>
      <p:sp>
        <p:nvSpPr>
          <p:cNvPr id="5" name="Footer Placeholder 4">
            <a:extLst>
              <a:ext uri="{FF2B5EF4-FFF2-40B4-BE49-F238E27FC236}">
                <a16:creationId xmlns:a16="http://schemas.microsoft.com/office/drawing/2014/main" id="{6C9A2CD7-B7E3-6E9C-B4E1-7503671E4C73}"/>
              </a:ext>
            </a:extLst>
          </p:cNvPr>
          <p:cNvSpPr>
            <a:spLocks noGrp="1"/>
          </p:cNvSpPr>
          <p:nvPr>
            <p:ph type="ftr" sz="quarter" idx="11"/>
          </p:nvPr>
        </p:nvSpPr>
        <p:spPr/>
        <p:txBody>
          <a:bodyPr/>
          <a:lstStyle/>
          <a:p>
            <a:r>
              <a:rPr lang="en-US"/>
              <a:t>CGA LEGAL ADVISORY COMMITTEE</a:t>
            </a:r>
            <a:endParaRPr lang="en-US"/>
          </a:p>
        </p:txBody>
      </p:sp>
      <p:sp>
        <p:nvSpPr>
          <p:cNvPr id="7" name="Rectangle 6">
            <a:extLst>
              <a:ext uri="{FF2B5EF4-FFF2-40B4-BE49-F238E27FC236}">
                <a16:creationId xmlns:a16="http://schemas.microsoft.com/office/drawing/2014/main" id="{17489FEF-8177-CC90-2969-3D7CC216AF1E}"/>
              </a:ext>
            </a:extLst>
          </p:cNvPr>
          <p:cNvSpPr/>
          <p:nvPr/>
        </p:nvSpPr>
        <p:spPr>
          <a:xfrm>
            <a:off x="685800" y="4400550"/>
            <a:ext cx="73479" cy="522514"/>
          </a:xfrm>
          <a:prstGeom prst="rect">
            <a:avLst/>
          </a:prstGeom>
          <a:solidFill>
            <a:srgbClr val="003D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val="785434194"/>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F56BA013-BBAF-B86E-078F-CD88FB50AA30}"/>
            </a:ext>
          </a:extLst>
        </p:cNvPr>
        <p:cNvGrpSpPr/>
        <p:nvPr/>
      </p:nvGrpSpPr>
      <p:grpSpPr>
        <a:xfrm>
          <a:off x="0" y="0"/>
          <a:ext cx="0" cy="0"/>
        </a:xfrm>
      </p:grpSpPr>
      <p:sp>
        <p:nvSpPr>
          <p:cNvPr id="3" name="Title 2">
            <a:extLst>
              <a:ext uri="{FF2B5EF4-FFF2-40B4-BE49-F238E27FC236}">
                <a16:creationId xmlns:a16="http://schemas.microsoft.com/office/drawing/2014/main" id="{ED1D37AD-31C5-591D-ADFF-6A5461382389}"/>
              </a:ext>
            </a:extLst>
          </p:cNvPr>
          <p:cNvSpPr>
            <a:spLocks noGrp="1"/>
          </p:cNvSpPr>
          <p:nvPr>
            <p:ph type="title"/>
          </p:nvPr>
        </p:nvSpPr>
        <p:spPr>
          <a:xfrm>
            <a:off x="685800" y="693470"/>
            <a:ext cx="10820400" cy="1363930"/>
          </a:xfrm>
        </p:spPr>
        <p:txBody>
          <a:bodyPr/>
          <a:lstStyle/>
          <a:p>
            <a:r>
              <a:rPr lang="en-US" sz="4000"/>
              <a:t>Enforcer Spotlight: </a:t>
            </a:r>
            <a:r>
              <a:rPr lang="en-US" sz="4000" b="0" spc="-50"/>
              <a:t>The Chanler Group―</a:t>
            </a:r>
            <a:br>
              <a:rPr lang="en-US" sz="4000" b="0" spc="-50"/>
            </a:br>
            <a:r>
              <a:rPr lang="en-US" sz="4000" b="0" spc="-50"/>
              <a:t>Enforcement Economics</a:t>
            </a:r>
          </a:p>
        </p:txBody>
      </p:sp>
      <p:sp>
        <p:nvSpPr>
          <p:cNvPr id="4" name="Slide Number Placeholder 3">
            <a:extLst>
              <a:ext uri="{FF2B5EF4-FFF2-40B4-BE49-F238E27FC236}">
                <a16:creationId xmlns:a16="http://schemas.microsoft.com/office/drawing/2014/main" id="{FDF833C5-58C7-9E3D-9ED3-83F948772C8D}"/>
              </a:ext>
            </a:extLst>
          </p:cNvPr>
          <p:cNvSpPr>
            <a:spLocks noGrp="1"/>
          </p:cNvSpPr>
          <p:nvPr>
            <p:ph type="sldNum" sz="quarter" idx="12"/>
          </p:nvPr>
        </p:nvSpPr>
        <p:spPr/>
        <p:txBody>
          <a:bodyPr/>
          <a:lstStyle/>
          <a:p>
            <a:fld id="{04ACA33F-E264-49CB-9432-9F5CE7FE39AE}" type="slidenum">
              <a:rPr lang="en-US" smtClean="0"/>
              <a:t>8</a:t>
            </a:fld>
            <a:endParaRPr lang="en-US"/>
          </a:p>
        </p:txBody>
      </p:sp>
      <p:sp>
        <p:nvSpPr>
          <p:cNvPr id="5" name="Footer Placeholder 4">
            <a:extLst>
              <a:ext uri="{FF2B5EF4-FFF2-40B4-BE49-F238E27FC236}">
                <a16:creationId xmlns:a16="http://schemas.microsoft.com/office/drawing/2014/main" id="{38BB374D-5308-C522-D424-2C8D59CE9393}"/>
              </a:ext>
            </a:extLst>
          </p:cNvPr>
          <p:cNvSpPr>
            <a:spLocks noGrp="1"/>
          </p:cNvSpPr>
          <p:nvPr>
            <p:ph type="ftr" sz="quarter" idx="11"/>
          </p:nvPr>
        </p:nvSpPr>
        <p:spPr/>
        <p:txBody>
          <a:bodyPr/>
          <a:lstStyle/>
          <a:p>
            <a:r>
              <a:rPr lang="en-US"/>
              <a:t>CGA LEGAL ADVISORY COMMITTEE</a:t>
            </a:r>
            <a:endParaRPr lang="en-US"/>
          </a:p>
        </p:txBody>
      </p:sp>
      <p:grpSp>
        <p:nvGrpSpPr>
          <p:cNvPr id="17" name="Group 16">
            <a:extLst>
              <a:ext uri="{FF2B5EF4-FFF2-40B4-BE49-F238E27FC236}">
                <a16:creationId xmlns:a16="http://schemas.microsoft.com/office/drawing/2014/main" id="{5F69A9E0-F720-2596-2DDE-591B6ADCA5E0}"/>
              </a:ext>
            </a:extLst>
          </p:cNvPr>
          <p:cNvGrpSpPr/>
          <p:nvPr/>
        </p:nvGrpSpPr>
        <p:grpSpPr>
          <a:xfrm>
            <a:off x="6391469" y="1683410"/>
            <a:ext cx="5114731" cy="4661406"/>
            <a:chOff x="6555580" y="2265101"/>
            <a:chExt cx="4950620" cy="4661406"/>
          </a:xfrm>
        </p:grpSpPr>
        <p:sp>
          <p:nvSpPr>
            <p:cNvPr id="15" name="Rectangle 14">
              <a:extLst>
                <a:ext uri="{FF2B5EF4-FFF2-40B4-BE49-F238E27FC236}">
                  <a16:creationId xmlns:a16="http://schemas.microsoft.com/office/drawing/2014/main" id="{0985DE68-BB20-F28A-9F73-8F28D7474AC0}"/>
                </a:ext>
              </a:extLst>
            </p:cNvPr>
            <p:cNvSpPr/>
            <p:nvPr/>
          </p:nvSpPr>
          <p:spPr>
            <a:xfrm>
              <a:off x="6555580" y="2265101"/>
              <a:ext cx="4950620" cy="466140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030FB24-5601-A988-8DA5-D77A1DA881F7}"/>
                </a:ext>
              </a:extLst>
            </p:cNvPr>
            <p:cNvSpPr txBox="1"/>
            <p:nvPr/>
          </p:nvSpPr>
          <p:spPr>
            <a:xfrm>
              <a:off x="6723530" y="2403398"/>
              <a:ext cx="4622040" cy="4314831"/>
            </a:xfrm>
            <a:prstGeom prst="rect">
              <a:avLst/>
            </a:prstGeom>
            <a:noFill/>
          </p:spPr>
          <p:txBody>
            <a:bodyPr wrap="square" rtlCol="0">
              <a:noAutofit/>
            </a:bodyPr>
            <a:lstStyle/>
            <a:p>
              <a:r>
                <a:rPr lang="en-US" b="1">
                  <a:solidFill>
                    <a:srgbClr val="003D58"/>
                  </a:solidFill>
                  <a:latin typeface="+mj-lt"/>
                </a:rPr>
                <a:t>What This Means for You</a:t>
              </a:r>
            </a:p>
            <a:p>
              <a:pPr marL="274320" marR="0" lvl="0" indent="-274320" algn="l" defTabSz="914400" rtl="0" eaLnBrk="1" fontAlgn="auto" latinLnBrk="0" hangingPunct="1">
                <a:lnSpc>
                  <a:spcPct val="100000"/>
                </a:lnSpc>
                <a:spcBef>
                  <a:spcPts val="600"/>
                </a:spcBef>
                <a:spcAft>
                  <a:spcPct val="0"/>
                </a:spcAft>
                <a:buClr>
                  <a:srgbClr val="B2BB1E"/>
                </a:buClr>
                <a:buSzTx/>
                <a:buFont typeface="Arial" panose="020b0604020202020204" pitchFamily="34" charset="0"/>
                <a:buChar char="•"/>
                <a:defRPr/>
              </a:pPr>
              <a:r>
                <a:rPr kumimoji="0" lang="en-US" sz="14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Cluster Targeting is a Core Strategy</a:t>
              </a:r>
              <a:br>
                <a:rPr kumimoji="0" lang="en-US" sz="14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Chanler files against all similarly situated defendants once he identifies a product category. One notice signals others are coming—for you and your competitors</a:t>
              </a:r>
              <a:r>
                <a:rPr kumimoji="0" lang="en-US" sz="1200" b="0" i="1" u="none" strike="noStrike" kern="1200" cap="none" spc="0" normalizeH="0" baseline="0" noProof="0">
                  <a:ln>
                    <a:noFill/>
                  </a:ln>
                  <a:solidFill>
                    <a:srgbClr val="000000"/>
                  </a:solidFill>
                  <a:effectLst/>
                  <a:uLnTx/>
                  <a:uFillTx/>
                  <a:latin typeface="Georgia" panose="02040502050405020303" pitchFamily="18" charset="0"/>
                  <a:ea typeface="+mn-ea"/>
                  <a:cs typeface="+mn-cs"/>
                </a:rPr>
                <a:t>.</a:t>
              </a:r>
            </a:p>
            <a:p>
              <a:pPr marL="274320" marR="0" lvl="0" indent="-274320" algn="l" defTabSz="914400" rtl="0" eaLnBrk="1" fontAlgn="auto" latinLnBrk="0" hangingPunct="1">
                <a:lnSpc>
                  <a:spcPct val="100000"/>
                </a:lnSpc>
                <a:spcBef>
                  <a:spcPts val="600"/>
                </a:spcBef>
                <a:spcAft>
                  <a:spcPct val="0"/>
                </a:spcAft>
                <a:buClr>
                  <a:srgbClr val="B2BB1E"/>
                </a:buClr>
                <a:buSzTx/>
                <a:buFont typeface="Arial" panose="020b0604020202020204" pitchFamily="34" charset="0"/>
                <a:buChar char="•"/>
                <a:defRPr/>
              </a:pPr>
              <a:r>
                <a:rPr kumimoji="0" lang="en-US" sz="14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Settlements are Mostly Attorneys’ Fees</a:t>
              </a:r>
              <a:br>
                <a:rPr kumimoji="0" lang="en-US" sz="16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Penalty risk is modest, but litigation cost risk is real. The typical settlement runs low-to-mid five figures—almost entirely legal fees and costs.</a:t>
              </a:r>
            </a:p>
            <a:p>
              <a:pPr marL="274320" marR="0" lvl="0" indent="-274320" algn="l" defTabSz="914400" rtl="0" eaLnBrk="1" fontAlgn="auto" latinLnBrk="0" hangingPunct="1">
                <a:lnSpc>
                  <a:spcPct val="100000"/>
                </a:lnSpc>
                <a:spcBef>
                  <a:spcPts val="600"/>
                </a:spcBef>
                <a:spcAft>
                  <a:spcPct val="0"/>
                </a:spcAft>
                <a:buClr>
                  <a:srgbClr val="B2BB1E"/>
                </a:buClr>
                <a:buSzTx/>
                <a:buFont typeface="Arial" panose="020b0604020202020204" pitchFamily="34" charset="0"/>
                <a:buChar char="•"/>
                <a:defRPr/>
              </a:pPr>
              <a:r>
                <a:rPr kumimoji="0" lang="en-US" sz="14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Consent Judgments Cost ~2x More</a:t>
              </a:r>
              <a:br>
                <a:rPr kumimoji="0" lang="en-US"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Private settlement is nearly always preferable. Speed of response directly affects your economics.</a:t>
              </a:r>
            </a:p>
            <a:p>
              <a:pPr marL="274320" marR="0" lvl="0" indent="-274320" algn="l" defTabSz="914400" rtl="0" eaLnBrk="1" fontAlgn="auto" latinLnBrk="0" hangingPunct="1">
                <a:lnSpc>
                  <a:spcPct val="100000"/>
                </a:lnSpc>
                <a:spcBef>
                  <a:spcPts val="600"/>
                </a:spcBef>
                <a:spcAft>
                  <a:spcPct val="0"/>
                </a:spcAft>
                <a:buClr>
                  <a:srgbClr val="B2BB1E"/>
                </a:buClr>
                <a:buSzTx/>
                <a:buFont typeface="Arial" panose="020b0604020202020204" pitchFamily="34" charset="0"/>
                <a:buChar char="•"/>
                <a:defRPr/>
              </a:pPr>
              <a:r>
                <a:rPr kumimoji="0" lang="en-US" sz="14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Delivery Platforms are Now Identified Targets</a:t>
              </a:r>
              <a:br>
                <a:rPr kumimoji="0" lang="en-US"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Food delivery platforms have significant exposure across their product catalogs. Enforcement will scale as plaintiffs see opportunity.</a:t>
              </a:r>
            </a:p>
            <a:p>
              <a:pPr marL="274320" marR="0" lvl="0" indent="-274320" algn="l" defTabSz="914400" rtl="0" eaLnBrk="1" fontAlgn="auto" latinLnBrk="0" hangingPunct="1">
                <a:lnSpc>
                  <a:spcPct val="100000"/>
                </a:lnSpc>
                <a:spcBef>
                  <a:spcPts val="600"/>
                </a:spcBef>
                <a:spcAft>
                  <a:spcPct val="0"/>
                </a:spcAft>
                <a:buClr>
                  <a:srgbClr val="B2BB1E"/>
                </a:buClr>
                <a:buSzTx/>
                <a:buFont typeface="Arial" panose="020b0604020202020204" pitchFamily="34" charset="0"/>
                <a:buChar char="•"/>
                <a:defRPr/>
              </a:pPr>
              <a:r>
                <a:rPr kumimoji="0" lang="en-US" sz="14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Grocery Retailers Have Indirect Exposure</a:t>
              </a:r>
              <a:br>
                <a:rPr kumimoji="0" 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b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If your products are on these platforms without Prop 65 warnings, your supply chain compliance posture is only as strong as the weakest link.</a:t>
              </a:r>
            </a:p>
          </p:txBody>
        </p:sp>
      </p:grpSp>
      <p:graphicFrame>
        <p:nvGraphicFramePr>
          <p:cNvPr id="2" name="Table 1">
            <a:extLst>
              <a:ext uri="{FF2B5EF4-FFF2-40B4-BE49-F238E27FC236}">
                <a16:creationId xmlns:a16="http://schemas.microsoft.com/office/drawing/2014/main" id="{E317BBEB-6297-CF25-794F-4BE748280EFA}"/>
              </a:ext>
            </a:extLst>
          </p:cNvPr>
          <p:cNvGraphicFramePr>
            <a:graphicFrameLocks noGrp="1"/>
          </p:cNvGraphicFramePr>
          <p:nvPr>
            <p:extLst>
              <p:ext uri="{D42A27DB-BD31-4B8C-83A1-F6EECF244321}">
                <p14:modId val="758323475"/>
              </p:ext>
            </p:extLst>
          </p:nvPr>
        </p:nvGraphicFramePr>
        <p:xfrm>
          <a:off x="685800" y="2057400"/>
          <a:ext cx="5539714" cy="4114796"/>
        </p:xfrm>
        <a:graphic>
          <a:graphicData uri="http://schemas.openxmlformats.org/drawingml/2006/table">
            <a:tbl>
              <a:tblPr firstRow="1" bandRow="1">
                <a:tableStyleId>{5C22544A-7EE6-4342-B048-85BDC9FD1C3A}</a:tableStyleId>
              </a:tblPr>
              <a:tblGrid>
                <a:gridCol w="2803849">
                  <a:extLst>
                    <a:ext uri="{9D8B030D-6E8A-4147-A177-3AD203B41FA5}">
                      <a16:colId xmlns:a16="http://schemas.microsoft.com/office/drawing/2014/main" val="3275650628"/>
                    </a:ext>
                  </a:extLst>
                </a:gridCol>
                <a:gridCol w="2735865">
                  <a:extLst>
                    <a:ext uri="{9D8B030D-6E8A-4147-A177-3AD203B41FA5}">
                      <a16:colId xmlns:a16="http://schemas.microsoft.com/office/drawing/2014/main" val="2864159705"/>
                    </a:ext>
                  </a:extLst>
                </a:gridCol>
              </a:tblGrid>
              <a:tr h="505901">
                <a:tc gridSpan="2">
                  <a:txBody>
                    <a:bodyPr vert="horz" wrap="square"/>
                    <a:lstStyle/>
                    <a:p>
                      <a:pPr algn="ctr"/>
                      <a:r>
                        <a:rPr lang="en-US" sz="1600">
                          <a:latin typeface="+mj-lt"/>
                        </a:rPr>
                        <a:t>Clifford Chanler: Enforcer Profile</a:t>
                      </a:r>
                    </a:p>
                  </a:txBody>
                  <a:tcPr anchor="ctr">
                    <a:solidFill>
                      <a:srgbClr val="003D58"/>
                    </a:solidFill>
                  </a:tcPr>
                </a:tc>
                <a:tc hMerge="1">
                  <a:txBody>
                    <a:bodyPr vert="horz" wrap="square"/>
                    <a:lstStyle/>
                    <a:p>
                      <a:endParaRPr lang="en-US"/>
                    </a:p>
                  </a:txBody>
                  <a:tcPr/>
                </a:tc>
                <a:extLst>
                  <a:ext uri="{0D108BD9-81ED-4DB2-BD59-A6C34878D82A}">
                    <a16:rowId xmlns:a16="http://schemas.microsoft.com/office/drawing/2014/main" val="1575553764"/>
                  </a:ext>
                </a:extLst>
              </a:tr>
              <a:tr h="505901">
                <a:tc>
                  <a:txBody>
                    <a:bodyPr vert="horz" wrap="square"/>
                    <a:lstStyle/>
                    <a:p>
                      <a:r>
                        <a:rPr lang="en-US" sz="1200">
                          <a:solidFill>
                            <a:schemeClr val="bg1">
                              <a:lumMod val="50000"/>
                            </a:schemeClr>
                          </a:solidFill>
                        </a:rPr>
                        <a:t>Active Since</a:t>
                      </a:r>
                    </a:p>
                  </a:txBody>
                  <a:tcPr anchor="ctr">
                    <a:solidFill>
                      <a:schemeClr val="bg1">
                        <a:lumMod val="95000"/>
                      </a:schemeClr>
                    </a:solidFill>
                  </a:tcPr>
                </a:tc>
                <a:tc>
                  <a:txBody>
                    <a:bodyPr vert="horz" wrap="square"/>
                    <a:lstStyle/>
                    <a:p>
                      <a:r>
                        <a:rPr lang="en-US" sz="1200" b="1">
                          <a:solidFill>
                            <a:schemeClr val="tx1"/>
                          </a:solidFill>
                        </a:rPr>
                        <a:t>Early 1990s</a:t>
                      </a:r>
                    </a:p>
                  </a:txBody>
                  <a:tcPr anchor="ctr">
                    <a:solidFill>
                      <a:schemeClr val="bg1">
                        <a:lumMod val="95000"/>
                      </a:schemeClr>
                    </a:solidFill>
                  </a:tcPr>
                </a:tc>
                <a:extLst>
                  <a:ext uri="{0D108BD9-81ED-4DB2-BD59-A6C34878D82A}">
                    <a16:rowId xmlns:a16="http://schemas.microsoft.com/office/drawing/2014/main" val="4292862136"/>
                  </a:ext>
                </a:extLst>
              </a:tr>
              <a:tr h="505901">
                <a:tc>
                  <a:txBody>
                    <a:bodyPr vert="horz" wrap="square"/>
                    <a:lstStyle/>
                    <a:p>
                      <a:r>
                        <a:rPr lang="en-US" sz="1200">
                          <a:solidFill>
                            <a:schemeClr val="bg1">
                              <a:lumMod val="50000"/>
                            </a:schemeClr>
                          </a:solidFill>
                        </a:rPr>
                        <a:t>2025 Notices Filed (YTD)</a:t>
                      </a:r>
                    </a:p>
                  </a:txBody>
                  <a:tcPr anchor="ctr">
                    <a:solidFill>
                      <a:schemeClr val="bg1"/>
                    </a:solidFill>
                  </a:tcPr>
                </a:tc>
                <a:tc>
                  <a:txBody>
                    <a:bodyPr vert="horz" wrap="square"/>
                    <a:lstStyle/>
                    <a:p>
                      <a:r>
                        <a:rPr lang="en-US" sz="1200" b="1">
                          <a:solidFill>
                            <a:schemeClr val="tx1"/>
                          </a:solidFill>
                        </a:rPr>
                        <a:t>46 60-Day Notices</a:t>
                      </a:r>
                    </a:p>
                  </a:txBody>
                  <a:tcPr anchor="ctr">
                    <a:solidFill>
                      <a:schemeClr val="bg1"/>
                    </a:solidFill>
                  </a:tcPr>
                </a:tc>
                <a:extLst>
                  <a:ext uri="{0D108BD9-81ED-4DB2-BD59-A6C34878D82A}">
                    <a16:rowId xmlns:a16="http://schemas.microsoft.com/office/drawing/2014/main" val="2479896962"/>
                  </a:ext>
                </a:extLst>
              </a:tr>
              <a:tr h="539695">
                <a:tc>
                  <a:txBody>
                    <a:bodyPr vert="horz" wrap="square"/>
                    <a:lstStyle/>
                    <a:p>
                      <a:r>
                        <a:rPr lang="en-US" sz="1200">
                          <a:solidFill>
                            <a:schemeClr val="bg1">
                              <a:lumMod val="50000"/>
                            </a:schemeClr>
                          </a:solidFill>
                        </a:rPr>
                        <a:t>Avg. Settlement (Last 12 Months)</a:t>
                      </a:r>
                    </a:p>
                  </a:txBody>
                  <a:tcPr anchor="ctr">
                    <a:solidFill>
                      <a:schemeClr val="bg1">
                        <a:lumMod val="95000"/>
                      </a:schemeClr>
                    </a:solidFill>
                  </a:tcPr>
                </a:tc>
                <a:tc>
                  <a:txBody>
                    <a:bodyPr vert="horz" wrap="square"/>
                    <a:lstStyle/>
                    <a:p>
                      <a:r>
                        <a:rPr lang="en-US" sz="1200" b="1">
                          <a:solidFill>
                            <a:schemeClr val="tx1"/>
                          </a:solidFill>
                        </a:rPr>
                        <a:t>$41,500</a:t>
                      </a:r>
                    </a:p>
                  </a:txBody>
                  <a:tcPr anchor="ctr">
                    <a:solidFill>
                      <a:schemeClr val="bg1">
                        <a:lumMod val="95000"/>
                      </a:schemeClr>
                    </a:solidFill>
                  </a:tcPr>
                </a:tc>
                <a:extLst>
                  <a:ext uri="{0D108BD9-81ED-4DB2-BD59-A6C34878D82A}">
                    <a16:rowId xmlns:a16="http://schemas.microsoft.com/office/drawing/2014/main" val="1197394915"/>
                  </a:ext>
                </a:extLst>
              </a:tr>
              <a:tr h="505901">
                <a:tc>
                  <a:txBody>
                    <a:bodyPr vert="horz" wrap="square"/>
                    <a:lstStyle/>
                    <a:p>
                      <a:r>
                        <a:rPr lang="en-US" sz="1200">
                          <a:solidFill>
                            <a:schemeClr val="bg1">
                              <a:lumMod val="50000"/>
                            </a:schemeClr>
                          </a:solidFill>
                        </a:rPr>
                        <a:t>Largest Recent Settlement</a:t>
                      </a:r>
                    </a:p>
                  </a:txBody>
                  <a:tcPr anchor="ctr">
                    <a:solidFill>
                      <a:schemeClr val="bg1"/>
                    </a:solidFill>
                  </a:tcPr>
                </a:tc>
                <a:tc>
                  <a:txBody>
                    <a:bodyPr vert="horz" wrap="square"/>
                    <a:lstStyle/>
                    <a:p>
                      <a:r>
                        <a:rPr lang="en-US" sz="1200" b="1">
                          <a:solidFill>
                            <a:schemeClr val="tx1"/>
                          </a:solidFill>
                        </a:rPr>
                        <a:t>$546,800 (2024)</a:t>
                      </a:r>
                    </a:p>
                  </a:txBody>
                  <a:tcPr anchor="ctr">
                    <a:solidFill>
                      <a:schemeClr val="bg1"/>
                    </a:solidFill>
                  </a:tcPr>
                </a:tc>
                <a:extLst>
                  <a:ext uri="{0D108BD9-81ED-4DB2-BD59-A6C34878D82A}">
                    <a16:rowId xmlns:a16="http://schemas.microsoft.com/office/drawing/2014/main" val="4216734880"/>
                  </a:ext>
                </a:extLst>
              </a:tr>
              <a:tr h="505901">
                <a:tc>
                  <a:txBody>
                    <a:bodyPr vert="horz" wrap="square"/>
                    <a:lstStyle/>
                    <a:p>
                      <a:r>
                        <a:rPr lang="en-US" sz="1200">
                          <a:solidFill>
                            <a:schemeClr val="bg1">
                              <a:lumMod val="50000"/>
                            </a:schemeClr>
                          </a:solidFill>
                        </a:rPr>
                        <a:t>Second Largest</a:t>
                      </a:r>
                    </a:p>
                  </a:txBody>
                  <a:tcPr anchor="ctr">
                    <a:solidFill>
                      <a:schemeClr val="bg1">
                        <a:lumMod val="95000"/>
                      </a:schemeClr>
                    </a:solidFill>
                  </a:tcPr>
                </a:tc>
                <a:tc>
                  <a:txBody>
                    <a:bodyPr vert="horz" wrap="square"/>
                    <a:lstStyle/>
                    <a:p>
                      <a:r>
                        <a:rPr lang="en-US" sz="1200" b="1">
                          <a:solidFill>
                            <a:schemeClr val="tx1"/>
                          </a:solidFill>
                        </a:rPr>
                        <a:t>$250,000 (2024)</a:t>
                      </a:r>
                    </a:p>
                  </a:txBody>
                  <a:tcPr anchor="ctr">
                    <a:solidFill>
                      <a:schemeClr val="bg1">
                        <a:lumMod val="95000"/>
                      </a:schemeClr>
                    </a:solidFill>
                  </a:tcPr>
                </a:tc>
                <a:extLst>
                  <a:ext uri="{0D108BD9-81ED-4DB2-BD59-A6C34878D82A}">
                    <a16:rowId xmlns:a16="http://schemas.microsoft.com/office/drawing/2014/main" val="1601418724"/>
                  </a:ext>
                </a:extLst>
              </a:tr>
              <a:tr h="505901">
                <a:tc>
                  <a:txBody>
                    <a:bodyPr vert="horz" wrap="square"/>
                    <a:lstStyle/>
                    <a:p>
                      <a:r>
                        <a:rPr lang="en-US" sz="1200">
                          <a:solidFill>
                            <a:schemeClr val="bg1">
                              <a:lumMod val="50000"/>
                            </a:schemeClr>
                          </a:solidFill>
                        </a:rPr>
                        <a:t>Notices to Walmart (since 2020)</a:t>
                      </a:r>
                    </a:p>
                  </a:txBody>
                  <a:tcPr anchor="ctr">
                    <a:solidFill>
                      <a:schemeClr val="bg1"/>
                    </a:solidFill>
                  </a:tcPr>
                </a:tc>
                <a:tc>
                  <a:txBody>
                    <a:bodyPr vert="horz" wrap="square"/>
                    <a:lstStyle/>
                    <a:p>
                      <a:r>
                        <a:rPr lang="en-US" sz="1200" b="1">
                          <a:solidFill>
                            <a:schemeClr val="tx1"/>
                          </a:solidFill>
                        </a:rPr>
                        <a:t>30+</a:t>
                      </a:r>
                    </a:p>
                  </a:txBody>
                  <a:tcPr anchor="ctr">
                    <a:solidFill>
                      <a:schemeClr val="bg1"/>
                    </a:solidFill>
                  </a:tcPr>
                </a:tc>
                <a:extLst>
                  <a:ext uri="{0D108BD9-81ED-4DB2-BD59-A6C34878D82A}">
                    <a16:rowId xmlns:a16="http://schemas.microsoft.com/office/drawing/2014/main" val="68101820"/>
                  </a:ext>
                </a:extLst>
              </a:tr>
              <a:tr h="539695">
                <a:tc>
                  <a:txBody>
                    <a:bodyPr vert="horz" wrap="square"/>
                    <a:lstStyle/>
                    <a:p>
                      <a:r>
                        <a:rPr lang="en-US" sz="1200">
                          <a:solidFill>
                            <a:schemeClr val="bg1">
                              <a:lumMod val="50000"/>
                            </a:schemeClr>
                          </a:solidFill>
                        </a:rPr>
                        <a:t>Product Cluster – Moth Balls (2025)</a:t>
                      </a:r>
                    </a:p>
                  </a:txBody>
                  <a:tcPr anchor="ctr">
                    <a:solidFill>
                      <a:schemeClr val="bg1">
                        <a:lumMod val="95000"/>
                      </a:schemeClr>
                    </a:solidFill>
                  </a:tcPr>
                </a:tc>
                <a:tc>
                  <a:txBody>
                    <a:bodyPr vert="horz" wrap="square"/>
                    <a:lstStyle/>
                    <a:p>
                      <a:r>
                        <a:rPr lang="en-US" sz="1200" b="1">
                          <a:solidFill>
                            <a:schemeClr val="tx1"/>
                          </a:solidFill>
                        </a:rPr>
                        <a:t>10 Notices Across Multiple Retailers</a:t>
                      </a:r>
                    </a:p>
                  </a:txBody>
                  <a:tcPr anchor="ctr">
                    <a:solidFill>
                      <a:schemeClr val="bg1">
                        <a:lumMod val="95000"/>
                      </a:schemeClr>
                    </a:solidFill>
                  </a:tcPr>
                </a:tc>
                <a:extLst>
                  <a:ext uri="{0D108BD9-81ED-4DB2-BD59-A6C34878D82A}">
                    <a16:rowId xmlns:a16="http://schemas.microsoft.com/office/drawing/2014/main" val="1320057421"/>
                  </a:ext>
                </a:extLst>
              </a:tr>
            </a:tbl>
          </a:graphicData>
        </a:graphic>
      </p:graphicFrame>
    </p:spTree>
    <p:extLst>
      <p:ext uri="{BB962C8B-B14F-4D97-AF65-F5344CB8AC3E}">
        <p14:creationId val="3629035948"/>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EB1BC26D-D157-E413-B01F-54C75B35495E}"/>
            </a:ext>
          </a:extLst>
        </p:cNvPr>
        <p:cNvGrpSpPr/>
        <p:nvPr/>
      </p:nvGrpSpPr>
      <p:grpSpPr>
        <a:xfrm>
          <a:off x="0" y="0"/>
          <a:ext cx="0" cy="0"/>
        </a:xfrm>
      </p:grpSpPr>
      <p:sp>
        <p:nvSpPr>
          <p:cNvPr id="2" name="Text Placeholder 1">
            <a:extLst>
              <a:ext uri="{FF2B5EF4-FFF2-40B4-BE49-F238E27FC236}">
                <a16:creationId xmlns:a16="http://schemas.microsoft.com/office/drawing/2014/main" id="{C278CF7F-1441-6180-93D7-D2480A81CE34}"/>
              </a:ext>
            </a:extLst>
          </p:cNvPr>
          <p:cNvSpPr>
            <a:spLocks noGrp="1"/>
          </p:cNvSpPr>
          <p:nvPr>
            <p:ph type="body" idx="1"/>
          </p:nvPr>
        </p:nvSpPr>
        <p:spPr/>
        <p:txBody>
          <a:bodyPr/>
          <a:lstStyle/>
          <a:p>
            <a:r>
              <a:rPr lang="en-US"/>
              <a:t>Non-traditional Retailers: Delivery Platforms and Gig Marketplaces</a:t>
            </a:r>
          </a:p>
        </p:txBody>
      </p:sp>
      <p:sp>
        <p:nvSpPr>
          <p:cNvPr id="3" name="Title 2">
            <a:extLst>
              <a:ext uri="{FF2B5EF4-FFF2-40B4-BE49-F238E27FC236}">
                <a16:creationId xmlns:a16="http://schemas.microsoft.com/office/drawing/2014/main" id="{0CE456EA-5BEE-FE7E-D4FD-C4B77F0E0CCD}"/>
              </a:ext>
            </a:extLst>
          </p:cNvPr>
          <p:cNvSpPr>
            <a:spLocks noGrp="1"/>
          </p:cNvSpPr>
          <p:nvPr>
            <p:ph type="title"/>
          </p:nvPr>
        </p:nvSpPr>
        <p:spPr/>
        <p:txBody>
          <a:bodyPr/>
          <a:lstStyle/>
          <a:p>
            <a:r>
              <a:rPr lang="en-US" sz="6200"/>
              <a:t>Welcome to the Party</a:t>
            </a:r>
          </a:p>
        </p:txBody>
      </p:sp>
      <p:sp>
        <p:nvSpPr>
          <p:cNvPr id="4" name="Text Placeholder 3">
            <a:extLst>
              <a:ext uri="{FF2B5EF4-FFF2-40B4-BE49-F238E27FC236}">
                <a16:creationId xmlns:a16="http://schemas.microsoft.com/office/drawing/2014/main" id="{B1E6278C-0B93-FC2C-7A9A-ED474F000A3A}"/>
              </a:ext>
            </a:extLst>
          </p:cNvPr>
          <p:cNvSpPr>
            <a:spLocks noGrp="1"/>
          </p:cNvSpPr>
          <p:nvPr>
            <p:ph type="body" sz="quarter" idx="10"/>
          </p:nvPr>
        </p:nvSpPr>
        <p:spPr/>
        <p:txBody>
          <a:bodyPr/>
          <a:lstStyle/>
          <a:p>
            <a:r>
              <a:rPr lang="en-US"/>
              <a:t>3</a:t>
            </a:r>
          </a:p>
        </p:txBody>
      </p:sp>
    </p:spTree>
    <p:extLst>
      <p:ext uri="{BB962C8B-B14F-4D97-AF65-F5344CB8AC3E}">
        <p14:creationId val="1650011345"/>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10.0.26200.0"/>
  <p:tag name="AS_RELEASE_DATE" val="2024.03.14"/>
  <p:tag name="AS_TITLE" val="Aspose.Slides for .NET 4.0 Client Profile"/>
  <p:tag name="AS_VERSION" val="24.3"/>
</p:tagLst>
</file>

<file path=ppt/theme/theme1.xml><?xml version="1.0" encoding="utf-8"?>
<a:theme xmlns:r="http://schemas.openxmlformats.org/officeDocument/2006/relationships" xmlns:a="http://schemas.openxmlformats.org/drawingml/2006/main" name="Marble-Shook-2021">
  <a:themeElements>
    <a:clrScheme name="Shook Color Palette">
      <a:dk1>
        <a:srgbClr val="000000"/>
      </a:dk1>
      <a:lt1>
        <a:srgbClr val="FFFFFF"/>
      </a:lt1>
      <a:dk2>
        <a:srgbClr val="F18A00"/>
      </a:dk2>
      <a:lt2>
        <a:srgbClr val="FF5100"/>
      </a:lt2>
      <a:accent1>
        <a:srgbClr val="62B2A5"/>
      </a:accent1>
      <a:accent2>
        <a:srgbClr val="007F6E"/>
      </a:accent2>
      <a:accent3>
        <a:srgbClr val="8662B9"/>
      </a:accent3>
      <a:accent4>
        <a:srgbClr val="270089"/>
      </a:accent4>
      <a:accent5>
        <a:srgbClr val="003DA6"/>
      </a:accent5>
      <a:accent6>
        <a:srgbClr val="8C827A"/>
      </a:accent6>
      <a:hlink>
        <a:srgbClr val="808285"/>
      </a:hlink>
      <a:folHlink>
        <a:srgbClr val="D1D3D4"/>
      </a:folHlink>
    </a:clrScheme>
    <a:fontScheme name="Shook Fonts">
      <a:majorFont>
        <a:latin typeface="Arial"/>
        <a:ea typeface="Arial"/>
        <a:cs typeface="Arial"/>
      </a:majorFont>
      <a:minorFont>
        <a:latin typeface="Georgia"/>
        <a:ea typeface="Georgia"/>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Presentation1" id="{5E06D8C6-F09C-CA45-8D56-1C8A7BFA32A1}" vid="{807DDCF3-4DCA-7540-8372-F5905C141000}"/>
    </a:ext>
  </a:extLst>
</a:theme>
</file>

<file path=ppt/theme/theme2.xml><?xml version="1.0" encoding="utf-8"?>
<a:theme xmlns:r="http://schemas.openxmlformats.org/officeDocument/2006/relationships" xmlns:a="http://schemas.openxmlformats.org/drawingml/2006/main" name="Office Theme">
  <a:themeElements>
    <a:clrScheme name="Shook Color Palette">
      <a:dk1>
        <a:srgbClr val="000000"/>
      </a:dk1>
      <a:lt1>
        <a:srgbClr val="FFFFFF"/>
      </a:lt1>
      <a:dk2>
        <a:srgbClr val="F18A00"/>
      </a:dk2>
      <a:lt2>
        <a:srgbClr val="FF6B00"/>
      </a:lt2>
      <a:accent1>
        <a:srgbClr val="66C9BA"/>
      </a:accent1>
      <a:accent2>
        <a:srgbClr val="7473C0"/>
      </a:accent2>
      <a:accent3>
        <a:srgbClr val="21145F"/>
      </a:accent3>
      <a:accent4>
        <a:srgbClr val="003DA6"/>
      </a:accent4>
      <a:accent5>
        <a:srgbClr val="758592"/>
      </a:accent5>
      <a:accent6>
        <a:srgbClr val="B5ADA5"/>
      </a:accent6>
      <a:hlink>
        <a:srgbClr val="000000"/>
      </a:hlink>
      <a:folHlink>
        <a:srgbClr val="F18A00"/>
      </a:folHlink>
    </a:clrScheme>
    <a:fontScheme name="Shook Fonts">
      <a:majorFont>
        <a:latin typeface="Arial"/>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Georgia"/>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Shook Color Palette">
      <a:dk1>
        <a:srgbClr val="000000"/>
      </a:dk1>
      <a:lt1>
        <a:srgbClr val="FFFFFF"/>
      </a:lt1>
      <a:dk2>
        <a:srgbClr val="F18A00"/>
      </a:dk2>
      <a:lt2>
        <a:srgbClr val="FF6B00"/>
      </a:lt2>
      <a:accent1>
        <a:srgbClr val="66C9BA"/>
      </a:accent1>
      <a:accent2>
        <a:srgbClr val="7473C0"/>
      </a:accent2>
      <a:accent3>
        <a:srgbClr val="21145F"/>
      </a:accent3>
      <a:accent4>
        <a:srgbClr val="003DA6"/>
      </a:accent4>
      <a:accent5>
        <a:srgbClr val="758592"/>
      </a:accent5>
      <a:accent6>
        <a:srgbClr val="B5ADA5"/>
      </a:accent6>
      <a:hlink>
        <a:srgbClr val="000000"/>
      </a:hlink>
      <a:folHlink>
        <a:srgbClr val="F18A00"/>
      </a:folHlink>
    </a:clrScheme>
    <a:fontScheme name="Shook Fonts">
      <a:majorFont>
        <a:latin typeface="Arial"/>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Georgia"/>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BD-Shook-Presentation-Template_2026</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24.0300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