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8" r:id="rId4"/>
    <p:sldId id="267" r:id="rId5"/>
    <p:sldId id="269" r:id="rId6"/>
    <p:sldId id="271" r:id="rId7"/>
    <p:sldId id="27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0D8E8"/>
    <a:srgbClr val="795494"/>
    <a:srgbClr val="A1D210"/>
    <a:srgbClr val="787878"/>
    <a:srgbClr val="4F1C58"/>
    <a:srgbClr val="C6635C"/>
    <a:srgbClr val="F3BBB3"/>
    <a:srgbClr val="E87667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9639" autoAdjust="0"/>
  </p:normalViewPr>
  <p:slideViewPr>
    <p:cSldViewPr>
      <p:cViewPr varScale="1">
        <p:scale>
          <a:sx n="167" d="100"/>
          <a:sy n="167" d="100"/>
        </p:scale>
        <p:origin x="912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ableStyles" Target="tableStyle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heme" Target="theme/theme1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viewProps" Target="viewProps.xml" Id="rId11" /><Relationship Type="http://schemas.openxmlformats.org/officeDocument/2006/relationships/slide" Target="slides/slide4.xml" Id="rId5" /><Relationship Type="http://schemas.openxmlformats.org/officeDocument/2006/relationships/presProps" Target="presProps.xml" Id="rId10" /><Relationship Type="http://schemas.openxmlformats.org/officeDocument/2006/relationships/slide" Target="slides/slide3.xml" Id="rId4" /><Relationship Type="http://schemas.openxmlformats.org/officeDocument/2006/relationships/notesMaster" Target="notesMasters/notesMaster1.xml" Id="rId9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 Light" pitchFamily="34" charset="0"/>
              </a:defRPr>
            </a:lvl1pPr>
          </a:lstStyle>
          <a:p>
            <a:fld id="{3228DFB7-3EAF-4904-BBBB-5EE295611A0B}" type="datetimeFigureOut">
              <a:rPr lang="en-US" smtClean="0"/>
              <a:pPr/>
              <a:t>5/6/2026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 Light" pitchFamily="34" charset="0"/>
              </a:defRPr>
            </a:lvl1pPr>
          </a:lstStyle>
          <a:p>
            <a:fld id="{C52B7A3E-73A3-41EE-91F3-969AF6BA1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7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yriad Pro Light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yriad Pro Light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yriad Pro Light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yriad Pro Light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yriad Pro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5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0" y="4834"/>
            <a:ext cx="9144000" cy="5157216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834712"/>
            <a:ext cx="9144000" cy="30878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5000"/>
                </a:schemeClr>
              </a:gs>
              <a:gs pos="50000">
                <a:schemeClr val="bg1">
                  <a:alpha val="50000"/>
                </a:schemeClr>
              </a:gs>
              <a:gs pos="100000">
                <a:srgbClr val="FFFFFF">
                  <a:shade val="100000"/>
                  <a:satMod val="115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504950"/>
            <a:ext cx="7010400" cy="609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600200" y="2343150"/>
            <a:ext cx="5943600" cy="3428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647950"/>
            <a:ext cx="7010400" cy="6096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Myriad Pro Light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author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91400" y="4828044"/>
            <a:ext cx="1752600" cy="381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Add 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5" y="4891277"/>
            <a:ext cx="2194565" cy="19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33103" y="285750"/>
            <a:ext cx="6477794" cy="4267200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latin typeface="Myriad Pro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8" name="Freeform 7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0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0"/>
            <a:ext cx="8229600" cy="5905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6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715975" y="209550"/>
            <a:ext cx="7712050" cy="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Freeform 7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4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33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spect="1"/>
          </p:cNvSpPr>
          <p:nvPr userDrawn="1"/>
        </p:nvSpPr>
        <p:spPr>
          <a:xfrm>
            <a:off x="990600" y="395207"/>
            <a:ext cx="1603439" cy="1597424"/>
          </a:xfrm>
          <a:prstGeom prst="ellipse">
            <a:avLst/>
          </a:prstGeom>
          <a:noFill/>
          <a:ln w="88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0" y="1395051"/>
            <a:ext cx="32766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663" y="517263"/>
            <a:ext cx="1353312" cy="13533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Myriad Pro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photo.</a:t>
            </a:r>
          </a:p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219200" y="2266950"/>
            <a:ext cx="6705600" cy="2362200"/>
          </a:xfrm>
        </p:spPr>
        <p:txBody>
          <a:bodyPr/>
          <a:lstStyle>
            <a:lvl1pPr marL="0" indent="0">
              <a:buNone/>
              <a:defRPr sz="2400" b="1">
                <a:latin typeface="Myriad Pro Light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80000"/>
              <a:defRPr sz="2000">
                <a:latin typeface="Myriad Pro Light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600">
                <a:latin typeface="Myriad Pro Light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400">
                <a:latin typeface="Myriad Pro Light" pitchFamily="34" charset="0"/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4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Oval 18"/>
          <p:cNvSpPr>
            <a:spLocks noChangeAspect="1"/>
          </p:cNvSpPr>
          <p:nvPr userDrawn="1"/>
        </p:nvSpPr>
        <p:spPr>
          <a:xfrm>
            <a:off x="1106519" y="509178"/>
            <a:ext cx="1371600" cy="1369483"/>
          </a:xfrm>
          <a:prstGeom prst="ellipse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71800" y="895350"/>
            <a:ext cx="38100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add speaker</a:t>
            </a:r>
          </a:p>
        </p:txBody>
      </p:sp>
    </p:spTree>
    <p:extLst>
      <p:ext uri="{BB962C8B-B14F-4D97-AF65-F5344CB8AC3E}">
        <p14:creationId xmlns:p14="http://schemas.microsoft.com/office/powerpoint/2010/main" val="2640309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21469" y="1200150"/>
            <a:ext cx="8501063" cy="3242311"/>
          </a:xfrm>
        </p:spPr>
        <p:txBody>
          <a:bodyPr>
            <a:normAutofit/>
          </a:bodyPr>
          <a:lstStyle>
            <a:lvl1pPr marL="175022" indent="-175022">
              <a:buClr>
                <a:srgbClr val="988F86"/>
              </a:buClr>
              <a:buSzPct val="80000"/>
              <a:buFontTx/>
              <a:buBlip>
                <a:blip r:embed="rId2"/>
              </a:buBlip>
              <a:defRPr sz="2000">
                <a:latin typeface="Myriad Pro Light" pitchFamily="34" charset="0"/>
              </a:defRPr>
            </a:lvl1pPr>
            <a:lvl2pPr marL="386954" indent="-1714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–"/>
              <a:defRPr sz="1800">
                <a:latin typeface="Myriad Pro Light" pitchFamily="34" charset="0"/>
              </a:defRPr>
            </a:lvl2pPr>
            <a:lvl3pPr marL="598885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400">
                <a:latin typeface="Myriad Pro Light" pitchFamily="34" charset="0"/>
              </a:defRPr>
            </a:lvl3pPr>
            <a:lvl4pPr marL="816769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200" baseline="0">
                <a:latin typeface="Myriad Pro Light" pitchFamily="34" charset="0"/>
              </a:defRPr>
            </a:lvl4pPr>
            <a:lvl5pPr marL="1028700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2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715975" y="209550"/>
            <a:ext cx="7712050" cy="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9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ardno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715975" y="209550"/>
            <a:ext cx="7712050" cy="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321469" y="1200150"/>
            <a:ext cx="8501063" cy="3242311"/>
          </a:xfrm>
        </p:spPr>
        <p:txBody>
          <a:bodyPr>
            <a:normAutofit/>
          </a:bodyPr>
          <a:lstStyle>
            <a:lvl1pPr marL="175022" indent="-175022">
              <a:buClr>
                <a:srgbClr val="988F86"/>
              </a:buClr>
              <a:buSzPct val="80000"/>
              <a:buFontTx/>
              <a:buBlip>
                <a:blip r:embed="rId2"/>
              </a:buBlip>
              <a:defRPr sz="2000">
                <a:latin typeface="Myriad Pro Light" pitchFamily="34" charset="0"/>
              </a:defRPr>
            </a:lvl1pPr>
            <a:lvl2pPr marL="386954" indent="-17145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Arial" panose="020B0604020202020204" pitchFamily="34" charset="0"/>
              <a:buChar char="–"/>
              <a:defRPr sz="1800">
                <a:latin typeface="Myriad Pro Light" pitchFamily="34" charset="0"/>
              </a:defRPr>
            </a:lvl2pPr>
            <a:lvl3pPr marL="598885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400">
                <a:latin typeface="Myriad Pro Light" pitchFamily="34" charset="0"/>
              </a:defRPr>
            </a:lvl3pPr>
            <a:lvl4pPr marL="816769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200" baseline="0">
                <a:latin typeface="Myriad Pro Light" pitchFamily="34" charset="0"/>
              </a:defRPr>
            </a:lvl4pPr>
            <a:lvl5pPr marL="1028700" indent="-17145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2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853" y="4725804"/>
            <a:ext cx="440054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Privileged &amp; Confidential / Prepared at Request of Counsel</a:t>
            </a:r>
            <a:endParaRPr lang="en-AU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726995"/>
            <a:ext cx="642938" cy="273844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86800" y="4853539"/>
            <a:ext cx="457200" cy="309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AC7E7B-79DF-466B-BA80-2729612268B9}" type="slidenum">
              <a:rPr lang="en-US" smtClean="0">
                <a:latin typeface="Myriad Pro Light" pitchFamily="34" charset="0"/>
              </a:rPr>
              <a:pPr algn="ctr"/>
              <a:t>‹#›</a:t>
            </a:fld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42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766763"/>
          </a:xfrm>
        </p:spPr>
        <p:txBody>
          <a:bodyPr anchor="b"/>
          <a:lstStyle>
            <a:lvl1pPr algn="l">
              <a:defRPr sz="1500" b="1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 sz="2400">
                <a:latin typeface="Myriad Pro Light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80000"/>
              <a:defRPr sz="2100">
                <a:latin typeface="Myriad Pro Light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800">
                <a:latin typeface="Myriad Pro Light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500">
                <a:latin typeface="Myriad Pro Light" pitchFamily="34" charset="0"/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500">
                <a:latin typeface="Myriad Pro Light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23950"/>
            <a:ext cx="3008313" cy="3470674"/>
          </a:xfrm>
        </p:spPr>
        <p:txBody>
          <a:bodyPr/>
          <a:lstStyle>
            <a:lvl1pPr marL="0" indent="0">
              <a:buNone/>
              <a:defRPr sz="1100">
                <a:latin typeface="Myriad Pro Light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6800" y="4853539"/>
            <a:ext cx="457200" cy="309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AC7E7B-79DF-466B-BA80-2729612268B9}" type="slidenum">
              <a:rPr lang="en-US" smtClean="0">
                <a:latin typeface="Myriad Pro Light" pitchFamily="34" charset="0"/>
              </a:rPr>
              <a:pPr algn="ctr"/>
              <a:t>‹#›</a:t>
            </a:fld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0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rdno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715975" y="209550"/>
            <a:ext cx="7712050" cy="48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850" y="4725804"/>
            <a:ext cx="44005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Privileged &amp; Confidential / Prepared at Request of Counsel</a:t>
            </a:r>
            <a:endParaRPr lang="en-A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21469" y="4726995"/>
            <a:ext cx="642938" cy="273844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6800" y="4853539"/>
            <a:ext cx="457200" cy="309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AC7E7B-79DF-466B-BA80-2729612268B9}" type="slidenum">
              <a:rPr lang="en-US" smtClean="0">
                <a:latin typeface="Myriad Pro Light" pitchFamily="34" charset="0"/>
              </a:rPr>
              <a:pPr algn="ctr"/>
              <a:t>‹#›</a:t>
            </a:fld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Images\Questions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"/>
          <a:stretch/>
        </p:blipFill>
        <p:spPr bwMode="auto">
          <a:xfrm>
            <a:off x="-1" y="-1"/>
            <a:ext cx="9161166" cy="516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703965" y="4845919"/>
            <a:ext cx="457200" cy="292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AC7E7B-79DF-466B-BA80-2729612268B9}" type="slidenum">
              <a:rPr lang="en-US" smtClean="0">
                <a:solidFill>
                  <a:schemeClr val="bg1"/>
                </a:solidFill>
                <a:latin typeface="Myriad Pro Light" pitchFamily="34" charset="0"/>
              </a:rPr>
              <a:pPr algn="ctr"/>
              <a:t>‹#›</a:t>
            </a:fld>
            <a:endParaRPr lang="en-US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1"/>
          </a:xfrm>
        </p:spPr>
        <p:txBody>
          <a:bodyPr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004148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SzPct val="80000"/>
              <a:buFontTx/>
              <a:buBlip>
                <a:blip r:embed="rId2"/>
              </a:buBlip>
              <a:defRPr sz="2800" b="1">
                <a:latin typeface="Myriad Pro Light" pitchFamily="34" charset="0"/>
              </a:defRPr>
            </a:lvl1pPr>
            <a:lvl2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defRPr sz="2400">
                <a:latin typeface="Myriad Pro Light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>
                <a:latin typeface="Myriad Pro Light" pitchFamily="34" charset="0"/>
              </a:defRPr>
            </a:lvl3pPr>
            <a:lvl4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800">
                <a:latin typeface="Myriad Pro Light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8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29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s\DB_Interior-Sacramen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8" y="591343"/>
            <a:ext cx="1772696" cy="194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3124200" y="591343"/>
            <a:ext cx="0" cy="342820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Images\smartphone_318-3344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00" y="2965514"/>
            <a:ext cx="245373" cy="2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>
            <a:spLocks noChangeAspect="1"/>
          </p:cNvSpPr>
          <p:nvPr userDrawn="1"/>
        </p:nvSpPr>
        <p:spPr>
          <a:xfrm>
            <a:off x="3667110" y="290275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3667703" y="353337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pic>
        <p:nvPicPr>
          <p:cNvPr id="19" name="Picture 3" descr="D:\Images\email-2048-bl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5" y="3528246"/>
            <a:ext cx="390144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61" y="1885950"/>
            <a:ext cx="47910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181475" y="2871221"/>
            <a:ext cx="3209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phone #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75" y="3526786"/>
            <a:ext cx="4352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533400" y="2599081"/>
            <a:ext cx="256273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Myriad Pro Light" pitchFamily="34" charset="0"/>
              </a:rPr>
              <a:t>Sacramento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621 Capitol Mall | 18th Floor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Sacramento, CA 95814</a:t>
            </a:r>
          </a:p>
          <a:p>
            <a:pPr>
              <a:spcBef>
                <a:spcPts val="300"/>
              </a:spcBef>
            </a:pPr>
            <a:r>
              <a:rPr lang="en-US" sz="1200" dirty="0" err="1">
                <a:effectLst/>
                <a:latin typeface="Myriad Pro Light" pitchFamily="34" charset="0"/>
              </a:rPr>
              <a:t>tel</a:t>
            </a:r>
            <a:r>
              <a:rPr lang="en-US" sz="1200" dirty="0">
                <a:effectLst/>
                <a:latin typeface="Myriad Pro Light" pitchFamily="34" charset="0"/>
              </a:rPr>
              <a:t>: </a:t>
            </a:r>
            <a:r>
              <a:rPr lang="en-US" sz="1200" dirty="0">
                <a:solidFill>
                  <a:srgbClr val="795494"/>
                </a:solidFill>
                <a:effectLst/>
                <a:latin typeface="Myriad Pro Light" pitchFamily="34" charset="0"/>
              </a:rPr>
              <a:t>916.444.1000</a:t>
            </a:r>
            <a:endParaRPr lang="en-US" sz="1200" dirty="0">
              <a:solidFill>
                <a:schemeClr val="tx1"/>
              </a:solidFill>
              <a:effectLst/>
              <a:latin typeface="Myriad Pro Light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Myriad Pro Light" pitchFamily="34" charset="0"/>
              </a:rPr>
              <a:t>www.downeybrand.com</a:t>
            </a:r>
            <a:endParaRPr lang="en-US" sz="1200" dirty="0">
              <a:solidFill>
                <a:srgbClr val="795494"/>
              </a:solidFill>
              <a:effectLst/>
              <a:latin typeface="Myriad Pro Light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9600" y="590550"/>
            <a:ext cx="1828800" cy="19812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" y="4857750"/>
            <a:ext cx="2194565" cy="19507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543245" y="83706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Myriad Pro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2221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mages\DB_Interior-SF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5" y="670560"/>
            <a:ext cx="1667334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Images\smartphone_318-3344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00" y="2965514"/>
            <a:ext cx="245373" cy="2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>
            <a:spLocks noChangeAspect="1"/>
          </p:cNvSpPr>
          <p:nvPr userDrawn="1"/>
        </p:nvSpPr>
        <p:spPr>
          <a:xfrm>
            <a:off x="3667110" y="290275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 userDrawn="1"/>
        </p:nvSpPr>
        <p:spPr>
          <a:xfrm>
            <a:off x="3667703" y="353337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pic>
        <p:nvPicPr>
          <p:cNvPr id="22" name="Picture 3" descr="D:\Images\email-2048-bl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5" y="3528246"/>
            <a:ext cx="390144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61" y="1885950"/>
            <a:ext cx="47910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181475" y="2871221"/>
            <a:ext cx="3209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phone #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75" y="3526786"/>
            <a:ext cx="4352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533400" y="2596083"/>
            <a:ext cx="264690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Myriad Pro Light" pitchFamily="34" charset="0"/>
              </a:rPr>
              <a:t>San Francisco</a:t>
            </a:r>
          </a:p>
          <a:p>
            <a:pPr>
              <a:spcBef>
                <a:spcPts val="300"/>
              </a:spcBef>
            </a:pPr>
            <a:r>
              <a:rPr lang="nb-NO" sz="1200" dirty="0">
                <a:effectLst/>
                <a:latin typeface="Myriad Pro Light" pitchFamily="34" charset="0"/>
              </a:rPr>
              <a:t>455 Market Street | Suite 1500 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San Francisco, CA 94105</a:t>
            </a:r>
          </a:p>
          <a:p>
            <a:pPr>
              <a:spcBef>
                <a:spcPts val="300"/>
              </a:spcBef>
            </a:pPr>
            <a:r>
              <a:rPr lang="en-US" sz="1200" dirty="0" err="1">
                <a:effectLst/>
                <a:latin typeface="Myriad Pro Light" pitchFamily="34" charset="0"/>
              </a:rPr>
              <a:t>tel</a:t>
            </a:r>
            <a:r>
              <a:rPr lang="en-US" sz="1200" dirty="0">
                <a:effectLst/>
                <a:latin typeface="Myriad Pro Light" pitchFamily="34" charset="0"/>
              </a:rPr>
              <a:t>: </a:t>
            </a:r>
            <a:r>
              <a:rPr lang="en-US" sz="1200" dirty="0">
                <a:solidFill>
                  <a:srgbClr val="795494"/>
                </a:solidFill>
                <a:effectLst/>
                <a:latin typeface="Myriad Pro Light" pitchFamily="34" charset="0"/>
              </a:rPr>
              <a:t>415.848.4800</a:t>
            </a:r>
            <a:endParaRPr lang="en-US" sz="1200" dirty="0">
              <a:solidFill>
                <a:schemeClr val="tx1"/>
              </a:solidFill>
              <a:effectLst/>
              <a:latin typeface="Myriad Pro Light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Myriad Pro Light" pitchFamily="34" charset="0"/>
              </a:rPr>
              <a:t>www.downeybrand.com</a:t>
            </a:r>
            <a:endParaRPr lang="en-US" sz="1200" dirty="0">
              <a:solidFill>
                <a:srgbClr val="795494"/>
              </a:solidFill>
              <a:effectLst/>
              <a:latin typeface="Myriad Pro Light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124200" y="591343"/>
            <a:ext cx="0" cy="342820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609600" y="590550"/>
            <a:ext cx="1752600" cy="19812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" y="4857750"/>
            <a:ext cx="2194565" cy="19507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543245" y="83706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Myriad Pro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799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3124200" y="591343"/>
            <a:ext cx="0" cy="315674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Images\DB_Interior-Stockt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0" y="594360"/>
            <a:ext cx="1736950" cy="19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Images\smartphone_318-3344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00" y="2965514"/>
            <a:ext cx="245373" cy="2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>
            <a:spLocks noChangeAspect="1"/>
          </p:cNvSpPr>
          <p:nvPr userDrawn="1"/>
        </p:nvSpPr>
        <p:spPr>
          <a:xfrm>
            <a:off x="3667110" y="290275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 userDrawn="1"/>
        </p:nvSpPr>
        <p:spPr>
          <a:xfrm>
            <a:off x="3667703" y="353337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pic>
        <p:nvPicPr>
          <p:cNvPr id="18" name="Picture 3" descr="D:\Images\email-2048-bl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5" y="3528246"/>
            <a:ext cx="390144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61" y="1885950"/>
            <a:ext cx="47910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181475" y="2871221"/>
            <a:ext cx="3209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phone #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75" y="3526786"/>
            <a:ext cx="4352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530352" y="2596896"/>
            <a:ext cx="27432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Myriad Pro Light" pitchFamily="34" charset="0"/>
              </a:rPr>
              <a:t>Stockton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3425 Brookside Road | Suite A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Stockton, CA 95219</a:t>
            </a:r>
          </a:p>
          <a:p>
            <a:pPr>
              <a:spcBef>
                <a:spcPts val="300"/>
              </a:spcBef>
            </a:pPr>
            <a:r>
              <a:rPr lang="en-US" sz="1200" dirty="0" err="1">
                <a:effectLst/>
                <a:latin typeface="Myriad Pro Light" pitchFamily="34" charset="0"/>
              </a:rPr>
              <a:t>tel</a:t>
            </a:r>
            <a:r>
              <a:rPr lang="en-US" sz="1200" dirty="0">
                <a:effectLst/>
                <a:latin typeface="Myriad Pro Light" pitchFamily="34" charset="0"/>
              </a:rPr>
              <a:t>: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ffectLst/>
                <a:latin typeface="Myriad Pro Light" pitchFamily="34" charset="0"/>
              </a:rPr>
              <a:t>209.473.6450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Myriad Pro Light" pitchFamily="34" charset="0"/>
              </a:rPr>
              <a:t>www.downeybr&amp;.com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 </a:t>
            </a:r>
            <a:endParaRPr lang="en-US" sz="1200" dirty="0">
              <a:solidFill>
                <a:srgbClr val="795494"/>
              </a:solidFill>
              <a:effectLst/>
              <a:latin typeface="Myriad Pro Light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3124200" y="591343"/>
            <a:ext cx="0" cy="342820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609600" y="590550"/>
            <a:ext cx="1752600" cy="19812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" y="4857750"/>
            <a:ext cx="2194565" cy="19507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4543245" y="83706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Myriad Pro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7991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3124200" y="591343"/>
            <a:ext cx="0" cy="3156744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Images\DB_Interior-Ren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"/>
            <a:ext cx="1736950" cy="19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Images\smartphone_318-33441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00" y="2965514"/>
            <a:ext cx="245373" cy="24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>
            <a:spLocks noChangeAspect="1"/>
          </p:cNvSpPr>
          <p:nvPr userDrawn="1"/>
        </p:nvSpPr>
        <p:spPr>
          <a:xfrm>
            <a:off x="3667110" y="290275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3667703" y="3533371"/>
            <a:ext cx="361965" cy="3619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pic>
        <p:nvPicPr>
          <p:cNvPr id="27" name="Picture 3" descr="D:\Images\email-2048-black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45" y="3528246"/>
            <a:ext cx="390144" cy="3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693661" y="1885950"/>
            <a:ext cx="4791075" cy="685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4181475" y="2871221"/>
            <a:ext cx="3209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phone #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4181475" y="3526786"/>
            <a:ext cx="4352925" cy="377556"/>
          </a:xfrm>
        </p:spPr>
        <p:txBody>
          <a:bodyPr/>
          <a:lstStyle>
            <a:lvl1pPr marL="0" indent="0">
              <a:buFontTx/>
              <a:buNone/>
              <a:defRPr sz="2000" b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email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530352" y="2596896"/>
            <a:ext cx="2743200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Myriad Pro Light" pitchFamily="34" charset="0"/>
              </a:rPr>
              <a:t>Reno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100 West Liberty St. | Suite 900</a:t>
            </a:r>
          </a:p>
          <a:p>
            <a:pPr>
              <a:spcBef>
                <a:spcPts val="300"/>
              </a:spcBef>
            </a:pPr>
            <a:r>
              <a:rPr lang="en-US" sz="1200" dirty="0">
                <a:effectLst/>
                <a:latin typeface="Myriad Pro Light" pitchFamily="34" charset="0"/>
              </a:rPr>
              <a:t>Reno, NV 89501-1958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/>
                <a:latin typeface="Myriad Pro Light" pitchFamily="34" charset="0"/>
              </a:rPr>
              <a:t>tel</a:t>
            </a:r>
            <a:r>
              <a:rPr lang="en-US" sz="1200" dirty="0">
                <a:effectLst/>
                <a:latin typeface="Myriad Pro Light" pitchFamily="34" charset="0"/>
              </a:rPr>
              <a:t>: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effectLst/>
                <a:latin typeface="Myriad Pro Light" pitchFamily="34" charset="0"/>
              </a:rPr>
              <a:t>775.329.5900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Myriad Pro Light" pitchFamily="34" charset="0"/>
              </a:rPr>
              <a:t>www.downeybr&amp;.com</a:t>
            </a:r>
            <a:endParaRPr lang="en-US" sz="1200" dirty="0">
              <a:solidFill>
                <a:srgbClr val="795494"/>
              </a:solidFill>
              <a:effectLst/>
              <a:latin typeface="Myriad Pro Light" pitchFamily="34" charset="0"/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124200" y="591343"/>
            <a:ext cx="0" cy="342820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09600" y="590550"/>
            <a:ext cx="1752600" cy="19812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5" y="4857750"/>
            <a:ext cx="2194565" cy="19507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43245" y="83706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Myriad Pro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0076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90551"/>
          </a:xfrm>
        </p:spPr>
        <p:txBody>
          <a:bodyPr>
            <a:noAutofit/>
          </a:bodyPr>
          <a:lstStyle>
            <a:lvl1pPr algn="l">
              <a:defRPr sz="3200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004148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SzPct val="80000"/>
              <a:buFontTx/>
              <a:buBlip>
                <a:blip r:embed="rId2"/>
              </a:buBlip>
              <a:defRPr sz="2800" b="1">
                <a:latin typeface="Myriad Pro Light" pitchFamily="34" charset="0"/>
              </a:defRPr>
            </a:lvl1pPr>
            <a:lvl2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defRPr sz="2400">
                <a:latin typeface="Myriad Pro Light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000">
                <a:latin typeface="Myriad Pro Light" pitchFamily="34" charset="0"/>
              </a:defRPr>
            </a:lvl3pPr>
            <a:lvl4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800">
                <a:latin typeface="Myriad Pro Light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800">
                <a:latin typeface="Myriad Pro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90551"/>
            <a:ext cx="5486400" cy="4698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9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1"/>
          </a:xfrm>
        </p:spPr>
        <p:txBody>
          <a:bodyPr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3576636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SzPct val="80000"/>
              <a:buFontTx/>
              <a:buBlip>
                <a:blip r:embed="rId2"/>
              </a:buBlip>
              <a:defRPr sz="2400" b="1">
                <a:latin typeface="Myriad Pro Light" pitchFamily="34" charset="0"/>
              </a:defRPr>
            </a:lvl1pPr>
            <a:lvl2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defRPr sz="2000">
                <a:latin typeface="Myriad Pro Light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800">
                <a:latin typeface="Myriad Pro Light" pitchFamily="34" charset="0"/>
              </a:defRPr>
            </a:lvl3pPr>
            <a:lvl4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600">
                <a:latin typeface="Myriad Pro Light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600">
                <a:latin typeface="Myriad Pro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3576636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SzPct val="80000"/>
              <a:buFontTx/>
              <a:buBlip>
                <a:blip r:embed="rId2"/>
              </a:buBlip>
              <a:defRPr sz="2400" b="1">
                <a:latin typeface="Myriad Pro Light" pitchFamily="34" charset="0"/>
              </a:defRPr>
            </a:lvl1pPr>
            <a:lvl2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defRPr sz="2000">
                <a:latin typeface="Myriad Pro Light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800">
                <a:latin typeface="Myriad Pro Light" pitchFamily="34" charset="0"/>
              </a:defRPr>
            </a:lvl3pPr>
            <a:lvl4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600">
                <a:latin typeface="Myriad Pro Light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600">
                <a:latin typeface="Myriad Pro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2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1"/>
          </a:xfrm>
        </p:spPr>
        <p:txBody>
          <a:bodyPr>
            <a:noAutofit/>
          </a:bodyPr>
          <a:lstStyle>
            <a:lvl1pPr>
              <a:defRPr sz="3200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27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latin typeface="Myriad Pro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28750"/>
            <a:ext cx="4040188" cy="3165872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Tx/>
              <a:buBlip>
                <a:blip r:embed="rId2"/>
              </a:buBlip>
              <a:defRPr sz="2000">
                <a:latin typeface="Myriad Pro Light" pitchFamily="34" charset="0"/>
              </a:defRPr>
            </a:lvl1pPr>
            <a:lvl2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defRPr sz="1800">
                <a:latin typeface="Myriad Pro Light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600">
                <a:latin typeface="Myriad Pro Light" pitchFamily="34" charset="0"/>
              </a:defRPr>
            </a:lvl3pPr>
            <a:lvl4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400">
                <a:latin typeface="Myriad Pro Light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400">
                <a:latin typeface="Myriad Pro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72728"/>
            <a:ext cx="4041775" cy="47982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latin typeface="Myriad Pro Ligh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428750"/>
            <a:ext cx="4041775" cy="3165872"/>
          </a:xfrm>
        </p:spPr>
        <p:txBody>
          <a:bodyPr>
            <a:normAutofit/>
          </a:bodyPr>
          <a:lstStyle>
            <a:lvl1pPr marL="342900" indent="-3429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buFontTx/>
              <a:buBlip>
                <a:blip r:embed="rId2"/>
              </a:buBlip>
              <a:defRPr sz="2000">
                <a:latin typeface="Myriad Pro Light" pitchFamily="34" charset="0"/>
              </a:defRPr>
            </a:lvl1pPr>
            <a:lvl2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80000"/>
              <a:defRPr sz="1800">
                <a:latin typeface="Myriad Pro Light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600">
                <a:latin typeface="Myriad Pro Light" pitchFamily="34" charset="0"/>
              </a:defRPr>
            </a:lvl3pPr>
            <a:lvl4pPr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defRPr sz="1400">
                <a:latin typeface="Myriad Pro Light" pitchFamily="34" charset="0"/>
              </a:defRPr>
            </a:lvl4pPr>
            <a:lvl5pPr marL="20574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1400">
                <a:latin typeface="Myriad Pro Ligh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4" name="Freeform 13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843149"/>
            <a:ext cx="3008313" cy="847540"/>
          </a:xfrm>
        </p:spPr>
        <p:txBody>
          <a:bodyPr anchor="b"/>
          <a:lstStyle>
            <a:lvl1pPr algn="l">
              <a:defRPr sz="2000" b="1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43149"/>
            <a:ext cx="5111750" cy="3834600"/>
          </a:xfrm>
        </p:spPr>
        <p:txBody>
          <a:bodyPr/>
          <a:lstStyle>
            <a:lvl1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Tx/>
              <a:buBlip>
                <a:blip r:embed="rId2"/>
              </a:buBlip>
              <a:defRPr sz="3200">
                <a:latin typeface="Myriad Pro Light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80000"/>
              <a:defRPr sz="2800">
                <a:latin typeface="Myriad Pro Light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400">
                <a:latin typeface="Myriad Pro Light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000">
                <a:latin typeface="Myriad Pro Light" pitchFamily="34" charset="0"/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2000">
                <a:latin typeface="Myriad Pro Ligh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740475"/>
            <a:ext cx="3008313" cy="2937274"/>
          </a:xfrm>
        </p:spPr>
        <p:txBody>
          <a:bodyPr/>
          <a:lstStyle>
            <a:lvl1pPr marL="0" indent="0">
              <a:buNone/>
              <a:defRPr sz="1400">
                <a:latin typeface="Myriad Pro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0"/>
            <a:ext cx="8229600" cy="5905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3" name="Freeform 12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43149"/>
            <a:ext cx="5111750" cy="3834600"/>
          </a:xfrm>
        </p:spPr>
        <p:txBody>
          <a:bodyPr/>
          <a:lstStyle>
            <a:lvl1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Tx/>
              <a:buBlip>
                <a:blip r:embed="rId2"/>
              </a:buBlip>
              <a:defRPr sz="3200">
                <a:latin typeface="Myriad Pro Light" pitchFamily="34" charset="0"/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SzPct val="80000"/>
              <a:defRPr sz="2800">
                <a:latin typeface="Myriad Pro Light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2400">
                <a:latin typeface="Myriad Pro Light" pitchFamily="34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2000">
                <a:latin typeface="Myriad Pro Light" pitchFamily="34" charset="0"/>
              </a:defRPr>
            </a:lvl4pPr>
            <a:lvl5pPr marL="2057400" indent="-228600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›"/>
              <a:defRPr sz="2000">
                <a:latin typeface="Myriad Pro Ligh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846413"/>
            <a:ext cx="3008313" cy="3831336"/>
          </a:xfrm>
        </p:spPr>
        <p:txBody>
          <a:bodyPr/>
          <a:lstStyle>
            <a:lvl1pPr marL="0" indent="0">
              <a:buNone/>
              <a:defRPr sz="1400">
                <a:latin typeface="Myriad Pro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0"/>
            <a:ext cx="8229600" cy="5905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2" name="Freeform 11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63472"/>
            <a:ext cx="5486400" cy="425054"/>
          </a:xfrm>
        </p:spPr>
        <p:txBody>
          <a:bodyPr anchor="b"/>
          <a:lstStyle>
            <a:lvl1pPr algn="l">
              <a:defRPr sz="2000" b="0">
                <a:latin typeface="Myriad Pro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866899"/>
            <a:ext cx="5486400" cy="3328802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latin typeface="Myriad Pro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0"/>
            <a:ext cx="8229600" cy="5905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2" name="Freeform 11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99406" y="866899"/>
            <a:ext cx="5945188" cy="3686051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latin typeface="Myriad Pro Ligh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0"/>
            <a:ext cx="8229600" cy="590551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>
                <a:latin typeface="Myriad Pro Light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457200" y="590551"/>
            <a:ext cx="8229600" cy="45719"/>
          </a:xfrm>
          <a:prstGeom prst="rect">
            <a:avLst/>
          </a:prstGeom>
          <a:solidFill>
            <a:srgbClr val="795494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yriad Pro Light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7239000" y="4593210"/>
            <a:ext cx="1905000" cy="569340"/>
          </a:xfrm>
          <a:custGeom>
            <a:avLst/>
            <a:gdLst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  <a:gd name="connsiteX0" fmla="*/ 0 w 716889"/>
              <a:gd name="connsiteY0" fmla="*/ 0 h 577900"/>
              <a:gd name="connsiteX1" fmla="*/ 716889 w 716889"/>
              <a:gd name="connsiteY1" fmla="*/ 577900 h 577900"/>
              <a:gd name="connsiteX2" fmla="*/ 0 w 716889"/>
              <a:gd name="connsiteY2" fmla="*/ 577900 h 577900"/>
              <a:gd name="connsiteX3" fmla="*/ 0 w 716889"/>
              <a:gd name="connsiteY3" fmla="*/ 0 h 5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889" h="577900">
                <a:moveTo>
                  <a:pt x="0" y="0"/>
                </a:moveTo>
                <a:cubicBezTo>
                  <a:pt x="4877" y="360883"/>
                  <a:pt x="236525" y="575463"/>
                  <a:pt x="716889" y="577900"/>
                </a:cubicBezTo>
                <a:lnTo>
                  <a:pt x="0" y="5779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95494"/>
              </a:gs>
              <a:gs pos="41000">
                <a:srgbClr val="795494">
                  <a:alpha val="50000"/>
                </a:srgbClr>
              </a:gs>
              <a:gs pos="75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25400" dist="127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Myriad Pro Light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839200" y="48855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F0801E6-48B8-41F0-BB6C-B701511B36FE}" type="slidenum">
              <a:rPr lang="en-US" sz="1200" smtClean="0">
                <a:solidFill>
                  <a:schemeClr val="bg1"/>
                </a:solidFill>
                <a:latin typeface="Myriad Pro Light" pitchFamily="34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438150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8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4" descr="D:\Images\soft-white-backgrounds-wallpapers.jpg"/>
          <p:cNvPicPr>
            <a:picLocks noChangeAspect="1" noChangeArrowheads="1"/>
          </p:cNvPicPr>
          <p:nvPr userDrawn="1"/>
        </p:nvPicPr>
        <p:blipFill rotWithShape="1">
          <a:blip r:embed="rId2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8204"/>
          <a:stretch/>
        </p:blipFill>
        <p:spPr bwMode="auto">
          <a:xfrm>
            <a:off x="2" y="0"/>
            <a:ext cx="9143999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50" r:id="rId2"/>
    <p:sldLayoutId id="2147483715" r:id="rId3"/>
    <p:sldLayoutId id="2147483652" r:id="rId4"/>
    <p:sldLayoutId id="2147483653" r:id="rId5"/>
    <p:sldLayoutId id="2147483656" r:id="rId6"/>
    <p:sldLayoutId id="2147483710" r:id="rId7"/>
    <p:sldLayoutId id="2147483657" r:id="rId8"/>
    <p:sldLayoutId id="2147483711" r:id="rId9"/>
    <p:sldLayoutId id="2147483712" r:id="rId10"/>
    <p:sldLayoutId id="2147483713" r:id="rId11"/>
    <p:sldLayoutId id="2147483654" r:id="rId12"/>
    <p:sldLayoutId id="2147483655" r:id="rId13"/>
    <p:sldLayoutId id="2147483709" r:id="rId14"/>
    <p:sldLayoutId id="2147483704" r:id="rId15"/>
    <p:sldLayoutId id="2147483706" r:id="rId16"/>
    <p:sldLayoutId id="2147483707" r:id="rId17"/>
    <p:sldLayoutId id="2147483708" r:id="rId18"/>
    <p:sldLayoutId id="2147483659" r:id="rId19"/>
    <p:sldLayoutId id="2147483696" r:id="rId20"/>
    <p:sldLayoutId id="2147483697" r:id="rId21"/>
    <p:sldLayoutId id="2147483699" r:id="rId22"/>
    <p:sldLayoutId id="2147483700" r:id="rId2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Updates to CCPA and CPRA</a:t>
            </a:r>
          </a:p>
          <a:p>
            <a:pPr lvl="1"/>
            <a:r>
              <a:rPr lang="en-US" dirty="0"/>
              <a:t>Risk Assessments</a:t>
            </a:r>
          </a:p>
          <a:p>
            <a:pPr lvl="1"/>
            <a:r>
              <a:rPr lang="en-US" dirty="0"/>
              <a:t>AI Regulations</a:t>
            </a:r>
          </a:p>
          <a:p>
            <a:pPr lvl="1"/>
            <a:r>
              <a:rPr lang="en-US" dirty="0"/>
              <a:t>Enhanced Consumer Protections</a:t>
            </a:r>
          </a:p>
          <a:p>
            <a:pPr lvl="1"/>
            <a:r>
              <a:rPr lang="en-US" dirty="0"/>
              <a:t>Cybersecurity Audit</a:t>
            </a:r>
          </a:p>
          <a:p>
            <a:pPr lvl="1"/>
            <a:r>
              <a:rPr lang="en-US" dirty="0"/>
              <a:t>Expanded Privacy Policies</a:t>
            </a:r>
          </a:p>
        </p:txBody>
      </p:sp>
    </p:spTree>
    <p:extLst>
      <p:ext uri="{BB962C8B-B14F-4D97-AF65-F5344CB8AC3E}">
        <p14:creationId xmlns:p14="http://schemas.microsoft.com/office/powerpoint/2010/main" val="366818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11480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/>
              <a:t>Mandatory Risk Assessments</a:t>
            </a:r>
          </a:p>
          <a:p>
            <a:pPr lvl="1"/>
            <a:r>
              <a:rPr lang="en-US" sz="2500" b="1" dirty="0"/>
              <a:t>High-Risk Processing Activities for Personal Information</a:t>
            </a:r>
          </a:p>
          <a:p>
            <a:pPr lvl="2"/>
            <a:r>
              <a:rPr lang="en-US" sz="2200" dirty="0"/>
              <a:t>Selling or Sharing Personal Information</a:t>
            </a:r>
          </a:p>
          <a:p>
            <a:pPr lvl="2"/>
            <a:r>
              <a:rPr lang="en-US" sz="2200" dirty="0"/>
              <a:t>Processing Sensitive Personal Information</a:t>
            </a:r>
          </a:p>
          <a:p>
            <a:pPr lvl="2"/>
            <a:r>
              <a:rPr lang="en-US" sz="2200" dirty="0"/>
              <a:t>Automated Decision-Making Technology (ADMT) for Significant Decisions</a:t>
            </a:r>
          </a:p>
          <a:p>
            <a:pPr lvl="2"/>
            <a:r>
              <a:rPr lang="en-US" sz="2200" dirty="0"/>
              <a:t>Automated Processing to Infer Consumer Characteristics</a:t>
            </a:r>
          </a:p>
          <a:p>
            <a:pPr lvl="2"/>
            <a:r>
              <a:rPr lang="en-US" sz="2200" dirty="0"/>
              <a:t>Automated Processing to Make Similar Inferences</a:t>
            </a:r>
          </a:p>
          <a:p>
            <a:pPr lvl="2"/>
            <a:r>
              <a:rPr lang="en-US" sz="2200" dirty="0"/>
              <a:t>Train ADMT or AI in High-Risk Ways (like facial recognition) </a:t>
            </a:r>
          </a:p>
          <a:p>
            <a:pPr lvl="2"/>
            <a:r>
              <a:rPr lang="en-US" sz="2200" dirty="0"/>
              <a:t>Completed for Ongoing Processing by 12/31/2027</a:t>
            </a:r>
          </a:p>
          <a:p>
            <a:pPr lvl="1"/>
            <a:r>
              <a:rPr lang="en-US" sz="2500" b="1" dirty="0"/>
              <a:t>Assessment </a:t>
            </a:r>
          </a:p>
          <a:p>
            <a:pPr lvl="2"/>
            <a:r>
              <a:rPr lang="en-US" sz="2200" b="1" dirty="0"/>
              <a:t>Scope of the processing activity (factors 1–3):</a:t>
            </a:r>
            <a:r>
              <a:rPr lang="en-US" sz="2200" dirty="0"/>
              <a:t> Businesses must document the purpose of the processing; the types of personal information involved; the methods of collection, use, disclosure, and retention; how the business interacts with consumers; the approximate number of consumers affected; disclosures made to consumers; and the names or categories of other entities that may also process the information.</a:t>
            </a:r>
          </a:p>
          <a:p>
            <a:pPr lvl="2"/>
            <a:r>
              <a:rPr lang="en-US" sz="2200" b="1" dirty="0"/>
              <a:t>Benefits and negative impacts (factors 4–6):</a:t>
            </a:r>
            <a:r>
              <a:rPr lang="en-US" sz="2200" dirty="0"/>
              <a:t> Businesses must weigh any benefits to consumers against negative impacts, and document the safeguards the business will implement to mitigate those negative impacts.</a:t>
            </a:r>
          </a:p>
          <a:p>
            <a:pPr lvl="2"/>
            <a:r>
              <a:rPr lang="en-US" sz="2200" b="1" dirty="0"/>
              <a:t>Decision and accountability (factors 7–9):</a:t>
            </a:r>
            <a:r>
              <a:rPr lang="en-US" sz="2200" dirty="0"/>
              <a:t> The business must state whether it will proceed with the processing activity, who performed the assessment, and when it was performed.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0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86200"/>
          </a:xfrm>
        </p:spPr>
        <p:txBody>
          <a:bodyPr>
            <a:normAutofit/>
          </a:bodyPr>
          <a:lstStyle/>
          <a:p>
            <a:r>
              <a:rPr lang="en-US" b="1" dirty="0"/>
              <a:t>ADMT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Myriad Pro Light"/>
              </a:rPr>
              <a:t>If make significant decisions without human involvement or substantial replacement (e.g., credit approval, applications, employment or contractor opportunities or compensation), must:</a:t>
            </a:r>
          </a:p>
          <a:p>
            <a:pPr lvl="2"/>
            <a:r>
              <a:rPr lang="en-US" dirty="0">
                <a:latin typeface="Myriad Pro Light"/>
              </a:rPr>
              <a:t>Provide </a:t>
            </a:r>
            <a:r>
              <a:rPr lang="en-US" b="1" dirty="0">
                <a:latin typeface="Myriad Pro Light"/>
              </a:rPr>
              <a:t>pre-use notice</a:t>
            </a:r>
            <a:r>
              <a:rPr lang="en-US" dirty="0">
                <a:latin typeface="Myriad Pro Light"/>
              </a:rPr>
              <a:t> in plain language explaining use of ADMT</a:t>
            </a:r>
          </a:p>
          <a:p>
            <a:pPr lvl="2"/>
            <a:r>
              <a:rPr lang="en-US" dirty="0">
                <a:latin typeface="Myriad Pro Light"/>
              </a:rPr>
              <a:t>Right to </a:t>
            </a:r>
            <a:r>
              <a:rPr lang="en-US" b="1" dirty="0">
                <a:latin typeface="Myriad Pro Light"/>
              </a:rPr>
              <a:t>opt-out</a:t>
            </a:r>
          </a:p>
          <a:p>
            <a:pPr lvl="2"/>
            <a:r>
              <a:rPr lang="en-US" b="1" dirty="0">
                <a:latin typeface="Myriad Pro Light"/>
              </a:rPr>
              <a:t>Right to appeal</a:t>
            </a:r>
            <a:r>
              <a:rPr lang="en-US" dirty="0">
                <a:latin typeface="Myriad Pro Light"/>
              </a:rPr>
              <a:t> and request human review</a:t>
            </a:r>
            <a:endParaRPr lang="en-US" b="1" dirty="0">
              <a:latin typeface="Myriad Pro Ligh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0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Strengthened Protections</a:t>
            </a:r>
          </a:p>
          <a:p>
            <a:pPr lvl="1"/>
            <a:r>
              <a:rPr lang="en-US" dirty="0"/>
              <a:t>AI Processed Data (AB 1008):  </a:t>
            </a:r>
          </a:p>
          <a:p>
            <a:pPr lvl="2"/>
            <a:r>
              <a:rPr lang="en-US" dirty="0"/>
              <a:t>Treat AI-processed data as personal information</a:t>
            </a:r>
          </a:p>
          <a:p>
            <a:pPr lvl="2"/>
            <a:r>
              <a:rPr lang="en-US" dirty="0"/>
              <a:t>Maintain consumer rights over data even after used in model training</a:t>
            </a:r>
          </a:p>
          <a:p>
            <a:pPr lvl="2"/>
            <a:r>
              <a:rPr lang="en-US" dirty="0"/>
              <a:t>Safeguards, ensure transparency, obtain consent, maintain audit trails and data minimization practices</a:t>
            </a:r>
          </a:p>
          <a:p>
            <a:r>
              <a:rPr lang="en-US" dirty="0"/>
              <a:t>Enhanced Enforcement</a:t>
            </a:r>
          </a:p>
          <a:p>
            <a:pPr lvl="1"/>
            <a:r>
              <a:rPr lang="en-US" dirty="0"/>
              <a:t>Enhance enforcement actions, particularly violations related to AI.</a:t>
            </a:r>
          </a:p>
          <a:p>
            <a:pPr lvl="1"/>
            <a:r>
              <a:rPr lang="en-US" dirty="0"/>
              <a:t>Adopt data-handling procedures to comply with new regulations</a:t>
            </a:r>
          </a:p>
        </p:txBody>
      </p:sp>
    </p:spTree>
    <p:extLst>
      <p:ext uri="{BB962C8B-B14F-4D97-AF65-F5344CB8AC3E}">
        <p14:creationId xmlns:p14="http://schemas.microsoft.com/office/powerpoint/2010/main" val="121760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Cybersecurity Audit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latin typeface="Myriad Pro Light"/>
              </a:rPr>
              <a:t>Covered Business meets Significant Risk Criteria</a:t>
            </a:r>
          </a:p>
          <a:p>
            <a:pPr lvl="2"/>
            <a:r>
              <a:rPr lang="en-US" dirty="0">
                <a:latin typeface="Myriad Pro Light"/>
              </a:rPr>
              <a:t>Annual cybersecurity audits by independent auditor</a:t>
            </a:r>
          </a:p>
          <a:p>
            <a:pPr lvl="2"/>
            <a:r>
              <a:rPr lang="en-US" dirty="0">
                <a:latin typeface="Myriad Pro Light"/>
              </a:rPr>
              <a:t>Produce audit reports and written certification by April 1 each year</a:t>
            </a:r>
          </a:p>
          <a:p>
            <a:pPr lvl="1"/>
            <a:r>
              <a:rPr lang="en-US" b="1" dirty="0">
                <a:latin typeface="Myriad Pro Light"/>
              </a:rPr>
              <a:t>Significant Risk</a:t>
            </a:r>
          </a:p>
          <a:p>
            <a:pPr lvl="2"/>
            <a:r>
              <a:rPr lang="en-US" dirty="0">
                <a:latin typeface="Myriad Pro Light"/>
              </a:rPr>
              <a:t>Generate annual gross revenue exceeding $25M and process personal data of more than 250K Consumers or sensitive data of more than 50K Consumers; or</a:t>
            </a:r>
          </a:p>
          <a:p>
            <a:pPr lvl="2"/>
            <a:r>
              <a:rPr lang="en-US" dirty="0">
                <a:latin typeface="Myriad Pro Light"/>
              </a:rPr>
              <a:t>Derive 50% or more of annual revenue from selling or sharing Consumer’s personal information.</a:t>
            </a:r>
          </a:p>
          <a:p>
            <a:pPr lvl="2"/>
            <a:endParaRPr lang="en-US" b="1" dirty="0">
              <a:latin typeface="Myriad Pro Ligh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3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CCPA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Expanded Privacy Policy</a:t>
            </a:r>
            <a:endParaRPr lang="en-US" dirty="0"/>
          </a:p>
          <a:p>
            <a:pPr lvl="1"/>
            <a:r>
              <a:rPr lang="en-US" b="1" dirty="0">
                <a:latin typeface="Myriad Pro Light"/>
              </a:rPr>
              <a:t>Highly Specific Disclosures</a:t>
            </a:r>
          </a:p>
          <a:p>
            <a:pPr lvl="2"/>
            <a:r>
              <a:rPr lang="en-US" b="1" dirty="0">
                <a:latin typeface="Myriad Pro Light"/>
              </a:rPr>
              <a:t>Categories of personal and sensitive personal information</a:t>
            </a:r>
          </a:p>
          <a:p>
            <a:pPr lvl="2"/>
            <a:r>
              <a:rPr lang="en-US" b="1" dirty="0">
                <a:latin typeface="Myriad Pro Light"/>
              </a:rPr>
              <a:t>Sources of information</a:t>
            </a:r>
          </a:p>
          <a:p>
            <a:pPr lvl="2"/>
            <a:r>
              <a:rPr lang="en-US" b="1" dirty="0">
                <a:latin typeface="Myriad Pro Light"/>
              </a:rPr>
              <a:t>Purposes for processing</a:t>
            </a:r>
          </a:p>
          <a:p>
            <a:pPr lvl="2"/>
            <a:r>
              <a:rPr lang="en-US" b="1" dirty="0">
                <a:latin typeface="Myriad Pro Light"/>
              </a:rPr>
              <a:t>Retention periods</a:t>
            </a:r>
          </a:p>
          <a:p>
            <a:pPr lvl="2"/>
            <a:r>
              <a:rPr lang="en-US" b="1" dirty="0">
                <a:latin typeface="Myriad Pro Light"/>
              </a:rPr>
              <a:t>Categories of third parties</a:t>
            </a:r>
          </a:p>
          <a:p>
            <a:pPr lvl="2"/>
            <a:r>
              <a:rPr lang="en-US" b="1" dirty="0">
                <a:latin typeface="Myriad Pro Light"/>
              </a:rPr>
              <a:t>Business purposes for sharing</a:t>
            </a:r>
          </a:p>
          <a:p>
            <a:pPr lvl="2"/>
            <a:r>
              <a:rPr lang="en-US" b="1" dirty="0">
                <a:latin typeface="Myriad Pro Light"/>
              </a:rPr>
              <a:t>ADMT uses</a:t>
            </a:r>
          </a:p>
          <a:p>
            <a:pPr lvl="2"/>
            <a:r>
              <a:rPr lang="en-US" b="1" dirty="0">
                <a:latin typeface="Myriad Pro Light"/>
              </a:rPr>
              <a:t>Consumer rights to opt-out and limit use of sensitive personal information</a:t>
            </a:r>
          </a:p>
          <a:p>
            <a:pPr lvl="1"/>
            <a:endParaRPr lang="en-US" b="1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6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Updates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86200"/>
          </a:xfrm>
        </p:spPr>
        <p:txBody>
          <a:bodyPr>
            <a:normAutofit/>
          </a:bodyPr>
          <a:lstStyle/>
          <a:p>
            <a:r>
              <a:rPr lang="en-US" b="1" dirty="0">
                <a:latin typeface="Myriad Pro Light"/>
              </a:rPr>
              <a:t>Digital Age Assurance Act (AB 1043)</a:t>
            </a:r>
          </a:p>
          <a:p>
            <a:pPr lvl="1"/>
            <a:r>
              <a:rPr lang="en-US" b="1" dirty="0">
                <a:latin typeface="Myriad Pro Light"/>
              </a:rPr>
              <a:t>Developers request signal about a user’s age from an operating system provider or a covered application store</a:t>
            </a:r>
          </a:p>
          <a:p>
            <a:pPr lvl="2"/>
            <a:r>
              <a:rPr lang="en-US" b="1" dirty="0">
                <a:latin typeface="Myriad Pro Light"/>
              </a:rPr>
              <a:t>Includes mobile applications</a:t>
            </a:r>
          </a:p>
          <a:p>
            <a:pPr lvl="1"/>
            <a:r>
              <a:rPr lang="en-US" b="1" dirty="0">
                <a:latin typeface="Myriad Pro Light"/>
              </a:rPr>
              <a:t>Deemed to have actual knowledge of user’s age</a:t>
            </a:r>
          </a:p>
          <a:p>
            <a:pPr lvl="1"/>
            <a:r>
              <a:rPr lang="en-US" b="1" dirty="0">
                <a:latin typeface="Myriad Pro Light"/>
              </a:rPr>
              <a:t>Use signal to comply with applicable law</a:t>
            </a:r>
          </a:p>
        </p:txBody>
      </p:sp>
    </p:spTree>
    <p:extLst>
      <p:ext uri="{BB962C8B-B14F-4D97-AF65-F5344CB8AC3E}">
        <p14:creationId xmlns:p14="http://schemas.microsoft.com/office/powerpoint/2010/main" val="139024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.xml><?xml version="1.0" encoding="utf-8"?>
<properties xmlns="http://www.imanage.com/work/xmlschema">
  <documentid>DBDOCS!5250196.1</documentid>
  <senderid>SHYMAS</senderid>
  <senderemail>SHYMAS@DOWNEYBRAND.COM</senderemail>
  <lastmodified>2026-05-06T21:20:55.0000000-07:00</lastmodified>
  <database>DBDOCS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12844</TotalTime>
  <Words>490</Words>
  <Application>Microsoft Office PowerPoint</Application>
  <PresentationFormat>On-screen Show (16:9)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 Light</vt:lpstr>
      <vt:lpstr>Office Theme</vt:lpstr>
      <vt:lpstr>CCPA Updates</vt:lpstr>
      <vt:lpstr>CCPA Updates</vt:lpstr>
      <vt:lpstr>CCPA Updates</vt:lpstr>
      <vt:lpstr>CCPA Updates</vt:lpstr>
      <vt:lpstr>CCPA Updates</vt:lpstr>
      <vt:lpstr>CCPA Updates</vt:lpstr>
      <vt:lpstr>Additional Updates</vt:lpstr>
    </vt:vector>
  </TitlesOfParts>
  <Company>Downey Brand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Price</dc:creator>
  <cp:lastModifiedBy>Hymas, Steven</cp:lastModifiedBy>
  <cp:revision>311</cp:revision>
  <dcterms:created xsi:type="dcterms:W3CDTF">2016-12-12T23:44:26Z</dcterms:created>
  <dcterms:modified xsi:type="dcterms:W3CDTF">2026-05-07T04:20:55Z</dcterms:modified>
</cp:coreProperties>
</file>