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5143500" type="screen16x9"/>
  <p:notesSz cx="7010400" cy="92964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>
        <p:scale>
          <a:sx n="155" d="100"/>
          <a:sy n="155" d="100"/>
        </p:scale>
        <p:origin x="594" y="-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454846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104360" tIns="52180" rIns="104360" bIns="52180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104360" tIns="52180" rIns="104360" bIns="52180"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104360" tIns="52180" rIns="104360" bIns="52180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104360" tIns="52180" rIns="104360" bIns="52180"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104360" tIns="52180" rIns="104360" bIns="52180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104360" tIns="52180" rIns="104360" bIns="52180"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104360" tIns="52180" rIns="104360" bIns="52180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104360" tIns="52180" rIns="104360" bIns="52180"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104360" tIns="52180" rIns="104360" bIns="52180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104360" tIns="52180" rIns="104360" bIns="52180"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104360" tIns="52180" rIns="104360" bIns="52180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104360" tIns="52180" rIns="104360" bIns="52180"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104360" tIns="52180" rIns="104360" bIns="52180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104360" tIns="52180" rIns="104360" bIns="52180"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104360" tIns="52180" rIns="104360" bIns="52180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104360" tIns="52180" rIns="104360" bIns="52180"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104360" tIns="52180" rIns="104360" bIns="52180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104360" tIns="52180" rIns="104360" bIns="52180"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104360" tIns="52180" rIns="104360" bIns="52180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104360" tIns="52180" rIns="104360" bIns="52180"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104360" tIns="52180" rIns="104360" bIns="52180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104360" tIns="52180" rIns="104360" bIns="52180"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104360" tIns="52180" rIns="104360" bIns="52180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104360" tIns="52180" rIns="104360" bIns="52180"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104360" tIns="52180" rIns="104360" bIns="52180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104360" tIns="52180" rIns="104360" bIns="52180"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104360" tIns="52180" rIns="104360" bIns="52180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104360" tIns="52180" rIns="104360" bIns="52180"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104360" tIns="52180" rIns="104360" bIns="52180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104360" tIns="52180" rIns="104360" bIns="52180"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104360" tIns="52180" rIns="104360" bIns="52180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104360" tIns="52180" rIns="104360" bIns="52180"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104360" tIns="52180" rIns="104360" bIns="52180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104360" tIns="52180" rIns="104360" bIns="52180"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104360" tIns="52180" rIns="104360" bIns="52180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104360" tIns="52180" rIns="104360" bIns="52180"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104360" tIns="52180" rIns="104360" bIns="52180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104360" tIns="52180" rIns="104360" bIns="52180"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104360" tIns="52180" rIns="104360" bIns="52180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104360" tIns="52180" rIns="104360" bIns="52180"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2.png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2.png"/><Relationship Id="rId4" Type="http://schemas.openxmlformats.org/officeDocument/2006/relationships/image" Target="../media/image2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2.pn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2.png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213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 rot="-300000">
            <a:off x="-914400" y="-914400"/>
            <a:ext cx="4572000" cy="6972300"/>
          </a:xfrm>
          <a:prstGeom prst="rect">
            <a:avLst/>
          </a:prstGeom>
          <a:solidFill>
            <a:srgbClr val="1B5E20">
              <a:alpha val="85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2E7D3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0" y="73152"/>
            <a:ext cx="9144000" cy="36576"/>
          </a:xfrm>
          <a:prstGeom prst="rect">
            <a:avLst/>
          </a:prstGeom>
          <a:solidFill>
            <a:srgbClr val="C8A951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5" name="Image 0" descr="/workspace/gen/assets/cga_logo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548640" y="457200"/>
            <a:ext cx="2560320" cy="86868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548640" y="1554480"/>
            <a:ext cx="77724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Preventing Wage and Hour Claims</a:t>
            </a:r>
            <a:endParaRPr lang="en-US" sz="3200" dirty="0"/>
          </a:p>
          <a:p>
            <a:pPr marL="0" indent="0">
              <a:lnSpc>
                <a:spcPct val="11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Through Effective Audits</a:t>
            </a:r>
            <a:endParaRPr lang="en-US" sz="3200" dirty="0"/>
          </a:p>
        </p:txBody>
      </p:sp>
      <p:sp>
        <p:nvSpPr>
          <p:cNvPr id="7" name="Shape 4"/>
          <p:cNvSpPr/>
          <p:nvPr/>
        </p:nvSpPr>
        <p:spPr>
          <a:xfrm>
            <a:off x="548640" y="3200400"/>
            <a:ext cx="2743200" cy="36576"/>
          </a:xfrm>
          <a:prstGeom prst="rect">
            <a:avLst/>
          </a:prstGeom>
          <a:solidFill>
            <a:srgbClr val="2E7D3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5"/>
          <p:cNvSpPr/>
          <p:nvPr/>
        </p:nvSpPr>
        <p:spPr>
          <a:xfrm>
            <a:off x="548640" y="342900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8898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Presenter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548640" y="370332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Michael J. Nader (Sacramento)</a:t>
            </a:r>
            <a:endParaRPr lang="en-US" sz="2000" dirty="0"/>
          </a:p>
        </p:txBody>
      </p:sp>
      <p:sp>
        <p:nvSpPr>
          <p:cNvPr id="10" name="Text 7"/>
          <p:cNvSpPr/>
          <p:nvPr/>
        </p:nvSpPr>
        <p:spPr>
          <a:xfrm>
            <a:off x="548640" y="402336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michael.nader@ogletree.com</a:t>
            </a:r>
            <a:endParaRPr lang="en-US" sz="1600" dirty="0"/>
          </a:p>
        </p:txBody>
      </p:sp>
      <p:pic>
        <p:nvPicPr>
          <p:cNvPr id="12" name="Image 1" descr="/workspace/gen/assets/od_white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6858000" y="320040"/>
            <a:ext cx="1828800" cy="457200"/>
          </a:xfrm>
          <a:prstGeom prst="rect">
            <a:avLst/>
          </a:prstGeom>
        </p:spPr>
      </p:pic>
      <p:pic>
        <p:nvPicPr>
          <p:cNvPr id="13" name="Image 2" descr="preencoded.png"/>
          <p:cNvPicPr>
            <a:picLocks noChangeAspect="1"/>
          </p:cNvPicPr>
          <p:nvPr/>
        </p:nvPicPr>
        <p:blipFill>
          <a:blip r:embed="rId5">
            <a:alphaModFix amt="15000"/>
          </a:blip>
          <a:stretch>
            <a:fillRect/>
          </a:stretch>
        </p:blipFill>
        <p:spPr>
          <a:xfrm>
            <a:off x="6858000" y="2286000"/>
            <a:ext cx="1828800" cy="18288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2E7D3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54864"/>
            <a:ext cx="9144000" cy="27432"/>
          </a:xfrm>
          <a:prstGeom prst="rect">
            <a:avLst/>
          </a:prstGeom>
          <a:solidFill>
            <a:srgbClr val="1565C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0" y="82296"/>
            <a:ext cx="54864" cy="4572000"/>
          </a:xfrm>
          <a:prstGeom prst="rect">
            <a:avLst/>
          </a:prstGeom>
          <a:solidFill>
            <a:srgbClr val="2E7D3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7863840" y="228600"/>
            <a:ext cx="822960" cy="822960"/>
          </a:xfrm>
          <a:prstGeom prst="line">
            <a:avLst/>
          </a:prstGeom>
          <a:solidFill>
            <a:srgbClr val="2E7D32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01000" y="365760"/>
            <a:ext cx="548640" cy="54864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548640" y="228600"/>
            <a:ext cx="7132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D21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Suitable Seating</a:t>
            </a:r>
            <a:endParaRPr lang="en-US" sz="2600" dirty="0"/>
          </a:p>
        </p:txBody>
      </p:sp>
      <p:sp>
        <p:nvSpPr>
          <p:cNvPr id="8" name="Shape 5"/>
          <p:cNvSpPr/>
          <p:nvPr/>
        </p:nvSpPr>
        <p:spPr>
          <a:xfrm>
            <a:off x="548640" y="868680"/>
            <a:ext cx="2286000" cy="32004"/>
          </a:xfrm>
          <a:prstGeom prst="rect">
            <a:avLst/>
          </a:prstGeom>
          <a:solidFill>
            <a:srgbClr val="2E7D32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9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1520" y="1097280"/>
            <a:ext cx="228600" cy="228600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1051560" y="1051560"/>
            <a:ext cx="7315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3242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 seating policy up to date with business developments?</a:t>
            </a:r>
            <a:endParaRPr lang="en-US" sz="1400" dirty="0"/>
          </a:p>
        </p:txBody>
      </p:sp>
      <p:pic>
        <p:nvPicPr>
          <p:cNvPr id="11" name="Image 2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1520" y="1645920"/>
            <a:ext cx="228600" cy="228600"/>
          </a:xfrm>
          <a:prstGeom prst="rect">
            <a:avLst/>
          </a:prstGeom>
        </p:spPr>
      </p:pic>
      <p:sp>
        <p:nvSpPr>
          <p:cNvPr id="12" name="Text 7"/>
          <p:cNvSpPr/>
          <p:nvPr/>
        </p:nvSpPr>
        <p:spPr>
          <a:xfrm>
            <a:off x="1051560" y="1600200"/>
            <a:ext cx="7315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3242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 we have proof regarding employee training/awareness of seating rights? (while working vs. during lulls)</a:t>
            </a:r>
            <a:endParaRPr lang="en-US" sz="1400" dirty="0"/>
          </a:p>
        </p:txBody>
      </p:sp>
      <p:pic>
        <p:nvPicPr>
          <p:cNvPr id="13" name="Image 3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1520" y="2194560"/>
            <a:ext cx="228600" cy="228600"/>
          </a:xfrm>
          <a:prstGeom prst="rect">
            <a:avLst/>
          </a:prstGeom>
        </p:spPr>
      </p:pic>
      <p:sp>
        <p:nvSpPr>
          <p:cNvPr id="14" name="Text 8"/>
          <p:cNvSpPr/>
          <p:nvPr/>
        </p:nvSpPr>
        <p:spPr>
          <a:xfrm>
            <a:off x="1051560" y="2148840"/>
            <a:ext cx="7315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3242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 we have proof regarding how managers know how to manage employee seating rights?</a:t>
            </a:r>
            <a:endParaRPr lang="en-US" sz="1400" dirty="0"/>
          </a:p>
        </p:txBody>
      </p:sp>
      <p:pic>
        <p:nvPicPr>
          <p:cNvPr id="15" name="Image 4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1520" y="2743200"/>
            <a:ext cx="228600" cy="228600"/>
          </a:xfrm>
          <a:prstGeom prst="rect">
            <a:avLst/>
          </a:prstGeom>
        </p:spPr>
      </p:pic>
      <p:sp>
        <p:nvSpPr>
          <p:cNvPr id="16" name="Text 9"/>
          <p:cNvSpPr/>
          <p:nvPr/>
        </p:nvSpPr>
        <p:spPr>
          <a:xfrm>
            <a:off x="1051560" y="2697480"/>
            <a:ext cx="7315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3242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 we have proof regarding how many seats per location and placement of seats?</a:t>
            </a:r>
            <a:endParaRPr lang="en-US" sz="1400" dirty="0"/>
          </a:p>
        </p:txBody>
      </p:sp>
      <p:pic>
        <p:nvPicPr>
          <p:cNvPr id="17" name="Image 5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1520" y="3291840"/>
            <a:ext cx="228600" cy="228600"/>
          </a:xfrm>
          <a:prstGeom prst="rect">
            <a:avLst/>
          </a:prstGeom>
        </p:spPr>
      </p:pic>
      <p:sp>
        <p:nvSpPr>
          <p:cNvPr id="18" name="Text 10"/>
          <p:cNvSpPr/>
          <p:nvPr/>
        </p:nvSpPr>
        <p:spPr>
          <a:xfrm>
            <a:off x="1051560" y="3246120"/>
            <a:ext cx="7315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3242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 we have proof regarding how the organization decided on all of the above, and the sufficiency of that process?</a:t>
            </a:r>
            <a:endParaRPr lang="en-US" sz="1400" dirty="0"/>
          </a:p>
        </p:txBody>
      </p:sp>
      <p:pic>
        <p:nvPicPr>
          <p:cNvPr id="19" name="Image 6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1520" y="3840480"/>
            <a:ext cx="228600" cy="228600"/>
          </a:xfrm>
          <a:prstGeom prst="rect">
            <a:avLst/>
          </a:prstGeom>
        </p:spPr>
      </p:pic>
      <p:sp>
        <p:nvSpPr>
          <p:cNvPr id="20" name="Text 11"/>
          <p:cNvSpPr/>
          <p:nvPr/>
        </p:nvSpPr>
        <p:spPr>
          <a:xfrm>
            <a:off x="1051560" y="3794760"/>
            <a:ext cx="7315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3242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 paper trail confirming the above</a:t>
            </a:r>
            <a:endParaRPr lang="en-US" sz="1400" dirty="0"/>
          </a:p>
        </p:txBody>
      </p:sp>
      <p:sp>
        <p:nvSpPr>
          <p:cNvPr id="21" name="Shape 12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1B5E2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Shape 13"/>
          <p:cNvSpPr/>
          <p:nvPr/>
        </p:nvSpPr>
        <p:spPr>
          <a:xfrm>
            <a:off x="0" y="4645152"/>
            <a:ext cx="9144000" cy="22860"/>
          </a:xfrm>
          <a:prstGeom prst="rect">
            <a:avLst/>
          </a:prstGeom>
          <a:solidFill>
            <a:srgbClr val="C8A951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23" name="Image 7" descr="/workspace/gen/assets/od_white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6949440" y="4709160"/>
            <a:ext cx="1371600" cy="320040"/>
          </a:xfrm>
          <a:prstGeom prst="rect">
            <a:avLst/>
          </a:prstGeom>
        </p:spPr>
      </p:pic>
      <p:pic>
        <p:nvPicPr>
          <p:cNvPr id="24" name="Image 8" descr="/workspace/gen/assets/cga_small.png"/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274320" y="4700016"/>
            <a:ext cx="1097280" cy="338328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D213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2E7D3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54864"/>
            <a:ext cx="9144000" cy="27432"/>
          </a:xfrm>
          <a:prstGeom prst="rect">
            <a:avLst/>
          </a:prstGeom>
          <a:solidFill>
            <a:srgbClr val="1565C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548640" y="228600"/>
            <a:ext cx="7132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Rounding Practices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548640" y="868680"/>
            <a:ext cx="2286000" cy="32004"/>
          </a:xfrm>
          <a:prstGeom prst="rect">
            <a:avLst/>
          </a:prstGeom>
          <a:solidFill>
            <a:srgbClr val="2E7D3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7863840" y="228600"/>
            <a:ext cx="822960" cy="822960"/>
          </a:xfrm>
          <a:prstGeom prst="line">
            <a:avLst/>
          </a:prstGeom>
          <a:solidFill>
            <a:srgbClr val="153050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>
            <a:alphaModFix amt="80000"/>
          </a:blip>
          <a:stretch>
            <a:fillRect/>
          </a:stretch>
        </p:blipFill>
        <p:spPr>
          <a:xfrm>
            <a:off x="8001000" y="365760"/>
            <a:ext cx="548640" cy="548640"/>
          </a:xfrm>
          <a:prstGeom prst="rect">
            <a:avLst/>
          </a:prstGeom>
        </p:spPr>
      </p:pic>
      <p:sp>
        <p:nvSpPr>
          <p:cNvPr id="8" name="Shape 5"/>
          <p:cNvSpPr/>
          <p:nvPr/>
        </p:nvSpPr>
        <p:spPr>
          <a:xfrm>
            <a:off x="1097280" y="1371600"/>
            <a:ext cx="6949440" cy="1188720"/>
          </a:xfrm>
          <a:prstGeom prst="rect">
            <a:avLst/>
          </a:prstGeom>
          <a:solidFill>
            <a:srgbClr val="153050"/>
          </a:solidFill>
          <a:ln/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Shape 6"/>
          <p:cNvSpPr/>
          <p:nvPr/>
        </p:nvSpPr>
        <p:spPr>
          <a:xfrm>
            <a:off x="1097280" y="1371600"/>
            <a:ext cx="54864" cy="1188720"/>
          </a:xfrm>
          <a:prstGeom prst="rect">
            <a:avLst/>
          </a:prstGeom>
          <a:solidFill>
            <a:srgbClr val="2E7D3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7"/>
          <p:cNvSpPr/>
          <p:nvPr/>
        </p:nvSpPr>
        <p:spPr>
          <a:xfrm>
            <a:off x="1371600" y="1417320"/>
            <a:ext cx="1097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2E7D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1</a:t>
            </a:r>
            <a:endParaRPr lang="en-US" sz="1000" dirty="0"/>
          </a:p>
        </p:txBody>
      </p:sp>
      <p:sp>
        <p:nvSpPr>
          <p:cNvPr id="11" name="Text 8"/>
          <p:cNvSpPr/>
          <p:nvPr/>
        </p:nvSpPr>
        <p:spPr>
          <a:xfrm>
            <a:off x="1371600" y="1691640"/>
            <a:ext cx="6400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Recommend getting rid of it</a:t>
            </a:r>
            <a:endParaRPr lang="en-US" sz="2200" dirty="0"/>
          </a:p>
        </p:txBody>
      </p:sp>
      <p:sp>
        <p:nvSpPr>
          <p:cNvPr id="12" name="Shape 9"/>
          <p:cNvSpPr/>
          <p:nvPr/>
        </p:nvSpPr>
        <p:spPr>
          <a:xfrm>
            <a:off x="4297680" y="2651760"/>
            <a:ext cx="365760" cy="365760"/>
          </a:xfrm>
          <a:prstGeom prst="downArrow">
            <a:avLst/>
          </a:prstGeom>
          <a:solidFill>
            <a:srgbClr val="C8A95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Shape 10"/>
          <p:cNvSpPr/>
          <p:nvPr/>
        </p:nvSpPr>
        <p:spPr>
          <a:xfrm>
            <a:off x="1097280" y="3108960"/>
            <a:ext cx="6949440" cy="1188720"/>
          </a:xfrm>
          <a:prstGeom prst="rect">
            <a:avLst/>
          </a:prstGeom>
          <a:solidFill>
            <a:srgbClr val="153050"/>
          </a:solidFill>
          <a:ln/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Shape 11"/>
          <p:cNvSpPr/>
          <p:nvPr/>
        </p:nvSpPr>
        <p:spPr>
          <a:xfrm>
            <a:off x="1097280" y="3108960"/>
            <a:ext cx="54864" cy="1188720"/>
          </a:xfrm>
          <a:prstGeom prst="rect">
            <a:avLst/>
          </a:prstGeom>
          <a:solidFill>
            <a:srgbClr val="C8A95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Text 12"/>
          <p:cNvSpPr/>
          <p:nvPr/>
        </p:nvSpPr>
        <p:spPr>
          <a:xfrm>
            <a:off x="1371600" y="3154680"/>
            <a:ext cx="1097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C8A9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2</a:t>
            </a:r>
            <a:endParaRPr lang="en-US" sz="1000" dirty="0"/>
          </a:p>
        </p:txBody>
      </p:sp>
      <p:sp>
        <p:nvSpPr>
          <p:cNvPr id="16" name="Text 13"/>
          <p:cNvSpPr/>
          <p:nvPr/>
        </p:nvSpPr>
        <p:spPr>
          <a:xfrm>
            <a:off x="1371600" y="3429000"/>
            <a:ext cx="6400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Get yelled at until everyone calms down</a:t>
            </a:r>
            <a:endParaRPr lang="en-US" sz="2200" dirty="0"/>
          </a:p>
        </p:txBody>
      </p:sp>
      <p:sp>
        <p:nvSpPr>
          <p:cNvPr id="17" name="Shape 14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A1A2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Shape 15"/>
          <p:cNvSpPr/>
          <p:nvPr/>
        </p:nvSpPr>
        <p:spPr>
          <a:xfrm>
            <a:off x="0" y="4645152"/>
            <a:ext cx="9144000" cy="22860"/>
          </a:xfrm>
          <a:prstGeom prst="rect">
            <a:avLst/>
          </a:prstGeom>
          <a:solidFill>
            <a:srgbClr val="C8A951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9" name="Image 1" descr="/workspace/gen/assets/od_white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6949440" y="4709160"/>
            <a:ext cx="1371600" cy="320040"/>
          </a:xfrm>
          <a:prstGeom prst="rect">
            <a:avLst/>
          </a:prstGeom>
        </p:spPr>
      </p:pic>
      <p:pic>
        <p:nvPicPr>
          <p:cNvPr id="20" name="Image 2" descr="/workspace/gen/assets/cga_small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274320" y="4700016"/>
            <a:ext cx="1097280" cy="338328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2E7D3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54864"/>
            <a:ext cx="9144000" cy="27432"/>
          </a:xfrm>
          <a:prstGeom prst="rect">
            <a:avLst/>
          </a:prstGeom>
          <a:solidFill>
            <a:srgbClr val="1565C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0" y="82296"/>
            <a:ext cx="54864" cy="4572000"/>
          </a:xfrm>
          <a:prstGeom prst="rect">
            <a:avLst/>
          </a:prstGeom>
          <a:solidFill>
            <a:srgbClr val="1565C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7863840" y="228600"/>
            <a:ext cx="822960" cy="822960"/>
          </a:xfrm>
          <a:prstGeom prst="line">
            <a:avLst/>
          </a:prstGeom>
          <a:solidFill>
            <a:srgbClr val="1565C0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01000" y="365760"/>
            <a:ext cx="548640" cy="54864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548640" y="228600"/>
            <a:ext cx="7132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D21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Reimbursement</a:t>
            </a:r>
            <a:endParaRPr lang="en-US" sz="2600" dirty="0"/>
          </a:p>
        </p:txBody>
      </p:sp>
      <p:sp>
        <p:nvSpPr>
          <p:cNvPr id="8" name="Shape 5"/>
          <p:cNvSpPr/>
          <p:nvPr/>
        </p:nvSpPr>
        <p:spPr>
          <a:xfrm>
            <a:off x="548640" y="868680"/>
            <a:ext cx="2286000" cy="32004"/>
          </a:xfrm>
          <a:prstGeom prst="rect">
            <a:avLst/>
          </a:prstGeom>
          <a:solidFill>
            <a:srgbClr val="1565C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6"/>
          <p:cNvSpPr/>
          <p:nvPr/>
        </p:nvSpPr>
        <p:spPr>
          <a:xfrm>
            <a:off x="731520" y="1051560"/>
            <a:ext cx="7680960" cy="34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600" dirty="0">
                <a:solidFill>
                  <a:srgbClr val="3242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Should we consider developments impacting reimbursement policies/amounts?</a:t>
            </a:r>
            <a:endParaRPr lang="en-US" sz="16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600" dirty="0">
                <a:solidFill>
                  <a:srgbClr val="3242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Are we providing sufficient training?</a:t>
            </a:r>
            <a:endParaRPr lang="en-US" sz="16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600" dirty="0">
                <a:solidFill>
                  <a:srgbClr val="3242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 paper trail supporting the above</a:t>
            </a:r>
            <a:endParaRPr lang="en-US" sz="16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600" dirty="0">
                <a:solidFill>
                  <a:srgbClr val="3242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 we (easily) generate proof of reimbursement or requests for reimbursement?</a:t>
            </a:r>
            <a:endParaRPr lang="en-US" sz="1600" dirty="0"/>
          </a:p>
        </p:txBody>
      </p:sp>
      <p:sp>
        <p:nvSpPr>
          <p:cNvPr id="10" name="Shape 7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1B5E2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Shape 8"/>
          <p:cNvSpPr/>
          <p:nvPr/>
        </p:nvSpPr>
        <p:spPr>
          <a:xfrm>
            <a:off x="0" y="4645152"/>
            <a:ext cx="9144000" cy="22860"/>
          </a:xfrm>
          <a:prstGeom prst="rect">
            <a:avLst/>
          </a:prstGeom>
          <a:solidFill>
            <a:srgbClr val="C8A951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2" name="Image 1" descr="/workspace/gen/assets/od_white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6949440" y="4709160"/>
            <a:ext cx="1371600" cy="320040"/>
          </a:xfrm>
          <a:prstGeom prst="rect">
            <a:avLst/>
          </a:prstGeom>
        </p:spPr>
      </p:pic>
      <p:pic>
        <p:nvPicPr>
          <p:cNvPr id="13" name="Image 2" descr="/workspace/gen/assets/cga_small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274320" y="4700016"/>
            <a:ext cx="1097280" cy="338328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2E7D3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54864"/>
            <a:ext cx="9144000" cy="27432"/>
          </a:xfrm>
          <a:prstGeom prst="rect">
            <a:avLst/>
          </a:prstGeom>
          <a:solidFill>
            <a:srgbClr val="1565C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0" y="82296"/>
            <a:ext cx="54864" cy="4572000"/>
          </a:xfrm>
          <a:prstGeom prst="rect">
            <a:avLst/>
          </a:prstGeom>
          <a:solidFill>
            <a:srgbClr val="2E7D3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7863840" y="228600"/>
            <a:ext cx="822960" cy="822960"/>
          </a:xfrm>
          <a:prstGeom prst="line">
            <a:avLst/>
          </a:prstGeom>
          <a:solidFill>
            <a:srgbClr val="2E7D32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01000" y="365760"/>
            <a:ext cx="548640" cy="54864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548640" y="228600"/>
            <a:ext cx="7132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D21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Performance and Discipline</a:t>
            </a:r>
            <a:endParaRPr lang="en-US" sz="2600" dirty="0"/>
          </a:p>
        </p:txBody>
      </p:sp>
      <p:sp>
        <p:nvSpPr>
          <p:cNvPr id="8" name="Shape 5"/>
          <p:cNvSpPr/>
          <p:nvPr/>
        </p:nvSpPr>
        <p:spPr>
          <a:xfrm>
            <a:off x="548640" y="868680"/>
            <a:ext cx="2286000" cy="32004"/>
          </a:xfrm>
          <a:prstGeom prst="rect">
            <a:avLst/>
          </a:prstGeom>
          <a:solidFill>
            <a:srgbClr val="2E7D3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6"/>
          <p:cNvSpPr/>
          <p:nvPr/>
        </p:nvSpPr>
        <p:spPr>
          <a:xfrm>
            <a:off x="731520" y="1051560"/>
            <a:ext cx="7680960" cy="34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700" dirty="0">
                <a:solidFill>
                  <a:srgbClr val="3242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Remind managers to better document poor performance and performance management, including for wage/hour issues</a:t>
            </a:r>
            <a:endParaRPr lang="en-US" sz="17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700" dirty="0">
                <a:solidFill>
                  <a:srgbClr val="3242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Remind managers to better document misconduct</a:t>
            </a:r>
            <a:endParaRPr lang="en-US" sz="1700" dirty="0"/>
          </a:p>
        </p:txBody>
      </p:sp>
      <p:sp>
        <p:nvSpPr>
          <p:cNvPr id="10" name="Shape 7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1B5E2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Shape 8"/>
          <p:cNvSpPr/>
          <p:nvPr/>
        </p:nvSpPr>
        <p:spPr>
          <a:xfrm>
            <a:off x="0" y="4645152"/>
            <a:ext cx="9144000" cy="22860"/>
          </a:xfrm>
          <a:prstGeom prst="rect">
            <a:avLst/>
          </a:prstGeom>
          <a:solidFill>
            <a:srgbClr val="C8A951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2" name="Image 1" descr="/workspace/gen/assets/od_white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6949440" y="4709160"/>
            <a:ext cx="1371600" cy="320040"/>
          </a:xfrm>
          <a:prstGeom prst="rect">
            <a:avLst/>
          </a:prstGeom>
        </p:spPr>
      </p:pic>
      <p:pic>
        <p:nvPicPr>
          <p:cNvPr id="13" name="Image 2" descr="/workspace/gen/assets/cga_small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274320" y="4700016"/>
            <a:ext cx="1097280" cy="338328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2E7D3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54864"/>
            <a:ext cx="9144000" cy="27432"/>
          </a:xfrm>
          <a:prstGeom prst="rect">
            <a:avLst/>
          </a:prstGeom>
          <a:solidFill>
            <a:srgbClr val="1565C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0" y="82296"/>
            <a:ext cx="54864" cy="4572000"/>
          </a:xfrm>
          <a:prstGeom prst="rect">
            <a:avLst/>
          </a:prstGeom>
          <a:solidFill>
            <a:srgbClr val="1565C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7863840" y="228600"/>
            <a:ext cx="822960" cy="822960"/>
          </a:xfrm>
          <a:prstGeom prst="line">
            <a:avLst/>
          </a:prstGeom>
          <a:solidFill>
            <a:srgbClr val="1565C0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01000" y="365760"/>
            <a:ext cx="548640" cy="54864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548640" y="228600"/>
            <a:ext cx="7132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D21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Meal/Rest/Recovery Periods</a:t>
            </a:r>
            <a:endParaRPr lang="en-US" sz="2600" dirty="0"/>
          </a:p>
        </p:txBody>
      </p:sp>
      <p:sp>
        <p:nvSpPr>
          <p:cNvPr id="8" name="Shape 5"/>
          <p:cNvSpPr/>
          <p:nvPr/>
        </p:nvSpPr>
        <p:spPr>
          <a:xfrm>
            <a:off x="548640" y="868680"/>
            <a:ext cx="2286000" cy="32004"/>
          </a:xfrm>
          <a:prstGeom prst="rect">
            <a:avLst/>
          </a:prstGeom>
          <a:solidFill>
            <a:srgbClr val="1565C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6"/>
          <p:cNvSpPr/>
          <p:nvPr/>
        </p:nvSpPr>
        <p:spPr>
          <a:xfrm>
            <a:off x="731520" y="1051560"/>
            <a:ext cx="7680960" cy="34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600" dirty="0">
                <a:solidFill>
                  <a:srgbClr val="3242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Confirm if any premiums paid in last year (check all categories)</a:t>
            </a:r>
            <a:endParaRPr lang="en-US" sz="16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600" dirty="0">
                <a:solidFill>
                  <a:srgbClr val="3242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Confirm premiums paid at correct (regular) rate</a:t>
            </a:r>
            <a:endParaRPr lang="en-US" sz="16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600" dirty="0">
                <a:solidFill>
                  <a:srgbClr val="3242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Confirm auto-premium or attestation system is working as intended</a:t>
            </a:r>
            <a:endParaRPr lang="en-US" sz="16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600" dirty="0">
                <a:solidFill>
                  <a:srgbClr val="3242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 paper trail confirming the above</a:t>
            </a:r>
            <a:endParaRPr lang="en-US" sz="16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600" dirty="0">
                <a:solidFill>
                  <a:srgbClr val="3242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Check for policies regarding recovery period, heat illness prevention plan (more of these claims being included)</a:t>
            </a:r>
            <a:endParaRPr lang="en-US" sz="1600" dirty="0"/>
          </a:p>
        </p:txBody>
      </p:sp>
      <p:sp>
        <p:nvSpPr>
          <p:cNvPr id="10" name="Shape 7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1B5E2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Shape 8"/>
          <p:cNvSpPr/>
          <p:nvPr/>
        </p:nvSpPr>
        <p:spPr>
          <a:xfrm>
            <a:off x="0" y="4645152"/>
            <a:ext cx="9144000" cy="22860"/>
          </a:xfrm>
          <a:prstGeom prst="rect">
            <a:avLst/>
          </a:prstGeom>
          <a:solidFill>
            <a:srgbClr val="C8A951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2" name="Image 1" descr="/workspace/gen/assets/od_white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6949440" y="4709160"/>
            <a:ext cx="1371600" cy="320040"/>
          </a:xfrm>
          <a:prstGeom prst="rect">
            <a:avLst/>
          </a:prstGeom>
        </p:spPr>
      </p:pic>
      <p:pic>
        <p:nvPicPr>
          <p:cNvPr id="13" name="Image 2" descr="/workspace/gen/assets/cga_small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274320" y="4700016"/>
            <a:ext cx="1097280" cy="338328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2E7D3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54864"/>
            <a:ext cx="9144000" cy="27432"/>
          </a:xfrm>
          <a:prstGeom prst="rect">
            <a:avLst/>
          </a:prstGeom>
          <a:solidFill>
            <a:srgbClr val="1565C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0" y="82296"/>
            <a:ext cx="54864" cy="4572000"/>
          </a:xfrm>
          <a:prstGeom prst="rect">
            <a:avLst/>
          </a:prstGeom>
          <a:solidFill>
            <a:srgbClr val="2E7D3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7863840" y="228600"/>
            <a:ext cx="822960" cy="822960"/>
          </a:xfrm>
          <a:prstGeom prst="line">
            <a:avLst/>
          </a:prstGeom>
          <a:solidFill>
            <a:srgbClr val="2E7D32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01000" y="365760"/>
            <a:ext cx="548640" cy="54864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548640" y="228600"/>
            <a:ext cx="7132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D21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Misclassification</a:t>
            </a:r>
            <a:endParaRPr lang="en-US" sz="2600" dirty="0"/>
          </a:p>
        </p:txBody>
      </p:sp>
      <p:sp>
        <p:nvSpPr>
          <p:cNvPr id="8" name="Shape 5"/>
          <p:cNvSpPr/>
          <p:nvPr/>
        </p:nvSpPr>
        <p:spPr>
          <a:xfrm>
            <a:off x="548640" y="868680"/>
            <a:ext cx="2286000" cy="32004"/>
          </a:xfrm>
          <a:prstGeom prst="rect">
            <a:avLst/>
          </a:prstGeom>
          <a:solidFill>
            <a:srgbClr val="2E7D3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6"/>
          <p:cNvSpPr/>
          <p:nvPr/>
        </p:nvSpPr>
        <p:spPr>
          <a:xfrm>
            <a:off x="731520" y="1051560"/>
            <a:ext cx="7680960" cy="34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600" dirty="0">
                <a:solidFill>
                  <a:srgbClr val="3242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Identify common exempt roles</a:t>
            </a:r>
            <a:endParaRPr lang="en-US" sz="16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600" dirty="0">
                <a:solidFill>
                  <a:srgbClr val="3242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Assess whether an audit is needed for any exempt roles</a:t>
            </a:r>
            <a:endParaRPr lang="en-US" sz="16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600" dirty="0">
                <a:solidFill>
                  <a:srgbClr val="3242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Identify any roles for which you use contractors</a:t>
            </a:r>
            <a:endParaRPr lang="en-US" sz="16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600" dirty="0">
                <a:solidFill>
                  <a:srgbClr val="3242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Recommend getting rid of contractor roles unless they fit into exemption to ABC test</a:t>
            </a:r>
            <a:endParaRPr lang="en-US" sz="1600" dirty="0"/>
          </a:p>
        </p:txBody>
      </p:sp>
      <p:sp>
        <p:nvSpPr>
          <p:cNvPr id="10" name="Shape 7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1B5E2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Shape 8"/>
          <p:cNvSpPr/>
          <p:nvPr/>
        </p:nvSpPr>
        <p:spPr>
          <a:xfrm>
            <a:off x="0" y="4645152"/>
            <a:ext cx="9144000" cy="22860"/>
          </a:xfrm>
          <a:prstGeom prst="rect">
            <a:avLst/>
          </a:prstGeom>
          <a:solidFill>
            <a:srgbClr val="C8A951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2" name="Image 1" descr="/workspace/gen/assets/od_white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6949440" y="4709160"/>
            <a:ext cx="1371600" cy="320040"/>
          </a:xfrm>
          <a:prstGeom prst="rect">
            <a:avLst/>
          </a:prstGeom>
        </p:spPr>
      </p:pic>
      <p:pic>
        <p:nvPicPr>
          <p:cNvPr id="13" name="Image 2" descr="/workspace/gen/assets/cga_small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274320" y="4700016"/>
            <a:ext cx="1097280" cy="338328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2E7D3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54864"/>
            <a:ext cx="9144000" cy="27432"/>
          </a:xfrm>
          <a:prstGeom prst="rect">
            <a:avLst/>
          </a:prstGeom>
          <a:solidFill>
            <a:srgbClr val="1565C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0" y="82296"/>
            <a:ext cx="54864" cy="4572000"/>
          </a:xfrm>
          <a:prstGeom prst="rect">
            <a:avLst/>
          </a:prstGeom>
          <a:solidFill>
            <a:srgbClr val="1565C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7863840" y="228600"/>
            <a:ext cx="822960" cy="822960"/>
          </a:xfrm>
          <a:prstGeom prst="line">
            <a:avLst/>
          </a:prstGeom>
          <a:solidFill>
            <a:srgbClr val="1565C0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01000" y="365760"/>
            <a:ext cx="548640" cy="54864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548640" y="228600"/>
            <a:ext cx="7132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D21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Timing of Pay</a:t>
            </a:r>
            <a:endParaRPr lang="en-US" sz="2600" dirty="0"/>
          </a:p>
        </p:txBody>
      </p:sp>
      <p:sp>
        <p:nvSpPr>
          <p:cNvPr id="8" name="Shape 5"/>
          <p:cNvSpPr/>
          <p:nvPr/>
        </p:nvSpPr>
        <p:spPr>
          <a:xfrm>
            <a:off x="548640" y="868680"/>
            <a:ext cx="2286000" cy="32004"/>
          </a:xfrm>
          <a:prstGeom prst="rect">
            <a:avLst/>
          </a:prstGeom>
          <a:solidFill>
            <a:srgbClr val="1565C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6"/>
          <p:cNvSpPr/>
          <p:nvPr/>
        </p:nvSpPr>
        <p:spPr>
          <a:xfrm>
            <a:off x="731520" y="1051560"/>
            <a:ext cx="7680960" cy="34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700" dirty="0">
                <a:solidFill>
                  <a:srgbClr val="3242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Does your final pay practices comply with California law, and are paychecks being cut on time?</a:t>
            </a:r>
            <a:endParaRPr lang="en-US" sz="17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700" dirty="0">
                <a:solidFill>
                  <a:srgbClr val="3242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Does your pay period schedule comply with California law? (Timing of check after pay period)</a:t>
            </a:r>
            <a:endParaRPr lang="en-US" sz="1700" dirty="0"/>
          </a:p>
        </p:txBody>
      </p:sp>
      <p:sp>
        <p:nvSpPr>
          <p:cNvPr id="10" name="Shape 7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1B5E2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Shape 8"/>
          <p:cNvSpPr/>
          <p:nvPr/>
        </p:nvSpPr>
        <p:spPr>
          <a:xfrm>
            <a:off x="0" y="4645152"/>
            <a:ext cx="9144000" cy="22860"/>
          </a:xfrm>
          <a:prstGeom prst="rect">
            <a:avLst/>
          </a:prstGeom>
          <a:solidFill>
            <a:srgbClr val="C8A951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2" name="Image 1" descr="/workspace/gen/assets/od_white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6949440" y="4709160"/>
            <a:ext cx="1371600" cy="320040"/>
          </a:xfrm>
          <a:prstGeom prst="rect">
            <a:avLst/>
          </a:prstGeom>
        </p:spPr>
      </p:pic>
      <p:pic>
        <p:nvPicPr>
          <p:cNvPr id="13" name="Image 2" descr="/workspace/gen/assets/cga_small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274320" y="4700016"/>
            <a:ext cx="1097280" cy="338328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2E7D3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54864"/>
            <a:ext cx="9144000" cy="27432"/>
          </a:xfrm>
          <a:prstGeom prst="rect">
            <a:avLst/>
          </a:prstGeom>
          <a:solidFill>
            <a:srgbClr val="1565C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0" y="82296"/>
            <a:ext cx="54864" cy="4572000"/>
          </a:xfrm>
          <a:prstGeom prst="rect">
            <a:avLst/>
          </a:prstGeom>
          <a:solidFill>
            <a:srgbClr val="2E7D3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7863840" y="228600"/>
            <a:ext cx="822960" cy="822960"/>
          </a:xfrm>
          <a:prstGeom prst="line">
            <a:avLst/>
          </a:prstGeom>
          <a:solidFill>
            <a:srgbClr val="2E7D32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01000" y="365760"/>
            <a:ext cx="548640" cy="54864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548640" y="228600"/>
            <a:ext cx="7132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D21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HR Hygiene</a:t>
            </a:r>
            <a:endParaRPr lang="en-US" sz="2600" dirty="0"/>
          </a:p>
        </p:txBody>
      </p:sp>
      <p:sp>
        <p:nvSpPr>
          <p:cNvPr id="8" name="Shape 5"/>
          <p:cNvSpPr/>
          <p:nvPr/>
        </p:nvSpPr>
        <p:spPr>
          <a:xfrm>
            <a:off x="548640" y="868680"/>
            <a:ext cx="2286000" cy="32004"/>
          </a:xfrm>
          <a:prstGeom prst="rect">
            <a:avLst/>
          </a:prstGeom>
          <a:solidFill>
            <a:srgbClr val="2E7D3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6"/>
          <p:cNvSpPr/>
          <p:nvPr/>
        </p:nvSpPr>
        <p:spPr>
          <a:xfrm>
            <a:off x="731520" y="1051560"/>
            <a:ext cx="7680960" cy="34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3242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Proof of up-to-date workplace postings (photos?)</a:t>
            </a:r>
            <a:endParaRPr lang="en-US" sz="15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3242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Proof of Wage Theft Reporting forms/signed commission agreements</a:t>
            </a:r>
            <a:endParaRPr lang="en-US" sz="15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3242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Confirm wage statements are formatted correctly</a:t>
            </a:r>
            <a:endParaRPr lang="en-US" sz="15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3242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Any need to update policies, handbook, or training?</a:t>
            </a:r>
            <a:endParaRPr lang="en-US" sz="15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3242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Sufficiency/frequency of trainings?</a:t>
            </a:r>
            <a:endParaRPr lang="en-US" sz="15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3242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 we (easily) find proof of trainings?</a:t>
            </a:r>
            <a:endParaRPr lang="en-US" sz="15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3242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 we demonstrate managers understand how to comply with California law?</a:t>
            </a:r>
            <a:endParaRPr lang="en-US" sz="15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3242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 paper trail regarding the above</a:t>
            </a:r>
            <a:endParaRPr lang="en-US" sz="1500" dirty="0"/>
          </a:p>
        </p:txBody>
      </p:sp>
      <p:sp>
        <p:nvSpPr>
          <p:cNvPr id="10" name="Shape 7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1B5E2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Shape 8"/>
          <p:cNvSpPr/>
          <p:nvPr/>
        </p:nvSpPr>
        <p:spPr>
          <a:xfrm>
            <a:off x="0" y="4645152"/>
            <a:ext cx="9144000" cy="22860"/>
          </a:xfrm>
          <a:prstGeom prst="rect">
            <a:avLst/>
          </a:prstGeom>
          <a:solidFill>
            <a:srgbClr val="C8A951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2" name="Image 1" descr="/workspace/gen/assets/od_white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6949440" y="4709160"/>
            <a:ext cx="1371600" cy="320040"/>
          </a:xfrm>
          <a:prstGeom prst="rect">
            <a:avLst/>
          </a:prstGeom>
        </p:spPr>
      </p:pic>
      <p:pic>
        <p:nvPicPr>
          <p:cNvPr id="13" name="Image 2" descr="/workspace/gen/assets/cga_small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274320" y="4700016"/>
            <a:ext cx="1097280" cy="338328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2E7D3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54864"/>
            <a:ext cx="9144000" cy="27432"/>
          </a:xfrm>
          <a:prstGeom prst="rect">
            <a:avLst/>
          </a:prstGeom>
          <a:solidFill>
            <a:srgbClr val="1565C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0" y="82296"/>
            <a:ext cx="54864" cy="4572000"/>
          </a:xfrm>
          <a:prstGeom prst="rect">
            <a:avLst/>
          </a:prstGeom>
          <a:solidFill>
            <a:srgbClr val="1565C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7863840" y="228600"/>
            <a:ext cx="822960" cy="822960"/>
          </a:xfrm>
          <a:prstGeom prst="line">
            <a:avLst/>
          </a:prstGeom>
          <a:solidFill>
            <a:srgbClr val="1565C0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01000" y="365760"/>
            <a:ext cx="548640" cy="54864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548640" y="228600"/>
            <a:ext cx="7132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D21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Considerations re: Privilege</a:t>
            </a:r>
            <a:endParaRPr lang="en-US" sz="2600" dirty="0"/>
          </a:p>
        </p:txBody>
      </p:sp>
      <p:sp>
        <p:nvSpPr>
          <p:cNvPr id="8" name="Shape 5"/>
          <p:cNvSpPr/>
          <p:nvPr/>
        </p:nvSpPr>
        <p:spPr>
          <a:xfrm>
            <a:off x="548640" y="868680"/>
            <a:ext cx="2286000" cy="32004"/>
          </a:xfrm>
          <a:prstGeom prst="rect">
            <a:avLst/>
          </a:prstGeom>
          <a:solidFill>
            <a:srgbClr val="1565C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6"/>
          <p:cNvSpPr/>
          <p:nvPr/>
        </p:nvSpPr>
        <p:spPr>
          <a:xfrm>
            <a:off x="731520" y="1051560"/>
            <a:ext cx="7680960" cy="34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700" dirty="0">
                <a:solidFill>
                  <a:srgbClr val="3242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Involve legal on all communications</a:t>
            </a:r>
            <a:endParaRPr lang="en-US" sz="17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700" dirty="0">
                <a:solidFill>
                  <a:srgbClr val="3242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Marking documents as "privileged"</a:t>
            </a:r>
            <a:endParaRPr lang="en-US" sz="17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700" dirty="0">
                <a:solidFill>
                  <a:srgbClr val="3242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Deciding whom to interview and who sees the results</a:t>
            </a:r>
            <a:endParaRPr lang="en-US" sz="17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700" dirty="0">
                <a:solidFill>
                  <a:srgbClr val="3242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privilege only applies to advice given in a legal capacity</a:t>
            </a:r>
            <a:endParaRPr lang="en-US" sz="1700" dirty="0"/>
          </a:p>
        </p:txBody>
      </p:sp>
      <p:sp>
        <p:nvSpPr>
          <p:cNvPr id="10" name="Shape 7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1B5E2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Shape 8"/>
          <p:cNvSpPr/>
          <p:nvPr/>
        </p:nvSpPr>
        <p:spPr>
          <a:xfrm>
            <a:off x="0" y="4645152"/>
            <a:ext cx="9144000" cy="22860"/>
          </a:xfrm>
          <a:prstGeom prst="rect">
            <a:avLst/>
          </a:prstGeom>
          <a:solidFill>
            <a:srgbClr val="C8A951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2" name="Image 1" descr="/workspace/gen/assets/od_white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6949440" y="4709160"/>
            <a:ext cx="1371600" cy="320040"/>
          </a:xfrm>
          <a:prstGeom prst="rect">
            <a:avLst/>
          </a:prstGeom>
        </p:spPr>
      </p:pic>
      <p:pic>
        <p:nvPicPr>
          <p:cNvPr id="13" name="Image 2" descr="/workspace/gen/assets/cga_small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274320" y="4700016"/>
            <a:ext cx="1097280" cy="338328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2E7D3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54864"/>
            <a:ext cx="9144000" cy="27432"/>
          </a:xfrm>
          <a:prstGeom prst="rect">
            <a:avLst/>
          </a:prstGeom>
          <a:solidFill>
            <a:srgbClr val="1565C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57200" y="1097280"/>
            <a:ext cx="82296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5200" b="1" dirty="0">
                <a:solidFill>
                  <a:srgbClr val="0D21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Questions?</a:t>
            </a:r>
            <a:endParaRPr lang="en-US" sz="5200" dirty="0"/>
          </a:p>
        </p:txBody>
      </p:sp>
      <p:sp>
        <p:nvSpPr>
          <p:cNvPr id="5" name="Shape 3"/>
          <p:cNvSpPr/>
          <p:nvPr/>
        </p:nvSpPr>
        <p:spPr>
          <a:xfrm>
            <a:off x="3474720" y="2926080"/>
            <a:ext cx="2194560" cy="36576"/>
          </a:xfrm>
          <a:prstGeom prst="rect">
            <a:avLst/>
          </a:prstGeom>
          <a:solidFill>
            <a:srgbClr val="2E7D3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914400" y="320040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0D21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Michael J. Nader  |  michael.nader@ogletree.com</a:t>
            </a:r>
            <a:endParaRPr lang="en-US" sz="2000" dirty="0"/>
          </a:p>
        </p:txBody>
      </p:sp>
      <p:pic>
        <p:nvPicPr>
          <p:cNvPr id="7" name="Image 0" descr="/workspace/gen/assets/cga_logo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2011680" y="3749040"/>
            <a:ext cx="2011680" cy="685800"/>
          </a:xfrm>
          <a:prstGeom prst="rect">
            <a:avLst/>
          </a:prstGeom>
        </p:spPr>
      </p:pic>
      <p:pic>
        <p:nvPicPr>
          <p:cNvPr id="8" name="Image 1" descr="/workspace/gen/assets/od_logo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5029200" y="3749040"/>
            <a:ext cx="2286000" cy="685800"/>
          </a:xfrm>
          <a:prstGeom prst="rect">
            <a:avLst/>
          </a:prstGeom>
        </p:spPr>
      </p:pic>
      <p:sp>
        <p:nvSpPr>
          <p:cNvPr id="9" name="Shape 5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1B5E2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Shape 6"/>
          <p:cNvSpPr/>
          <p:nvPr/>
        </p:nvSpPr>
        <p:spPr>
          <a:xfrm>
            <a:off x="0" y="4645152"/>
            <a:ext cx="9144000" cy="22860"/>
          </a:xfrm>
          <a:prstGeom prst="rect">
            <a:avLst/>
          </a:prstGeom>
          <a:solidFill>
            <a:srgbClr val="C8A951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1" name="Image 2" descr="/workspace/gen/assets/od_white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6949440" y="4709160"/>
            <a:ext cx="1371600" cy="320040"/>
          </a:xfrm>
          <a:prstGeom prst="rect">
            <a:avLst/>
          </a:prstGeom>
        </p:spPr>
      </p:pic>
      <p:pic>
        <p:nvPicPr>
          <p:cNvPr id="12" name="Image 3" descr="/workspace/gen/assets/cga_small.png"/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274320" y="4700016"/>
            <a:ext cx="1097280" cy="33832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D213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2E7D3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54864"/>
            <a:ext cx="9144000" cy="27432"/>
          </a:xfrm>
          <a:prstGeom prst="rect">
            <a:avLst/>
          </a:prstGeom>
          <a:solidFill>
            <a:srgbClr val="1565C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57200" y="457200"/>
            <a:ext cx="822960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600" b="1" dirty="0">
                <a:solidFill>
                  <a:srgbClr val="2E7D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100%</a:t>
            </a:r>
            <a:endParaRPr lang="en-US" sz="9600" dirty="0"/>
          </a:p>
        </p:txBody>
      </p:sp>
      <p:sp>
        <p:nvSpPr>
          <p:cNvPr id="5" name="Text 3"/>
          <p:cNvSpPr/>
          <p:nvPr/>
        </p:nvSpPr>
        <p:spPr>
          <a:xfrm>
            <a:off x="457200" y="219456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dirty="0">
                <a:solidFill>
                  <a:srgbClr val="E8ED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Compliance is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457200" y="274320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Impossible</a:t>
            </a:r>
            <a:endParaRPr lang="en-US" sz="4800" dirty="0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>
            <a:alphaModFix amt="50000"/>
          </a:blip>
          <a:stretch>
            <a:fillRect/>
          </a:stretch>
        </p:blipFill>
        <p:spPr>
          <a:xfrm>
            <a:off x="4114800" y="3611880"/>
            <a:ext cx="457200" cy="457200"/>
          </a:xfrm>
          <a:prstGeom prst="rect">
            <a:avLst/>
          </a:prstGeom>
        </p:spPr>
      </p:pic>
      <p:sp>
        <p:nvSpPr>
          <p:cNvPr id="8" name="Shape 5"/>
          <p:cNvSpPr/>
          <p:nvPr/>
        </p:nvSpPr>
        <p:spPr>
          <a:xfrm>
            <a:off x="3200400" y="4206240"/>
            <a:ext cx="2743200" cy="36576"/>
          </a:xfrm>
          <a:prstGeom prst="rect">
            <a:avLst/>
          </a:prstGeom>
          <a:solidFill>
            <a:srgbClr val="2E7D3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Shape 6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A1A2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Shape 7"/>
          <p:cNvSpPr/>
          <p:nvPr/>
        </p:nvSpPr>
        <p:spPr>
          <a:xfrm>
            <a:off x="0" y="4645152"/>
            <a:ext cx="9144000" cy="22860"/>
          </a:xfrm>
          <a:prstGeom prst="rect">
            <a:avLst/>
          </a:prstGeom>
          <a:solidFill>
            <a:srgbClr val="C8A951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1" name="Image 1" descr="/workspace/gen/assets/od_white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6949440" y="4709160"/>
            <a:ext cx="1371600" cy="320040"/>
          </a:xfrm>
          <a:prstGeom prst="rect">
            <a:avLst/>
          </a:prstGeom>
        </p:spPr>
      </p:pic>
      <p:pic>
        <p:nvPicPr>
          <p:cNvPr id="12" name="Image 2" descr="/workspace/gen/assets/cga_small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274320" y="4700016"/>
            <a:ext cx="1097280" cy="338328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D213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 rot="-300000">
            <a:off x="-914400" y="-914400"/>
            <a:ext cx="4572000" cy="6972300"/>
          </a:xfrm>
          <a:prstGeom prst="rect">
            <a:avLst/>
          </a:prstGeom>
          <a:solidFill>
            <a:srgbClr val="1B5E20">
              <a:alpha val="85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2E7D3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0" y="73152"/>
            <a:ext cx="9144000" cy="36576"/>
          </a:xfrm>
          <a:prstGeom prst="rect">
            <a:avLst/>
          </a:prstGeom>
          <a:solidFill>
            <a:srgbClr val="C8A951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5" name="Image 0" descr="/workspace/gen/assets/cga_logo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548640" y="457200"/>
            <a:ext cx="2560320" cy="86868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548640" y="1554480"/>
            <a:ext cx="77724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Preventing Wage and Hour Claims</a:t>
            </a:r>
            <a:endParaRPr lang="en-US" sz="3200" dirty="0"/>
          </a:p>
          <a:p>
            <a:pPr marL="0" indent="0">
              <a:lnSpc>
                <a:spcPct val="11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Through Effective Audits</a:t>
            </a:r>
            <a:endParaRPr lang="en-US" sz="3200" dirty="0"/>
          </a:p>
        </p:txBody>
      </p:sp>
      <p:sp>
        <p:nvSpPr>
          <p:cNvPr id="7" name="Shape 4"/>
          <p:cNvSpPr/>
          <p:nvPr/>
        </p:nvSpPr>
        <p:spPr>
          <a:xfrm>
            <a:off x="548640" y="3200400"/>
            <a:ext cx="2743200" cy="36576"/>
          </a:xfrm>
          <a:prstGeom prst="rect">
            <a:avLst/>
          </a:prstGeom>
          <a:solidFill>
            <a:srgbClr val="2E7D3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5"/>
          <p:cNvSpPr/>
          <p:nvPr/>
        </p:nvSpPr>
        <p:spPr>
          <a:xfrm>
            <a:off x="548640" y="342900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8898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Presenter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548640" y="370332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Michael J. Nader (Sacramento)</a:t>
            </a:r>
            <a:endParaRPr lang="en-US" sz="2000" dirty="0"/>
          </a:p>
        </p:txBody>
      </p:sp>
      <p:sp>
        <p:nvSpPr>
          <p:cNvPr id="10" name="Text 7"/>
          <p:cNvSpPr/>
          <p:nvPr/>
        </p:nvSpPr>
        <p:spPr>
          <a:xfrm>
            <a:off x="548640" y="402336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michael.nader@ogletree.com</a:t>
            </a:r>
            <a:endParaRPr lang="en-US" sz="1600" dirty="0"/>
          </a:p>
        </p:txBody>
      </p:sp>
      <p:pic>
        <p:nvPicPr>
          <p:cNvPr id="12" name="Image 1" descr="/workspace/gen/assets/od_white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6858000" y="320040"/>
            <a:ext cx="1828800" cy="457200"/>
          </a:xfrm>
          <a:prstGeom prst="rect">
            <a:avLst/>
          </a:prstGeom>
        </p:spPr>
      </p:pic>
      <p:pic>
        <p:nvPicPr>
          <p:cNvPr id="13" name="Image 2" descr="preencoded.png"/>
          <p:cNvPicPr>
            <a:picLocks noChangeAspect="1"/>
          </p:cNvPicPr>
          <p:nvPr/>
        </p:nvPicPr>
        <p:blipFill>
          <a:blip r:embed="rId5">
            <a:alphaModFix amt="15000"/>
          </a:blip>
          <a:stretch>
            <a:fillRect/>
          </a:stretch>
        </p:blipFill>
        <p:spPr>
          <a:xfrm>
            <a:off x="6858000" y="2286000"/>
            <a:ext cx="1828800" cy="18288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2E7D3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54864"/>
            <a:ext cx="9144000" cy="27432"/>
          </a:xfrm>
          <a:prstGeom prst="rect">
            <a:avLst/>
          </a:prstGeom>
          <a:solidFill>
            <a:srgbClr val="1565C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548640" y="274320"/>
            <a:ext cx="7772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0D21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Better Question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731520" y="1188720"/>
            <a:ext cx="7680960" cy="91440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731520" y="1188720"/>
            <a:ext cx="64008" cy="914400"/>
          </a:xfrm>
          <a:prstGeom prst="rect">
            <a:avLst/>
          </a:prstGeom>
          <a:solidFill>
            <a:srgbClr val="1565C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1051560" y="1371600"/>
            <a:ext cx="548640" cy="548640"/>
          </a:xfrm>
          <a:prstGeom prst="line">
            <a:avLst/>
          </a:prstGeom>
          <a:solidFill>
            <a:srgbClr val="1565C0">
              <a:alpha val="90000"/>
            </a:srgbClr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3000" y="1463040"/>
            <a:ext cx="365760" cy="36576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920240" y="1188720"/>
            <a:ext cx="62179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3242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will maximize our ROI?</a:t>
            </a:r>
            <a:endParaRPr lang="en-US" sz="2000" dirty="0"/>
          </a:p>
        </p:txBody>
      </p:sp>
      <p:sp>
        <p:nvSpPr>
          <p:cNvPr id="10" name="Shape 7"/>
          <p:cNvSpPr/>
          <p:nvPr/>
        </p:nvSpPr>
        <p:spPr>
          <a:xfrm>
            <a:off x="731520" y="2286000"/>
            <a:ext cx="7680960" cy="91440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8"/>
          <p:cNvSpPr/>
          <p:nvPr/>
        </p:nvSpPr>
        <p:spPr>
          <a:xfrm>
            <a:off x="731520" y="2286000"/>
            <a:ext cx="64008" cy="914400"/>
          </a:xfrm>
          <a:prstGeom prst="rect">
            <a:avLst/>
          </a:prstGeom>
          <a:solidFill>
            <a:srgbClr val="2E7D3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Shape 9"/>
          <p:cNvSpPr/>
          <p:nvPr/>
        </p:nvSpPr>
        <p:spPr>
          <a:xfrm>
            <a:off x="1051560" y="2468880"/>
            <a:ext cx="548640" cy="548640"/>
          </a:xfrm>
          <a:prstGeom prst="line">
            <a:avLst/>
          </a:prstGeom>
          <a:solidFill>
            <a:srgbClr val="2E7D32">
              <a:alpha val="90000"/>
            </a:srgbClr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43000" y="2560320"/>
            <a:ext cx="365760" cy="365760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1920240" y="2286000"/>
            <a:ext cx="62179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3242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will best minimize our exposure?</a:t>
            </a:r>
            <a:endParaRPr lang="en-US" sz="2000" dirty="0"/>
          </a:p>
        </p:txBody>
      </p:sp>
      <p:sp>
        <p:nvSpPr>
          <p:cNvPr id="15" name="Shape 11"/>
          <p:cNvSpPr/>
          <p:nvPr/>
        </p:nvSpPr>
        <p:spPr>
          <a:xfrm>
            <a:off x="731520" y="3383280"/>
            <a:ext cx="7680960" cy="91440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Shape 12"/>
          <p:cNvSpPr/>
          <p:nvPr/>
        </p:nvSpPr>
        <p:spPr>
          <a:xfrm>
            <a:off x="731520" y="3383280"/>
            <a:ext cx="64008" cy="914400"/>
          </a:xfrm>
          <a:prstGeom prst="rect">
            <a:avLst/>
          </a:prstGeom>
          <a:solidFill>
            <a:srgbClr val="2E7D3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Shape 13"/>
          <p:cNvSpPr/>
          <p:nvPr/>
        </p:nvSpPr>
        <p:spPr>
          <a:xfrm>
            <a:off x="1051560" y="3566160"/>
            <a:ext cx="548640" cy="548640"/>
          </a:xfrm>
          <a:prstGeom prst="line">
            <a:avLst/>
          </a:prstGeom>
          <a:solidFill>
            <a:srgbClr val="2E7D32">
              <a:alpha val="90000"/>
            </a:srgbClr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8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43000" y="3657600"/>
            <a:ext cx="365760" cy="365760"/>
          </a:xfrm>
          <a:prstGeom prst="rect">
            <a:avLst/>
          </a:prstGeom>
        </p:spPr>
      </p:pic>
      <p:sp>
        <p:nvSpPr>
          <p:cNvPr id="19" name="Text 14"/>
          <p:cNvSpPr/>
          <p:nvPr/>
        </p:nvSpPr>
        <p:spPr>
          <a:xfrm>
            <a:off x="1920240" y="3383280"/>
            <a:ext cx="62179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3242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Where is the compliance sweet spot?</a:t>
            </a:r>
            <a:endParaRPr lang="en-US" sz="2000" dirty="0"/>
          </a:p>
        </p:txBody>
      </p:sp>
      <p:sp>
        <p:nvSpPr>
          <p:cNvPr id="20" name="Shape 15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1B5E2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Shape 16"/>
          <p:cNvSpPr/>
          <p:nvPr/>
        </p:nvSpPr>
        <p:spPr>
          <a:xfrm>
            <a:off x="0" y="4645152"/>
            <a:ext cx="9144000" cy="22860"/>
          </a:xfrm>
          <a:prstGeom prst="rect">
            <a:avLst/>
          </a:prstGeom>
          <a:solidFill>
            <a:srgbClr val="C8A951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22" name="Image 3" descr="/workspace/gen/assets/od_white.png"/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6949440" y="4709160"/>
            <a:ext cx="1371600" cy="320040"/>
          </a:xfrm>
          <a:prstGeom prst="rect">
            <a:avLst/>
          </a:prstGeom>
        </p:spPr>
      </p:pic>
      <p:pic>
        <p:nvPicPr>
          <p:cNvPr id="23" name="Image 4" descr="/workspace/gen/assets/cga_small.png"/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274320" y="4700016"/>
            <a:ext cx="1097280" cy="33832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D213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2E7D3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54864"/>
            <a:ext cx="9144000" cy="27432"/>
          </a:xfrm>
          <a:prstGeom prst="rect">
            <a:avLst/>
          </a:prstGeom>
          <a:solidFill>
            <a:srgbClr val="1565C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731520" y="731520"/>
            <a:ext cx="7680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dirty="0">
                <a:solidFill>
                  <a:srgbClr val="E8EDF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Better Strategy . . .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1371600" y="1645920"/>
            <a:ext cx="6400800" cy="2286000"/>
          </a:xfrm>
          <a:prstGeom prst="rect">
            <a:avLst/>
          </a:prstGeom>
          <a:solidFill>
            <a:srgbClr val="153050"/>
          </a:solidFill>
          <a:ln/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1371600" y="1645920"/>
            <a:ext cx="6400800" cy="64008"/>
          </a:xfrm>
          <a:prstGeom prst="rect">
            <a:avLst/>
          </a:prstGeom>
          <a:solidFill>
            <a:srgbClr val="2E7D32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>
            <a:alphaModFix amt="80000"/>
          </a:blip>
          <a:stretch>
            <a:fillRect/>
          </a:stretch>
        </p:blipFill>
        <p:spPr>
          <a:xfrm>
            <a:off x="3886200" y="1920240"/>
            <a:ext cx="731520" cy="73152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371600" y="2743200"/>
            <a:ext cx="6400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Defense in a Box</a:t>
            </a:r>
            <a:endParaRPr lang="en-US" sz="4200" dirty="0"/>
          </a:p>
        </p:txBody>
      </p:sp>
      <p:pic>
        <p:nvPicPr>
          <p:cNvPr id="9" name="Image 1" descr="preencoded.png"/>
          <p:cNvPicPr>
            <a:picLocks noChangeAspect="1"/>
          </p:cNvPicPr>
          <p:nvPr/>
        </p:nvPicPr>
        <p:blipFill>
          <a:blip r:embed="rId4">
            <a:alphaModFix amt="40000"/>
          </a:blip>
          <a:stretch>
            <a:fillRect/>
          </a:stretch>
        </p:blipFill>
        <p:spPr>
          <a:xfrm>
            <a:off x="4114800" y="3794760"/>
            <a:ext cx="457200" cy="457200"/>
          </a:xfrm>
          <a:prstGeom prst="rect">
            <a:avLst/>
          </a:prstGeom>
        </p:spPr>
      </p:pic>
      <p:sp>
        <p:nvSpPr>
          <p:cNvPr id="10" name="Shape 6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A1A2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Shape 7"/>
          <p:cNvSpPr/>
          <p:nvPr/>
        </p:nvSpPr>
        <p:spPr>
          <a:xfrm>
            <a:off x="0" y="4645152"/>
            <a:ext cx="9144000" cy="22860"/>
          </a:xfrm>
          <a:prstGeom prst="rect">
            <a:avLst/>
          </a:prstGeom>
          <a:solidFill>
            <a:srgbClr val="C8A951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2" name="Image 2" descr="/workspace/gen/assets/od_white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6949440" y="4709160"/>
            <a:ext cx="1371600" cy="320040"/>
          </a:xfrm>
          <a:prstGeom prst="rect">
            <a:avLst/>
          </a:prstGeom>
        </p:spPr>
      </p:pic>
      <p:pic>
        <p:nvPicPr>
          <p:cNvPr id="13" name="Image 3" descr="/workspace/gen/assets/cga_small.png"/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274320" y="4700016"/>
            <a:ext cx="1097280" cy="338328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B5E2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rgbClr val="0D213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4544568" y="0"/>
            <a:ext cx="54864" cy="5143500"/>
          </a:xfrm>
          <a:prstGeom prst="rect">
            <a:avLst/>
          </a:prstGeom>
          <a:solidFill>
            <a:srgbClr val="C8A95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57200" y="914400"/>
            <a:ext cx="3840480" cy="274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Set It</a:t>
            </a:r>
            <a:endParaRPr lang="en-US" sz="420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and</a:t>
            </a:r>
            <a:endParaRPr lang="en-US" sz="420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Forget It</a:t>
            </a:r>
            <a:endParaRPr lang="en-US" sz="4200" dirty="0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>
            <a:alphaModFix amt="40000"/>
          </a:blip>
          <a:stretch>
            <a:fillRect/>
          </a:stretch>
        </p:blipFill>
        <p:spPr>
          <a:xfrm>
            <a:off x="5943600" y="1371600"/>
            <a:ext cx="1828800" cy="1828800"/>
          </a:xfrm>
          <a:prstGeom prst="rect">
            <a:avLst/>
          </a:prstGeom>
        </p:spPr>
      </p:pic>
      <p:pic>
        <p:nvPicPr>
          <p:cNvPr id="6" name="Image 1" descr="preencoded.png"/>
          <p:cNvPicPr>
            <a:picLocks noChangeAspect="1"/>
          </p:cNvPicPr>
          <p:nvPr/>
        </p:nvPicPr>
        <p:blipFill>
          <a:blip r:embed="rId4">
            <a:alphaModFix amt="30000"/>
          </a:blip>
          <a:stretch>
            <a:fillRect/>
          </a:stretch>
        </p:blipFill>
        <p:spPr>
          <a:xfrm>
            <a:off x="6400800" y="3200400"/>
            <a:ext cx="1097280" cy="1097280"/>
          </a:xfrm>
          <a:prstGeom prst="rect">
            <a:avLst/>
          </a:prstGeom>
        </p:spPr>
      </p:pic>
      <p:sp>
        <p:nvSpPr>
          <p:cNvPr id="7" name="Shape 3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C8A95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Shape 4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A1A2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Shape 5"/>
          <p:cNvSpPr/>
          <p:nvPr/>
        </p:nvSpPr>
        <p:spPr>
          <a:xfrm>
            <a:off x="0" y="4645152"/>
            <a:ext cx="9144000" cy="22860"/>
          </a:xfrm>
          <a:prstGeom prst="rect">
            <a:avLst/>
          </a:prstGeom>
          <a:solidFill>
            <a:srgbClr val="C8A951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0" name="Image 2" descr="/workspace/gen/assets/od_white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6949440" y="4709160"/>
            <a:ext cx="1371600" cy="320040"/>
          </a:xfrm>
          <a:prstGeom prst="rect">
            <a:avLst/>
          </a:prstGeom>
        </p:spPr>
      </p:pic>
      <p:pic>
        <p:nvPicPr>
          <p:cNvPr id="11" name="Image 3" descr="/workspace/gen/assets/cga_small.png"/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274320" y="4700016"/>
            <a:ext cx="1097280" cy="338328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2E7D3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54864"/>
            <a:ext cx="9144000" cy="27432"/>
          </a:xfrm>
          <a:prstGeom prst="rect">
            <a:avLst/>
          </a:prstGeom>
          <a:solidFill>
            <a:srgbClr val="1565C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0" y="82296"/>
            <a:ext cx="54864" cy="4572000"/>
          </a:xfrm>
          <a:prstGeom prst="rect">
            <a:avLst/>
          </a:prstGeom>
          <a:solidFill>
            <a:srgbClr val="2E7D3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7863840" y="228600"/>
            <a:ext cx="822960" cy="822960"/>
          </a:xfrm>
          <a:prstGeom prst="line">
            <a:avLst/>
          </a:prstGeom>
          <a:solidFill>
            <a:srgbClr val="2E7D32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01000" y="365760"/>
            <a:ext cx="548640" cy="54864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548640" y="228600"/>
            <a:ext cx="7132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D21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Arbitration Agreements</a:t>
            </a:r>
            <a:endParaRPr lang="en-US" sz="2600" dirty="0"/>
          </a:p>
        </p:txBody>
      </p:sp>
      <p:sp>
        <p:nvSpPr>
          <p:cNvPr id="8" name="Shape 5"/>
          <p:cNvSpPr/>
          <p:nvPr/>
        </p:nvSpPr>
        <p:spPr>
          <a:xfrm>
            <a:off x="548640" y="868680"/>
            <a:ext cx="2286000" cy="32004"/>
          </a:xfrm>
          <a:prstGeom prst="rect">
            <a:avLst/>
          </a:prstGeom>
          <a:solidFill>
            <a:srgbClr val="2E7D3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6"/>
          <p:cNvSpPr/>
          <p:nvPr/>
        </p:nvSpPr>
        <p:spPr>
          <a:xfrm>
            <a:off x="731520" y="1051560"/>
            <a:ext cx="7680960" cy="34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600" dirty="0">
                <a:solidFill>
                  <a:srgbClr val="3242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Revisit if need/have arbitration agreements</a:t>
            </a:r>
            <a:endParaRPr lang="en-US" sz="16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600" dirty="0">
                <a:solidFill>
                  <a:srgbClr val="3242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Revisit mandatory/voluntary options</a:t>
            </a:r>
            <a:endParaRPr lang="en-US" sz="16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600" dirty="0">
                <a:solidFill>
                  <a:srgbClr val="3242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 it compliant with recent developments?</a:t>
            </a:r>
            <a:endParaRPr lang="en-US" sz="16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600" dirty="0">
                <a:solidFill>
                  <a:srgbClr val="3242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Confirm you can (easily) find them</a:t>
            </a:r>
            <a:endParaRPr lang="en-US" sz="16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600" dirty="0">
                <a:solidFill>
                  <a:srgbClr val="3242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Confirm the signature/acceptance process is working as intended</a:t>
            </a:r>
            <a:endParaRPr lang="en-US" sz="1600" dirty="0"/>
          </a:p>
        </p:txBody>
      </p:sp>
      <p:sp>
        <p:nvSpPr>
          <p:cNvPr id="10" name="Shape 7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1B5E2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Shape 8"/>
          <p:cNvSpPr/>
          <p:nvPr/>
        </p:nvSpPr>
        <p:spPr>
          <a:xfrm>
            <a:off x="0" y="4645152"/>
            <a:ext cx="9144000" cy="22860"/>
          </a:xfrm>
          <a:prstGeom prst="rect">
            <a:avLst/>
          </a:prstGeom>
          <a:solidFill>
            <a:srgbClr val="C8A951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2" name="Image 1" descr="/workspace/gen/assets/od_white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6949440" y="4709160"/>
            <a:ext cx="1371600" cy="320040"/>
          </a:xfrm>
          <a:prstGeom prst="rect">
            <a:avLst/>
          </a:prstGeom>
        </p:spPr>
      </p:pic>
      <p:pic>
        <p:nvPicPr>
          <p:cNvPr id="13" name="Image 2" descr="/workspace/gen/assets/cga_small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274320" y="4700016"/>
            <a:ext cx="1097280" cy="338328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2E7D3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54864"/>
            <a:ext cx="9144000" cy="27432"/>
          </a:xfrm>
          <a:prstGeom prst="rect">
            <a:avLst/>
          </a:prstGeom>
          <a:solidFill>
            <a:srgbClr val="1565C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0" y="82296"/>
            <a:ext cx="54864" cy="4572000"/>
          </a:xfrm>
          <a:prstGeom prst="rect">
            <a:avLst/>
          </a:prstGeom>
          <a:solidFill>
            <a:srgbClr val="1565C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7863840" y="228600"/>
            <a:ext cx="822960" cy="822960"/>
          </a:xfrm>
          <a:prstGeom prst="line">
            <a:avLst/>
          </a:prstGeom>
          <a:solidFill>
            <a:srgbClr val="1565C0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01000" y="365760"/>
            <a:ext cx="548640" cy="54864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548640" y="228600"/>
            <a:ext cx="7132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D21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Acknowledgment Forms</a:t>
            </a:r>
            <a:endParaRPr lang="en-US" sz="2600" dirty="0"/>
          </a:p>
        </p:txBody>
      </p:sp>
      <p:sp>
        <p:nvSpPr>
          <p:cNvPr id="8" name="Shape 5"/>
          <p:cNvSpPr/>
          <p:nvPr/>
        </p:nvSpPr>
        <p:spPr>
          <a:xfrm>
            <a:off x="548640" y="868680"/>
            <a:ext cx="2286000" cy="32004"/>
          </a:xfrm>
          <a:prstGeom prst="rect">
            <a:avLst/>
          </a:prstGeom>
          <a:solidFill>
            <a:srgbClr val="1565C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6"/>
          <p:cNvSpPr/>
          <p:nvPr/>
        </p:nvSpPr>
        <p:spPr>
          <a:xfrm>
            <a:off x="731520" y="1051560"/>
            <a:ext cx="7680960" cy="34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600" dirty="0">
                <a:solidFill>
                  <a:srgbClr val="3242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Are we addressing the right issues?</a:t>
            </a:r>
            <a:endParaRPr lang="en-US" sz="16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600" dirty="0">
                <a:solidFill>
                  <a:srgbClr val="3242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Are the questions phrased properly?</a:t>
            </a:r>
            <a:endParaRPr lang="en-US" sz="16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600" dirty="0">
                <a:solidFill>
                  <a:srgbClr val="3242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Should we do any auditing?</a:t>
            </a:r>
            <a:endParaRPr lang="en-US" sz="16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600" dirty="0">
                <a:solidFill>
                  <a:srgbClr val="3242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 a prospective/retrospective paper trail</a:t>
            </a:r>
            <a:endParaRPr lang="en-US" sz="1600" dirty="0"/>
          </a:p>
        </p:txBody>
      </p:sp>
      <p:sp>
        <p:nvSpPr>
          <p:cNvPr id="10" name="Shape 7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1B5E2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Shape 8"/>
          <p:cNvSpPr/>
          <p:nvPr/>
        </p:nvSpPr>
        <p:spPr>
          <a:xfrm>
            <a:off x="0" y="4645152"/>
            <a:ext cx="9144000" cy="22860"/>
          </a:xfrm>
          <a:prstGeom prst="rect">
            <a:avLst/>
          </a:prstGeom>
          <a:solidFill>
            <a:srgbClr val="C8A951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2" name="Image 1" descr="/workspace/gen/assets/od_white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6949440" y="4709160"/>
            <a:ext cx="1371600" cy="320040"/>
          </a:xfrm>
          <a:prstGeom prst="rect">
            <a:avLst/>
          </a:prstGeom>
        </p:spPr>
      </p:pic>
      <p:pic>
        <p:nvPicPr>
          <p:cNvPr id="13" name="Image 2" descr="/workspace/gen/assets/cga_small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274320" y="4700016"/>
            <a:ext cx="1097280" cy="338328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2E7D3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54864"/>
            <a:ext cx="9144000" cy="27432"/>
          </a:xfrm>
          <a:prstGeom prst="rect">
            <a:avLst/>
          </a:prstGeom>
          <a:solidFill>
            <a:srgbClr val="1565C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0" y="82296"/>
            <a:ext cx="54864" cy="4572000"/>
          </a:xfrm>
          <a:prstGeom prst="rect">
            <a:avLst/>
          </a:prstGeom>
          <a:solidFill>
            <a:srgbClr val="2E7D3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7863840" y="228600"/>
            <a:ext cx="822960" cy="822960"/>
          </a:xfrm>
          <a:prstGeom prst="line">
            <a:avLst/>
          </a:prstGeom>
          <a:solidFill>
            <a:srgbClr val="2E7D32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01000" y="365760"/>
            <a:ext cx="548640" cy="54864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548640" y="228600"/>
            <a:ext cx="7132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D21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Regular Rate of Pay</a:t>
            </a:r>
            <a:endParaRPr lang="en-US" sz="2600" dirty="0"/>
          </a:p>
        </p:txBody>
      </p:sp>
      <p:sp>
        <p:nvSpPr>
          <p:cNvPr id="8" name="Shape 5"/>
          <p:cNvSpPr/>
          <p:nvPr/>
        </p:nvSpPr>
        <p:spPr>
          <a:xfrm>
            <a:off x="548640" y="868680"/>
            <a:ext cx="2286000" cy="32004"/>
          </a:xfrm>
          <a:prstGeom prst="rect">
            <a:avLst/>
          </a:prstGeom>
          <a:solidFill>
            <a:srgbClr val="2E7D3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6"/>
          <p:cNvSpPr/>
          <p:nvPr/>
        </p:nvSpPr>
        <p:spPr>
          <a:xfrm>
            <a:off x="731520" y="1051560"/>
            <a:ext cx="7680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3242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Request list of pay codes/categories</a:t>
            </a:r>
            <a:endParaRPr lang="en-US" sz="1600" dirty="0"/>
          </a:p>
        </p:txBody>
      </p:sp>
      <p:sp>
        <p:nvSpPr>
          <p:cNvPr id="10" name="Text 7"/>
          <p:cNvSpPr/>
          <p:nvPr/>
        </p:nvSpPr>
        <p:spPr>
          <a:xfrm>
            <a:off x="731520" y="1417320"/>
            <a:ext cx="7680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3242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Categorize:</a:t>
            </a:r>
            <a:endParaRPr lang="en-US" sz="1600" dirty="0"/>
          </a:p>
        </p:txBody>
      </p:sp>
      <p:sp>
        <p:nvSpPr>
          <p:cNvPr id="11" name="Shape 8"/>
          <p:cNvSpPr/>
          <p:nvPr/>
        </p:nvSpPr>
        <p:spPr>
          <a:xfrm>
            <a:off x="914400" y="1783080"/>
            <a:ext cx="1645920" cy="502920"/>
          </a:xfrm>
          <a:prstGeom prst="rect">
            <a:avLst/>
          </a:prstGeom>
          <a:solidFill>
            <a:srgbClr val="E8EDF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Shape 9"/>
          <p:cNvSpPr/>
          <p:nvPr/>
        </p:nvSpPr>
        <p:spPr>
          <a:xfrm>
            <a:off x="914400" y="1783080"/>
            <a:ext cx="1645920" cy="45720"/>
          </a:xfrm>
          <a:prstGeom prst="rect">
            <a:avLst/>
          </a:prstGeom>
          <a:solidFill>
            <a:srgbClr val="2E7D3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10"/>
          <p:cNvSpPr/>
          <p:nvPr/>
        </p:nvSpPr>
        <p:spPr>
          <a:xfrm>
            <a:off x="914400" y="1828800"/>
            <a:ext cx="1645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50" dirty="0">
                <a:solidFill>
                  <a:srgbClr val="3242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Discretionary</a:t>
            </a:r>
            <a:endParaRPr lang="en-US" sz="1350" dirty="0"/>
          </a:p>
        </p:txBody>
      </p:sp>
      <p:sp>
        <p:nvSpPr>
          <p:cNvPr id="14" name="Shape 11"/>
          <p:cNvSpPr/>
          <p:nvPr/>
        </p:nvSpPr>
        <p:spPr>
          <a:xfrm>
            <a:off x="2743200" y="1783080"/>
            <a:ext cx="1645920" cy="502920"/>
          </a:xfrm>
          <a:prstGeom prst="rect">
            <a:avLst/>
          </a:prstGeom>
          <a:solidFill>
            <a:srgbClr val="E8EDF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Shape 12"/>
          <p:cNvSpPr/>
          <p:nvPr/>
        </p:nvSpPr>
        <p:spPr>
          <a:xfrm>
            <a:off x="2743200" y="1783080"/>
            <a:ext cx="1645920" cy="45720"/>
          </a:xfrm>
          <a:prstGeom prst="rect">
            <a:avLst/>
          </a:prstGeom>
          <a:solidFill>
            <a:srgbClr val="2E7D3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13"/>
          <p:cNvSpPr/>
          <p:nvPr/>
        </p:nvSpPr>
        <p:spPr>
          <a:xfrm>
            <a:off x="2743200" y="1828800"/>
            <a:ext cx="1645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50" dirty="0">
                <a:solidFill>
                  <a:srgbClr val="3242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Non-discretionary</a:t>
            </a:r>
            <a:endParaRPr lang="en-US" sz="1350" dirty="0"/>
          </a:p>
        </p:txBody>
      </p:sp>
      <p:sp>
        <p:nvSpPr>
          <p:cNvPr id="17" name="Shape 14"/>
          <p:cNvSpPr/>
          <p:nvPr/>
        </p:nvSpPr>
        <p:spPr>
          <a:xfrm>
            <a:off x="4572000" y="1783080"/>
            <a:ext cx="1645920" cy="502920"/>
          </a:xfrm>
          <a:prstGeom prst="rect">
            <a:avLst/>
          </a:prstGeom>
          <a:solidFill>
            <a:srgbClr val="E8EDF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Shape 15"/>
          <p:cNvSpPr/>
          <p:nvPr/>
        </p:nvSpPr>
        <p:spPr>
          <a:xfrm>
            <a:off x="4572000" y="1783080"/>
            <a:ext cx="1645920" cy="45720"/>
          </a:xfrm>
          <a:prstGeom prst="rect">
            <a:avLst/>
          </a:prstGeom>
          <a:solidFill>
            <a:srgbClr val="2E7D3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9" name="Text 16"/>
          <p:cNvSpPr/>
          <p:nvPr/>
        </p:nvSpPr>
        <p:spPr>
          <a:xfrm>
            <a:off x="4572000" y="1828800"/>
            <a:ext cx="1645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50" dirty="0">
                <a:solidFill>
                  <a:srgbClr val="3242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Flat sum</a:t>
            </a:r>
            <a:endParaRPr lang="en-US" sz="1350" dirty="0"/>
          </a:p>
        </p:txBody>
      </p:sp>
      <p:sp>
        <p:nvSpPr>
          <p:cNvPr id="20" name="Shape 17"/>
          <p:cNvSpPr/>
          <p:nvPr/>
        </p:nvSpPr>
        <p:spPr>
          <a:xfrm>
            <a:off x="6400800" y="1783080"/>
            <a:ext cx="1645920" cy="502920"/>
          </a:xfrm>
          <a:prstGeom prst="rect">
            <a:avLst/>
          </a:prstGeom>
          <a:solidFill>
            <a:srgbClr val="E8EDF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Shape 18"/>
          <p:cNvSpPr/>
          <p:nvPr/>
        </p:nvSpPr>
        <p:spPr>
          <a:xfrm>
            <a:off x="6400800" y="1783080"/>
            <a:ext cx="1645920" cy="45720"/>
          </a:xfrm>
          <a:prstGeom prst="rect">
            <a:avLst/>
          </a:prstGeom>
          <a:solidFill>
            <a:srgbClr val="2E7D3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Text 19"/>
          <p:cNvSpPr/>
          <p:nvPr/>
        </p:nvSpPr>
        <p:spPr>
          <a:xfrm>
            <a:off x="6400800" y="1828800"/>
            <a:ext cx="1645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50" dirty="0">
                <a:solidFill>
                  <a:srgbClr val="3242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Unknown/delegate</a:t>
            </a:r>
            <a:endParaRPr lang="en-US" sz="1350" dirty="0"/>
          </a:p>
        </p:txBody>
      </p:sp>
      <p:sp>
        <p:nvSpPr>
          <p:cNvPr id="23" name="Text 20"/>
          <p:cNvSpPr/>
          <p:nvPr/>
        </p:nvSpPr>
        <p:spPr>
          <a:xfrm>
            <a:off x="731520" y="2468880"/>
            <a:ext cx="768096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550" dirty="0">
                <a:solidFill>
                  <a:srgbClr val="3242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Confirm calculations working as intended – overtime, premium pay, sick pay, reporting time pay</a:t>
            </a:r>
            <a:endParaRPr lang="en-US" sz="155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550" dirty="0">
                <a:solidFill>
                  <a:srgbClr val="3242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Evaluate if any need for spot audits</a:t>
            </a:r>
            <a:endParaRPr lang="en-US" sz="155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550" dirty="0">
                <a:solidFill>
                  <a:srgbClr val="3242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Prepare paper trail of your efforts</a:t>
            </a:r>
            <a:endParaRPr lang="en-US" sz="1550" dirty="0"/>
          </a:p>
        </p:txBody>
      </p:sp>
      <p:sp>
        <p:nvSpPr>
          <p:cNvPr id="24" name="Shape 21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1B5E2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5" name="Shape 22"/>
          <p:cNvSpPr/>
          <p:nvPr/>
        </p:nvSpPr>
        <p:spPr>
          <a:xfrm>
            <a:off x="0" y="4645152"/>
            <a:ext cx="9144000" cy="22860"/>
          </a:xfrm>
          <a:prstGeom prst="rect">
            <a:avLst/>
          </a:prstGeom>
          <a:solidFill>
            <a:srgbClr val="C8A951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26" name="Image 1" descr="/workspace/gen/assets/od_white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6949440" y="4709160"/>
            <a:ext cx="1371600" cy="320040"/>
          </a:xfrm>
          <a:prstGeom prst="rect">
            <a:avLst/>
          </a:prstGeom>
        </p:spPr>
      </p:pic>
      <p:pic>
        <p:nvPicPr>
          <p:cNvPr id="27" name="Image 2" descr="/workspace/gen/assets/cga_small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274320" y="4700016"/>
            <a:ext cx="1097280" cy="338328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2E7D3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54864"/>
            <a:ext cx="9144000" cy="27432"/>
          </a:xfrm>
          <a:prstGeom prst="rect">
            <a:avLst/>
          </a:prstGeom>
          <a:solidFill>
            <a:srgbClr val="1565C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0" y="82296"/>
            <a:ext cx="54864" cy="4572000"/>
          </a:xfrm>
          <a:prstGeom prst="rect">
            <a:avLst/>
          </a:prstGeom>
          <a:solidFill>
            <a:srgbClr val="1565C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7863840" y="228600"/>
            <a:ext cx="822960" cy="822960"/>
          </a:xfrm>
          <a:prstGeom prst="line">
            <a:avLst/>
          </a:prstGeom>
          <a:solidFill>
            <a:srgbClr val="1565C0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01000" y="365760"/>
            <a:ext cx="548640" cy="54864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548640" y="228600"/>
            <a:ext cx="7132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D21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Off the Clock</a:t>
            </a:r>
            <a:endParaRPr lang="en-US" sz="2600" dirty="0"/>
          </a:p>
        </p:txBody>
      </p:sp>
      <p:sp>
        <p:nvSpPr>
          <p:cNvPr id="8" name="Shape 5"/>
          <p:cNvSpPr/>
          <p:nvPr/>
        </p:nvSpPr>
        <p:spPr>
          <a:xfrm>
            <a:off x="548640" y="868680"/>
            <a:ext cx="2286000" cy="32004"/>
          </a:xfrm>
          <a:prstGeom prst="rect">
            <a:avLst/>
          </a:prstGeom>
          <a:solidFill>
            <a:srgbClr val="1565C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6"/>
          <p:cNvSpPr/>
          <p:nvPr/>
        </p:nvSpPr>
        <p:spPr>
          <a:xfrm>
            <a:off x="731520" y="1051560"/>
            <a:ext cx="7680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3242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Paper trail addressing:</a:t>
            </a:r>
            <a:endParaRPr lang="en-US" sz="1700" dirty="0"/>
          </a:p>
        </p:txBody>
      </p:sp>
      <p:sp>
        <p:nvSpPr>
          <p:cNvPr id="10" name="Text 7"/>
          <p:cNvSpPr/>
          <p:nvPr/>
        </p:nvSpPr>
        <p:spPr>
          <a:xfrm>
            <a:off x="731520" y="1463040"/>
            <a:ext cx="7680960" cy="3017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spcAft>
                <a:spcPts val="600"/>
              </a:spcAft>
              <a:buNone/>
            </a:pPr>
            <a:r>
              <a:rPr lang="en-US" sz="1550" dirty="0">
                <a:solidFill>
                  <a:srgbClr val="3242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– Sufficient clocks/no lines</a:t>
            </a:r>
            <a:endParaRPr lang="en-US" sz="1550" dirty="0"/>
          </a:p>
          <a:p>
            <a:pPr marL="0" indent="0">
              <a:spcAft>
                <a:spcPts val="600"/>
              </a:spcAft>
              <a:buNone/>
            </a:pPr>
            <a:r>
              <a:rPr lang="en-US" sz="1550" dirty="0">
                <a:solidFill>
                  <a:srgbClr val="3242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– Reliability of clock-in methods</a:t>
            </a:r>
            <a:endParaRPr lang="en-US" sz="1550" dirty="0"/>
          </a:p>
          <a:p>
            <a:pPr marL="0" indent="0">
              <a:spcAft>
                <a:spcPts val="600"/>
              </a:spcAft>
              <a:buNone/>
            </a:pPr>
            <a:r>
              <a:rPr lang="en-US" sz="1550" dirty="0">
                <a:solidFill>
                  <a:srgbClr val="3242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– Security checks/bag checks/other screening checks</a:t>
            </a:r>
            <a:endParaRPr lang="en-US" sz="1550" dirty="0"/>
          </a:p>
          <a:p>
            <a:pPr marL="0" indent="0">
              <a:spcAft>
                <a:spcPts val="600"/>
              </a:spcAft>
              <a:buNone/>
            </a:pPr>
            <a:r>
              <a:rPr lang="en-US" sz="1550" dirty="0">
                <a:solidFill>
                  <a:srgbClr val="3242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– Communicating/working outside regular hours</a:t>
            </a:r>
            <a:endParaRPr lang="en-US" sz="1550" dirty="0"/>
          </a:p>
          <a:p>
            <a:pPr marL="0" indent="0">
              <a:spcAft>
                <a:spcPts val="600"/>
              </a:spcAft>
              <a:buNone/>
            </a:pPr>
            <a:r>
              <a:rPr lang="en-US" sz="1550" dirty="0">
                <a:solidFill>
                  <a:srgbClr val="3242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– No donning or doffing</a:t>
            </a:r>
            <a:endParaRPr lang="en-US" sz="1550" dirty="0"/>
          </a:p>
          <a:p>
            <a:pPr marL="0" indent="0">
              <a:spcAft>
                <a:spcPts val="600"/>
              </a:spcAft>
              <a:buNone/>
            </a:pPr>
            <a:r>
              <a:rPr lang="en-US" sz="1550" dirty="0">
                <a:solidFill>
                  <a:srgbClr val="3242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– Review for compliance/aberrations from policy</a:t>
            </a:r>
            <a:endParaRPr lang="en-US" sz="1550" dirty="0"/>
          </a:p>
          <a:p>
            <a:pPr marL="0" indent="0">
              <a:spcAft>
                <a:spcPts val="600"/>
              </a:spcAft>
              <a:buNone/>
            </a:pPr>
            <a:r>
              <a:rPr lang="en-US" sz="1550" dirty="0">
                <a:solidFill>
                  <a:srgbClr val="3242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– How do managers know how to handle?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1B5E2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Shape 9"/>
          <p:cNvSpPr/>
          <p:nvPr/>
        </p:nvSpPr>
        <p:spPr>
          <a:xfrm>
            <a:off x="0" y="4645152"/>
            <a:ext cx="9144000" cy="22860"/>
          </a:xfrm>
          <a:prstGeom prst="rect">
            <a:avLst/>
          </a:prstGeom>
          <a:solidFill>
            <a:srgbClr val="C8A951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3" name="Image 1" descr="/workspace/gen/assets/od_white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6949440" y="4709160"/>
            <a:ext cx="1371600" cy="320040"/>
          </a:xfrm>
          <a:prstGeom prst="rect">
            <a:avLst/>
          </a:prstGeom>
        </p:spPr>
      </p:pic>
      <p:pic>
        <p:nvPicPr>
          <p:cNvPr id="14" name="Image 2" descr="/workspace/gen/assets/cga_small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274320" y="4700016"/>
            <a:ext cx="1097280" cy="33832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721</Words>
  <Application>Microsoft Office PowerPoint</Application>
  <PresentationFormat>On-screen Show (16:9)</PresentationFormat>
  <Paragraphs>122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Calibri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Preventing Wage and Hour Claims Through Effective Audits</dc:title>
  <dc:subject>PptxGenJS Presentation</dc:subject>
  <dc:creator>Michael J. Nader</dc:creator>
  <cp:lastModifiedBy>Nader, Michael (Mike) J.</cp:lastModifiedBy>
  <cp:revision>2</cp:revision>
  <cp:lastPrinted>2026-04-23T23:59:31Z</cp:lastPrinted>
  <dcterms:created xsi:type="dcterms:W3CDTF">2026-04-23T23:33:36Z</dcterms:created>
  <dcterms:modified xsi:type="dcterms:W3CDTF">2026-04-24T00:00:20Z</dcterms:modified>
</cp:coreProperties>
</file>