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85" r:id="rId3"/>
    <p:sldId id="292" r:id="rId4"/>
    <p:sldId id="286" r:id="rId5"/>
    <p:sldId id="273" r:id="rId6"/>
    <p:sldId id="279" r:id="rId7"/>
    <p:sldId id="272" r:id="rId8"/>
    <p:sldId id="280" r:id="rId9"/>
    <p:sldId id="284" r:id="rId10"/>
    <p:sldId id="281" r:id="rId11"/>
    <p:sldId id="278" r:id="rId12"/>
    <p:sldId id="283" r:id="rId13"/>
    <p:sldId id="282" r:id="rId14"/>
    <p:sldId id="287" r:id="rId15"/>
    <p:sldId id="29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A235C4-76BC-4732-9B15-F64D7E64CBCC}" v="3" dt="2026-05-05T16:01:56.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notesViewPr>
    <p:cSldViewPr snapToGrid="0">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Taylor-Silva" userId="77cbb229-06f1-4771-b879-b7f5fe1d062c" providerId="ADAL" clId="{46F4C19D-7DAA-4446-8657-0AE10DD7AAB0}"/>
    <pc:docChg chg="undo custSel addSld delSld modSld sldOrd">
      <pc:chgData name="Abby Taylor-Silva" userId="77cbb229-06f1-4771-b879-b7f5fe1d062c" providerId="ADAL" clId="{46F4C19D-7DAA-4446-8657-0AE10DD7AAB0}" dt="2026-05-05T16:02:30.988" v="4302" actId="113"/>
      <pc:docMkLst>
        <pc:docMk/>
      </pc:docMkLst>
      <pc:sldChg chg="modSp mod">
        <pc:chgData name="Abby Taylor-Silva" userId="77cbb229-06f1-4771-b879-b7f5fe1d062c" providerId="ADAL" clId="{46F4C19D-7DAA-4446-8657-0AE10DD7AAB0}" dt="2026-05-05T16:00:39.527" v="4293" actId="6549"/>
        <pc:sldMkLst>
          <pc:docMk/>
          <pc:sldMk cId="1352396087" sldId="272"/>
        </pc:sldMkLst>
        <pc:spChg chg="mod">
          <ac:chgData name="Abby Taylor-Silva" userId="77cbb229-06f1-4771-b879-b7f5fe1d062c" providerId="ADAL" clId="{46F4C19D-7DAA-4446-8657-0AE10DD7AAB0}" dt="2026-05-05T16:00:39.527" v="4293" actId="6549"/>
          <ac:spMkLst>
            <pc:docMk/>
            <pc:sldMk cId="1352396087" sldId="272"/>
            <ac:spMk id="5" creationId="{5BB70BDE-8EB1-79F2-909E-E8CE9D106B31}"/>
          </ac:spMkLst>
        </pc:spChg>
        <pc:spChg chg="mod">
          <ac:chgData name="Abby Taylor-Silva" userId="77cbb229-06f1-4771-b879-b7f5fe1d062c" providerId="ADAL" clId="{46F4C19D-7DAA-4446-8657-0AE10DD7AAB0}" dt="2026-05-05T15:16:24.287" v="3882" actId="27636"/>
          <ac:spMkLst>
            <pc:docMk/>
            <pc:sldMk cId="1352396087" sldId="272"/>
            <ac:spMk id="6" creationId="{428F0B58-4AFE-6FCA-E8E9-DAFA891CDD35}"/>
          </ac:spMkLst>
        </pc:spChg>
        <pc:graphicFrameChg chg="modGraphic">
          <ac:chgData name="Abby Taylor-Silva" userId="77cbb229-06f1-4771-b879-b7f5fe1d062c" providerId="ADAL" clId="{46F4C19D-7DAA-4446-8657-0AE10DD7AAB0}" dt="2026-05-05T15:19:31.620" v="4102" actId="20577"/>
          <ac:graphicFrameMkLst>
            <pc:docMk/>
            <pc:sldMk cId="1352396087" sldId="272"/>
            <ac:graphicFrameMk id="8" creationId="{ED1227F2-6E24-CF63-F706-BF638C66440E}"/>
          </ac:graphicFrameMkLst>
        </pc:graphicFrameChg>
      </pc:sldChg>
      <pc:sldChg chg="modSp mod">
        <pc:chgData name="Abby Taylor-Silva" userId="77cbb229-06f1-4771-b879-b7f5fe1d062c" providerId="ADAL" clId="{46F4C19D-7DAA-4446-8657-0AE10DD7AAB0}" dt="2026-05-05T15:25:37.972" v="4285" actId="20577"/>
        <pc:sldMkLst>
          <pc:docMk/>
          <pc:sldMk cId="1173188247" sldId="278"/>
        </pc:sldMkLst>
        <pc:spChg chg="mod">
          <ac:chgData name="Abby Taylor-Silva" userId="77cbb229-06f1-4771-b879-b7f5fe1d062c" providerId="ADAL" clId="{46F4C19D-7DAA-4446-8657-0AE10DD7AAB0}" dt="2026-05-05T15:25:37.972" v="4285" actId="20577"/>
          <ac:spMkLst>
            <pc:docMk/>
            <pc:sldMk cId="1173188247" sldId="278"/>
            <ac:spMk id="3" creationId="{0EECB158-74D0-B240-DF29-CEA83CF1C87A}"/>
          </ac:spMkLst>
        </pc:spChg>
      </pc:sldChg>
      <pc:sldChg chg="modSp mod">
        <pc:chgData name="Abby Taylor-Silva" userId="77cbb229-06f1-4771-b879-b7f5fe1d062c" providerId="ADAL" clId="{46F4C19D-7DAA-4446-8657-0AE10DD7AAB0}" dt="2026-05-05T15:23:24.002" v="4172" actId="20577"/>
        <pc:sldMkLst>
          <pc:docMk/>
          <pc:sldMk cId="2213431750" sldId="280"/>
        </pc:sldMkLst>
        <pc:spChg chg="mod">
          <ac:chgData name="Abby Taylor-Silva" userId="77cbb229-06f1-4771-b879-b7f5fe1d062c" providerId="ADAL" clId="{46F4C19D-7DAA-4446-8657-0AE10DD7AAB0}" dt="2026-05-05T15:23:24.002" v="4172" actId="20577"/>
          <ac:spMkLst>
            <pc:docMk/>
            <pc:sldMk cId="2213431750" sldId="280"/>
            <ac:spMk id="3" creationId="{015D73B1-0C91-414C-9BDA-895BFD3D96A8}"/>
          </ac:spMkLst>
        </pc:spChg>
      </pc:sldChg>
      <pc:sldChg chg="modSp mod">
        <pc:chgData name="Abby Taylor-Silva" userId="77cbb229-06f1-4771-b879-b7f5fe1d062c" providerId="ADAL" clId="{46F4C19D-7DAA-4446-8657-0AE10DD7AAB0}" dt="2026-05-05T15:27:05.815" v="4292" actId="20577"/>
        <pc:sldMkLst>
          <pc:docMk/>
          <pc:sldMk cId="3110768937" sldId="283"/>
        </pc:sldMkLst>
        <pc:graphicFrameChg chg="mod modGraphic">
          <ac:chgData name="Abby Taylor-Silva" userId="77cbb229-06f1-4771-b879-b7f5fe1d062c" providerId="ADAL" clId="{46F4C19D-7DAA-4446-8657-0AE10DD7AAB0}" dt="2026-05-05T15:27:05.815" v="4292" actId="20577"/>
          <ac:graphicFrameMkLst>
            <pc:docMk/>
            <pc:sldMk cId="3110768937" sldId="283"/>
            <ac:graphicFrameMk id="6" creationId="{F7963AD7-84E8-AD08-30CA-4056DA360418}"/>
          </ac:graphicFrameMkLst>
        </pc:graphicFrameChg>
      </pc:sldChg>
      <pc:sldChg chg="modSp mod">
        <pc:chgData name="Abby Taylor-Silva" userId="77cbb229-06f1-4771-b879-b7f5fe1d062c" providerId="ADAL" clId="{46F4C19D-7DAA-4446-8657-0AE10DD7AAB0}" dt="2026-05-05T16:02:30.988" v="4302" actId="113"/>
        <pc:sldMkLst>
          <pc:docMk/>
          <pc:sldMk cId="2515881062" sldId="284"/>
        </pc:sldMkLst>
        <pc:spChg chg="mod">
          <ac:chgData name="Abby Taylor-Silva" userId="77cbb229-06f1-4771-b879-b7f5fe1d062c" providerId="ADAL" clId="{46F4C19D-7DAA-4446-8657-0AE10DD7AAB0}" dt="2026-05-05T16:02:30.988" v="4302" actId="113"/>
          <ac:spMkLst>
            <pc:docMk/>
            <pc:sldMk cId="2515881062" sldId="284"/>
            <ac:spMk id="6" creationId="{54E1CFC3-BD1D-F0E2-9EAF-F1C3ADEF7468}"/>
          </ac:spMkLst>
        </pc:spChg>
      </pc:sldChg>
      <pc:sldChg chg="modSp mod">
        <pc:chgData name="Abby Taylor-Silva" userId="77cbb229-06f1-4771-b879-b7f5fe1d062c" providerId="ADAL" clId="{46F4C19D-7DAA-4446-8657-0AE10DD7AAB0}" dt="2026-05-05T15:11:26.688" v="3867" actId="20577"/>
        <pc:sldMkLst>
          <pc:docMk/>
          <pc:sldMk cId="349897722" sldId="286"/>
        </pc:sldMkLst>
        <pc:spChg chg="mod">
          <ac:chgData name="Abby Taylor-Silva" userId="77cbb229-06f1-4771-b879-b7f5fe1d062c" providerId="ADAL" clId="{46F4C19D-7DAA-4446-8657-0AE10DD7AAB0}" dt="2026-05-05T14:47:00.539" v="3856" actId="14100"/>
          <ac:spMkLst>
            <pc:docMk/>
            <pc:sldMk cId="349897722" sldId="286"/>
            <ac:spMk id="2" creationId="{80B8D296-F685-4743-0E89-39C92AFBE907}"/>
          </ac:spMkLst>
        </pc:spChg>
        <pc:spChg chg="mod">
          <ac:chgData name="Abby Taylor-Silva" userId="77cbb229-06f1-4771-b879-b7f5fe1d062c" providerId="ADAL" clId="{46F4C19D-7DAA-4446-8657-0AE10DD7AAB0}" dt="2026-05-05T15:11:26.688" v="3867" actId="20577"/>
          <ac:spMkLst>
            <pc:docMk/>
            <pc:sldMk cId="349897722" sldId="286"/>
            <ac:spMk id="3" creationId="{407428E4-83D1-0D41-396F-93D6BDFB9C6C}"/>
          </ac:spMkLst>
        </pc:spChg>
      </pc:sldChg>
      <pc:sldChg chg="addSp delSp modSp new mod setBg">
        <pc:chgData name="Abby Taylor-Silva" userId="77cbb229-06f1-4771-b879-b7f5fe1d062c" providerId="ADAL" clId="{46F4C19D-7DAA-4446-8657-0AE10DD7AAB0}" dt="2026-04-08T20:47:16.335" v="3668" actId="20577"/>
        <pc:sldMkLst>
          <pc:docMk/>
          <pc:sldMk cId="1386735243" sldId="291"/>
        </pc:sldMkLst>
        <pc:spChg chg="mod">
          <ac:chgData name="Abby Taylor-Silva" userId="77cbb229-06f1-4771-b879-b7f5fe1d062c" providerId="ADAL" clId="{46F4C19D-7DAA-4446-8657-0AE10DD7AAB0}" dt="2026-04-08T20:47:16.335" v="3668" actId="20577"/>
          <ac:spMkLst>
            <pc:docMk/>
            <pc:sldMk cId="1386735243" sldId="291"/>
            <ac:spMk id="4" creationId="{9B900F10-E669-FAB9-B405-94A30E78D53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 Id="rId5" Type="http://schemas.openxmlformats.org/officeDocument/2006/relationships/image" Target="../media/image10.sv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B1DB5-DA64-4BD6-A932-D4FCC85F070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69619A6-B803-4540-8C4A-D921AC40CC35}">
      <dgm:prSet custT="1"/>
      <dgm:spPr/>
      <dgm:t>
        <a:bodyPr/>
        <a:lstStyle/>
        <a:p>
          <a:pPr>
            <a:lnSpc>
              <a:spcPct val="100000"/>
            </a:lnSpc>
          </a:pPr>
          <a:r>
            <a:rPr lang="en-US" sz="1600" b="1" i="1" dirty="0"/>
            <a:t>A Producer Under this Definition Could Include: </a:t>
          </a:r>
          <a:endParaRPr lang="en-US" sz="1600" dirty="0"/>
        </a:p>
      </dgm:t>
    </dgm:pt>
    <dgm:pt modelId="{5AB790D7-6F96-4879-8BA2-AC13D50107A6}" type="parTrans" cxnId="{026685DE-5EB5-4484-BA70-D1CDF65F094C}">
      <dgm:prSet/>
      <dgm:spPr/>
      <dgm:t>
        <a:bodyPr/>
        <a:lstStyle/>
        <a:p>
          <a:endParaRPr lang="en-US"/>
        </a:p>
      </dgm:t>
    </dgm:pt>
    <dgm:pt modelId="{88E5E394-E5DD-4BD1-93F5-380DD6F24068}" type="sibTrans" cxnId="{026685DE-5EB5-4484-BA70-D1CDF65F094C}">
      <dgm:prSet/>
      <dgm:spPr/>
      <dgm:t>
        <a:bodyPr/>
        <a:lstStyle/>
        <a:p>
          <a:endParaRPr lang="en-US"/>
        </a:p>
      </dgm:t>
    </dgm:pt>
    <dgm:pt modelId="{6C36A6A2-5E59-48F5-AD8B-C81289AD4E96}">
      <dgm:prSet/>
      <dgm:spPr/>
      <dgm:t>
        <a:bodyPr/>
        <a:lstStyle/>
        <a:p>
          <a:pPr>
            <a:lnSpc>
              <a:spcPct val="100000"/>
            </a:lnSpc>
          </a:pPr>
          <a:r>
            <a:rPr lang="en-US" dirty="0"/>
            <a:t>An entity that packs a commodity into a covered material, depending on who owns or licenses the brand (not including producer, harvester, packager on-site). </a:t>
          </a:r>
        </a:p>
      </dgm:t>
    </dgm:pt>
    <dgm:pt modelId="{6E942C01-9414-4D96-B5F2-3D3559D92076}" type="parTrans" cxnId="{111D3916-2E5F-48A0-A8C1-7D00AF954232}">
      <dgm:prSet/>
      <dgm:spPr/>
      <dgm:t>
        <a:bodyPr/>
        <a:lstStyle/>
        <a:p>
          <a:endParaRPr lang="en-US"/>
        </a:p>
      </dgm:t>
    </dgm:pt>
    <dgm:pt modelId="{3123B2A5-870D-4823-9E83-AA98FD14E5CD}" type="sibTrans" cxnId="{111D3916-2E5F-48A0-A8C1-7D00AF954232}">
      <dgm:prSet/>
      <dgm:spPr/>
      <dgm:t>
        <a:bodyPr/>
        <a:lstStyle/>
        <a:p>
          <a:endParaRPr lang="en-US"/>
        </a:p>
      </dgm:t>
    </dgm:pt>
    <dgm:pt modelId="{99C19698-810D-4AA7-836D-C6942AFFF557}">
      <dgm:prSet/>
      <dgm:spPr/>
      <dgm:t>
        <a:bodyPr/>
        <a:lstStyle/>
        <a:p>
          <a:pPr>
            <a:lnSpc>
              <a:spcPct val="100000"/>
            </a:lnSpc>
          </a:pPr>
          <a:r>
            <a:rPr lang="en-US" dirty="0"/>
            <a:t>An entity that that applies pallet wrap or a modified atmosphere packaging system and/or utilizes cardboard containers for shipping</a:t>
          </a:r>
        </a:p>
      </dgm:t>
    </dgm:pt>
    <dgm:pt modelId="{A14BD638-17B1-4B46-8D27-03FAB503FC20}" type="parTrans" cxnId="{8E0046C0-C6F6-4281-B2B1-FC4747052BB5}">
      <dgm:prSet/>
      <dgm:spPr/>
      <dgm:t>
        <a:bodyPr/>
        <a:lstStyle/>
        <a:p>
          <a:endParaRPr lang="en-US"/>
        </a:p>
      </dgm:t>
    </dgm:pt>
    <dgm:pt modelId="{142A836F-4C3B-41E4-ACEB-02DDFA4E7C3A}" type="sibTrans" cxnId="{8E0046C0-C6F6-4281-B2B1-FC4747052BB5}">
      <dgm:prSet/>
      <dgm:spPr/>
      <dgm:t>
        <a:bodyPr/>
        <a:lstStyle/>
        <a:p>
          <a:endParaRPr lang="en-US"/>
        </a:p>
      </dgm:t>
    </dgm:pt>
    <dgm:pt modelId="{EB9E30BB-2D52-4702-81F3-E265E3991C97}">
      <dgm:prSet/>
      <dgm:spPr/>
      <dgm:t>
        <a:bodyPr/>
        <a:lstStyle/>
        <a:p>
          <a:pPr>
            <a:lnSpc>
              <a:spcPct val="100000"/>
            </a:lnSpc>
          </a:pPr>
          <a:r>
            <a:rPr lang="en-US" dirty="0"/>
            <a:t>A retailer or distributor of a covered material, depending on relationship to the covered material when it is imported, sold, distributed or used in California.</a:t>
          </a:r>
        </a:p>
      </dgm:t>
    </dgm:pt>
    <dgm:pt modelId="{CB3E6730-36AE-4BFA-98FE-64D7D831A666}" type="parTrans" cxnId="{C79963AE-FA79-4C58-AB7F-7437E8FC22E5}">
      <dgm:prSet/>
      <dgm:spPr/>
      <dgm:t>
        <a:bodyPr/>
        <a:lstStyle/>
        <a:p>
          <a:endParaRPr lang="en-US"/>
        </a:p>
      </dgm:t>
    </dgm:pt>
    <dgm:pt modelId="{332711E5-8E4B-41BB-A120-2017A3B5583D}" type="sibTrans" cxnId="{C79963AE-FA79-4C58-AB7F-7437E8FC22E5}">
      <dgm:prSet/>
      <dgm:spPr/>
      <dgm:t>
        <a:bodyPr/>
        <a:lstStyle/>
        <a:p>
          <a:endParaRPr lang="en-US"/>
        </a:p>
      </dgm:t>
    </dgm:pt>
    <dgm:pt modelId="{EDEE268A-D8B0-4A66-85B7-59C5F06AB695}">
      <dgm:prSet/>
      <dgm:spPr/>
      <dgm:t>
        <a:bodyPr/>
        <a:lstStyle/>
        <a:p>
          <a:pPr>
            <a:lnSpc>
              <a:spcPct val="100000"/>
            </a:lnSpc>
          </a:pPr>
          <a:r>
            <a:rPr lang="en-US" dirty="0"/>
            <a:t>A producer or retailer of agricultural inputs including seed, plant containers, or feed sold in CM.</a:t>
          </a:r>
        </a:p>
      </dgm:t>
    </dgm:pt>
    <dgm:pt modelId="{EC626312-5220-4A97-A792-ECBBEF0454EF}" type="parTrans" cxnId="{A0A52015-945F-49F8-9D31-B4856B0153E5}">
      <dgm:prSet/>
      <dgm:spPr/>
      <dgm:t>
        <a:bodyPr/>
        <a:lstStyle/>
        <a:p>
          <a:endParaRPr lang="en-US"/>
        </a:p>
      </dgm:t>
    </dgm:pt>
    <dgm:pt modelId="{B62F029D-1143-40C9-9349-E6E6C9A62066}" type="sibTrans" cxnId="{A0A52015-945F-49F8-9D31-B4856B0153E5}">
      <dgm:prSet/>
      <dgm:spPr/>
      <dgm:t>
        <a:bodyPr/>
        <a:lstStyle/>
        <a:p>
          <a:endParaRPr lang="en-US"/>
        </a:p>
      </dgm:t>
    </dgm:pt>
    <dgm:pt modelId="{0AFB562F-0050-48EF-A3DE-79B173F11D8E}" type="pres">
      <dgm:prSet presAssocID="{91BB1DB5-DA64-4BD6-A932-D4FCC85F070C}" presName="root" presStyleCnt="0">
        <dgm:presLayoutVars>
          <dgm:dir/>
          <dgm:resizeHandles val="exact"/>
        </dgm:presLayoutVars>
      </dgm:prSet>
      <dgm:spPr/>
    </dgm:pt>
    <dgm:pt modelId="{7ABC8641-2D47-4AC7-8104-37B1142402CA}" type="pres">
      <dgm:prSet presAssocID="{769619A6-B803-4540-8C4A-D921AC40CC35}" presName="compNode" presStyleCnt="0"/>
      <dgm:spPr/>
    </dgm:pt>
    <dgm:pt modelId="{9E9CB07D-42F6-47DD-AAAF-49E7356D3684}" type="pres">
      <dgm:prSet presAssocID="{769619A6-B803-4540-8C4A-D921AC40CC35}" presName="bgRect" presStyleLbl="bgShp" presStyleIdx="0" presStyleCnt="5"/>
      <dgm:spPr/>
    </dgm:pt>
    <dgm:pt modelId="{6389EAC9-3D65-456A-B994-805423F98DF3}" type="pres">
      <dgm:prSet presAssocID="{769619A6-B803-4540-8C4A-D921AC40CC35}"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Factory"/>
        </a:ext>
      </dgm:extLst>
    </dgm:pt>
    <dgm:pt modelId="{A01AB392-473D-4E6F-8A87-5AD0EFD1DA86}" type="pres">
      <dgm:prSet presAssocID="{769619A6-B803-4540-8C4A-D921AC40CC35}" presName="spaceRect" presStyleCnt="0"/>
      <dgm:spPr/>
    </dgm:pt>
    <dgm:pt modelId="{EBED9085-4A59-4641-9159-D5228B70A0B3}" type="pres">
      <dgm:prSet presAssocID="{769619A6-B803-4540-8C4A-D921AC40CC35}" presName="parTx" presStyleLbl="revTx" presStyleIdx="0" presStyleCnt="5" custLinFactNeighborX="0" custLinFactNeighborY="-90684">
        <dgm:presLayoutVars>
          <dgm:chMax val="0"/>
          <dgm:chPref val="0"/>
        </dgm:presLayoutVars>
      </dgm:prSet>
      <dgm:spPr/>
    </dgm:pt>
    <dgm:pt modelId="{CE4488B8-0FF7-4EB6-BC93-0FA3DDEF3D34}" type="pres">
      <dgm:prSet presAssocID="{88E5E394-E5DD-4BD1-93F5-380DD6F24068}" presName="sibTrans" presStyleCnt="0"/>
      <dgm:spPr/>
    </dgm:pt>
    <dgm:pt modelId="{EA328DAE-F849-4235-BE7C-A0BA385D689A}" type="pres">
      <dgm:prSet presAssocID="{6C36A6A2-5E59-48F5-AD8B-C81289AD4E96}" presName="compNode" presStyleCnt="0"/>
      <dgm:spPr/>
    </dgm:pt>
    <dgm:pt modelId="{16E1DCD2-0A7E-4ECA-AAD2-E7D59A10ED9F}" type="pres">
      <dgm:prSet presAssocID="{6C36A6A2-5E59-48F5-AD8B-C81289AD4E96}" presName="bgRect" presStyleLbl="bgShp" presStyleIdx="1" presStyleCnt="5"/>
      <dgm:spPr/>
    </dgm:pt>
    <dgm:pt modelId="{10BCEB22-F4D9-4671-9C68-A66B4BBCF066}" type="pres">
      <dgm:prSet presAssocID="{6C36A6A2-5E59-48F5-AD8B-C81289AD4E96}"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5B70F374-F303-49A2-9673-50F5808E8DD5}" type="pres">
      <dgm:prSet presAssocID="{6C36A6A2-5E59-48F5-AD8B-C81289AD4E96}" presName="spaceRect" presStyleCnt="0"/>
      <dgm:spPr/>
    </dgm:pt>
    <dgm:pt modelId="{E5D44EA9-D6C0-407A-B66B-DFC6E42144CF}" type="pres">
      <dgm:prSet presAssocID="{6C36A6A2-5E59-48F5-AD8B-C81289AD4E96}" presName="parTx" presStyleLbl="revTx" presStyleIdx="1" presStyleCnt="5">
        <dgm:presLayoutVars>
          <dgm:chMax val="0"/>
          <dgm:chPref val="0"/>
        </dgm:presLayoutVars>
      </dgm:prSet>
      <dgm:spPr/>
    </dgm:pt>
    <dgm:pt modelId="{F3E506FC-B7F1-4A61-B6EF-5141B0BDFAEE}" type="pres">
      <dgm:prSet presAssocID="{3123B2A5-870D-4823-9E83-AA98FD14E5CD}" presName="sibTrans" presStyleCnt="0"/>
      <dgm:spPr/>
    </dgm:pt>
    <dgm:pt modelId="{2E3D2CCB-654C-418E-9C76-06D059747511}" type="pres">
      <dgm:prSet presAssocID="{99C19698-810D-4AA7-836D-C6942AFFF557}" presName="compNode" presStyleCnt="0"/>
      <dgm:spPr/>
    </dgm:pt>
    <dgm:pt modelId="{C8B86A25-A7F2-4E7C-BA9C-408912963DDD}" type="pres">
      <dgm:prSet presAssocID="{99C19698-810D-4AA7-836D-C6942AFFF557}" presName="bgRect" presStyleLbl="bgShp" presStyleIdx="2" presStyleCnt="5"/>
      <dgm:spPr/>
    </dgm:pt>
    <dgm:pt modelId="{9515FFAB-27E9-4D7E-8A78-47DF963D115D}" type="pres">
      <dgm:prSet presAssocID="{99C19698-810D-4AA7-836D-C6942AFFF557}"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x trolley"/>
        </a:ext>
      </dgm:extLst>
    </dgm:pt>
    <dgm:pt modelId="{94D8D381-28C3-4652-95AD-48F34B7F5630}" type="pres">
      <dgm:prSet presAssocID="{99C19698-810D-4AA7-836D-C6942AFFF557}" presName="spaceRect" presStyleCnt="0"/>
      <dgm:spPr/>
    </dgm:pt>
    <dgm:pt modelId="{EC627BA0-147B-45DC-99F7-06FE03FDBD51}" type="pres">
      <dgm:prSet presAssocID="{99C19698-810D-4AA7-836D-C6942AFFF557}" presName="parTx" presStyleLbl="revTx" presStyleIdx="2" presStyleCnt="5">
        <dgm:presLayoutVars>
          <dgm:chMax val="0"/>
          <dgm:chPref val="0"/>
        </dgm:presLayoutVars>
      </dgm:prSet>
      <dgm:spPr/>
    </dgm:pt>
    <dgm:pt modelId="{FBAE2CC5-5416-479A-A601-F88E370D6716}" type="pres">
      <dgm:prSet presAssocID="{142A836F-4C3B-41E4-ACEB-02DDFA4E7C3A}" presName="sibTrans" presStyleCnt="0"/>
      <dgm:spPr/>
    </dgm:pt>
    <dgm:pt modelId="{9EFD9FAB-E7D2-4371-B18D-71DA7C593788}" type="pres">
      <dgm:prSet presAssocID="{EB9E30BB-2D52-4702-81F3-E265E3991C97}" presName="compNode" presStyleCnt="0"/>
      <dgm:spPr/>
    </dgm:pt>
    <dgm:pt modelId="{998D1388-AFD4-455A-80A6-268FA59D9D3B}" type="pres">
      <dgm:prSet presAssocID="{EB9E30BB-2D52-4702-81F3-E265E3991C97}" presName="bgRect" presStyleLbl="bgShp" presStyleIdx="3" presStyleCnt="5"/>
      <dgm:spPr/>
    </dgm:pt>
    <dgm:pt modelId="{CAD43F7D-F842-4961-B785-A3D326524B13}" type="pres">
      <dgm:prSet presAssocID="{EB9E30BB-2D52-4702-81F3-E265E3991C97}"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DBA23105-0C36-41C3-AD18-50B9944623DD}" type="pres">
      <dgm:prSet presAssocID="{EB9E30BB-2D52-4702-81F3-E265E3991C97}" presName="spaceRect" presStyleCnt="0"/>
      <dgm:spPr/>
    </dgm:pt>
    <dgm:pt modelId="{5E0DD9AC-0272-4DBF-82AF-15D0834C518D}" type="pres">
      <dgm:prSet presAssocID="{EB9E30BB-2D52-4702-81F3-E265E3991C97}" presName="parTx" presStyleLbl="revTx" presStyleIdx="3" presStyleCnt="5">
        <dgm:presLayoutVars>
          <dgm:chMax val="0"/>
          <dgm:chPref val="0"/>
        </dgm:presLayoutVars>
      </dgm:prSet>
      <dgm:spPr/>
    </dgm:pt>
    <dgm:pt modelId="{FE3D564A-EE33-4B95-A405-A4742FF1EA0D}" type="pres">
      <dgm:prSet presAssocID="{332711E5-8E4B-41BB-A120-2017A3B5583D}" presName="sibTrans" presStyleCnt="0"/>
      <dgm:spPr/>
    </dgm:pt>
    <dgm:pt modelId="{4D65260E-3E25-44C9-A3FF-15FD7740BC8E}" type="pres">
      <dgm:prSet presAssocID="{EDEE268A-D8B0-4A66-85B7-59C5F06AB695}" presName="compNode" presStyleCnt="0"/>
      <dgm:spPr/>
    </dgm:pt>
    <dgm:pt modelId="{F5DCBEA7-C41B-4C84-BEAE-9B13ED2B2D1F}" type="pres">
      <dgm:prSet presAssocID="{EDEE268A-D8B0-4A66-85B7-59C5F06AB695}" presName="bgRect" presStyleLbl="bgShp" presStyleIdx="4" presStyleCnt="5"/>
      <dgm:spPr/>
    </dgm:pt>
    <dgm:pt modelId="{23791208-D8AE-4E93-9D7D-7537B9BFA72C}" type="pres">
      <dgm:prSet presAssocID="{EDEE268A-D8B0-4A66-85B7-59C5F06AB695}"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eeds"/>
        </a:ext>
      </dgm:extLst>
    </dgm:pt>
    <dgm:pt modelId="{2E19FD0B-4523-4014-B91F-6EF0DFB7AE92}" type="pres">
      <dgm:prSet presAssocID="{EDEE268A-D8B0-4A66-85B7-59C5F06AB695}" presName="spaceRect" presStyleCnt="0"/>
      <dgm:spPr/>
    </dgm:pt>
    <dgm:pt modelId="{1B0426D7-B21F-4F4D-961D-38C80A9F3DA9}" type="pres">
      <dgm:prSet presAssocID="{EDEE268A-D8B0-4A66-85B7-59C5F06AB695}" presName="parTx" presStyleLbl="revTx" presStyleIdx="4" presStyleCnt="5">
        <dgm:presLayoutVars>
          <dgm:chMax val="0"/>
          <dgm:chPref val="0"/>
        </dgm:presLayoutVars>
      </dgm:prSet>
      <dgm:spPr/>
    </dgm:pt>
  </dgm:ptLst>
  <dgm:cxnLst>
    <dgm:cxn modelId="{4CD8DC0E-0771-415B-A147-B61C7BC113C8}" type="presOf" srcId="{91BB1DB5-DA64-4BD6-A932-D4FCC85F070C}" destId="{0AFB562F-0050-48EF-A3DE-79B173F11D8E}" srcOrd="0" destOrd="0" presId="urn:microsoft.com/office/officeart/2018/2/layout/IconVerticalSolidList"/>
    <dgm:cxn modelId="{98F8F113-5EA0-46DC-9B2C-36D673DB1B11}" type="presOf" srcId="{6C36A6A2-5E59-48F5-AD8B-C81289AD4E96}" destId="{E5D44EA9-D6C0-407A-B66B-DFC6E42144CF}" srcOrd="0" destOrd="0" presId="urn:microsoft.com/office/officeart/2018/2/layout/IconVerticalSolidList"/>
    <dgm:cxn modelId="{A0A52015-945F-49F8-9D31-B4856B0153E5}" srcId="{91BB1DB5-DA64-4BD6-A932-D4FCC85F070C}" destId="{EDEE268A-D8B0-4A66-85B7-59C5F06AB695}" srcOrd="4" destOrd="0" parTransId="{EC626312-5220-4A97-A792-ECBBEF0454EF}" sibTransId="{B62F029D-1143-40C9-9349-E6E6C9A62066}"/>
    <dgm:cxn modelId="{111D3916-2E5F-48A0-A8C1-7D00AF954232}" srcId="{91BB1DB5-DA64-4BD6-A932-D4FCC85F070C}" destId="{6C36A6A2-5E59-48F5-AD8B-C81289AD4E96}" srcOrd="1" destOrd="0" parTransId="{6E942C01-9414-4D96-B5F2-3D3559D92076}" sibTransId="{3123B2A5-870D-4823-9E83-AA98FD14E5CD}"/>
    <dgm:cxn modelId="{01151B4F-4ED8-4D1A-B9CB-F8635F24E843}" type="presOf" srcId="{EB9E30BB-2D52-4702-81F3-E265E3991C97}" destId="{5E0DD9AC-0272-4DBF-82AF-15D0834C518D}" srcOrd="0" destOrd="0" presId="urn:microsoft.com/office/officeart/2018/2/layout/IconVerticalSolidList"/>
    <dgm:cxn modelId="{DE012C7C-A986-448B-AC99-CED7243BCAFE}" type="presOf" srcId="{99C19698-810D-4AA7-836D-C6942AFFF557}" destId="{EC627BA0-147B-45DC-99F7-06FE03FDBD51}" srcOrd="0" destOrd="0" presId="urn:microsoft.com/office/officeart/2018/2/layout/IconVerticalSolidList"/>
    <dgm:cxn modelId="{744E5091-1138-4C0D-95B6-68C4310BAB7C}" type="presOf" srcId="{769619A6-B803-4540-8C4A-D921AC40CC35}" destId="{EBED9085-4A59-4641-9159-D5228B70A0B3}" srcOrd="0" destOrd="0" presId="urn:microsoft.com/office/officeart/2018/2/layout/IconVerticalSolidList"/>
    <dgm:cxn modelId="{C79963AE-FA79-4C58-AB7F-7437E8FC22E5}" srcId="{91BB1DB5-DA64-4BD6-A932-D4FCC85F070C}" destId="{EB9E30BB-2D52-4702-81F3-E265E3991C97}" srcOrd="3" destOrd="0" parTransId="{CB3E6730-36AE-4BFA-98FE-64D7D831A666}" sibTransId="{332711E5-8E4B-41BB-A120-2017A3B5583D}"/>
    <dgm:cxn modelId="{8E0046C0-C6F6-4281-B2B1-FC4747052BB5}" srcId="{91BB1DB5-DA64-4BD6-A932-D4FCC85F070C}" destId="{99C19698-810D-4AA7-836D-C6942AFFF557}" srcOrd="2" destOrd="0" parTransId="{A14BD638-17B1-4B46-8D27-03FAB503FC20}" sibTransId="{142A836F-4C3B-41E4-ACEB-02DDFA4E7C3A}"/>
    <dgm:cxn modelId="{852534C2-4CD3-40E8-B09C-4AF9147207B4}" type="presOf" srcId="{EDEE268A-D8B0-4A66-85B7-59C5F06AB695}" destId="{1B0426D7-B21F-4F4D-961D-38C80A9F3DA9}" srcOrd="0" destOrd="0" presId="urn:microsoft.com/office/officeart/2018/2/layout/IconVerticalSolidList"/>
    <dgm:cxn modelId="{026685DE-5EB5-4484-BA70-D1CDF65F094C}" srcId="{91BB1DB5-DA64-4BD6-A932-D4FCC85F070C}" destId="{769619A6-B803-4540-8C4A-D921AC40CC35}" srcOrd="0" destOrd="0" parTransId="{5AB790D7-6F96-4879-8BA2-AC13D50107A6}" sibTransId="{88E5E394-E5DD-4BD1-93F5-380DD6F24068}"/>
    <dgm:cxn modelId="{AC525E08-436E-4ADF-BAD7-4E0963A5A1A8}" type="presParOf" srcId="{0AFB562F-0050-48EF-A3DE-79B173F11D8E}" destId="{7ABC8641-2D47-4AC7-8104-37B1142402CA}" srcOrd="0" destOrd="0" presId="urn:microsoft.com/office/officeart/2018/2/layout/IconVerticalSolidList"/>
    <dgm:cxn modelId="{6EDB515F-E856-4E72-87E4-6E77E6C75F93}" type="presParOf" srcId="{7ABC8641-2D47-4AC7-8104-37B1142402CA}" destId="{9E9CB07D-42F6-47DD-AAAF-49E7356D3684}" srcOrd="0" destOrd="0" presId="urn:microsoft.com/office/officeart/2018/2/layout/IconVerticalSolidList"/>
    <dgm:cxn modelId="{91F3D4CB-FC5C-46CB-8CD2-CAD51226A58D}" type="presParOf" srcId="{7ABC8641-2D47-4AC7-8104-37B1142402CA}" destId="{6389EAC9-3D65-456A-B994-805423F98DF3}" srcOrd="1" destOrd="0" presId="urn:microsoft.com/office/officeart/2018/2/layout/IconVerticalSolidList"/>
    <dgm:cxn modelId="{D7A08645-3062-4628-B14B-575D061B335B}" type="presParOf" srcId="{7ABC8641-2D47-4AC7-8104-37B1142402CA}" destId="{A01AB392-473D-4E6F-8A87-5AD0EFD1DA86}" srcOrd="2" destOrd="0" presId="urn:microsoft.com/office/officeart/2018/2/layout/IconVerticalSolidList"/>
    <dgm:cxn modelId="{591C9D4A-CB4E-4483-8A22-9AD13C25E6B2}" type="presParOf" srcId="{7ABC8641-2D47-4AC7-8104-37B1142402CA}" destId="{EBED9085-4A59-4641-9159-D5228B70A0B3}" srcOrd="3" destOrd="0" presId="urn:microsoft.com/office/officeart/2018/2/layout/IconVerticalSolidList"/>
    <dgm:cxn modelId="{35A723F0-F1A3-44F8-AEB8-8BBED4D87A90}" type="presParOf" srcId="{0AFB562F-0050-48EF-A3DE-79B173F11D8E}" destId="{CE4488B8-0FF7-4EB6-BC93-0FA3DDEF3D34}" srcOrd="1" destOrd="0" presId="urn:microsoft.com/office/officeart/2018/2/layout/IconVerticalSolidList"/>
    <dgm:cxn modelId="{27F2443B-921A-46D3-B4D5-6B917009371B}" type="presParOf" srcId="{0AFB562F-0050-48EF-A3DE-79B173F11D8E}" destId="{EA328DAE-F849-4235-BE7C-A0BA385D689A}" srcOrd="2" destOrd="0" presId="urn:microsoft.com/office/officeart/2018/2/layout/IconVerticalSolidList"/>
    <dgm:cxn modelId="{7D5CB0B2-BF7B-428A-A4DC-6AA9BA5FC265}" type="presParOf" srcId="{EA328DAE-F849-4235-BE7C-A0BA385D689A}" destId="{16E1DCD2-0A7E-4ECA-AAD2-E7D59A10ED9F}" srcOrd="0" destOrd="0" presId="urn:microsoft.com/office/officeart/2018/2/layout/IconVerticalSolidList"/>
    <dgm:cxn modelId="{A0049853-6175-41E7-A8CC-65EA4AC97B85}" type="presParOf" srcId="{EA328DAE-F849-4235-BE7C-A0BA385D689A}" destId="{10BCEB22-F4D9-4671-9C68-A66B4BBCF066}" srcOrd="1" destOrd="0" presId="urn:microsoft.com/office/officeart/2018/2/layout/IconVerticalSolidList"/>
    <dgm:cxn modelId="{CC00B64C-2E1B-47E5-9B44-7CD57B059109}" type="presParOf" srcId="{EA328DAE-F849-4235-BE7C-A0BA385D689A}" destId="{5B70F374-F303-49A2-9673-50F5808E8DD5}" srcOrd="2" destOrd="0" presId="urn:microsoft.com/office/officeart/2018/2/layout/IconVerticalSolidList"/>
    <dgm:cxn modelId="{B44E1D1D-9489-4B34-905B-79207D4E1BF6}" type="presParOf" srcId="{EA328DAE-F849-4235-BE7C-A0BA385D689A}" destId="{E5D44EA9-D6C0-407A-B66B-DFC6E42144CF}" srcOrd="3" destOrd="0" presId="urn:microsoft.com/office/officeart/2018/2/layout/IconVerticalSolidList"/>
    <dgm:cxn modelId="{58AEF56D-9691-4C37-942F-ED73A55FC15D}" type="presParOf" srcId="{0AFB562F-0050-48EF-A3DE-79B173F11D8E}" destId="{F3E506FC-B7F1-4A61-B6EF-5141B0BDFAEE}" srcOrd="3" destOrd="0" presId="urn:microsoft.com/office/officeart/2018/2/layout/IconVerticalSolidList"/>
    <dgm:cxn modelId="{3A8B4B55-C355-49BE-89E3-E9E6105845DC}" type="presParOf" srcId="{0AFB562F-0050-48EF-A3DE-79B173F11D8E}" destId="{2E3D2CCB-654C-418E-9C76-06D059747511}" srcOrd="4" destOrd="0" presId="urn:microsoft.com/office/officeart/2018/2/layout/IconVerticalSolidList"/>
    <dgm:cxn modelId="{DCDC33FC-E4B6-45A7-8481-2B1582FA1D5A}" type="presParOf" srcId="{2E3D2CCB-654C-418E-9C76-06D059747511}" destId="{C8B86A25-A7F2-4E7C-BA9C-408912963DDD}" srcOrd="0" destOrd="0" presId="urn:microsoft.com/office/officeart/2018/2/layout/IconVerticalSolidList"/>
    <dgm:cxn modelId="{97333CA8-8F18-4E98-A795-95BA75445675}" type="presParOf" srcId="{2E3D2CCB-654C-418E-9C76-06D059747511}" destId="{9515FFAB-27E9-4D7E-8A78-47DF963D115D}" srcOrd="1" destOrd="0" presId="urn:microsoft.com/office/officeart/2018/2/layout/IconVerticalSolidList"/>
    <dgm:cxn modelId="{1AD14B44-A97E-424C-BCE6-C54DD1B5E238}" type="presParOf" srcId="{2E3D2CCB-654C-418E-9C76-06D059747511}" destId="{94D8D381-28C3-4652-95AD-48F34B7F5630}" srcOrd="2" destOrd="0" presId="urn:microsoft.com/office/officeart/2018/2/layout/IconVerticalSolidList"/>
    <dgm:cxn modelId="{B994A846-36C1-4792-8989-86932372D6CD}" type="presParOf" srcId="{2E3D2CCB-654C-418E-9C76-06D059747511}" destId="{EC627BA0-147B-45DC-99F7-06FE03FDBD51}" srcOrd="3" destOrd="0" presId="urn:microsoft.com/office/officeart/2018/2/layout/IconVerticalSolidList"/>
    <dgm:cxn modelId="{56B61F2C-6C36-464C-84C2-6993473717E7}" type="presParOf" srcId="{0AFB562F-0050-48EF-A3DE-79B173F11D8E}" destId="{FBAE2CC5-5416-479A-A601-F88E370D6716}" srcOrd="5" destOrd="0" presId="urn:microsoft.com/office/officeart/2018/2/layout/IconVerticalSolidList"/>
    <dgm:cxn modelId="{C6A8FD8C-9EDA-4D88-850C-936301193EF9}" type="presParOf" srcId="{0AFB562F-0050-48EF-A3DE-79B173F11D8E}" destId="{9EFD9FAB-E7D2-4371-B18D-71DA7C593788}" srcOrd="6" destOrd="0" presId="urn:microsoft.com/office/officeart/2018/2/layout/IconVerticalSolidList"/>
    <dgm:cxn modelId="{DBBEAA65-3725-4F25-BA5E-DB52AB33EA5F}" type="presParOf" srcId="{9EFD9FAB-E7D2-4371-B18D-71DA7C593788}" destId="{998D1388-AFD4-455A-80A6-268FA59D9D3B}" srcOrd="0" destOrd="0" presId="urn:microsoft.com/office/officeart/2018/2/layout/IconVerticalSolidList"/>
    <dgm:cxn modelId="{6E491E07-FB0A-48EB-B355-DC0782D69EEB}" type="presParOf" srcId="{9EFD9FAB-E7D2-4371-B18D-71DA7C593788}" destId="{CAD43F7D-F842-4961-B785-A3D326524B13}" srcOrd="1" destOrd="0" presId="urn:microsoft.com/office/officeart/2018/2/layout/IconVerticalSolidList"/>
    <dgm:cxn modelId="{933FC340-3B45-4988-B217-2878994AE068}" type="presParOf" srcId="{9EFD9FAB-E7D2-4371-B18D-71DA7C593788}" destId="{DBA23105-0C36-41C3-AD18-50B9944623DD}" srcOrd="2" destOrd="0" presId="urn:microsoft.com/office/officeart/2018/2/layout/IconVerticalSolidList"/>
    <dgm:cxn modelId="{1135B438-21B4-4E70-AB1F-5C433EE6D9B0}" type="presParOf" srcId="{9EFD9FAB-E7D2-4371-B18D-71DA7C593788}" destId="{5E0DD9AC-0272-4DBF-82AF-15D0834C518D}" srcOrd="3" destOrd="0" presId="urn:microsoft.com/office/officeart/2018/2/layout/IconVerticalSolidList"/>
    <dgm:cxn modelId="{1C93611A-BF59-447A-B2FF-8810DCBDF9A6}" type="presParOf" srcId="{0AFB562F-0050-48EF-A3DE-79B173F11D8E}" destId="{FE3D564A-EE33-4B95-A405-A4742FF1EA0D}" srcOrd="7" destOrd="0" presId="urn:microsoft.com/office/officeart/2018/2/layout/IconVerticalSolidList"/>
    <dgm:cxn modelId="{CB971D97-83AE-4883-8043-454EFE3C457D}" type="presParOf" srcId="{0AFB562F-0050-48EF-A3DE-79B173F11D8E}" destId="{4D65260E-3E25-44C9-A3FF-15FD7740BC8E}" srcOrd="8" destOrd="0" presId="urn:microsoft.com/office/officeart/2018/2/layout/IconVerticalSolidList"/>
    <dgm:cxn modelId="{3E69B004-911C-40F2-8787-2E8DFA8FAE4A}" type="presParOf" srcId="{4D65260E-3E25-44C9-A3FF-15FD7740BC8E}" destId="{F5DCBEA7-C41B-4C84-BEAE-9B13ED2B2D1F}" srcOrd="0" destOrd="0" presId="urn:microsoft.com/office/officeart/2018/2/layout/IconVerticalSolidList"/>
    <dgm:cxn modelId="{CB21A5CD-9BAD-4CF9-9F32-056C9BFA99DE}" type="presParOf" srcId="{4D65260E-3E25-44C9-A3FF-15FD7740BC8E}" destId="{23791208-D8AE-4E93-9D7D-7537B9BFA72C}" srcOrd="1" destOrd="0" presId="urn:microsoft.com/office/officeart/2018/2/layout/IconVerticalSolidList"/>
    <dgm:cxn modelId="{EF11425C-C027-4327-8CEB-3CEB08F2D9B0}" type="presParOf" srcId="{4D65260E-3E25-44C9-A3FF-15FD7740BC8E}" destId="{2E19FD0B-4523-4014-B91F-6EF0DFB7AE92}" srcOrd="2" destOrd="0" presId="urn:microsoft.com/office/officeart/2018/2/layout/IconVerticalSolidList"/>
    <dgm:cxn modelId="{ADABEAB3-4953-4FA0-BFFB-4FB8EF3ECC73}" type="presParOf" srcId="{4D65260E-3E25-44C9-A3FF-15FD7740BC8E}" destId="{1B0426D7-B21F-4F4D-961D-38C80A9F3DA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9C109D-1742-443E-AA24-A33A40B1B701}"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9BB77ECC-4DD4-4374-A753-2B1F08D89349}">
      <dgm:prSet/>
      <dgm:spPr/>
      <dgm:t>
        <a:bodyPr/>
        <a:lstStyle/>
        <a:p>
          <a:r>
            <a:rPr lang="en-US"/>
            <a:t>Plastic Pollution Mitigation Fund</a:t>
          </a:r>
        </a:p>
      </dgm:t>
    </dgm:pt>
    <dgm:pt modelId="{C00337B9-E511-44D9-9916-EB336426E030}" type="parTrans" cxnId="{C72F3492-E9DC-4FC3-94E9-30A5D09DF51E}">
      <dgm:prSet/>
      <dgm:spPr/>
      <dgm:t>
        <a:bodyPr/>
        <a:lstStyle/>
        <a:p>
          <a:endParaRPr lang="en-US"/>
        </a:p>
      </dgm:t>
    </dgm:pt>
    <dgm:pt modelId="{D2CDB92F-854C-45A4-A88E-5B4ED7FA2E39}" type="sibTrans" cxnId="{C72F3492-E9DC-4FC3-94E9-30A5D09DF51E}">
      <dgm:prSet/>
      <dgm:spPr/>
      <dgm:t>
        <a:bodyPr/>
        <a:lstStyle/>
        <a:p>
          <a:endParaRPr lang="en-US"/>
        </a:p>
      </dgm:t>
    </dgm:pt>
    <dgm:pt modelId="{531650B4-230F-4B87-930D-60AFD1E86D7D}">
      <dgm:prSet/>
      <dgm:spPr/>
      <dgm:t>
        <a:bodyPr/>
        <a:lstStyle/>
        <a:p>
          <a:r>
            <a:rPr lang="en-US"/>
            <a:t>5B over 10 years @ $500M/year beginning in 2027</a:t>
          </a:r>
        </a:p>
      </dgm:t>
    </dgm:pt>
    <dgm:pt modelId="{6818A282-72E7-4DDD-9BEC-80C4F2D2BB0C}" type="parTrans" cxnId="{1B943D8E-04A2-4B7D-8522-E1CD5DC8F2E1}">
      <dgm:prSet/>
      <dgm:spPr/>
      <dgm:t>
        <a:bodyPr/>
        <a:lstStyle/>
        <a:p>
          <a:endParaRPr lang="en-US"/>
        </a:p>
      </dgm:t>
    </dgm:pt>
    <dgm:pt modelId="{C35F6BCA-5AE8-44A7-926A-13C2F8DC1BA9}" type="sibTrans" cxnId="{1B943D8E-04A2-4B7D-8522-E1CD5DC8F2E1}">
      <dgm:prSet/>
      <dgm:spPr/>
      <dgm:t>
        <a:bodyPr/>
        <a:lstStyle/>
        <a:p>
          <a:endParaRPr lang="en-US"/>
        </a:p>
      </dgm:t>
    </dgm:pt>
    <dgm:pt modelId="{C5E3023C-1F1E-47B9-903E-176A2DA2341A}">
      <dgm:prSet/>
      <dgm:spPr/>
      <dgm:t>
        <a:bodyPr/>
        <a:lstStyle/>
        <a:p>
          <a:r>
            <a:rPr lang="en-US"/>
            <a:t>Producer Membership Fees to PRO</a:t>
          </a:r>
        </a:p>
      </dgm:t>
    </dgm:pt>
    <dgm:pt modelId="{004EF3E7-46F5-4DF3-93C3-289212AAF86D}" type="parTrans" cxnId="{5BAA108C-7421-43C4-B9DE-99C0765FE9C5}">
      <dgm:prSet/>
      <dgm:spPr/>
      <dgm:t>
        <a:bodyPr/>
        <a:lstStyle/>
        <a:p>
          <a:endParaRPr lang="en-US"/>
        </a:p>
      </dgm:t>
    </dgm:pt>
    <dgm:pt modelId="{BE91A087-DD51-43E3-A826-EBD152F7AA87}" type="sibTrans" cxnId="{5BAA108C-7421-43C4-B9DE-99C0765FE9C5}">
      <dgm:prSet/>
      <dgm:spPr/>
      <dgm:t>
        <a:bodyPr/>
        <a:lstStyle/>
        <a:p>
          <a:endParaRPr lang="en-US"/>
        </a:p>
      </dgm:t>
    </dgm:pt>
    <dgm:pt modelId="{F8EFB090-4183-459F-BEFF-5762CC0DDE39}">
      <dgm:prSet/>
      <dgm:spPr/>
      <dgm:t>
        <a:bodyPr/>
        <a:lstStyle/>
        <a:p>
          <a:r>
            <a:rPr lang="en-US" dirty="0"/>
            <a:t>Administrative fees paid to Circular Action Alliance include cost of running the program and fulfilling the obligations of the plan (draft to be released summer 2026) which will include meeting costs identified in the needs assessment (e.g., statewide recycling infrastructure)</a:t>
          </a:r>
        </a:p>
      </dgm:t>
    </dgm:pt>
    <dgm:pt modelId="{38A2BFE2-E1E4-4A51-9A89-F62628F8A629}" type="parTrans" cxnId="{809537AD-2A9D-4496-ABFF-579702AABED2}">
      <dgm:prSet/>
      <dgm:spPr/>
      <dgm:t>
        <a:bodyPr/>
        <a:lstStyle/>
        <a:p>
          <a:endParaRPr lang="en-US"/>
        </a:p>
      </dgm:t>
    </dgm:pt>
    <dgm:pt modelId="{DC3E6C5F-A425-4427-A0EC-E409DCCEFE24}" type="sibTrans" cxnId="{809537AD-2A9D-4496-ABFF-579702AABED2}">
      <dgm:prSet/>
      <dgm:spPr/>
      <dgm:t>
        <a:bodyPr/>
        <a:lstStyle/>
        <a:p>
          <a:endParaRPr lang="en-US"/>
        </a:p>
      </dgm:t>
    </dgm:pt>
    <dgm:pt modelId="{5E263C64-17DE-45D1-A322-3828CA7DE6F0}">
      <dgm:prSet/>
      <dgm:spPr/>
      <dgm:t>
        <a:bodyPr/>
        <a:lstStyle/>
        <a:p>
          <a:r>
            <a:rPr lang="en-US"/>
            <a:t>Circular Economy Fund</a:t>
          </a:r>
        </a:p>
      </dgm:t>
    </dgm:pt>
    <dgm:pt modelId="{40A71B81-479D-47E8-B3A9-13AF2D39614B}" type="parTrans" cxnId="{A18E6046-2A9C-4D5D-9CA8-03DCE7BF7F10}">
      <dgm:prSet/>
      <dgm:spPr/>
      <dgm:t>
        <a:bodyPr/>
        <a:lstStyle/>
        <a:p>
          <a:endParaRPr lang="en-US"/>
        </a:p>
      </dgm:t>
    </dgm:pt>
    <dgm:pt modelId="{88B88D1D-6AC7-45B9-A0AE-25508354B225}" type="sibTrans" cxnId="{A18E6046-2A9C-4D5D-9CA8-03DCE7BF7F10}">
      <dgm:prSet/>
      <dgm:spPr/>
      <dgm:t>
        <a:bodyPr/>
        <a:lstStyle/>
        <a:p>
          <a:endParaRPr lang="en-US"/>
        </a:p>
      </dgm:t>
    </dgm:pt>
    <dgm:pt modelId="{4A1C6F3B-AD12-4413-8707-583D24591946}">
      <dgm:prSet/>
      <dgm:spPr/>
      <dgm:t>
        <a:bodyPr/>
        <a:lstStyle/>
        <a:p>
          <a:r>
            <a:rPr lang="en-US" dirty="0" err="1"/>
            <a:t>CalRecycle</a:t>
          </a:r>
          <a:r>
            <a:rPr lang="en-US" dirty="0"/>
            <a:t> Admin Costs, paid by fees to the PRO</a:t>
          </a:r>
        </a:p>
      </dgm:t>
    </dgm:pt>
    <dgm:pt modelId="{0B117296-6CB4-4C6E-B4D0-AB1FE3AE422B}" type="parTrans" cxnId="{300337B4-098B-4C51-9B13-ED5571304EE3}">
      <dgm:prSet/>
      <dgm:spPr/>
      <dgm:t>
        <a:bodyPr/>
        <a:lstStyle/>
        <a:p>
          <a:endParaRPr lang="en-US"/>
        </a:p>
      </dgm:t>
    </dgm:pt>
    <dgm:pt modelId="{D0B120B2-57B4-4427-84C4-F697D8A0024C}" type="sibTrans" cxnId="{300337B4-098B-4C51-9B13-ED5571304EE3}">
      <dgm:prSet/>
      <dgm:spPr/>
      <dgm:t>
        <a:bodyPr/>
        <a:lstStyle/>
        <a:p>
          <a:endParaRPr lang="en-US"/>
        </a:p>
      </dgm:t>
    </dgm:pt>
    <dgm:pt modelId="{4CEB3A52-6300-45DE-8470-F3EDBF93F6EB}">
      <dgm:prSet/>
      <dgm:spPr/>
      <dgm:t>
        <a:bodyPr/>
        <a:lstStyle/>
        <a:p>
          <a:r>
            <a:rPr lang="en-US"/>
            <a:t>Includes costs incurred beginning January 1, 2023</a:t>
          </a:r>
        </a:p>
      </dgm:t>
    </dgm:pt>
    <dgm:pt modelId="{F3C3036F-B652-4847-A0F2-3EC2FA13965A}" type="parTrans" cxnId="{A403E439-10C5-4229-AFDD-18ADFEC55254}">
      <dgm:prSet/>
      <dgm:spPr/>
      <dgm:t>
        <a:bodyPr/>
        <a:lstStyle/>
        <a:p>
          <a:endParaRPr lang="en-US"/>
        </a:p>
      </dgm:t>
    </dgm:pt>
    <dgm:pt modelId="{F73E000C-3CE4-4E15-9578-3C1B0B80921C}" type="sibTrans" cxnId="{A403E439-10C5-4229-AFDD-18ADFEC55254}">
      <dgm:prSet/>
      <dgm:spPr/>
      <dgm:t>
        <a:bodyPr/>
        <a:lstStyle/>
        <a:p>
          <a:endParaRPr lang="en-US"/>
        </a:p>
      </dgm:t>
    </dgm:pt>
    <dgm:pt modelId="{47C06E84-66AD-4626-8553-632712329B4A}">
      <dgm:prSet/>
      <dgm:spPr/>
      <dgm:t>
        <a:bodyPr/>
        <a:lstStyle/>
        <a:p>
          <a:r>
            <a:rPr lang="en-US"/>
            <a:t>Through FY 2031-32, the total cost of the Circular Economy Fund is anticipated to be $76.8 million </a:t>
          </a:r>
        </a:p>
      </dgm:t>
    </dgm:pt>
    <dgm:pt modelId="{9A49C56A-64F2-471F-814C-6CBF9ACE24CA}" type="parTrans" cxnId="{99569F63-F5C5-4C8C-8905-FB1CBF4115CB}">
      <dgm:prSet/>
      <dgm:spPr/>
      <dgm:t>
        <a:bodyPr/>
        <a:lstStyle/>
        <a:p>
          <a:endParaRPr lang="en-US"/>
        </a:p>
      </dgm:t>
    </dgm:pt>
    <dgm:pt modelId="{2BB348E0-2B53-48BE-9F6B-0A011817B448}" type="sibTrans" cxnId="{99569F63-F5C5-4C8C-8905-FB1CBF4115CB}">
      <dgm:prSet/>
      <dgm:spPr/>
      <dgm:t>
        <a:bodyPr/>
        <a:lstStyle/>
        <a:p>
          <a:endParaRPr lang="en-US"/>
        </a:p>
      </dgm:t>
    </dgm:pt>
    <dgm:pt modelId="{00108A5E-7602-4623-9A4B-828A5F5E2A85}">
      <dgm:prSet/>
      <dgm:spPr/>
      <dgm:t>
        <a:bodyPr/>
        <a:lstStyle/>
        <a:p>
          <a:r>
            <a:rPr lang="en-US" dirty="0"/>
            <a:t>Fee Schedule</a:t>
          </a:r>
        </a:p>
      </dgm:t>
    </dgm:pt>
    <dgm:pt modelId="{C6CAD984-D6DF-4F72-AD98-59A3BB8018D8}" type="parTrans" cxnId="{A453D490-1423-4CC7-8866-37AFBE85DF85}">
      <dgm:prSet/>
      <dgm:spPr/>
      <dgm:t>
        <a:bodyPr/>
        <a:lstStyle/>
        <a:p>
          <a:endParaRPr lang="en-US"/>
        </a:p>
      </dgm:t>
    </dgm:pt>
    <dgm:pt modelId="{47BD911A-4AB7-49AB-8C27-808E9FFC627D}" type="sibTrans" cxnId="{A453D490-1423-4CC7-8866-37AFBE85DF85}">
      <dgm:prSet/>
      <dgm:spPr/>
      <dgm:t>
        <a:bodyPr/>
        <a:lstStyle/>
        <a:p>
          <a:endParaRPr lang="en-US"/>
        </a:p>
      </dgm:t>
    </dgm:pt>
    <dgm:pt modelId="{8ABB2B7F-27DC-4084-8A93-4D4D56FB93A3}">
      <dgm:prSet/>
      <dgm:spPr/>
      <dgm:t>
        <a:bodyPr/>
        <a:lstStyle/>
        <a:p>
          <a:r>
            <a:rPr lang="en-US" dirty="0"/>
            <a:t>Eco-Modulated Fees</a:t>
          </a:r>
        </a:p>
      </dgm:t>
    </dgm:pt>
    <dgm:pt modelId="{E9D4CD2C-8D6A-4521-93CB-258AC5BC0892}" type="parTrans" cxnId="{D942EA00-4C14-4AF5-87C9-55C136FA5D3A}">
      <dgm:prSet/>
      <dgm:spPr/>
      <dgm:t>
        <a:bodyPr/>
        <a:lstStyle/>
        <a:p>
          <a:endParaRPr lang="en-US"/>
        </a:p>
      </dgm:t>
    </dgm:pt>
    <dgm:pt modelId="{9A5B84D5-2D51-4878-8581-F16755F33B75}" type="sibTrans" cxnId="{D942EA00-4C14-4AF5-87C9-55C136FA5D3A}">
      <dgm:prSet/>
      <dgm:spPr/>
      <dgm:t>
        <a:bodyPr/>
        <a:lstStyle/>
        <a:p>
          <a:endParaRPr lang="en-US"/>
        </a:p>
      </dgm:t>
    </dgm:pt>
    <dgm:pt modelId="{F84EE5B7-36CB-4041-B10D-EB1501D12C60}">
      <dgm:prSet/>
      <dgm:spPr/>
      <dgm:t>
        <a:bodyPr/>
        <a:lstStyle/>
        <a:p>
          <a:r>
            <a:rPr lang="en-US" dirty="0"/>
            <a:t>Eco-modulation bases fees on design elements such as percentage of recycled content, weight of material, shift from low to easily recyclable materials, etc.</a:t>
          </a:r>
        </a:p>
      </dgm:t>
    </dgm:pt>
    <dgm:pt modelId="{5B47C4C9-2128-46C1-8BF6-883CC3F1BD16}" type="parTrans" cxnId="{9D142749-D034-4FF1-8F33-4BC01BB350ED}">
      <dgm:prSet/>
      <dgm:spPr/>
      <dgm:t>
        <a:bodyPr/>
        <a:lstStyle/>
        <a:p>
          <a:endParaRPr lang="en-US"/>
        </a:p>
      </dgm:t>
    </dgm:pt>
    <dgm:pt modelId="{03144F23-2FCF-47A3-BD3C-FF15CADF225B}" type="sibTrans" cxnId="{9D142749-D034-4FF1-8F33-4BC01BB350ED}">
      <dgm:prSet/>
      <dgm:spPr/>
      <dgm:t>
        <a:bodyPr/>
        <a:lstStyle/>
        <a:p>
          <a:endParaRPr lang="en-US"/>
        </a:p>
      </dgm:t>
    </dgm:pt>
    <dgm:pt modelId="{81F7C6FF-5A8D-4720-B996-C0EDBEAF88CA}">
      <dgm:prSet/>
      <dgm:spPr/>
      <dgm:t>
        <a:bodyPr/>
        <a:lstStyle/>
        <a:p>
          <a:r>
            <a:rPr lang="en-US" dirty="0"/>
            <a:t>Fees likely to be based on quantity of packaging introduced into California and % of packaging mix that is recyclable/compostable.</a:t>
          </a:r>
        </a:p>
      </dgm:t>
    </dgm:pt>
    <dgm:pt modelId="{09D447B0-71F6-4FB4-AFE2-E943872EAE33}" type="parTrans" cxnId="{E0CED3F7-D185-43BC-AA05-F41894785E9C}">
      <dgm:prSet/>
      <dgm:spPr/>
      <dgm:t>
        <a:bodyPr/>
        <a:lstStyle/>
        <a:p>
          <a:endParaRPr lang="en-US"/>
        </a:p>
      </dgm:t>
    </dgm:pt>
    <dgm:pt modelId="{5DF44DDF-8CE2-49F3-B1E2-1488AD13CA74}" type="sibTrans" cxnId="{E0CED3F7-D185-43BC-AA05-F41894785E9C}">
      <dgm:prSet/>
      <dgm:spPr/>
      <dgm:t>
        <a:bodyPr/>
        <a:lstStyle/>
        <a:p>
          <a:endParaRPr lang="en-US"/>
        </a:p>
      </dgm:t>
    </dgm:pt>
    <dgm:pt modelId="{2909011C-D18B-4C13-B9BD-AA12A28196B8}">
      <dgm:prSet/>
      <dgm:spPr/>
      <dgm:t>
        <a:bodyPr/>
        <a:lstStyle/>
        <a:p>
          <a:r>
            <a:rPr lang="en-US" dirty="0"/>
            <a:t>On May 1, CAA published an illustrative fee schedule to help producers and other stakeholders understand how program costs are translated into fee rates across covered material categories. An updated fee schedule will be in place by January 1, 2027, based on the approved PRO plan.</a:t>
          </a:r>
        </a:p>
      </dgm:t>
    </dgm:pt>
    <dgm:pt modelId="{8DE9A77C-C4F9-4428-A1FB-349747872657}" type="parTrans" cxnId="{00801D4C-E8BF-42D2-882E-9CF9A634452A}">
      <dgm:prSet/>
      <dgm:spPr/>
      <dgm:t>
        <a:bodyPr/>
        <a:lstStyle/>
        <a:p>
          <a:endParaRPr lang="en-US"/>
        </a:p>
      </dgm:t>
    </dgm:pt>
    <dgm:pt modelId="{794B1B94-469E-4DF4-8521-729CEAD38E6D}" type="sibTrans" cxnId="{00801D4C-E8BF-42D2-882E-9CF9A634452A}">
      <dgm:prSet/>
      <dgm:spPr/>
      <dgm:t>
        <a:bodyPr/>
        <a:lstStyle/>
        <a:p>
          <a:endParaRPr lang="en-US"/>
        </a:p>
      </dgm:t>
    </dgm:pt>
    <dgm:pt modelId="{CE507481-A028-4028-A7D2-AACADBE802F8}" type="pres">
      <dgm:prSet presAssocID="{D39C109D-1742-443E-AA24-A33A40B1B701}" presName="Name0" presStyleCnt="0">
        <dgm:presLayoutVars>
          <dgm:dir/>
          <dgm:animLvl val="lvl"/>
          <dgm:resizeHandles val="exact"/>
        </dgm:presLayoutVars>
      </dgm:prSet>
      <dgm:spPr/>
    </dgm:pt>
    <dgm:pt modelId="{97C269B7-8A1B-43D8-9068-5EFF86EBB36C}" type="pres">
      <dgm:prSet presAssocID="{8ABB2B7F-27DC-4084-8A93-4D4D56FB93A3}" presName="boxAndChildren" presStyleCnt="0"/>
      <dgm:spPr/>
    </dgm:pt>
    <dgm:pt modelId="{803B3F06-38CC-490E-A2CD-65E8213361D0}" type="pres">
      <dgm:prSet presAssocID="{8ABB2B7F-27DC-4084-8A93-4D4D56FB93A3}" presName="parentTextBox" presStyleLbl="alignNode1" presStyleIdx="0" presStyleCnt="5"/>
      <dgm:spPr/>
    </dgm:pt>
    <dgm:pt modelId="{E8655B0B-E9ED-4E44-9E74-1F8851A87CCE}" type="pres">
      <dgm:prSet presAssocID="{8ABB2B7F-27DC-4084-8A93-4D4D56FB93A3}" presName="descendantBox" presStyleLbl="bgAccFollowNode1" presStyleIdx="0" presStyleCnt="5"/>
      <dgm:spPr/>
    </dgm:pt>
    <dgm:pt modelId="{A83AEAC8-C8C0-4A95-A9C9-FE81C9EC490F}" type="pres">
      <dgm:prSet presAssocID="{47BD911A-4AB7-49AB-8C27-808E9FFC627D}" presName="sp" presStyleCnt="0"/>
      <dgm:spPr/>
    </dgm:pt>
    <dgm:pt modelId="{A478804C-DB1C-40B4-8033-89B33BA0287F}" type="pres">
      <dgm:prSet presAssocID="{00108A5E-7602-4623-9A4B-828A5F5E2A85}" presName="arrowAndChildren" presStyleCnt="0"/>
      <dgm:spPr/>
    </dgm:pt>
    <dgm:pt modelId="{54FD9168-C263-4C27-BC6F-96E68632345E}" type="pres">
      <dgm:prSet presAssocID="{00108A5E-7602-4623-9A4B-828A5F5E2A85}" presName="parentTextArrow" presStyleLbl="node1" presStyleIdx="0" presStyleCnt="0"/>
      <dgm:spPr/>
    </dgm:pt>
    <dgm:pt modelId="{A8A12920-C585-465B-855A-CFD73BB01812}" type="pres">
      <dgm:prSet presAssocID="{00108A5E-7602-4623-9A4B-828A5F5E2A85}" presName="arrow" presStyleLbl="alignNode1" presStyleIdx="1" presStyleCnt="5"/>
      <dgm:spPr/>
    </dgm:pt>
    <dgm:pt modelId="{4FAC77C0-9559-43C5-8B3C-0A92B9CE9229}" type="pres">
      <dgm:prSet presAssocID="{00108A5E-7602-4623-9A4B-828A5F5E2A85}" presName="descendantArrow" presStyleLbl="bgAccFollowNode1" presStyleIdx="1" presStyleCnt="5"/>
      <dgm:spPr/>
    </dgm:pt>
    <dgm:pt modelId="{D6D7CD9A-3D6A-4BD3-B421-4F3233CDF6D7}" type="pres">
      <dgm:prSet presAssocID="{88B88D1D-6AC7-45B9-A0AE-25508354B225}" presName="sp" presStyleCnt="0"/>
      <dgm:spPr/>
    </dgm:pt>
    <dgm:pt modelId="{8DF4FDD9-E604-4F84-BD0B-F448E941B7E4}" type="pres">
      <dgm:prSet presAssocID="{5E263C64-17DE-45D1-A322-3828CA7DE6F0}" presName="arrowAndChildren" presStyleCnt="0"/>
      <dgm:spPr/>
    </dgm:pt>
    <dgm:pt modelId="{3883B12F-FC7A-4B5D-A368-3190243D047B}" type="pres">
      <dgm:prSet presAssocID="{5E263C64-17DE-45D1-A322-3828CA7DE6F0}" presName="parentTextArrow" presStyleLbl="node1" presStyleIdx="0" presStyleCnt="0"/>
      <dgm:spPr/>
    </dgm:pt>
    <dgm:pt modelId="{315299BD-890F-4B4E-BA9B-9A94ABB5A0AB}" type="pres">
      <dgm:prSet presAssocID="{5E263C64-17DE-45D1-A322-3828CA7DE6F0}" presName="arrow" presStyleLbl="alignNode1" presStyleIdx="2" presStyleCnt="5"/>
      <dgm:spPr/>
    </dgm:pt>
    <dgm:pt modelId="{286D8038-4EC3-408E-BDBC-DE11F3AD583F}" type="pres">
      <dgm:prSet presAssocID="{5E263C64-17DE-45D1-A322-3828CA7DE6F0}" presName="descendantArrow" presStyleLbl="bgAccFollowNode1" presStyleIdx="2" presStyleCnt="5"/>
      <dgm:spPr/>
    </dgm:pt>
    <dgm:pt modelId="{5421C1E9-A31D-402F-9E9F-D8727E0B4725}" type="pres">
      <dgm:prSet presAssocID="{BE91A087-DD51-43E3-A826-EBD152F7AA87}" presName="sp" presStyleCnt="0"/>
      <dgm:spPr/>
    </dgm:pt>
    <dgm:pt modelId="{AE4CC188-924B-464F-A520-81EFE850ACF9}" type="pres">
      <dgm:prSet presAssocID="{C5E3023C-1F1E-47B9-903E-176A2DA2341A}" presName="arrowAndChildren" presStyleCnt="0"/>
      <dgm:spPr/>
    </dgm:pt>
    <dgm:pt modelId="{E02E189A-A936-4182-8459-061D9906C82E}" type="pres">
      <dgm:prSet presAssocID="{C5E3023C-1F1E-47B9-903E-176A2DA2341A}" presName="parentTextArrow" presStyleLbl="node1" presStyleIdx="0" presStyleCnt="0"/>
      <dgm:spPr/>
    </dgm:pt>
    <dgm:pt modelId="{953E1147-7023-400A-BBF0-3FC5136C51F2}" type="pres">
      <dgm:prSet presAssocID="{C5E3023C-1F1E-47B9-903E-176A2DA2341A}" presName="arrow" presStyleLbl="alignNode1" presStyleIdx="3" presStyleCnt="5"/>
      <dgm:spPr/>
    </dgm:pt>
    <dgm:pt modelId="{B83C7F23-F11B-4FE9-AF78-0C151A412D73}" type="pres">
      <dgm:prSet presAssocID="{C5E3023C-1F1E-47B9-903E-176A2DA2341A}" presName="descendantArrow" presStyleLbl="bgAccFollowNode1" presStyleIdx="3" presStyleCnt="5"/>
      <dgm:spPr/>
    </dgm:pt>
    <dgm:pt modelId="{54B0CC7E-2825-4C3E-9C11-1DEFFA5E7ADD}" type="pres">
      <dgm:prSet presAssocID="{D2CDB92F-854C-45A4-A88E-5B4ED7FA2E39}" presName="sp" presStyleCnt="0"/>
      <dgm:spPr/>
    </dgm:pt>
    <dgm:pt modelId="{50B8DB4F-8910-49F5-9332-56F8B364E3DD}" type="pres">
      <dgm:prSet presAssocID="{9BB77ECC-4DD4-4374-A753-2B1F08D89349}" presName="arrowAndChildren" presStyleCnt="0"/>
      <dgm:spPr/>
    </dgm:pt>
    <dgm:pt modelId="{7A33654E-ED5C-4559-9544-32097A1C1FDF}" type="pres">
      <dgm:prSet presAssocID="{9BB77ECC-4DD4-4374-A753-2B1F08D89349}" presName="parentTextArrow" presStyleLbl="node1" presStyleIdx="0" presStyleCnt="0"/>
      <dgm:spPr/>
    </dgm:pt>
    <dgm:pt modelId="{85A352F1-280B-4380-9CB7-687CDD161806}" type="pres">
      <dgm:prSet presAssocID="{9BB77ECC-4DD4-4374-A753-2B1F08D89349}" presName="arrow" presStyleLbl="alignNode1" presStyleIdx="4" presStyleCnt="5"/>
      <dgm:spPr/>
    </dgm:pt>
    <dgm:pt modelId="{DF919DAD-A313-4E9B-B669-7130EEBA7774}" type="pres">
      <dgm:prSet presAssocID="{9BB77ECC-4DD4-4374-A753-2B1F08D89349}" presName="descendantArrow" presStyleLbl="bgAccFollowNode1" presStyleIdx="4" presStyleCnt="5"/>
      <dgm:spPr/>
    </dgm:pt>
  </dgm:ptLst>
  <dgm:cxnLst>
    <dgm:cxn modelId="{D942EA00-4C14-4AF5-87C9-55C136FA5D3A}" srcId="{D39C109D-1742-443E-AA24-A33A40B1B701}" destId="{8ABB2B7F-27DC-4084-8A93-4D4D56FB93A3}" srcOrd="4" destOrd="0" parTransId="{E9D4CD2C-8D6A-4521-93CB-258AC5BC0892}" sibTransId="{9A5B84D5-2D51-4878-8581-F16755F33B75}"/>
    <dgm:cxn modelId="{3F081A24-BC03-4D61-856D-1501C62DDFB0}" type="presOf" srcId="{9BB77ECC-4DD4-4374-A753-2B1F08D89349}" destId="{7A33654E-ED5C-4559-9544-32097A1C1FDF}" srcOrd="0" destOrd="0" presId="urn:microsoft.com/office/officeart/2016/7/layout/VerticalDownArrowProcess"/>
    <dgm:cxn modelId="{7CF8842F-DB5D-4221-A3C6-2ADFB204D8EF}" type="presOf" srcId="{00108A5E-7602-4623-9A4B-828A5F5E2A85}" destId="{54FD9168-C263-4C27-BC6F-96E68632345E}" srcOrd="0" destOrd="0" presId="urn:microsoft.com/office/officeart/2016/7/layout/VerticalDownArrowProcess"/>
    <dgm:cxn modelId="{53940F36-BCD9-48B6-9429-EDF4B350D472}" type="presOf" srcId="{00108A5E-7602-4623-9A4B-828A5F5E2A85}" destId="{A8A12920-C585-465B-855A-CFD73BB01812}" srcOrd="1" destOrd="0" presId="urn:microsoft.com/office/officeart/2016/7/layout/VerticalDownArrowProcess"/>
    <dgm:cxn modelId="{A403E439-10C5-4229-AFDD-18ADFEC55254}" srcId="{5E263C64-17DE-45D1-A322-3828CA7DE6F0}" destId="{4CEB3A52-6300-45DE-8470-F3EDBF93F6EB}" srcOrd="1" destOrd="0" parTransId="{F3C3036F-B652-4847-A0F2-3EC2FA13965A}" sibTransId="{F73E000C-3CE4-4E15-9578-3C1B0B80921C}"/>
    <dgm:cxn modelId="{BA4F4861-80F2-4906-81EE-B3DF5ADF0B53}" type="presOf" srcId="{F84EE5B7-36CB-4041-B10D-EB1501D12C60}" destId="{E8655B0B-E9ED-4E44-9E74-1F8851A87CCE}" srcOrd="0" destOrd="0" presId="urn:microsoft.com/office/officeart/2016/7/layout/VerticalDownArrowProcess"/>
    <dgm:cxn modelId="{99569F63-F5C5-4C8C-8905-FB1CBF4115CB}" srcId="{5E263C64-17DE-45D1-A322-3828CA7DE6F0}" destId="{47C06E84-66AD-4626-8553-632712329B4A}" srcOrd="2" destOrd="0" parTransId="{9A49C56A-64F2-471F-814C-6CBF9ACE24CA}" sibTransId="{2BB348E0-2B53-48BE-9F6B-0A011817B448}"/>
    <dgm:cxn modelId="{A18E6046-2A9C-4D5D-9CA8-03DCE7BF7F10}" srcId="{D39C109D-1742-443E-AA24-A33A40B1B701}" destId="{5E263C64-17DE-45D1-A322-3828CA7DE6F0}" srcOrd="2" destOrd="0" parTransId="{40A71B81-479D-47E8-B3A9-13AF2D39614B}" sibTransId="{88B88D1D-6AC7-45B9-A0AE-25508354B225}"/>
    <dgm:cxn modelId="{9D142749-D034-4FF1-8F33-4BC01BB350ED}" srcId="{8ABB2B7F-27DC-4084-8A93-4D4D56FB93A3}" destId="{F84EE5B7-36CB-4041-B10D-EB1501D12C60}" srcOrd="0" destOrd="0" parTransId="{5B47C4C9-2128-46C1-8BF6-883CC3F1BD16}" sibTransId="{03144F23-2FCF-47A3-BD3C-FF15CADF225B}"/>
    <dgm:cxn modelId="{DB57546B-6B3C-408E-85A5-4B53B5168FE6}" type="presOf" srcId="{8ABB2B7F-27DC-4084-8A93-4D4D56FB93A3}" destId="{803B3F06-38CC-490E-A2CD-65E8213361D0}" srcOrd="0" destOrd="0" presId="urn:microsoft.com/office/officeart/2016/7/layout/VerticalDownArrowProcess"/>
    <dgm:cxn modelId="{00801D4C-E8BF-42D2-882E-9CF9A634452A}" srcId="{00108A5E-7602-4623-9A4B-828A5F5E2A85}" destId="{2909011C-D18B-4C13-B9BD-AA12A28196B8}" srcOrd="0" destOrd="0" parTransId="{8DE9A77C-C4F9-4428-A1FB-349747872657}" sibTransId="{794B1B94-469E-4DF4-8521-729CEAD38E6D}"/>
    <dgm:cxn modelId="{C49D1A51-EA46-4D8E-8D36-41BF7A503D22}" type="presOf" srcId="{81F7C6FF-5A8D-4720-B996-C0EDBEAF88CA}" destId="{E8655B0B-E9ED-4E44-9E74-1F8851A87CCE}" srcOrd="0" destOrd="1" presId="urn:microsoft.com/office/officeart/2016/7/layout/VerticalDownArrowProcess"/>
    <dgm:cxn modelId="{11C65D51-AA40-4B40-9B05-2066F489BD04}" type="presOf" srcId="{531650B4-230F-4B87-930D-60AFD1E86D7D}" destId="{DF919DAD-A313-4E9B-B669-7130EEBA7774}" srcOrd="0" destOrd="0" presId="urn:microsoft.com/office/officeart/2016/7/layout/VerticalDownArrowProcess"/>
    <dgm:cxn modelId="{0BFB3A55-214D-4D88-8E90-4093F1B50197}" type="presOf" srcId="{4CEB3A52-6300-45DE-8470-F3EDBF93F6EB}" destId="{286D8038-4EC3-408E-BDBC-DE11F3AD583F}" srcOrd="0" destOrd="1" presId="urn:microsoft.com/office/officeart/2016/7/layout/VerticalDownArrowProcess"/>
    <dgm:cxn modelId="{EBEF8B56-8716-47B9-B963-DD9989717D6F}" type="presOf" srcId="{2909011C-D18B-4C13-B9BD-AA12A28196B8}" destId="{4FAC77C0-9559-43C5-8B3C-0A92B9CE9229}" srcOrd="0" destOrd="0" presId="urn:microsoft.com/office/officeart/2016/7/layout/VerticalDownArrowProcess"/>
    <dgm:cxn modelId="{25BE5F7C-0622-4840-9F3C-08E884211D52}" type="presOf" srcId="{D39C109D-1742-443E-AA24-A33A40B1B701}" destId="{CE507481-A028-4028-A7D2-AACADBE802F8}" srcOrd="0" destOrd="0" presId="urn:microsoft.com/office/officeart/2016/7/layout/VerticalDownArrowProcess"/>
    <dgm:cxn modelId="{5BAA108C-7421-43C4-B9DE-99C0765FE9C5}" srcId="{D39C109D-1742-443E-AA24-A33A40B1B701}" destId="{C5E3023C-1F1E-47B9-903E-176A2DA2341A}" srcOrd="1" destOrd="0" parTransId="{004EF3E7-46F5-4DF3-93C3-289212AAF86D}" sibTransId="{BE91A087-DD51-43E3-A826-EBD152F7AA87}"/>
    <dgm:cxn modelId="{1B943D8E-04A2-4B7D-8522-E1CD5DC8F2E1}" srcId="{9BB77ECC-4DD4-4374-A753-2B1F08D89349}" destId="{531650B4-230F-4B87-930D-60AFD1E86D7D}" srcOrd="0" destOrd="0" parTransId="{6818A282-72E7-4DDD-9BEC-80C4F2D2BB0C}" sibTransId="{C35F6BCA-5AE8-44A7-926A-13C2F8DC1BA9}"/>
    <dgm:cxn modelId="{A453D490-1423-4CC7-8866-37AFBE85DF85}" srcId="{D39C109D-1742-443E-AA24-A33A40B1B701}" destId="{00108A5E-7602-4623-9A4B-828A5F5E2A85}" srcOrd="3" destOrd="0" parTransId="{C6CAD984-D6DF-4F72-AD98-59A3BB8018D8}" sibTransId="{47BD911A-4AB7-49AB-8C27-808E9FFC627D}"/>
    <dgm:cxn modelId="{C72F3492-E9DC-4FC3-94E9-30A5D09DF51E}" srcId="{D39C109D-1742-443E-AA24-A33A40B1B701}" destId="{9BB77ECC-4DD4-4374-A753-2B1F08D89349}" srcOrd="0" destOrd="0" parTransId="{C00337B9-E511-44D9-9916-EB336426E030}" sibTransId="{D2CDB92F-854C-45A4-A88E-5B4ED7FA2E39}"/>
    <dgm:cxn modelId="{4953C893-E765-481E-B5CA-C9D59AEC9C41}" type="presOf" srcId="{47C06E84-66AD-4626-8553-632712329B4A}" destId="{286D8038-4EC3-408E-BDBC-DE11F3AD583F}" srcOrd="0" destOrd="2" presId="urn:microsoft.com/office/officeart/2016/7/layout/VerticalDownArrowProcess"/>
    <dgm:cxn modelId="{56976B98-7BB4-498A-BB08-E81F704270E4}" type="presOf" srcId="{F8EFB090-4183-459F-BEFF-5762CC0DDE39}" destId="{B83C7F23-F11B-4FE9-AF78-0C151A412D73}" srcOrd="0" destOrd="0" presId="urn:microsoft.com/office/officeart/2016/7/layout/VerticalDownArrowProcess"/>
    <dgm:cxn modelId="{D74DDAA3-BC56-4C07-A657-C74DE7F3AD88}" type="presOf" srcId="{5E263C64-17DE-45D1-A322-3828CA7DE6F0}" destId="{3883B12F-FC7A-4B5D-A368-3190243D047B}" srcOrd="0" destOrd="0" presId="urn:microsoft.com/office/officeart/2016/7/layout/VerticalDownArrowProcess"/>
    <dgm:cxn modelId="{809537AD-2A9D-4496-ABFF-579702AABED2}" srcId="{C5E3023C-1F1E-47B9-903E-176A2DA2341A}" destId="{F8EFB090-4183-459F-BEFF-5762CC0DDE39}" srcOrd="0" destOrd="0" parTransId="{38A2BFE2-E1E4-4A51-9A89-F62628F8A629}" sibTransId="{DC3E6C5F-A425-4427-A0EC-E409DCCEFE24}"/>
    <dgm:cxn modelId="{90B205B4-8BCA-4ADC-942E-2E09572096FE}" type="presOf" srcId="{4A1C6F3B-AD12-4413-8707-583D24591946}" destId="{286D8038-4EC3-408E-BDBC-DE11F3AD583F}" srcOrd="0" destOrd="0" presId="urn:microsoft.com/office/officeart/2016/7/layout/VerticalDownArrowProcess"/>
    <dgm:cxn modelId="{300337B4-098B-4C51-9B13-ED5571304EE3}" srcId="{5E263C64-17DE-45D1-A322-3828CA7DE6F0}" destId="{4A1C6F3B-AD12-4413-8707-583D24591946}" srcOrd="0" destOrd="0" parTransId="{0B117296-6CB4-4C6E-B4D0-AB1FE3AE422B}" sibTransId="{D0B120B2-57B4-4427-84C4-F697D8A0024C}"/>
    <dgm:cxn modelId="{04198FB4-5FCD-4991-B320-DA1FF1ECDEB2}" type="presOf" srcId="{9BB77ECC-4DD4-4374-A753-2B1F08D89349}" destId="{85A352F1-280B-4380-9CB7-687CDD161806}" srcOrd="1" destOrd="0" presId="urn:microsoft.com/office/officeart/2016/7/layout/VerticalDownArrowProcess"/>
    <dgm:cxn modelId="{043205B8-4895-4FDB-8180-3DA3D9A3F12A}" type="presOf" srcId="{5E263C64-17DE-45D1-A322-3828CA7DE6F0}" destId="{315299BD-890F-4B4E-BA9B-9A94ABB5A0AB}" srcOrd="1" destOrd="0" presId="urn:microsoft.com/office/officeart/2016/7/layout/VerticalDownArrowProcess"/>
    <dgm:cxn modelId="{20A8E1B8-971F-43BD-B2A9-894F139BCECD}" type="presOf" srcId="{C5E3023C-1F1E-47B9-903E-176A2DA2341A}" destId="{E02E189A-A936-4182-8459-061D9906C82E}" srcOrd="0" destOrd="0" presId="urn:microsoft.com/office/officeart/2016/7/layout/VerticalDownArrowProcess"/>
    <dgm:cxn modelId="{6D9FDED0-D65B-4E75-A122-B7490B6D0C60}" type="presOf" srcId="{C5E3023C-1F1E-47B9-903E-176A2DA2341A}" destId="{953E1147-7023-400A-BBF0-3FC5136C51F2}" srcOrd="1" destOrd="0" presId="urn:microsoft.com/office/officeart/2016/7/layout/VerticalDownArrowProcess"/>
    <dgm:cxn modelId="{E0CED3F7-D185-43BC-AA05-F41894785E9C}" srcId="{8ABB2B7F-27DC-4084-8A93-4D4D56FB93A3}" destId="{81F7C6FF-5A8D-4720-B996-C0EDBEAF88CA}" srcOrd="1" destOrd="0" parTransId="{09D447B0-71F6-4FB4-AFE2-E943872EAE33}" sibTransId="{5DF44DDF-8CE2-49F3-B1E2-1488AD13CA74}"/>
    <dgm:cxn modelId="{B3845D87-EB18-4764-8A11-7DE6DA3AE1D7}" type="presParOf" srcId="{CE507481-A028-4028-A7D2-AACADBE802F8}" destId="{97C269B7-8A1B-43D8-9068-5EFF86EBB36C}" srcOrd="0" destOrd="0" presId="urn:microsoft.com/office/officeart/2016/7/layout/VerticalDownArrowProcess"/>
    <dgm:cxn modelId="{E994E767-3A52-4B0C-B309-1D5860AD2563}" type="presParOf" srcId="{97C269B7-8A1B-43D8-9068-5EFF86EBB36C}" destId="{803B3F06-38CC-490E-A2CD-65E8213361D0}" srcOrd="0" destOrd="0" presId="urn:microsoft.com/office/officeart/2016/7/layout/VerticalDownArrowProcess"/>
    <dgm:cxn modelId="{A3475540-3306-4864-B1EE-D4A414DC37CF}" type="presParOf" srcId="{97C269B7-8A1B-43D8-9068-5EFF86EBB36C}" destId="{E8655B0B-E9ED-4E44-9E74-1F8851A87CCE}" srcOrd="1" destOrd="0" presId="urn:microsoft.com/office/officeart/2016/7/layout/VerticalDownArrowProcess"/>
    <dgm:cxn modelId="{44A6FAA6-912A-4521-BA30-4CD479D846B1}" type="presParOf" srcId="{CE507481-A028-4028-A7D2-AACADBE802F8}" destId="{A83AEAC8-C8C0-4A95-A9C9-FE81C9EC490F}" srcOrd="1" destOrd="0" presId="urn:microsoft.com/office/officeart/2016/7/layout/VerticalDownArrowProcess"/>
    <dgm:cxn modelId="{0B83F080-5855-450E-8153-AE6B84508B64}" type="presParOf" srcId="{CE507481-A028-4028-A7D2-AACADBE802F8}" destId="{A478804C-DB1C-40B4-8033-89B33BA0287F}" srcOrd="2" destOrd="0" presId="urn:microsoft.com/office/officeart/2016/7/layout/VerticalDownArrowProcess"/>
    <dgm:cxn modelId="{73E8D394-7C54-48C8-B312-855E4912C677}" type="presParOf" srcId="{A478804C-DB1C-40B4-8033-89B33BA0287F}" destId="{54FD9168-C263-4C27-BC6F-96E68632345E}" srcOrd="0" destOrd="0" presId="urn:microsoft.com/office/officeart/2016/7/layout/VerticalDownArrowProcess"/>
    <dgm:cxn modelId="{E24B7E6D-E9CE-49F5-9A49-07EA3707F9BA}" type="presParOf" srcId="{A478804C-DB1C-40B4-8033-89B33BA0287F}" destId="{A8A12920-C585-465B-855A-CFD73BB01812}" srcOrd="1" destOrd="0" presId="urn:microsoft.com/office/officeart/2016/7/layout/VerticalDownArrowProcess"/>
    <dgm:cxn modelId="{C0DD0092-B3AB-481D-8AB4-31965227102F}" type="presParOf" srcId="{A478804C-DB1C-40B4-8033-89B33BA0287F}" destId="{4FAC77C0-9559-43C5-8B3C-0A92B9CE9229}" srcOrd="2" destOrd="0" presId="urn:microsoft.com/office/officeart/2016/7/layout/VerticalDownArrowProcess"/>
    <dgm:cxn modelId="{5EC60386-0C69-4103-B4F0-691950401613}" type="presParOf" srcId="{CE507481-A028-4028-A7D2-AACADBE802F8}" destId="{D6D7CD9A-3D6A-4BD3-B421-4F3233CDF6D7}" srcOrd="3" destOrd="0" presId="urn:microsoft.com/office/officeart/2016/7/layout/VerticalDownArrowProcess"/>
    <dgm:cxn modelId="{7E1BCE4A-1249-438A-84D7-7784C024B3FD}" type="presParOf" srcId="{CE507481-A028-4028-A7D2-AACADBE802F8}" destId="{8DF4FDD9-E604-4F84-BD0B-F448E941B7E4}" srcOrd="4" destOrd="0" presId="urn:microsoft.com/office/officeart/2016/7/layout/VerticalDownArrowProcess"/>
    <dgm:cxn modelId="{16525DE6-A99F-4BCB-96BC-FD827E84A7A3}" type="presParOf" srcId="{8DF4FDD9-E604-4F84-BD0B-F448E941B7E4}" destId="{3883B12F-FC7A-4B5D-A368-3190243D047B}" srcOrd="0" destOrd="0" presId="urn:microsoft.com/office/officeart/2016/7/layout/VerticalDownArrowProcess"/>
    <dgm:cxn modelId="{D9EEE963-CF97-4EAA-8410-62A55AD0B82C}" type="presParOf" srcId="{8DF4FDD9-E604-4F84-BD0B-F448E941B7E4}" destId="{315299BD-890F-4B4E-BA9B-9A94ABB5A0AB}" srcOrd="1" destOrd="0" presId="urn:microsoft.com/office/officeart/2016/7/layout/VerticalDownArrowProcess"/>
    <dgm:cxn modelId="{74B4ADD0-F04A-4381-87D1-E1355CD9D2DE}" type="presParOf" srcId="{8DF4FDD9-E604-4F84-BD0B-F448E941B7E4}" destId="{286D8038-4EC3-408E-BDBC-DE11F3AD583F}" srcOrd="2" destOrd="0" presId="urn:microsoft.com/office/officeart/2016/7/layout/VerticalDownArrowProcess"/>
    <dgm:cxn modelId="{429B41B0-AC73-49CA-A20A-D1373A7790EF}" type="presParOf" srcId="{CE507481-A028-4028-A7D2-AACADBE802F8}" destId="{5421C1E9-A31D-402F-9E9F-D8727E0B4725}" srcOrd="5" destOrd="0" presId="urn:microsoft.com/office/officeart/2016/7/layout/VerticalDownArrowProcess"/>
    <dgm:cxn modelId="{4E914F5C-4F50-47E7-B8E9-17635531A4A5}" type="presParOf" srcId="{CE507481-A028-4028-A7D2-AACADBE802F8}" destId="{AE4CC188-924B-464F-A520-81EFE850ACF9}" srcOrd="6" destOrd="0" presId="urn:microsoft.com/office/officeart/2016/7/layout/VerticalDownArrowProcess"/>
    <dgm:cxn modelId="{BA7F9BF0-2891-4841-AC69-50D292906C4B}" type="presParOf" srcId="{AE4CC188-924B-464F-A520-81EFE850ACF9}" destId="{E02E189A-A936-4182-8459-061D9906C82E}" srcOrd="0" destOrd="0" presId="urn:microsoft.com/office/officeart/2016/7/layout/VerticalDownArrowProcess"/>
    <dgm:cxn modelId="{02160D24-35B7-401C-B3E7-5E0EC0022CA5}" type="presParOf" srcId="{AE4CC188-924B-464F-A520-81EFE850ACF9}" destId="{953E1147-7023-400A-BBF0-3FC5136C51F2}" srcOrd="1" destOrd="0" presId="urn:microsoft.com/office/officeart/2016/7/layout/VerticalDownArrowProcess"/>
    <dgm:cxn modelId="{8CFEAA15-9A6E-4604-A267-7FCA849CDBC0}" type="presParOf" srcId="{AE4CC188-924B-464F-A520-81EFE850ACF9}" destId="{B83C7F23-F11B-4FE9-AF78-0C151A412D73}" srcOrd="2" destOrd="0" presId="urn:microsoft.com/office/officeart/2016/7/layout/VerticalDownArrowProcess"/>
    <dgm:cxn modelId="{55E274F7-E51B-40F3-B853-FFFDD02BB305}" type="presParOf" srcId="{CE507481-A028-4028-A7D2-AACADBE802F8}" destId="{54B0CC7E-2825-4C3E-9C11-1DEFFA5E7ADD}" srcOrd="7" destOrd="0" presId="urn:microsoft.com/office/officeart/2016/7/layout/VerticalDownArrowProcess"/>
    <dgm:cxn modelId="{29E98697-0A08-42F3-BBB3-422212DC55BC}" type="presParOf" srcId="{CE507481-A028-4028-A7D2-AACADBE802F8}" destId="{50B8DB4F-8910-49F5-9332-56F8B364E3DD}" srcOrd="8" destOrd="0" presId="urn:microsoft.com/office/officeart/2016/7/layout/VerticalDownArrowProcess"/>
    <dgm:cxn modelId="{0247FB6B-5539-44AC-82CA-622B631CA1D2}" type="presParOf" srcId="{50B8DB4F-8910-49F5-9332-56F8B364E3DD}" destId="{7A33654E-ED5C-4559-9544-32097A1C1FDF}" srcOrd="0" destOrd="0" presId="urn:microsoft.com/office/officeart/2016/7/layout/VerticalDownArrowProcess"/>
    <dgm:cxn modelId="{BDC4801F-C990-457A-A674-A44B5461B216}" type="presParOf" srcId="{50B8DB4F-8910-49F5-9332-56F8B364E3DD}" destId="{85A352F1-280B-4380-9CB7-687CDD161806}" srcOrd="1" destOrd="0" presId="urn:microsoft.com/office/officeart/2016/7/layout/VerticalDownArrowProcess"/>
    <dgm:cxn modelId="{061B7239-EE5B-42CC-9F4C-358612F4C7A2}" type="presParOf" srcId="{50B8DB4F-8910-49F5-9332-56F8B364E3DD}" destId="{DF919DAD-A313-4E9B-B669-7130EEBA777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CB07D-42F6-47DD-AAAF-49E7356D3684}">
      <dsp:nvSpPr>
        <dsp:cNvPr id="0" name=""/>
        <dsp:cNvSpPr/>
      </dsp:nvSpPr>
      <dsp:spPr>
        <a:xfrm>
          <a:off x="0" y="3571"/>
          <a:ext cx="6857683" cy="760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9EAC9-3D65-456A-B994-805423F98DF3}">
      <dsp:nvSpPr>
        <dsp:cNvPr id="0" name=""/>
        <dsp:cNvSpPr/>
      </dsp:nvSpPr>
      <dsp:spPr>
        <a:xfrm>
          <a:off x="230144" y="174753"/>
          <a:ext cx="418445" cy="4184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ED9085-4A59-4641-9159-D5228B70A0B3}">
      <dsp:nvSpPr>
        <dsp:cNvPr id="0" name=""/>
        <dsp:cNvSpPr/>
      </dsp:nvSpPr>
      <dsp:spPr>
        <a:xfrm>
          <a:off x="878734" y="0"/>
          <a:ext cx="5978948"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711200">
            <a:lnSpc>
              <a:spcPct val="100000"/>
            </a:lnSpc>
            <a:spcBef>
              <a:spcPct val="0"/>
            </a:spcBef>
            <a:spcAft>
              <a:spcPct val="35000"/>
            </a:spcAft>
            <a:buNone/>
          </a:pPr>
          <a:r>
            <a:rPr lang="en-US" sz="1600" b="1" i="1" kern="1200" dirty="0"/>
            <a:t>A Producer Under this Definition Could Include: </a:t>
          </a:r>
          <a:endParaRPr lang="en-US" sz="1600" kern="1200" dirty="0"/>
        </a:p>
      </dsp:txBody>
      <dsp:txXfrm>
        <a:off x="878734" y="0"/>
        <a:ext cx="5978948" cy="760809"/>
      </dsp:txXfrm>
    </dsp:sp>
    <dsp:sp modelId="{16E1DCD2-0A7E-4ECA-AAD2-E7D59A10ED9F}">
      <dsp:nvSpPr>
        <dsp:cNvPr id="0" name=""/>
        <dsp:cNvSpPr/>
      </dsp:nvSpPr>
      <dsp:spPr>
        <a:xfrm>
          <a:off x="0" y="954583"/>
          <a:ext cx="6857683" cy="760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CEB22-F4D9-4671-9C68-A66B4BBCF066}">
      <dsp:nvSpPr>
        <dsp:cNvPr id="0" name=""/>
        <dsp:cNvSpPr/>
      </dsp:nvSpPr>
      <dsp:spPr>
        <a:xfrm>
          <a:off x="230144" y="1125765"/>
          <a:ext cx="418445" cy="4184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D44EA9-D6C0-407A-B66B-DFC6E42144CF}">
      <dsp:nvSpPr>
        <dsp:cNvPr id="0" name=""/>
        <dsp:cNvSpPr/>
      </dsp:nvSpPr>
      <dsp:spPr>
        <a:xfrm>
          <a:off x="878734" y="954583"/>
          <a:ext cx="5978948"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622300">
            <a:lnSpc>
              <a:spcPct val="100000"/>
            </a:lnSpc>
            <a:spcBef>
              <a:spcPct val="0"/>
            </a:spcBef>
            <a:spcAft>
              <a:spcPct val="35000"/>
            </a:spcAft>
            <a:buNone/>
          </a:pPr>
          <a:r>
            <a:rPr lang="en-US" sz="1400" kern="1200" dirty="0"/>
            <a:t>An entity that packs a commodity into a covered material, depending on who owns or licenses the brand (not including producer, harvester, packager on-site). </a:t>
          </a:r>
        </a:p>
      </dsp:txBody>
      <dsp:txXfrm>
        <a:off x="878734" y="954583"/>
        <a:ext cx="5978948" cy="760809"/>
      </dsp:txXfrm>
    </dsp:sp>
    <dsp:sp modelId="{C8B86A25-A7F2-4E7C-BA9C-408912963DDD}">
      <dsp:nvSpPr>
        <dsp:cNvPr id="0" name=""/>
        <dsp:cNvSpPr/>
      </dsp:nvSpPr>
      <dsp:spPr>
        <a:xfrm>
          <a:off x="0" y="1905595"/>
          <a:ext cx="6857683" cy="760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5FFAB-27E9-4D7E-8A78-47DF963D115D}">
      <dsp:nvSpPr>
        <dsp:cNvPr id="0" name=""/>
        <dsp:cNvSpPr/>
      </dsp:nvSpPr>
      <dsp:spPr>
        <a:xfrm>
          <a:off x="230144" y="2076777"/>
          <a:ext cx="418445" cy="4184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627BA0-147B-45DC-99F7-06FE03FDBD51}">
      <dsp:nvSpPr>
        <dsp:cNvPr id="0" name=""/>
        <dsp:cNvSpPr/>
      </dsp:nvSpPr>
      <dsp:spPr>
        <a:xfrm>
          <a:off x="878734" y="1905595"/>
          <a:ext cx="5978948"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622300">
            <a:lnSpc>
              <a:spcPct val="100000"/>
            </a:lnSpc>
            <a:spcBef>
              <a:spcPct val="0"/>
            </a:spcBef>
            <a:spcAft>
              <a:spcPct val="35000"/>
            </a:spcAft>
            <a:buNone/>
          </a:pPr>
          <a:r>
            <a:rPr lang="en-US" sz="1400" kern="1200" dirty="0"/>
            <a:t>An entity that that applies pallet wrap or a modified atmosphere packaging system and/or utilizes cardboard containers for shipping</a:t>
          </a:r>
        </a:p>
      </dsp:txBody>
      <dsp:txXfrm>
        <a:off x="878734" y="1905595"/>
        <a:ext cx="5978948" cy="760809"/>
      </dsp:txXfrm>
    </dsp:sp>
    <dsp:sp modelId="{998D1388-AFD4-455A-80A6-268FA59D9D3B}">
      <dsp:nvSpPr>
        <dsp:cNvPr id="0" name=""/>
        <dsp:cNvSpPr/>
      </dsp:nvSpPr>
      <dsp:spPr>
        <a:xfrm>
          <a:off x="0" y="2856607"/>
          <a:ext cx="6857683" cy="760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43F7D-F842-4961-B785-A3D326524B13}">
      <dsp:nvSpPr>
        <dsp:cNvPr id="0" name=""/>
        <dsp:cNvSpPr/>
      </dsp:nvSpPr>
      <dsp:spPr>
        <a:xfrm>
          <a:off x="230144" y="3027789"/>
          <a:ext cx="418445" cy="4184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0DD9AC-0272-4DBF-82AF-15D0834C518D}">
      <dsp:nvSpPr>
        <dsp:cNvPr id="0" name=""/>
        <dsp:cNvSpPr/>
      </dsp:nvSpPr>
      <dsp:spPr>
        <a:xfrm>
          <a:off x="878734" y="2856607"/>
          <a:ext cx="5978948"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622300">
            <a:lnSpc>
              <a:spcPct val="100000"/>
            </a:lnSpc>
            <a:spcBef>
              <a:spcPct val="0"/>
            </a:spcBef>
            <a:spcAft>
              <a:spcPct val="35000"/>
            </a:spcAft>
            <a:buNone/>
          </a:pPr>
          <a:r>
            <a:rPr lang="en-US" sz="1400" kern="1200" dirty="0"/>
            <a:t>A retailer or distributor of a covered material, depending on relationship to the covered material when it is imported, sold, distributed or used in California.</a:t>
          </a:r>
        </a:p>
      </dsp:txBody>
      <dsp:txXfrm>
        <a:off x="878734" y="2856607"/>
        <a:ext cx="5978948" cy="760809"/>
      </dsp:txXfrm>
    </dsp:sp>
    <dsp:sp modelId="{F5DCBEA7-C41B-4C84-BEAE-9B13ED2B2D1F}">
      <dsp:nvSpPr>
        <dsp:cNvPr id="0" name=""/>
        <dsp:cNvSpPr/>
      </dsp:nvSpPr>
      <dsp:spPr>
        <a:xfrm>
          <a:off x="0" y="3807618"/>
          <a:ext cx="6857683" cy="760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791208-D8AE-4E93-9D7D-7537B9BFA72C}">
      <dsp:nvSpPr>
        <dsp:cNvPr id="0" name=""/>
        <dsp:cNvSpPr/>
      </dsp:nvSpPr>
      <dsp:spPr>
        <a:xfrm>
          <a:off x="230144" y="3978800"/>
          <a:ext cx="418445" cy="41844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0426D7-B21F-4F4D-961D-38C80A9F3DA9}">
      <dsp:nvSpPr>
        <dsp:cNvPr id="0" name=""/>
        <dsp:cNvSpPr/>
      </dsp:nvSpPr>
      <dsp:spPr>
        <a:xfrm>
          <a:off x="878734" y="3807618"/>
          <a:ext cx="5978948" cy="76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19" tIns="80519" rIns="80519" bIns="80519" numCol="1" spcCol="1270" anchor="ctr" anchorCtr="0">
          <a:noAutofit/>
        </a:bodyPr>
        <a:lstStyle/>
        <a:p>
          <a:pPr marL="0" lvl="0" indent="0" algn="l" defTabSz="622300">
            <a:lnSpc>
              <a:spcPct val="100000"/>
            </a:lnSpc>
            <a:spcBef>
              <a:spcPct val="0"/>
            </a:spcBef>
            <a:spcAft>
              <a:spcPct val="35000"/>
            </a:spcAft>
            <a:buNone/>
          </a:pPr>
          <a:r>
            <a:rPr lang="en-US" sz="1400" kern="1200" dirty="0"/>
            <a:t>A producer or retailer of agricultural inputs including seed, plant containers, or feed sold in CM.</a:t>
          </a:r>
        </a:p>
      </dsp:txBody>
      <dsp:txXfrm>
        <a:off x="878734" y="3807618"/>
        <a:ext cx="5978948" cy="760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B3F06-38CC-490E-A2CD-65E8213361D0}">
      <dsp:nvSpPr>
        <dsp:cNvPr id="0" name=""/>
        <dsp:cNvSpPr/>
      </dsp:nvSpPr>
      <dsp:spPr>
        <a:xfrm>
          <a:off x="0" y="4514624"/>
          <a:ext cx="1623060" cy="7406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32" tIns="92456" rIns="115432" bIns="92456" numCol="1" spcCol="1270" anchor="ctr" anchorCtr="0">
          <a:noAutofit/>
        </a:bodyPr>
        <a:lstStyle/>
        <a:p>
          <a:pPr marL="0" lvl="0" indent="0" algn="ctr" defTabSz="577850">
            <a:lnSpc>
              <a:spcPct val="90000"/>
            </a:lnSpc>
            <a:spcBef>
              <a:spcPct val="0"/>
            </a:spcBef>
            <a:spcAft>
              <a:spcPct val="35000"/>
            </a:spcAft>
            <a:buNone/>
          </a:pPr>
          <a:r>
            <a:rPr lang="en-US" sz="1300" kern="1200" dirty="0"/>
            <a:t>Eco-Modulated Fees</a:t>
          </a:r>
        </a:p>
      </dsp:txBody>
      <dsp:txXfrm>
        <a:off x="0" y="4514624"/>
        <a:ext cx="1623060" cy="740661"/>
      </dsp:txXfrm>
    </dsp:sp>
    <dsp:sp modelId="{E8655B0B-E9ED-4E44-9E74-1F8851A87CCE}">
      <dsp:nvSpPr>
        <dsp:cNvPr id="0" name=""/>
        <dsp:cNvSpPr/>
      </dsp:nvSpPr>
      <dsp:spPr>
        <a:xfrm>
          <a:off x="1623059" y="4514624"/>
          <a:ext cx="4869180" cy="74066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70" tIns="139700" rIns="98770" bIns="139700" numCol="1" spcCol="1270" anchor="ctr" anchorCtr="0">
          <a:noAutofit/>
        </a:bodyPr>
        <a:lstStyle/>
        <a:p>
          <a:pPr marL="0" lvl="0" indent="0" algn="l" defTabSz="488950">
            <a:lnSpc>
              <a:spcPct val="90000"/>
            </a:lnSpc>
            <a:spcBef>
              <a:spcPct val="0"/>
            </a:spcBef>
            <a:spcAft>
              <a:spcPct val="35000"/>
            </a:spcAft>
            <a:buNone/>
          </a:pPr>
          <a:r>
            <a:rPr lang="en-US" sz="1100" kern="1200" dirty="0"/>
            <a:t>Eco-modulation bases fees on design elements such as percentage of recycled content, weight of material, shift from low to easily recyclable materials, etc.</a:t>
          </a:r>
        </a:p>
        <a:p>
          <a:pPr marL="0" lvl="0" indent="0" algn="l" defTabSz="488950">
            <a:lnSpc>
              <a:spcPct val="90000"/>
            </a:lnSpc>
            <a:spcBef>
              <a:spcPct val="0"/>
            </a:spcBef>
            <a:spcAft>
              <a:spcPct val="35000"/>
            </a:spcAft>
            <a:buNone/>
          </a:pPr>
          <a:r>
            <a:rPr lang="en-US" sz="1100" kern="1200" dirty="0"/>
            <a:t>Fees likely to be based on quantity of packaging introduced into California and % of packaging mix that is recyclable/compostable.</a:t>
          </a:r>
        </a:p>
      </dsp:txBody>
      <dsp:txXfrm>
        <a:off x="1623059" y="4514624"/>
        <a:ext cx="4869180" cy="740661"/>
      </dsp:txXfrm>
    </dsp:sp>
    <dsp:sp modelId="{A8A12920-C585-465B-855A-CFD73BB01812}">
      <dsp:nvSpPr>
        <dsp:cNvPr id="0" name=""/>
        <dsp:cNvSpPr/>
      </dsp:nvSpPr>
      <dsp:spPr>
        <a:xfrm rot="10800000">
          <a:off x="0" y="3386596"/>
          <a:ext cx="1623060" cy="113913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32" tIns="92456" rIns="115432" bIns="92456" numCol="1" spcCol="1270" anchor="ctr" anchorCtr="0">
          <a:noAutofit/>
        </a:bodyPr>
        <a:lstStyle/>
        <a:p>
          <a:pPr marL="0" lvl="0" indent="0" algn="ctr" defTabSz="577850">
            <a:lnSpc>
              <a:spcPct val="90000"/>
            </a:lnSpc>
            <a:spcBef>
              <a:spcPct val="0"/>
            </a:spcBef>
            <a:spcAft>
              <a:spcPct val="35000"/>
            </a:spcAft>
            <a:buNone/>
          </a:pPr>
          <a:r>
            <a:rPr lang="en-US" sz="1300" kern="1200" dirty="0"/>
            <a:t>Fee Schedule</a:t>
          </a:r>
        </a:p>
      </dsp:txBody>
      <dsp:txXfrm rot="-10800000">
        <a:off x="0" y="3386596"/>
        <a:ext cx="1623060" cy="740439"/>
      </dsp:txXfrm>
    </dsp:sp>
    <dsp:sp modelId="{4FAC77C0-9559-43C5-8B3C-0A92B9CE9229}">
      <dsp:nvSpPr>
        <dsp:cNvPr id="0" name=""/>
        <dsp:cNvSpPr/>
      </dsp:nvSpPr>
      <dsp:spPr>
        <a:xfrm>
          <a:off x="1623059" y="3386596"/>
          <a:ext cx="4869180" cy="7404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70" tIns="139700" rIns="98770" bIns="139700" numCol="1" spcCol="1270" anchor="ctr" anchorCtr="0">
          <a:noAutofit/>
        </a:bodyPr>
        <a:lstStyle/>
        <a:p>
          <a:pPr marL="0" lvl="0" indent="0" algn="l" defTabSz="488950">
            <a:lnSpc>
              <a:spcPct val="90000"/>
            </a:lnSpc>
            <a:spcBef>
              <a:spcPct val="0"/>
            </a:spcBef>
            <a:spcAft>
              <a:spcPct val="35000"/>
            </a:spcAft>
            <a:buNone/>
          </a:pPr>
          <a:r>
            <a:rPr lang="en-US" sz="1100" kern="1200" dirty="0"/>
            <a:t>On May 1, CAA published an illustrative fee schedule to help producers and other stakeholders understand how program costs are translated into fee rates across covered material categories. An updated fee schedule will be in place by January 1, 2027, based on the approved PRO plan.</a:t>
          </a:r>
        </a:p>
      </dsp:txBody>
      <dsp:txXfrm>
        <a:off x="1623059" y="3386596"/>
        <a:ext cx="4869180" cy="740439"/>
      </dsp:txXfrm>
    </dsp:sp>
    <dsp:sp modelId="{315299BD-890F-4B4E-BA9B-9A94ABB5A0AB}">
      <dsp:nvSpPr>
        <dsp:cNvPr id="0" name=""/>
        <dsp:cNvSpPr/>
      </dsp:nvSpPr>
      <dsp:spPr>
        <a:xfrm rot="10800000">
          <a:off x="0" y="2258569"/>
          <a:ext cx="1623060" cy="113913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32" tIns="92456" rIns="115432" bIns="92456" numCol="1" spcCol="1270" anchor="ctr" anchorCtr="0">
          <a:noAutofit/>
        </a:bodyPr>
        <a:lstStyle/>
        <a:p>
          <a:pPr marL="0" lvl="0" indent="0" algn="ctr" defTabSz="577850">
            <a:lnSpc>
              <a:spcPct val="90000"/>
            </a:lnSpc>
            <a:spcBef>
              <a:spcPct val="0"/>
            </a:spcBef>
            <a:spcAft>
              <a:spcPct val="35000"/>
            </a:spcAft>
            <a:buNone/>
          </a:pPr>
          <a:r>
            <a:rPr lang="en-US" sz="1300" kern="1200"/>
            <a:t>Circular Economy Fund</a:t>
          </a:r>
        </a:p>
      </dsp:txBody>
      <dsp:txXfrm rot="-10800000">
        <a:off x="0" y="2258569"/>
        <a:ext cx="1623060" cy="740439"/>
      </dsp:txXfrm>
    </dsp:sp>
    <dsp:sp modelId="{286D8038-4EC3-408E-BDBC-DE11F3AD583F}">
      <dsp:nvSpPr>
        <dsp:cNvPr id="0" name=""/>
        <dsp:cNvSpPr/>
      </dsp:nvSpPr>
      <dsp:spPr>
        <a:xfrm>
          <a:off x="1623059" y="2258569"/>
          <a:ext cx="4869180" cy="7404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70" tIns="139700" rIns="98770" bIns="139700" numCol="1" spcCol="1270" anchor="ctr" anchorCtr="0">
          <a:noAutofit/>
        </a:bodyPr>
        <a:lstStyle/>
        <a:p>
          <a:pPr marL="0" lvl="0" indent="0" algn="l" defTabSz="488950">
            <a:lnSpc>
              <a:spcPct val="90000"/>
            </a:lnSpc>
            <a:spcBef>
              <a:spcPct val="0"/>
            </a:spcBef>
            <a:spcAft>
              <a:spcPct val="35000"/>
            </a:spcAft>
            <a:buNone/>
          </a:pPr>
          <a:r>
            <a:rPr lang="en-US" sz="1100" kern="1200" dirty="0" err="1"/>
            <a:t>CalRecycle</a:t>
          </a:r>
          <a:r>
            <a:rPr lang="en-US" sz="1100" kern="1200" dirty="0"/>
            <a:t> Admin Costs, paid by fees to the PRO</a:t>
          </a:r>
        </a:p>
        <a:p>
          <a:pPr marL="0" lvl="0" indent="0" algn="l" defTabSz="488950">
            <a:lnSpc>
              <a:spcPct val="90000"/>
            </a:lnSpc>
            <a:spcBef>
              <a:spcPct val="0"/>
            </a:spcBef>
            <a:spcAft>
              <a:spcPct val="35000"/>
            </a:spcAft>
            <a:buNone/>
          </a:pPr>
          <a:r>
            <a:rPr lang="en-US" sz="1100" kern="1200"/>
            <a:t>Includes costs incurred beginning January 1, 2023</a:t>
          </a:r>
        </a:p>
        <a:p>
          <a:pPr marL="0" lvl="0" indent="0" algn="l" defTabSz="488950">
            <a:lnSpc>
              <a:spcPct val="90000"/>
            </a:lnSpc>
            <a:spcBef>
              <a:spcPct val="0"/>
            </a:spcBef>
            <a:spcAft>
              <a:spcPct val="35000"/>
            </a:spcAft>
            <a:buNone/>
          </a:pPr>
          <a:r>
            <a:rPr lang="en-US" sz="1100" kern="1200"/>
            <a:t>Through FY 2031-32, the total cost of the Circular Economy Fund is anticipated to be $76.8 million </a:t>
          </a:r>
        </a:p>
      </dsp:txBody>
      <dsp:txXfrm>
        <a:off x="1623059" y="2258569"/>
        <a:ext cx="4869180" cy="740439"/>
      </dsp:txXfrm>
    </dsp:sp>
    <dsp:sp modelId="{953E1147-7023-400A-BBF0-3FC5136C51F2}">
      <dsp:nvSpPr>
        <dsp:cNvPr id="0" name=""/>
        <dsp:cNvSpPr/>
      </dsp:nvSpPr>
      <dsp:spPr>
        <a:xfrm rot="10800000">
          <a:off x="0" y="1130541"/>
          <a:ext cx="1623060" cy="113913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32" tIns="92456" rIns="115432" bIns="92456" numCol="1" spcCol="1270" anchor="ctr" anchorCtr="0">
          <a:noAutofit/>
        </a:bodyPr>
        <a:lstStyle/>
        <a:p>
          <a:pPr marL="0" lvl="0" indent="0" algn="ctr" defTabSz="577850">
            <a:lnSpc>
              <a:spcPct val="90000"/>
            </a:lnSpc>
            <a:spcBef>
              <a:spcPct val="0"/>
            </a:spcBef>
            <a:spcAft>
              <a:spcPct val="35000"/>
            </a:spcAft>
            <a:buNone/>
          </a:pPr>
          <a:r>
            <a:rPr lang="en-US" sz="1300" kern="1200"/>
            <a:t>Producer Membership Fees to PRO</a:t>
          </a:r>
        </a:p>
      </dsp:txBody>
      <dsp:txXfrm rot="-10800000">
        <a:off x="0" y="1130541"/>
        <a:ext cx="1623060" cy="740439"/>
      </dsp:txXfrm>
    </dsp:sp>
    <dsp:sp modelId="{B83C7F23-F11B-4FE9-AF78-0C151A412D73}">
      <dsp:nvSpPr>
        <dsp:cNvPr id="0" name=""/>
        <dsp:cNvSpPr/>
      </dsp:nvSpPr>
      <dsp:spPr>
        <a:xfrm>
          <a:off x="1623059" y="1130541"/>
          <a:ext cx="4869180" cy="7404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70" tIns="139700" rIns="98770" bIns="139700" numCol="1" spcCol="1270" anchor="ctr" anchorCtr="0">
          <a:noAutofit/>
        </a:bodyPr>
        <a:lstStyle/>
        <a:p>
          <a:pPr marL="0" lvl="0" indent="0" algn="l" defTabSz="488950">
            <a:lnSpc>
              <a:spcPct val="90000"/>
            </a:lnSpc>
            <a:spcBef>
              <a:spcPct val="0"/>
            </a:spcBef>
            <a:spcAft>
              <a:spcPct val="35000"/>
            </a:spcAft>
            <a:buNone/>
          </a:pPr>
          <a:r>
            <a:rPr lang="en-US" sz="1100" kern="1200" dirty="0"/>
            <a:t>Administrative fees paid to Circular Action Alliance include cost of running the program and fulfilling the obligations of the plan (draft to be released summer 2026) which will include meeting costs identified in the needs assessment (e.g., statewide recycling infrastructure)</a:t>
          </a:r>
        </a:p>
      </dsp:txBody>
      <dsp:txXfrm>
        <a:off x="1623059" y="1130541"/>
        <a:ext cx="4869180" cy="740439"/>
      </dsp:txXfrm>
    </dsp:sp>
    <dsp:sp modelId="{85A352F1-280B-4380-9CB7-687CDD161806}">
      <dsp:nvSpPr>
        <dsp:cNvPr id="0" name=""/>
        <dsp:cNvSpPr/>
      </dsp:nvSpPr>
      <dsp:spPr>
        <a:xfrm rot="10800000">
          <a:off x="0" y="2513"/>
          <a:ext cx="1623060" cy="113913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432" tIns="92456" rIns="115432" bIns="92456" numCol="1" spcCol="1270" anchor="ctr" anchorCtr="0">
          <a:noAutofit/>
        </a:bodyPr>
        <a:lstStyle/>
        <a:p>
          <a:pPr marL="0" lvl="0" indent="0" algn="ctr" defTabSz="577850">
            <a:lnSpc>
              <a:spcPct val="90000"/>
            </a:lnSpc>
            <a:spcBef>
              <a:spcPct val="0"/>
            </a:spcBef>
            <a:spcAft>
              <a:spcPct val="35000"/>
            </a:spcAft>
            <a:buNone/>
          </a:pPr>
          <a:r>
            <a:rPr lang="en-US" sz="1300" kern="1200"/>
            <a:t>Plastic Pollution Mitigation Fund</a:t>
          </a:r>
        </a:p>
      </dsp:txBody>
      <dsp:txXfrm rot="-10800000">
        <a:off x="0" y="2513"/>
        <a:ext cx="1623060" cy="740439"/>
      </dsp:txXfrm>
    </dsp:sp>
    <dsp:sp modelId="{DF919DAD-A313-4E9B-B669-7130EEBA7774}">
      <dsp:nvSpPr>
        <dsp:cNvPr id="0" name=""/>
        <dsp:cNvSpPr/>
      </dsp:nvSpPr>
      <dsp:spPr>
        <a:xfrm>
          <a:off x="1623059" y="2513"/>
          <a:ext cx="4869180" cy="74043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8770" tIns="139700" rIns="98770" bIns="139700" numCol="1" spcCol="1270" anchor="ctr" anchorCtr="0">
          <a:noAutofit/>
        </a:bodyPr>
        <a:lstStyle/>
        <a:p>
          <a:pPr marL="0" lvl="0" indent="0" algn="l" defTabSz="488950">
            <a:lnSpc>
              <a:spcPct val="90000"/>
            </a:lnSpc>
            <a:spcBef>
              <a:spcPct val="0"/>
            </a:spcBef>
            <a:spcAft>
              <a:spcPct val="35000"/>
            </a:spcAft>
            <a:buNone/>
          </a:pPr>
          <a:r>
            <a:rPr lang="en-US" sz="1100" kern="1200"/>
            <a:t>5B over 10 years @ $500M/year beginning in 2027</a:t>
          </a:r>
        </a:p>
      </dsp:txBody>
      <dsp:txXfrm>
        <a:off x="1623059" y="2513"/>
        <a:ext cx="4869180" cy="7404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85237-A59C-4442-B4EC-E8F066755787}"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6AC6D-4D40-4440-B81A-349C367F2660}" type="slidenum">
              <a:rPr lang="en-US" smtClean="0"/>
              <a:t>‹#›</a:t>
            </a:fld>
            <a:endParaRPr lang="en-US"/>
          </a:p>
        </p:txBody>
      </p:sp>
    </p:spTree>
    <p:extLst>
      <p:ext uri="{BB962C8B-B14F-4D97-AF65-F5344CB8AC3E}">
        <p14:creationId xmlns:p14="http://schemas.microsoft.com/office/powerpoint/2010/main" val="2295405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F97D3-8A88-9E40-2C06-5C03DAD03B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BF453-2DD8-E431-1CAE-9AA8B923F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7C1AF-F75B-ACFE-B7E0-DA1CD7B13BCA}"/>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1E00017-B5FC-5C20-4B38-720B6D3D5947}"/>
              </a:ext>
            </a:extLst>
          </p:cNvPr>
          <p:cNvSpPr>
            <a:spLocks noGrp="1"/>
          </p:cNvSpPr>
          <p:nvPr>
            <p:ph type="sldNum" sz="quarter" idx="5"/>
          </p:nvPr>
        </p:nvSpPr>
        <p:spPr/>
        <p:txBody>
          <a:bodyPr/>
          <a:lstStyle/>
          <a:p>
            <a:fld id="{B045B7DE-1198-4F2F-B574-CA8CAE341642}" type="slidenum">
              <a:rPr lang="en-US" smtClean="0"/>
              <a:t>5</a:t>
            </a:fld>
            <a:endParaRPr lang="en-US"/>
          </a:p>
        </p:txBody>
      </p:sp>
    </p:spTree>
    <p:extLst>
      <p:ext uri="{BB962C8B-B14F-4D97-AF65-F5344CB8AC3E}">
        <p14:creationId xmlns:p14="http://schemas.microsoft.com/office/powerpoint/2010/main" val="95117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CF511-193D-9736-4CEC-6F5F3155F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A56AE-CB6B-0944-6AAA-D63B02570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E3E22-D355-5911-EFAC-D926E10CC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57046-A860-F352-B6AB-BEF276E236DD}"/>
              </a:ext>
            </a:extLst>
          </p:cNvPr>
          <p:cNvSpPr>
            <a:spLocks noGrp="1"/>
          </p:cNvSpPr>
          <p:nvPr>
            <p:ph type="sldNum" sz="quarter" idx="5"/>
          </p:nvPr>
        </p:nvSpPr>
        <p:spPr/>
        <p:txBody>
          <a:bodyPr/>
          <a:lstStyle/>
          <a:p>
            <a:fld id="{B045B7DE-1198-4F2F-B574-CA8CAE341642}" type="slidenum">
              <a:rPr lang="en-US" smtClean="0"/>
              <a:t>7</a:t>
            </a:fld>
            <a:endParaRPr lang="en-US"/>
          </a:p>
        </p:txBody>
      </p:sp>
    </p:spTree>
    <p:extLst>
      <p:ext uri="{BB962C8B-B14F-4D97-AF65-F5344CB8AC3E}">
        <p14:creationId xmlns:p14="http://schemas.microsoft.com/office/powerpoint/2010/main" val="351652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Attached find the current SB 343 findings report, which shows the current recyclability status of different packaging materials and how they measure up to SB 54's 2032 requirement that 100% of single-use packaging be recyclable or compostable. You can determine whether your packaging is currently considered recyclable by reviewing the definition on page 9 and referring to Tables 1 and 2 in the report. A current challenge with SB 343 is that </a:t>
            </a:r>
            <a:r>
              <a:rPr lang="en-US" dirty="0" err="1"/>
              <a:t>CalRecycle</a:t>
            </a:r>
            <a:r>
              <a:rPr lang="en-US" dirty="0"/>
              <a:t> can amend this report at any time, meaning the recyclability status of packaging materials can change unexpectedly. This creates uncertainty for producers, as a package considered recyclable today could lose that status with a future report update or an issued addendum, potentially creating sudden compliance exposure under SB 54.</a:t>
            </a:r>
          </a:p>
          <a:p>
            <a:endParaRPr lang="en-US" dirty="0"/>
          </a:p>
        </p:txBody>
      </p:sp>
      <p:sp>
        <p:nvSpPr>
          <p:cNvPr id="4" name="Slide Number Placeholder 3"/>
          <p:cNvSpPr>
            <a:spLocks noGrp="1"/>
          </p:cNvSpPr>
          <p:nvPr>
            <p:ph type="sldNum" sz="quarter" idx="5"/>
          </p:nvPr>
        </p:nvSpPr>
        <p:spPr/>
        <p:txBody>
          <a:bodyPr/>
          <a:lstStyle/>
          <a:p>
            <a:fld id="{5A36AC6D-4D40-4440-B81A-349C367F2660}" type="slidenum">
              <a:rPr lang="en-US" smtClean="0"/>
              <a:t>14</a:t>
            </a:fld>
            <a:endParaRPr lang="en-US"/>
          </a:p>
        </p:txBody>
      </p:sp>
    </p:spTree>
    <p:extLst>
      <p:ext uri="{BB962C8B-B14F-4D97-AF65-F5344CB8AC3E}">
        <p14:creationId xmlns:p14="http://schemas.microsoft.com/office/powerpoint/2010/main" val="948247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5/5/2026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EC799E-316F-0685-73A4-84F0DC5C23B4}"/>
              </a:ext>
            </a:extLst>
          </p:cNvPr>
          <p:cNvPicPr>
            <a:picLocks noChangeAspect="1"/>
          </p:cNvPicPr>
          <p:nvPr userDrawn="1"/>
        </p:nvPicPr>
        <p:blipFill>
          <a:blip r:embed="rId2"/>
          <a:stretch>
            <a:fillRect/>
          </a:stretch>
        </p:blipFill>
        <p:spPr>
          <a:xfrm>
            <a:off x="9900458" y="5373561"/>
            <a:ext cx="1914310" cy="725487"/>
          </a:xfrm>
          <a:prstGeom prst="rect">
            <a:avLst/>
          </a:prstGeom>
        </p:spPr>
      </p:pic>
    </p:spTree>
    <p:extLst>
      <p:ext uri="{BB962C8B-B14F-4D97-AF65-F5344CB8AC3E}">
        <p14:creationId xmlns:p14="http://schemas.microsoft.com/office/powerpoint/2010/main" val="245476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5/5/2026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9703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5/5/2026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68681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04EC4-6E8D-40D5-A4FD-E069D03FA04C}" type="datetimeFigureOut">
              <a:rPr lang="en-US" smtClean="0"/>
              <a:t>5/5/2026</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2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04EC4-6E8D-40D5-A4FD-E069D03FA04C}" type="datetimeFigureOut">
              <a:rPr lang="en-US" smtClean="0"/>
              <a:t>5/5/2026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02847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04EC4-6E8D-40D5-A4FD-E069D03FA04C}" type="datetimeFigureOut">
              <a:rPr lang="en-US" smtClean="0"/>
              <a:t>5/5/2026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204545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04EC4-6E8D-40D5-A4FD-E069D03FA04C}" type="datetimeFigureOut">
              <a:rPr lang="en-US" smtClean="0"/>
              <a:t>5/5/2026</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13413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104EC4-6E8D-40D5-A4FD-E069D03FA04C}" type="datetimeFigureOut">
              <a:rPr lang="en-US" smtClean="0"/>
              <a:t>5/5/2026</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FBCBCE-7104-476F-8A0B-DE8DEEC84CAF}" type="slidenum">
              <a:rPr lang="en-US" smtClean="0"/>
              <a:t>‹#›</a:t>
            </a:fld>
            <a:endParaRPr lang="en-US"/>
          </a:p>
        </p:txBody>
      </p:sp>
      <p:pic>
        <p:nvPicPr>
          <p:cNvPr id="2" name="Picture 1">
            <a:extLst>
              <a:ext uri="{FF2B5EF4-FFF2-40B4-BE49-F238E27FC236}">
                <a16:creationId xmlns:a16="http://schemas.microsoft.com/office/drawing/2014/main" id="{8BF8B3BD-EF35-90C1-6D24-8D9478DD3CB1}"/>
              </a:ext>
            </a:extLst>
          </p:cNvPr>
          <p:cNvPicPr>
            <a:picLocks noChangeAspect="1"/>
          </p:cNvPicPr>
          <p:nvPr userDrawn="1"/>
        </p:nvPicPr>
        <p:blipFill>
          <a:blip r:embed="rId2"/>
          <a:stretch>
            <a:fillRect/>
          </a:stretch>
        </p:blipFill>
        <p:spPr>
          <a:xfrm>
            <a:off x="9900458" y="5481652"/>
            <a:ext cx="1914310" cy="725487"/>
          </a:xfrm>
          <a:prstGeom prst="rect">
            <a:avLst/>
          </a:prstGeom>
        </p:spPr>
      </p:pic>
    </p:spTree>
    <p:extLst>
      <p:ext uri="{BB962C8B-B14F-4D97-AF65-F5344CB8AC3E}">
        <p14:creationId xmlns:p14="http://schemas.microsoft.com/office/powerpoint/2010/main" val="223430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104EC4-6E8D-40D5-A4FD-E069D03FA04C}" type="datetimeFigureOut">
              <a:rPr lang="en-US" smtClean="0"/>
              <a:t>5/5/2026</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pic>
        <p:nvPicPr>
          <p:cNvPr id="10" name="Picture 9">
            <a:extLst>
              <a:ext uri="{FF2B5EF4-FFF2-40B4-BE49-F238E27FC236}">
                <a16:creationId xmlns:a16="http://schemas.microsoft.com/office/drawing/2014/main" id="{09C5108C-606C-BDDC-BD4F-AB6C9C6F4422}"/>
              </a:ext>
            </a:extLst>
          </p:cNvPr>
          <p:cNvPicPr>
            <a:picLocks noChangeAspect="1"/>
          </p:cNvPicPr>
          <p:nvPr userDrawn="1"/>
        </p:nvPicPr>
        <p:blipFill>
          <a:blip r:embed="rId2"/>
          <a:stretch>
            <a:fillRect/>
          </a:stretch>
        </p:blipFill>
        <p:spPr>
          <a:xfrm>
            <a:off x="9929212" y="5916860"/>
            <a:ext cx="1914310" cy="725487"/>
          </a:xfrm>
          <a:prstGeom prst="rect">
            <a:avLst/>
          </a:prstGeom>
        </p:spPr>
      </p:pic>
    </p:spTree>
    <p:extLst>
      <p:ext uri="{BB962C8B-B14F-4D97-AF65-F5344CB8AC3E}">
        <p14:creationId xmlns:p14="http://schemas.microsoft.com/office/powerpoint/2010/main" val="405672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04EC4-6E8D-40D5-A4FD-E069D03FA04C}" type="datetimeFigureOut">
              <a:rPr lang="en-US" smtClean="0"/>
              <a:t>5/5/2026</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292728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104EC4-6E8D-40D5-A4FD-E069D03FA04C}" type="datetimeFigureOut">
              <a:rPr lang="en-US" smtClean="0"/>
              <a:t>5/5/2026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FBCBCE-7104-476F-8A0B-DE8DEEC84CA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D1E571-7B38-21F8-7502-031D6E9BDF6C}"/>
              </a:ext>
            </a:extLst>
          </p:cNvPr>
          <p:cNvSpPr/>
          <p:nvPr userDrawn="1"/>
        </p:nvSpPr>
        <p:spPr>
          <a:xfrm>
            <a:off x="9900458" y="5378838"/>
            <a:ext cx="1914565" cy="722867"/>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46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ataylorsilva@ksclawyers.com"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0542" y="725980"/>
            <a:ext cx="10058401" cy="2703020"/>
          </a:xfrm>
        </p:spPr>
        <p:txBody>
          <a:bodyPr>
            <a:normAutofit fontScale="90000"/>
          </a:bodyPr>
          <a:lstStyle/>
          <a:p>
            <a:r>
              <a:rPr lang="en-US" dirty="0"/>
              <a:t>Understanding New Packaging  Requirements</a:t>
            </a:r>
          </a:p>
        </p:txBody>
      </p:sp>
      <p:sp>
        <p:nvSpPr>
          <p:cNvPr id="3" name="Subtitle 2"/>
          <p:cNvSpPr>
            <a:spLocks noGrp="1"/>
          </p:cNvSpPr>
          <p:nvPr>
            <p:ph type="subTitle" idx="1"/>
          </p:nvPr>
        </p:nvSpPr>
        <p:spPr/>
        <p:txBody>
          <a:bodyPr>
            <a:normAutofit/>
          </a:bodyPr>
          <a:lstStyle/>
          <a:p>
            <a:r>
              <a:rPr lang="en-US" dirty="0"/>
              <a:t>Under the California Plastic Pollution Prevention and Packaging Producer Responsibility Act (SB 54)</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67DC-3D12-4E52-E47F-A3E1C64BF091}"/>
              </a:ext>
            </a:extLst>
          </p:cNvPr>
          <p:cNvSpPr>
            <a:spLocks noGrp="1"/>
          </p:cNvSpPr>
          <p:nvPr>
            <p:ph type="title"/>
          </p:nvPr>
        </p:nvSpPr>
        <p:spPr>
          <a:xfrm>
            <a:off x="457200" y="594359"/>
            <a:ext cx="3200400" cy="1665762"/>
          </a:xfrm>
        </p:spPr>
        <p:txBody>
          <a:bodyPr/>
          <a:lstStyle/>
          <a:p>
            <a:r>
              <a:rPr lang="en-US" dirty="0"/>
              <a:t>Producer Responsibility Organization</a:t>
            </a:r>
          </a:p>
        </p:txBody>
      </p:sp>
      <p:sp>
        <p:nvSpPr>
          <p:cNvPr id="3" name="Content Placeholder 2">
            <a:extLst>
              <a:ext uri="{FF2B5EF4-FFF2-40B4-BE49-F238E27FC236}">
                <a16:creationId xmlns:a16="http://schemas.microsoft.com/office/drawing/2014/main" id="{D1CE49DE-81BA-8A6C-CD76-3F9E075D7AD1}"/>
              </a:ext>
            </a:extLst>
          </p:cNvPr>
          <p:cNvSpPr>
            <a:spLocks noGrp="1"/>
          </p:cNvSpPr>
          <p:nvPr>
            <p:ph idx="1"/>
          </p:nvPr>
        </p:nvSpPr>
        <p:spPr>
          <a:xfrm>
            <a:off x="4532425" y="383562"/>
            <a:ext cx="7415160" cy="2496797"/>
          </a:xfrm>
        </p:spPr>
        <p:txBody>
          <a:bodyPr>
            <a:normAutofit lnSpcReduction="10000"/>
          </a:bodyPr>
          <a:lstStyle/>
          <a:p>
            <a:r>
              <a:rPr lang="en-US" dirty="0"/>
              <a:t>SB 54 prohibits a producer from selling, offering for sale, importing, or distributing covered materials in the state unless the producer is approved to participate in the producer responsibility plan of a producer responsibility organization (PRO).</a:t>
            </a:r>
          </a:p>
          <a:p>
            <a:r>
              <a:rPr lang="en-US" dirty="0"/>
              <a:t>A PRO is a non-profit organization formed for the purpose of implementing a plan to meet these regulatory requirements. </a:t>
            </a:r>
          </a:p>
          <a:p>
            <a:r>
              <a:rPr lang="en-US" dirty="0"/>
              <a:t>Independent producer eligibility is based on a high recycling rate requirement. </a:t>
            </a:r>
          </a:p>
          <a:p>
            <a:endParaRPr lang="en-US" dirty="0"/>
          </a:p>
        </p:txBody>
      </p:sp>
      <p:sp>
        <p:nvSpPr>
          <p:cNvPr id="4" name="Text Placeholder 3">
            <a:extLst>
              <a:ext uri="{FF2B5EF4-FFF2-40B4-BE49-F238E27FC236}">
                <a16:creationId xmlns:a16="http://schemas.microsoft.com/office/drawing/2014/main" id="{DAF46573-0807-61EA-5011-35FC67FB6A0E}"/>
              </a:ext>
            </a:extLst>
          </p:cNvPr>
          <p:cNvSpPr>
            <a:spLocks noGrp="1"/>
          </p:cNvSpPr>
          <p:nvPr>
            <p:ph type="body" sz="half" idx="2"/>
          </p:nvPr>
        </p:nvSpPr>
        <p:spPr>
          <a:xfrm>
            <a:off x="457200" y="2392403"/>
            <a:ext cx="3200400" cy="3912801"/>
          </a:xfrm>
        </p:spPr>
        <p:txBody>
          <a:bodyPr>
            <a:noAutofit/>
          </a:bodyPr>
          <a:lstStyle/>
          <a:p>
            <a:pPr marL="285750" indent="-285750">
              <a:buFont typeface="Arial" panose="020B0604020202020204" pitchFamily="34" charset="0"/>
              <a:buChar char="•"/>
            </a:pPr>
            <a:r>
              <a:rPr lang="en-US" sz="2400" dirty="0"/>
              <a:t>Fee Collection</a:t>
            </a:r>
          </a:p>
          <a:p>
            <a:pPr marL="285750" indent="-285750">
              <a:buFont typeface="Arial" panose="020B0604020202020204" pitchFamily="34" charset="0"/>
              <a:buChar char="•"/>
            </a:pPr>
            <a:r>
              <a:rPr lang="en-US" sz="2400" dirty="0"/>
              <a:t>Source reduction</a:t>
            </a:r>
          </a:p>
          <a:p>
            <a:pPr marL="285750" indent="-285750">
              <a:buFont typeface="Arial" panose="020B0604020202020204" pitchFamily="34" charset="0"/>
              <a:buChar char="•"/>
            </a:pPr>
            <a:r>
              <a:rPr lang="en-US" sz="2400" dirty="0"/>
              <a:t>Collection</a:t>
            </a:r>
          </a:p>
          <a:p>
            <a:pPr marL="285750" indent="-285750">
              <a:buFont typeface="Arial" panose="020B0604020202020204" pitchFamily="34" charset="0"/>
              <a:buChar char="•"/>
            </a:pPr>
            <a:r>
              <a:rPr lang="en-US" sz="2400" dirty="0"/>
              <a:t>Processing</a:t>
            </a:r>
          </a:p>
          <a:p>
            <a:pPr marL="285750" indent="-285750">
              <a:buFont typeface="Arial" panose="020B0604020202020204" pitchFamily="34" charset="0"/>
              <a:buChar char="•"/>
            </a:pPr>
            <a:r>
              <a:rPr lang="en-US" sz="2400" dirty="0"/>
              <a:t>Recycling of covered material</a:t>
            </a:r>
          </a:p>
          <a:p>
            <a:endParaRPr lang="en-US" sz="2400" dirty="0"/>
          </a:p>
        </p:txBody>
      </p:sp>
      <p:pic>
        <p:nvPicPr>
          <p:cNvPr id="1026" name="Picture 2" descr="Circular Action Alliance">
            <a:extLst>
              <a:ext uri="{FF2B5EF4-FFF2-40B4-BE49-F238E27FC236}">
                <a16:creationId xmlns:a16="http://schemas.microsoft.com/office/drawing/2014/main" id="{6052CA6A-3395-4BBD-5A3B-D346AB194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463" y="3178761"/>
            <a:ext cx="5730815" cy="2340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18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6A536-31E4-68C7-A8F8-E3ECBA3306BC}"/>
              </a:ext>
            </a:extLst>
          </p:cNvPr>
          <p:cNvSpPr>
            <a:spLocks noGrp="1"/>
          </p:cNvSpPr>
          <p:nvPr>
            <p:ph type="title"/>
          </p:nvPr>
        </p:nvSpPr>
        <p:spPr>
          <a:xfrm>
            <a:off x="457200" y="594359"/>
            <a:ext cx="3200400" cy="1268947"/>
          </a:xfrm>
        </p:spPr>
        <p:txBody>
          <a:bodyPr/>
          <a:lstStyle/>
          <a:p>
            <a:r>
              <a:rPr lang="en-US" dirty="0"/>
              <a:t>Producer Requirements</a:t>
            </a:r>
          </a:p>
        </p:txBody>
      </p:sp>
      <p:sp>
        <p:nvSpPr>
          <p:cNvPr id="3" name="Content Placeholder 2">
            <a:extLst>
              <a:ext uri="{FF2B5EF4-FFF2-40B4-BE49-F238E27FC236}">
                <a16:creationId xmlns:a16="http://schemas.microsoft.com/office/drawing/2014/main" id="{0EECB158-74D0-B240-DF29-CEA83CF1C87A}"/>
              </a:ext>
            </a:extLst>
          </p:cNvPr>
          <p:cNvSpPr>
            <a:spLocks noGrp="1"/>
          </p:cNvSpPr>
          <p:nvPr>
            <p:ph idx="1"/>
          </p:nvPr>
        </p:nvSpPr>
        <p:spPr/>
        <p:txBody>
          <a:bodyPr>
            <a:normAutofit fontScale="92500" lnSpcReduction="20000"/>
          </a:bodyPr>
          <a:lstStyle/>
          <a:p>
            <a:pPr marL="0" marR="0" lvl="0" indent="0">
              <a:spcAft>
                <a:spcPts val="80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Reporting Requirements: </a:t>
            </a:r>
          </a:p>
          <a:p>
            <a:pPr marL="578358" lvl="1" indent="-285750">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Must report total weight of CM and plastic components sold, distributed or imported in or into the state</a:t>
            </a:r>
          </a:p>
          <a:p>
            <a:pPr marL="578358" lvl="1" indent="-285750"/>
            <a:r>
              <a:rPr lang="en-US" sz="2000" dirty="0">
                <a:latin typeface="Times New Roman" panose="02020603050405020304" pitchFamily="18" charset="0"/>
                <a:cs typeface="Times New Roman" panose="02020603050405020304" pitchFamily="18" charset="0"/>
              </a:rPr>
              <a:t>Following submission of the preliminary supply data in the reporting portal, CAA will request that producers provide qualitative data about their company or organization. This includes: </a:t>
            </a:r>
          </a:p>
          <a:p>
            <a:pPr marL="761238" lvl="2" indent="-285750"/>
            <a:r>
              <a:rPr lang="en-US" dirty="0">
                <a:latin typeface="Times New Roman" panose="02020603050405020304" pitchFamily="18" charset="0"/>
                <a:cs typeface="Times New Roman" panose="02020603050405020304" pitchFamily="18" charset="0"/>
              </a:rPr>
              <a:t>List of brands for all covered materials submitted in the supply report </a:t>
            </a:r>
          </a:p>
          <a:p>
            <a:pPr marL="761238" lvl="2" indent="-285750"/>
            <a:r>
              <a:rPr lang="en-US" dirty="0">
                <a:latin typeface="Times New Roman" panose="02020603050405020304" pitchFamily="18" charset="0"/>
                <a:cs typeface="Times New Roman" panose="02020603050405020304" pitchFamily="18" charset="0"/>
              </a:rPr>
              <a:t>List of corporate affiliates, including Tax ID/EIN, affiliate legal name, and a declaration of affiliate inclusion in the supply report </a:t>
            </a:r>
          </a:p>
          <a:p>
            <a:pPr marL="761238" lvl="2" indent="-285750"/>
            <a:r>
              <a:rPr lang="en-US" dirty="0">
                <a:latin typeface="Times New Roman" panose="02020603050405020304" pitchFamily="18" charset="0"/>
                <a:cs typeface="Times New Roman" panose="02020603050405020304" pitchFamily="18" charset="0"/>
              </a:rPr>
              <a:t>Disclosure of all methodologies used to prepare supply data</a:t>
            </a:r>
          </a:p>
          <a:p>
            <a:pPr marL="0" marR="0" lvl="0" indent="0">
              <a:spcAft>
                <a:spcPts val="800"/>
              </a:spcAft>
              <a:buNone/>
            </a:pPr>
            <a:r>
              <a:rPr lang="en-US" dirty="0">
                <a:latin typeface="Times New Roman" panose="02020603050405020304" pitchFamily="18" charset="0"/>
                <a:ea typeface="Times New Roman" panose="02020603050405020304" pitchFamily="18" charset="0"/>
                <a:cs typeface="Times New Roman" panose="02020603050405020304" pitchFamily="18" charset="0"/>
              </a:rPr>
              <a:t>Additional Requirements: </a:t>
            </a:r>
          </a:p>
          <a:p>
            <a:pPr marL="342900" marR="0" lvl="0" indent="-342900">
              <a:spcAft>
                <a:spcPts val="8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Must register and report 2023 baseline data by June 1, 2026. 2025 reporting is also due 5/31/26</a:t>
            </a:r>
          </a:p>
          <a:p>
            <a:pPr marL="342900" marR="0" lvl="0" indent="-342900">
              <a:spcAft>
                <a:spcPts val="8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Will be required to pay fees to the program administrator, or Producer Responsibility Organization (PRO)</a:t>
            </a:r>
          </a:p>
          <a:p>
            <a:pPr marL="342900" marR="0" lvl="0" indent="-342900">
              <a:spcAft>
                <a:spcPts val="800"/>
              </a:spcAft>
              <a:buFont typeface="Symbol" panose="05050102010706020507" pitchFamily="18" charset="2"/>
              <a:buChar char=""/>
            </a:pPr>
            <a:r>
              <a:rPr lang="en-US" dirty="0">
                <a:latin typeface="Times New Roman" panose="02020603050405020304" pitchFamily="18" charset="0"/>
                <a:ea typeface="Times New Roman" panose="02020603050405020304" pitchFamily="18" charset="0"/>
                <a:cs typeface="Times New Roman" panose="02020603050405020304" pitchFamily="18" charset="0"/>
              </a:rPr>
              <a:t>Will be subject to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CalRecycle’s</a:t>
            </a:r>
            <a:r>
              <a:rPr lang="en-US" dirty="0">
                <a:latin typeface="Times New Roman" panose="02020603050405020304" pitchFamily="18" charset="0"/>
                <a:ea typeface="Times New Roman" panose="02020603050405020304" pitchFamily="18" charset="0"/>
                <a:cs typeface="Times New Roman" panose="02020603050405020304" pitchFamily="18" charset="0"/>
              </a:rPr>
              <a:t> enforcement for failure to report, register or meet other obligations, which could include a fine of up to $50,000/day, as well as PRO penalties</a:t>
            </a:r>
          </a:p>
          <a:p>
            <a:endParaRPr lang="en-US" dirty="0"/>
          </a:p>
        </p:txBody>
      </p:sp>
      <p:sp>
        <p:nvSpPr>
          <p:cNvPr id="4" name="Text Placeholder 3">
            <a:extLst>
              <a:ext uri="{FF2B5EF4-FFF2-40B4-BE49-F238E27FC236}">
                <a16:creationId xmlns:a16="http://schemas.microsoft.com/office/drawing/2014/main" id="{5B95370A-259A-B90A-D613-9C53CB86517F}"/>
              </a:ext>
            </a:extLst>
          </p:cNvPr>
          <p:cNvSpPr>
            <a:spLocks noGrp="1"/>
          </p:cNvSpPr>
          <p:nvPr>
            <p:ph type="body" sz="half" idx="2"/>
          </p:nvPr>
        </p:nvSpPr>
        <p:spPr>
          <a:xfrm>
            <a:off x="457200" y="2460254"/>
            <a:ext cx="3200400" cy="3379124"/>
          </a:xfrm>
        </p:spPr>
        <p:txBody>
          <a:bodyPr>
            <a:normAutofit/>
          </a:bodyPr>
          <a:lstStyle/>
          <a:p>
            <a:pPr marL="285750" indent="-285750">
              <a:buFont typeface="Arial" panose="020B0604020202020204" pitchFamily="34" charset="0"/>
              <a:buChar char="•"/>
            </a:pPr>
            <a:r>
              <a:rPr lang="en-US" sz="2400" dirty="0"/>
              <a:t>Report</a:t>
            </a:r>
          </a:p>
          <a:p>
            <a:pPr marL="285750" indent="-285750">
              <a:buFont typeface="Arial" panose="020B0604020202020204" pitchFamily="34" charset="0"/>
              <a:buChar char="•"/>
            </a:pPr>
            <a:r>
              <a:rPr lang="en-US" sz="2400" dirty="0"/>
              <a:t>Register</a:t>
            </a:r>
          </a:p>
          <a:p>
            <a:pPr marL="285750" indent="-285750">
              <a:buFont typeface="Arial" panose="020B0604020202020204" pitchFamily="34" charset="0"/>
              <a:buChar char="•"/>
            </a:pPr>
            <a:r>
              <a:rPr lang="en-US" sz="2400" dirty="0"/>
              <a:t>Label</a:t>
            </a:r>
          </a:p>
          <a:p>
            <a:pPr marL="285750" indent="-285750">
              <a:buFont typeface="Arial" panose="020B0604020202020204" pitchFamily="34" charset="0"/>
              <a:buChar char="•"/>
            </a:pPr>
            <a:r>
              <a:rPr lang="en-US" sz="2400" dirty="0"/>
              <a:t>Pay Fees</a:t>
            </a:r>
          </a:p>
          <a:p>
            <a:pPr marL="285750" indent="-285750">
              <a:buFont typeface="Arial" panose="020B0604020202020204" pitchFamily="34" charset="0"/>
              <a:buChar char="•"/>
            </a:pPr>
            <a:r>
              <a:rPr lang="en-US" sz="2400" dirty="0"/>
              <a:t>Subject to Enforcement</a:t>
            </a:r>
          </a:p>
        </p:txBody>
      </p:sp>
    </p:spTree>
    <p:extLst>
      <p:ext uri="{BB962C8B-B14F-4D97-AF65-F5344CB8AC3E}">
        <p14:creationId xmlns:p14="http://schemas.microsoft.com/office/powerpoint/2010/main" val="117318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952D0-2740-F49D-FDD6-BEED9BCB70A8}"/>
              </a:ext>
            </a:extLst>
          </p:cNvPr>
          <p:cNvSpPr>
            <a:spLocks noGrp="1"/>
          </p:cNvSpPr>
          <p:nvPr>
            <p:ph type="title"/>
          </p:nvPr>
        </p:nvSpPr>
        <p:spPr/>
        <p:txBody>
          <a:bodyPr/>
          <a:lstStyle/>
          <a:p>
            <a:r>
              <a:rPr lang="en-US" dirty="0"/>
              <a:t>Time Frame and Cost</a:t>
            </a:r>
          </a:p>
        </p:txBody>
      </p:sp>
      <p:graphicFrame>
        <p:nvGraphicFramePr>
          <p:cNvPr id="6" name="Content Placeholder 2">
            <a:extLst>
              <a:ext uri="{FF2B5EF4-FFF2-40B4-BE49-F238E27FC236}">
                <a16:creationId xmlns:a16="http://schemas.microsoft.com/office/drawing/2014/main" id="{F7963AD7-84E8-AD08-30CA-4056DA360418}"/>
              </a:ext>
            </a:extLst>
          </p:cNvPr>
          <p:cNvGraphicFramePr>
            <a:graphicFrameLocks noGrp="1"/>
          </p:cNvGraphicFramePr>
          <p:nvPr>
            <p:ph idx="1"/>
            <p:extLst>
              <p:ext uri="{D42A27DB-BD31-4B8C-83A1-F6EECF244321}">
                <p14:modId xmlns:p14="http://schemas.microsoft.com/office/powerpoint/2010/main" val="3763983885"/>
              </p:ext>
            </p:extLst>
          </p:nvPr>
        </p:nvGraphicFramePr>
        <p:xfrm>
          <a:off x="4567687" y="594359"/>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92F6F0E8-83EC-381C-1920-881A437CAD01}"/>
              </a:ext>
            </a:extLst>
          </p:cNvPr>
          <p:cNvSpPr>
            <a:spLocks noGrp="1"/>
          </p:cNvSpPr>
          <p:nvPr>
            <p:ph type="body" sz="half" idx="2"/>
          </p:nvPr>
        </p:nvSpPr>
        <p:spPr/>
        <p:txBody>
          <a:bodyPr/>
          <a:lstStyle/>
          <a:p>
            <a:r>
              <a:rPr lang="en-US" dirty="0"/>
              <a:t>13,615 Producers (fee-payers) estimated</a:t>
            </a:r>
          </a:p>
          <a:p>
            <a:r>
              <a:rPr lang="en-US" dirty="0"/>
              <a:t>2,000 registered as of February 2026</a:t>
            </a:r>
          </a:p>
        </p:txBody>
      </p:sp>
    </p:spTree>
    <p:extLst>
      <p:ext uri="{BB962C8B-B14F-4D97-AF65-F5344CB8AC3E}">
        <p14:creationId xmlns:p14="http://schemas.microsoft.com/office/powerpoint/2010/main" val="3110768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54D4F-8310-D415-98B3-CF62DF0D7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3B3981-F079-7944-5EA5-1451DE9047B2}"/>
              </a:ext>
            </a:extLst>
          </p:cNvPr>
          <p:cNvSpPr>
            <a:spLocks noGrp="1"/>
          </p:cNvSpPr>
          <p:nvPr>
            <p:ph type="title"/>
          </p:nvPr>
        </p:nvSpPr>
        <p:spPr/>
        <p:txBody>
          <a:bodyPr/>
          <a:lstStyle/>
          <a:p>
            <a:r>
              <a:rPr lang="en-US" dirty="0"/>
              <a:t>Compostable/</a:t>
            </a:r>
            <a:br>
              <a:rPr lang="en-US" dirty="0"/>
            </a:br>
            <a:r>
              <a:rPr lang="en-US" dirty="0"/>
              <a:t>Recyclable Schedule</a:t>
            </a:r>
          </a:p>
        </p:txBody>
      </p:sp>
      <p:sp>
        <p:nvSpPr>
          <p:cNvPr id="3" name="Content Placeholder 2">
            <a:extLst>
              <a:ext uri="{FF2B5EF4-FFF2-40B4-BE49-F238E27FC236}">
                <a16:creationId xmlns:a16="http://schemas.microsoft.com/office/drawing/2014/main" id="{14D515DB-A46C-9B3B-7707-984D2FC1EAC9}"/>
              </a:ext>
            </a:extLst>
          </p:cNvPr>
          <p:cNvSpPr>
            <a:spLocks noGrp="1"/>
          </p:cNvSpPr>
          <p:nvPr>
            <p:ph idx="1"/>
          </p:nvPr>
        </p:nvSpPr>
        <p:spPr>
          <a:xfrm>
            <a:off x="4319640" y="1125433"/>
            <a:ext cx="7415160" cy="2496797"/>
          </a:xfrm>
        </p:spPr>
        <p:txBody>
          <a:bodyPr>
            <a:noAutofit/>
          </a:bodyPr>
          <a:lstStyle/>
          <a:p>
            <a:r>
              <a:rPr lang="en-US" b="1" i="1" dirty="0"/>
              <a:t>Requirement Timeframes:</a:t>
            </a:r>
          </a:p>
          <a:p>
            <a:pPr lvl="0"/>
            <a:r>
              <a:rPr lang="en-US" b="1" dirty="0">
                <a:solidFill>
                  <a:schemeClr val="tx2"/>
                </a:solidFill>
              </a:rPr>
              <a:t>30%</a:t>
            </a:r>
            <a:r>
              <a:rPr lang="en-US" dirty="0"/>
              <a:t> of single-use plastic packaging and food service ware is </a:t>
            </a:r>
            <a:r>
              <a:rPr lang="en-US" b="1" i="1" dirty="0"/>
              <a:t>recycled</a:t>
            </a:r>
            <a:r>
              <a:rPr lang="en-US" dirty="0"/>
              <a:t> by 2028.</a:t>
            </a:r>
          </a:p>
          <a:p>
            <a:pPr lvl="0"/>
            <a:r>
              <a:rPr lang="en-US" b="1" dirty="0">
                <a:solidFill>
                  <a:schemeClr val="tx2"/>
                </a:solidFill>
              </a:rPr>
              <a:t>40%</a:t>
            </a:r>
            <a:r>
              <a:rPr lang="en-US" dirty="0"/>
              <a:t> of single-use plastic packaging and food service ware is </a:t>
            </a:r>
            <a:r>
              <a:rPr lang="en-US" b="1" i="1" dirty="0"/>
              <a:t>recycled</a:t>
            </a:r>
            <a:r>
              <a:rPr lang="en-US" dirty="0"/>
              <a:t> by 2030.</a:t>
            </a:r>
          </a:p>
          <a:p>
            <a:pPr lvl="0"/>
            <a:r>
              <a:rPr lang="en-US" b="1" dirty="0">
                <a:solidFill>
                  <a:schemeClr val="tx2"/>
                </a:solidFill>
              </a:rPr>
              <a:t>65%</a:t>
            </a:r>
            <a:r>
              <a:rPr lang="en-US" dirty="0"/>
              <a:t> of single-use plastic packaging and food service ware is </a:t>
            </a:r>
            <a:r>
              <a:rPr lang="en-US" b="1" i="1" dirty="0"/>
              <a:t>recycled</a:t>
            </a:r>
            <a:r>
              <a:rPr lang="en-US" dirty="0"/>
              <a:t> by 2032.</a:t>
            </a:r>
          </a:p>
          <a:p>
            <a:r>
              <a:rPr lang="en-US" b="1" dirty="0">
                <a:solidFill>
                  <a:schemeClr val="tx2"/>
                </a:solidFill>
              </a:rPr>
              <a:t>25%</a:t>
            </a:r>
            <a:r>
              <a:rPr lang="en-US" dirty="0"/>
              <a:t> less single-use plastic packaging and food service ware is </a:t>
            </a:r>
            <a:r>
              <a:rPr lang="en-US" b="1" i="1" dirty="0"/>
              <a:t>sold</a:t>
            </a:r>
            <a:r>
              <a:rPr lang="en-US" dirty="0"/>
              <a:t> by 2032.</a:t>
            </a:r>
          </a:p>
          <a:p>
            <a:pPr lvl="1"/>
            <a:r>
              <a:rPr lang="en-US" dirty="0"/>
              <a:t>First source reduction milestone of 10% by 1/1/27 </a:t>
            </a:r>
          </a:p>
          <a:p>
            <a:pPr lvl="0"/>
            <a:r>
              <a:rPr lang="en-US" b="1" dirty="0">
                <a:solidFill>
                  <a:schemeClr val="tx2"/>
                </a:solidFill>
              </a:rPr>
              <a:t>100%</a:t>
            </a:r>
            <a:r>
              <a:rPr lang="en-US" b="1" dirty="0"/>
              <a:t> of single-use packaging and plastic food service ware sold in the state is expected to be recyclable or compostable by 2032.</a:t>
            </a:r>
          </a:p>
          <a:p>
            <a:pPr marL="0" indent="0">
              <a:buNone/>
            </a:pPr>
            <a:endParaRPr lang="en-US" dirty="0"/>
          </a:p>
        </p:txBody>
      </p:sp>
      <p:sp>
        <p:nvSpPr>
          <p:cNvPr id="4" name="Text Placeholder 3">
            <a:extLst>
              <a:ext uri="{FF2B5EF4-FFF2-40B4-BE49-F238E27FC236}">
                <a16:creationId xmlns:a16="http://schemas.microsoft.com/office/drawing/2014/main" id="{14940CD6-F5E8-921A-8ECE-9751CFB034D8}"/>
              </a:ext>
            </a:extLst>
          </p:cNvPr>
          <p:cNvSpPr>
            <a:spLocks noGrp="1"/>
          </p:cNvSpPr>
          <p:nvPr>
            <p:ph type="body" sz="half" idx="2"/>
          </p:nvPr>
        </p:nvSpPr>
        <p:spPr>
          <a:xfrm>
            <a:off x="457200" y="3036498"/>
            <a:ext cx="3200400" cy="3268706"/>
          </a:xfrm>
        </p:spPr>
        <p:txBody>
          <a:bodyPr/>
          <a:lstStyle/>
          <a:p>
            <a:r>
              <a:rPr lang="en-US" dirty="0"/>
              <a:t>The law requires producers to ensure that all covered material that is plastic and offered for sale, distributed, or imported in or into the state meets the specific expectations in the timeframes identified.</a:t>
            </a:r>
          </a:p>
          <a:p>
            <a:endParaRPr lang="en-US" dirty="0"/>
          </a:p>
        </p:txBody>
      </p:sp>
    </p:spTree>
    <p:extLst>
      <p:ext uri="{BB962C8B-B14F-4D97-AF65-F5344CB8AC3E}">
        <p14:creationId xmlns:p14="http://schemas.microsoft.com/office/powerpoint/2010/main" val="29029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028260-BE9D-03C2-5D1A-7A2DE47F53DE}"/>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dirty="0"/>
              <a:t>SB 343</a:t>
            </a:r>
          </a:p>
        </p:txBody>
      </p:sp>
      <p:sp>
        <p:nvSpPr>
          <p:cNvPr id="4" name="Text Placeholder 3">
            <a:extLst>
              <a:ext uri="{FF2B5EF4-FFF2-40B4-BE49-F238E27FC236}">
                <a16:creationId xmlns:a16="http://schemas.microsoft.com/office/drawing/2014/main" id="{B138542F-835B-4BE3-13E8-CC0F6F5ACDC1}"/>
              </a:ext>
            </a:extLst>
          </p:cNvPr>
          <p:cNvSpPr>
            <a:spLocks noGrp="1"/>
          </p:cNvSpPr>
          <p:nvPr>
            <p:ph type="body" sz="half" idx="2"/>
          </p:nvPr>
        </p:nvSpPr>
        <p:spPr>
          <a:xfrm>
            <a:off x="457200" y="3578087"/>
            <a:ext cx="3659246" cy="1554480"/>
          </a:xfrm>
        </p:spPr>
        <p:txBody>
          <a:bodyPr vert="horz" lIns="91440" tIns="45720" rIns="91440" bIns="45720" rtlCol="0">
            <a:normAutofit/>
          </a:bodyPr>
          <a:lstStyle/>
          <a:p>
            <a:r>
              <a:rPr lang="en-US" spc="200" dirty="0">
                <a:latin typeface="Calibri" panose="020F0502020204030204" pitchFamily="34" charset="0"/>
              </a:rPr>
              <a:t>The basis of what is “recyclable” is dependent upon language in another state law: SB 343 </a:t>
            </a:r>
          </a:p>
        </p:txBody>
      </p:sp>
      <p:pic>
        <p:nvPicPr>
          <p:cNvPr id="6" name="Content Placeholder 5">
            <a:extLst>
              <a:ext uri="{FF2B5EF4-FFF2-40B4-BE49-F238E27FC236}">
                <a16:creationId xmlns:a16="http://schemas.microsoft.com/office/drawing/2014/main" id="{9658E561-BFD8-98E3-4E1A-E526B48D7B3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656" r="2" b="26878"/>
          <a:stretch>
            <a:fillRect/>
          </a:stretch>
        </p:blipFill>
        <p:spPr>
          <a:xfrm>
            <a:off x="4639733" y="10"/>
            <a:ext cx="7552266" cy="6857990"/>
          </a:xfrm>
          <a:prstGeom prst="rect">
            <a:avLst/>
          </a:prstGeom>
        </p:spPr>
      </p:pic>
      <p:sp>
        <p:nvSpPr>
          <p:cNvPr id="19" name="Rectangle 18">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047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3" name="Straight Connector 3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4AF9739-4232-FE11-34EB-CE5CAD144F42}"/>
              </a:ext>
            </a:extLst>
          </p:cNvPr>
          <p:cNvSpPr>
            <a:spLocks noGrp="1"/>
          </p:cNvSpPr>
          <p:nvPr>
            <p:ph type="title"/>
          </p:nvPr>
        </p:nvSpPr>
        <p:spPr>
          <a:xfrm>
            <a:off x="1097280" y="1717265"/>
            <a:ext cx="5977937" cy="1666501"/>
          </a:xfrm>
        </p:spPr>
        <p:txBody>
          <a:bodyPr vert="horz" lIns="91440" tIns="45720" rIns="91440" bIns="45720" rtlCol="0" anchor="b">
            <a:normAutofit/>
          </a:bodyPr>
          <a:lstStyle/>
          <a:p>
            <a:r>
              <a:rPr lang="en-US" sz="4000" kern="1200" spc="-50" baseline="0" dirty="0">
                <a:latin typeface="+mj-lt"/>
                <a:ea typeface="+mj-ea"/>
                <a:cs typeface="+mj-cs"/>
              </a:rPr>
              <a:t>Questions &amp; Discussion</a:t>
            </a:r>
          </a:p>
        </p:txBody>
      </p:sp>
      <p:sp>
        <p:nvSpPr>
          <p:cNvPr id="4" name="Text Placeholder 3">
            <a:extLst>
              <a:ext uri="{FF2B5EF4-FFF2-40B4-BE49-F238E27FC236}">
                <a16:creationId xmlns:a16="http://schemas.microsoft.com/office/drawing/2014/main" id="{9B900F10-E669-FAB9-B405-94A30E78D53B}"/>
              </a:ext>
            </a:extLst>
          </p:cNvPr>
          <p:cNvSpPr>
            <a:spLocks noGrp="1"/>
          </p:cNvSpPr>
          <p:nvPr>
            <p:ph type="body" sz="half" idx="2"/>
          </p:nvPr>
        </p:nvSpPr>
        <p:spPr>
          <a:xfrm>
            <a:off x="1097279" y="4028272"/>
            <a:ext cx="5977938" cy="1860699"/>
          </a:xfrm>
        </p:spPr>
        <p:txBody>
          <a:bodyPr vert="horz" lIns="0" tIns="45720" rIns="0" bIns="45720" rtlCol="0">
            <a:normAutofit/>
          </a:bodyPr>
          <a:lstStyle/>
          <a:p>
            <a:r>
              <a:rPr lang="en-US" sz="1800" dirty="0"/>
              <a:t>Abby Taylor-Silva, Kahn, Soares &amp; Conway, LLP</a:t>
            </a:r>
          </a:p>
          <a:p>
            <a:r>
              <a:rPr lang="en-US" sz="1800" dirty="0"/>
              <a:t>(831) 332-0584</a:t>
            </a:r>
          </a:p>
          <a:p>
            <a:r>
              <a:rPr lang="en-US" sz="1800" dirty="0">
                <a:hlinkClick r:id="rId2"/>
              </a:rPr>
              <a:t>ataylorsilva@ksclawyers.com</a:t>
            </a:r>
            <a:r>
              <a:rPr lang="en-US" sz="1800" dirty="0"/>
              <a:t> </a:t>
            </a:r>
          </a:p>
        </p:txBody>
      </p:sp>
      <p:sp>
        <p:nvSpPr>
          <p:cNvPr id="37" name="Rectangle 36">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Picture 8">
            <a:extLst>
              <a:ext uri="{FF2B5EF4-FFF2-40B4-BE49-F238E27FC236}">
                <a16:creationId xmlns:a16="http://schemas.microsoft.com/office/drawing/2014/main" id="{91CDA058-94AB-66EC-E709-E841DD71D74B}"/>
              </a:ext>
            </a:extLst>
          </p:cNvPr>
          <p:cNvPicPr>
            <a:picLocks noChangeAspect="1"/>
          </p:cNvPicPr>
          <p:nvPr/>
        </p:nvPicPr>
        <p:blipFill>
          <a:blip r:embed="rId3">
            <a:extLst>
              <a:ext uri="{28A0092B-C50C-407E-A947-70E740481C1C}">
                <a14:useLocalDpi xmlns:a14="http://schemas.microsoft.com/office/drawing/2010/main" val="0"/>
              </a:ext>
            </a:extLst>
          </a:blip>
          <a:srcRect b="53"/>
          <a:stretch>
            <a:fillRect/>
          </a:stretch>
        </p:blipFill>
        <p:spPr>
          <a:xfrm>
            <a:off x="7611902" y="10"/>
            <a:ext cx="4580097" cy="6857990"/>
          </a:xfrm>
          <a:prstGeom prst="rect">
            <a:avLst/>
          </a:prstGeom>
        </p:spPr>
      </p:pic>
    </p:spTree>
    <p:extLst>
      <p:ext uri="{BB962C8B-B14F-4D97-AF65-F5344CB8AC3E}">
        <p14:creationId xmlns:p14="http://schemas.microsoft.com/office/powerpoint/2010/main" val="1386735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DA90-98E8-5E69-4AAF-21BE2B7855BD}"/>
              </a:ext>
            </a:extLst>
          </p:cNvPr>
          <p:cNvSpPr>
            <a:spLocks noGrp="1"/>
          </p:cNvSpPr>
          <p:nvPr>
            <p:ph type="title"/>
          </p:nvPr>
        </p:nvSpPr>
        <p:spPr/>
        <p:txBody>
          <a:bodyPr/>
          <a:lstStyle/>
          <a:p>
            <a:r>
              <a:rPr lang="en-US" dirty="0"/>
              <a:t>Final Statement of Reasons, Page 15</a:t>
            </a:r>
          </a:p>
        </p:txBody>
      </p:sp>
      <p:sp>
        <p:nvSpPr>
          <p:cNvPr id="3" name="Content Placeholder 2">
            <a:extLst>
              <a:ext uri="{FF2B5EF4-FFF2-40B4-BE49-F238E27FC236}">
                <a16:creationId xmlns:a16="http://schemas.microsoft.com/office/drawing/2014/main" id="{7097D026-39D1-47F4-5116-C472A15305AC}"/>
              </a:ext>
            </a:extLst>
          </p:cNvPr>
          <p:cNvSpPr>
            <a:spLocks noGrp="1"/>
          </p:cNvSpPr>
          <p:nvPr>
            <p:ph idx="1"/>
          </p:nvPr>
        </p:nvSpPr>
        <p:spPr/>
        <p:txBody>
          <a:bodyPr/>
          <a:lstStyle/>
          <a:p>
            <a:r>
              <a:rPr lang="en-US" sz="3600" dirty="0"/>
              <a:t>“The express intent behind the Act, as explained in section 42040, and the policy priorities referenced in section 42050 make clear that the Act concerns materials that </a:t>
            </a:r>
            <a:r>
              <a:rPr lang="en-US" sz="3600" i="1" dirty="0"/>
              <a:t>reach their end of life in the state, not materials that merely move through it</a:t>
            </a:r>
            <a:r>
              <a:rPr lang="en-US" sz="3600" dirty="0"/>
              <a:t>.”</a:t>
            </a:r>
          </a:p>
          <a:p>
            <a:r>
              <a:rPr lang="en-US" sz="3600" i="1" dirty="0" err="1"/>
              <a:t>CalRecycle</a:t>
            </a:r>
            <a:r>
              <a:rPr lang="en-US" sz="3600" i="1" dirty="0"/>
              <a:t>, August 2025</a:t>
            </a:r>
          </a:p>
          <a:p>
            <a:endParaRPr lang="en-US" dirty="0"/>
          </a:p>
          <a:p>
            <a:endParaRPr lang="en-US" dirty="0"/>
          </a:p>
        </p:txBody>
      </p:sp>
    </p:spTree>
    <p:extLst>
      <p:ext uri="{BB962C8B-B14F-4D97-AF65-F5344CB8AC3E}">
        <p14:creationId xmlns:p14="http://schemas.microsoft.com/office/powerpoint/2010/main" val="417844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0A06D7-0DC7-3A46-BC20-B51E58FB821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333"/>
          <a:stretch>
            <a:fill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E6A3FC70-D5D1-6C75-E927-2E1AFDEF50F9}"/>
              </a:ext>
            </a:extLst>
          </p:cNvPr>
          <p:cNvSpPr txBox="1"/>
          <p:nvPr/>
        </p:nvSpPr>
        <p:spPr>
          <a:xfrm>
            <a:off x="2815279" y="6611769"/>
            <a:ext cx="6360160" cy="246221"/>
          </a:xfrm>
          <a:prstGeom prst="rect">
            <a:avLst/>
          </a:prstGeom>
          <a:noFill/>
        </p:spPr>
        <p:txBody>
          <a:bodyPr wrap="square" rtlCol="0">
            <a:spAutoFit/>
          </a:bodyPr>
          <a:lstStyle/>
          <a:p>
            <a:r>
              <a:rPr lang="en-US" sz="1000" dirty="0"/>
              <a:t>Source: https://www.atlanticpkg.com/deep-dive-extended-producer-responsibility-epr-for-packaging-explained/</a:t>
            </a:r>
          </a:p>
        </p:txBody>
      </p:sp>
    </p:spTree>
    <p:extLst>
      <p:ext uri="{BB962C8B-B14F-4D97-AF65-F5344CB8AC3E}">
        <p14:creationId xmlns:p14="http://schemas.microsoft.com/office/powerpoint/2010/main" val="356212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0B8D296-F685-4743-0E89-39C92AFBE907}"/>
              </a:ext>
            </a:extLst>
          </p:cNvPr>
          <p:cNvSpPr>
            <a:spLocks noGrp="1"/>
          </p:cNvSpPr>
          <p:nvPr>
            <p:ph type="title"/>
          </p:nvPr>
        </p:nvSpPr>
        <p:spPr>
          <a:xfrm>
            <a:off x="1097280" y="516835"/>
            <a:ext cx="5977937" cy="820259"/>
          </a:xfrm>
        </p:spPr>
        <p:txBody>
          <a:bodyPr>
            <a:normAutofit/>
          </a:bodyPr>
          <a:lstStyle/>
          <a:p>
            <a:r>
              <a:rPr lang="en-US" sz="4000" dirty="0">
                <a:solidFill>
                  <a:srgbClr val="FFFFFF"/>
                </a:solidFill>
              </a:rPr>
              <a:t>The Bottom Line</a:t>
            </a:r>
          </a:p>
        </p:txBody>
      </p:sp>
      <p:sp>
        <p:nvSpPr>
          <p:cNvPr id="3" name="Content Placeholder 2">
            <a:extLst>
              <a:ext uri="{FF2B5EF4-FFF2-40B4-BE49-F238E27FC236}">
                <a16:creationId xmlns:a16="http://schemas.microsoft.com/office/drawing/2014/main" id="{407428E4-83D1-0D41-396F-93D6BDFB9C6C}"/>
              </a:ext>
            </a:extLst>
          </p:cNvPr>
          <p:cNvSpPr>
            <a:spLocks noGrp="1"/>
          </p:cNvSpPr>
          <p:nvPr>
            <p:ph idx="1"/>
          </p:nvPr>
        </p:nvSpPr>
        <p:spPr>
          <a:xfrm>
            <a:off x="1097279" y="1397480"/>
            <a:ext cx="5977938" cy="4491492"/>
          </a:xfrm>
        </p:spPr>
        <p:txBody>
          <a:bodyPr>
            <a:noAutofit/>
          </a:bodyPr>
          <a:lstStyle/>
          <a:p>
            <a:r>
              <a:rPr lang="en-US" dirty="0">
                <a:solidFill>
                  <a:srgbClr val="FFFFFF"/>
                </a:solidFill>
              </a:rPr>
              <a:t>SB 54 establishes a new Extended Producer Responsibility (EPR) program that requires producers selling packaged product (covered material) into California to fund and meet statewide recycling and plastic-reduction targets. </a:t>
            </a:r>
          </a:p>
          <a:p>
            <a:r>
              <a:rPr lang="en-US" dirty="0">
                <a:solidFill>
                  <a:srgbClr val="FFFFFF"/>
                </a:solidFill>
              </a:rPr>
              <a:t>Producers must register within 30 days of the regulation’s effective date, May 1, 2026. Registration and data submission is due </a:t>
            </a:r>
            <a:r>
              <a:rPr lang="en-US" b="1" dirty="0">
                <a:solidFill>
                  <a:srgbClr val="FFFFFF"/>
                </a:solidFill>
              </a:rPr>
              <a:t>JUNE 1, 2026</a:t>
            </a:r>
            <a:r>
              <a:rPr lang="en-US" dirty="0">
                <a:solidFill>
                  <a:srgbClr val="FFFFFF"/>
                </a:solidFill>
              </a:rPr>
              <a:t>. The first producer fees will be assessed soon after registration. </a:t>
            </a:r>
          </a:p>
          <a:p>
            <a:r>
              <a:rPr lang="en-US" dirty="0">
                <a:solidFill>
                  <a:srgbClr val="FFFFFF"/>
                </a:solidFill>
              </a:rPr>
              <a:t>By 2032, the law requires: </a:t>
            </a:r>
          </a:p>
          <a:p>
            <a:pPr lvl="1"/>
            <a:r>
              <a:rPr lang="en-US" sz="2000" dirty="0">
                <a:solidFill>
                  <a:srgbClr val="FFFFFF"/>
                </a:solidFill>
              </a:rPr>
              <a:t>100% of single-use packaging to be recyclable or compostable </a:t>
            </a:r>
          </a:p>
          <a:p>
            <a:pPr lvl="1"/>
            <a:r>
              <a:rPr lang="en-US" sz="2000" dirty="0">
                <a:solidFill>
                  <a:srgbClr val="FFFFFF"/>
                </a:solidFill>
              </a:rPr>
              <a:t>25% reduction (collectively, among all producers) in the total amount of plastic packaging sold in California, compared to the 2023 baseline. </a:t>
            </a:r>
          </a:p>
          <a:p>
            <a:pPr lvl="1"/>
            <a:r>
              <a:rPr lang="en-US" sz="2000" dirty="0">
                <a:solidFill>
                  <a:srgbClr val="FFFFFF"/>
                </a:solidFill>
              </a:rPr>
              <a:t>65% recycling rate for single-use plastic packaging </a:t>
            </a:r>
          </a:p>
          <a:p>
            <a:endParaRPr lang="en-US" dirty="0">
              <a:solidFill>
                <a:srgbClr val="FFFFFF"/>
              </a:solidFill>
            </a:endParaRPr>
          </a:p>
        </p:txBody>
      </p:sp>
      <p:sp>
        <p:nvSpPr>
          <p:cNvPr id="12" name="Rectangle 1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a:extLst>
              <a:ext uri="{FF2B5EF4-FFF2-40B4-BE49-F238E27FC236}">
                <a16:creationId xmlns:a16="http://schemas.microsoft.com/office/drawing/2014/main" id="{2148E0CC-3780-8846-13DE-5BF36AA80896}"/>
              </a:ext>
            </a:extLst>
          </p:cNvPr>
          <p:cNvPicPr>
            <a:picLocks noChangeAspect="1"/>
          </p:cNvPicPr>
          <p:nvPr/>
        </p:nvPicPr>
        <p:blipFill>
          <a:blip r:embed="rId2">
            <a:extLst>
              <a:ext uri="{28A0092B-C50C-407E-A947-70E740481C1C}">
                <a14:useLocalDpi xmlns:a14="http://schemas.microsoft.com/office/drawing/2010/main" val="0"/>
              </a:ext>
            </a:extLst>
          </a:blip>
          <a:srcRect l="34292" r="21128" b="-1"/>
          <a:stretch>
            <a:fillRect/>
          </a:stretch>
        </p:blipFill>
        <p:spPr>
          <a:xfrm>
            <a:off x="7611902" y="10"/>
            <a:ext cx="4580097" cy="6857990"/>
          </a:xfrm>
          <a:prstGeom prst="rect">
            <a:avLst/>
          </a:prstGeom>
        </p:spPr>
      </p:pic>
    </p:spTree>
    <p:extLst>
      <p:ext uri="{BB962C8B-B14F-4D97-AF65-F5344CB8AC3E}">
        <p14:creationId xmlns:p14="http://schemas.microsoft.com/office/powerpoint/2010/main" val="349897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C0E2A-FCE8-4B12-37F2-D9D79F1284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6995916-2E9D-2D93-6422-9266411AC318}"/>
              </a:ext>
            </a:extLst>
          </p:cNvPr>
          <p:cNvSpPr>
            <a:spLocks noGrp="1"/>
          </p:cNvSpPr>
          <p:nvPr>
            <p:ph type="title"/>
          </p:nvPr>
        </p:nvSpPr>
        <p:spPr>
          <a:xfrm>
            <a:off x="357829" y="161027"/>
            <a:ext cx="9751060" cy="1295400"/>
          </a:xfrm>
        </p:spPr>
        <p:txBody>
          <a:bodyPr vert="horz" lIns="121899" tIns="60949" rIns="121899" bIns="60949" rtlCol="0" anchor="b">
            <a:normAutofit/>
          </a:bodyPr>
          <a:lstStyle/>
          <a:p>
            <a:r>
              <a:rPr lang="en-US" dirty="0"/>
              <a:t>Covered Material</a:t>
            </a:r>
          </a:p>
        </p:txBody>
      </p:sp>
      <p:sp>
        <p:nvSpPr>
          <p:cNvPr id="2" name="Content Placeholder 2">
            <a:extLst>
              <a:ext uri="{FF2B5EF4-FFF2-40B4-BE49-F238E27FC236}">
                <a16:creationId xmlns:a16="http://schemas.microsoft.com/office/drawing/2014/main" id="{C64AA5B4-9A0B-4723-98EE-91F8BC2606A6}"/>
              </a:ext>
            </a:extLst>
          </p:cNvPr>
          <p:cNvSpPr txBox="1">
            <a:spLocks/>
          </p:cNvSpPr>
          <p:nvPr/>
        </p:nvSpPr>
        <p:spPr>
          <a:xfrm>
            <a:off x="4877119" y="1600200"/>
            <a:ext cx="6094413" cy="4572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0" indent="0">
              <a:buNone/>
            </a:pPr>
            <a:r>
              <a:rPr lang="en-US" b="1" i="1" dirty="0"/>
              <a:t>This definition includes:</a:t>
            </a:r>
          </a:p>
          <a:p>
            <a:pPr lvl="0"/>
            <a:r>
              <a:rPr lang="en-US" dirty="0"/>
              <a:t>Single-use packaging that is routinely recycled, disposed of, or discarded after its contents have been used or unpackaged, and typically not refilled or otherwise reused by the producer. </a:t>
            </a:r>
          </a:p>
          <a:p>
            <a:r>
              <a:rPr lang="en-US" dirty="0"/>
              <a:t>Plastic single-use food service ware.</a:t>
            </a:r>
          </a:p>
        </p:txBody>
      </p:sp>
      <p:sp>
        <p:nvSpPr>
          <p:cNvPr id="13" name="Content Placeholder 2">
            <a:extLst>
              <a:ext uri="{FF2B5EF4-FFF2-40B4-BE49-F238E27FC236}">
                <a16:creationId xmlns:a16="http://schemas.microsoft.com/office/drawing/2014/main" id="{8EF52C1A-C489-6111-DCF4-C96ED8F35C02}"/>
              </a:ext>
            </a:extLst>
          </p:cNvPr>
          <p:cNvSpPr>
            <a:spLocks noGrp="1"/>
          </p:cNvSpPr>
          <p:nvPr>
            <p:ph type="body" sz="half" idx="2"/>
          </p:nvPr>
        </p:nvSpPr>
        <p:spPr>
          <a:xfrm>
            <a:off x="426841" y="1600201"/>
            <a:ext cx="3453500" cy="4571999"/>
          </a:xfrm>
        </p:spPr>
        <p:txBody>
          <a:bodyPr vert="horz" lIns="121899" tIns="60949" rIns="121899" bIns="60949" rtlCol="0">
            <a:normAutofit/>
          </a:bodyPr>
          <a:lstStyle/>
          <a:p>
            <a:r>
              <a:rPr lang="en-US" sz="2400" dirty="0"/>
              <a:t>Material classes include:</a:t>
            </a:r>
          </a:p>
          <a:p>
            <a:pPr marL="457200" indent="-457200">
              <a:buFont typeface="Arial" panose="020B0604020202020204" pitchFamily="34" charset="0"/>
              <a:buChar char="•"/>
            </a:pPr>
            <a:r>
              <a:rPr lang="en-US" sz="2400" dirty="0"/>
              <a:t>Glass</a:t>
            </a:r>
          </a:p>
          <a:p>
            <a:pPr marL="457200" indent="-457200">
              <a:buFont typeface="Arial" panose="020B0604020202020204" pitchFamily="34" charset="0"/>
              <a:buChar char="•"/>
            </a:pPr>
            <a:r>
              <a:rPr lang="en-US" sz="2400" dirty="0"/>
              <a:t>Ceramic</a:t>
            </a:r>
          </a:p>
          <a:p>
            <a:pPr marL="457200" indent="-457200">
              <a:buFont typeface="Arial" panose="020B0604020202020204" pitchFamily="34" charset="0"/>
              <a:buChar char="•"/>
            </a:pPr>
            <a:r>
              <a:rPr lang="en-US" sz="2400" dirty="0"/>
              <a:t>Metal</a:t>
            </a:r>
          </a:p>
          <a:p>
            <a:pPr marL="457200" indent="-457200">
              <a:buFont typeface="Arial" panose="020B0604020202020204" pitchFamily="34" charset="0"/>
              <a:buChar char="•"/>
            </a:pPr>
            <a:r>
              <a:rPr lang="en-US" sz="2400" dirty="0"/>
              <a:t>Paper and Fiber</a:t>
            </a:r>
          </a:p>
          <a:p>
            <a:pPr marL="457200" indent="-457200">
              <a:buFont typeface="Arial" panose="020B0604020202020204" pitchFamily="34" charset="0"/>
              <a:buChar char="•"/>
            </a:pPr>
            <a:r>
              <a:rPr lang="en-US" sz="2400" dirty="0"/>
              <a:t>Plastic</a:t>
            </a:r>
          </a:p>
          <a:p>
            <a:pPr marL="457200" indent="-457200">
              <a:buFont typeface="Arial" panose="020B0604020202020204" pitchFamily="34" charset="0"/>
              <a:buChar char="•"/>
            </a:pPr>
            <a:r>
              <a:rPr lang="en-US" sz="2400" dirty="0"/>
              <a:t>Wood and other Organics</a:t>
            </a:r>
          </a:p>
        </p:txBody>
      </p:sp>
    </p:spTree>
    <p:extLst>
      <p:ext uri="{BB962C8B-B14F-4D97-AF65-F5344CB8AC3E}">
        <p14:creationId xmlns:p14="http://schemas.microsoft.com/office/powerpoint/2010/main" val="408815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79B3-AACE-4FDF-8B56-3C850249EF39}"/>
              </a:ext>
            </a:extLst>
          </p:cNvPr>
          <p:cNvSpPr>
            <a:spLocks noGrp="1"/>
          </p:cNvSpPr>
          <p:nvPr>
            <p:ph type="title"/>
          </p:nvPr>
        </p:nvSpPr>
        <p:spPr/>
        <p:txBody>
          <a:bodyPr>
            <a:normAutofit/>
          </a:bodyPr>
          <a:lstStyle/>
          <a:p>
            <a:r>
              <a:rPr lang="en-US" dirty="0"/>
              <a:t>Packaging Definition</a:t>
            </a:r>
            <a:br>
              <a:rPr lang="en-US" b="1" dirty="0"/>
            </a:br>
            <a:br>
              <a:rPr lang="en-US" dirty="0"/>
            </a:br>
            <a:endParaRPr lang="en-US" dirty="0"/>
          </a:p>
        </p:txBody>
      </p:sp>
      <p:sp>
        <p:nvSpPr>
          <p:cNvPr id="3" name="Content Placeholder 2">
            <a:extLst>
              <a:ext uri="{FF2B5EF4-FFF2-40B4-BE49-F238E27FC236}">
                <a16:creationId xmlns:a16="http://schemas.microsoft.com/office/drawing/2014/main" id="{4BC1B0DD-B931-674E-E3BF-E8AD72C913F1}"/>
              </a:ext>
            </a:extLst>
          </p:cNvPr>
          <p:cNvSpPr>
            <a:spLocks noGrp="1"/>
          </p:cNvSpPr>
          <p:nvPr>
            <p:ph idx="1"/>
          </p:nvPr>
        </p:nvSpPr>
        <p:spPr/>
        <p:txBody>
          <a:bodyPr>
            <a:normAutofit/>
          </a:bodyPr>
          <a:lstStyle/>
          <a:p>
            <a:r>
              <a:rPr lang="en-US" sz="2300" b="1" i="1" dirty="0"/>
              <a:t>This could include:</a:t>
            </a:r>
          </a:p>
          <a:p>
            <a:pPr lvl="0"/>
            <a:r>
              <a:rPr lang="en-US" sz="2300" b="1" dirty="0"/>
              <a:t>Sales packaging or primary packaging</a:t>
            </a:r>
          </a:p>
          <a:p>
            <a:pPr lvl="1"/>
            <a:r>
              <a:rPr lang="en-US" sz="2100" dirty="0"/>
              <a:t>Individual serving or unit of the product and most closely containing the product, food, or beverage</a:t>
            </a:r>
          </a:p>
          <a:p>
            <a:pPr lvl="0"/>
            <a:r>
              <a:rPr lang="en-US" sz="2300" b="1" dirty="0"/>
              <a:t>Grouped packaging or secondary packaging</a:t>
            </a:r>
          </a:p>
          <a:p>
            <a:pPr lvl="1"/>
            <a:r>
              <a:rPr lang="en-US" sz="2100" dirty="0"/>
              <a:t>Intended to bundle, sell in bulk, brand, or display the product</a:t>
            </a:r>
          </a:p>
          <a:p>
            <a:pPr lvl="0"/>
            <a:r>
              <a:rPr lang="en-US" sz="2300" b="1" dirty="0"/>
              <a:t>Transport packaging or tertiary packaging</a:t>
            </a:r>
          </a:p>
          <a:p>
            <a:pPr lvl="1"/>
            <a:r>
              <a:rPr lang="en-US" sz="2100" dirty="0"/>
              <a:t>Intended to protect the product during transport</a:t>
            </a:r>
          </a:p>
          <a:p>
            <a:pPr lvl="0"/>
            <a:r>
              <a:rPr lang="en-US" sz="2300" b="1" dirty="0"/>
              <a:t>Packaging components and ancillary elements integrated into packaging: </a:t>
            </a:r>
          </a:p>
          <a:p>
            <a:pPr lvl="1"/>
            <a:r>
              <a:rPr lang="en-US" sz="2100" dirty="0"/>
              <a:t>Ancillary elements directly hung onto or attached to a product and that perform a packaging function</a:t>
            </a:r>
          </a:p>
        </p:txBody>
      </p:sp>
      <p:sp>
        <p:nvSpPr>
          <p:cNvPr id="4" name="Text Placeholder 3">
            <a:extLst>
              <a:ext uri="{FF2B5EF4-FFF2-40B4-BE49-F238E27FC236}">
                <a16:creationId xmlns:a16="http://schemas.microsoft.com/office/drawing/2014/main" id="{E9674A0A-D02D-9E68-B2E2-F9B35F01D268}"/>
              </a:ext>
            </a:extLst>
          </p:cNvPr>
          <p:cNvSpPr>
            <a:spLocks noGrp="1"/>
          </p:cNvSpPr>
          <p:nvPr>
            <p:ph type="body" sz="half" idx="2"/>
          </p:nvPr>
        </p:nvSpPr>
        <p:spPr>
          <a:xfrm>
            <a:off x="457200" y="2288080"/>
            <a:ext cx="3200400" cy="3379124"/>
          </a:xfrm>
        </p:spPr>
        <p:txBody>
          <a:bodyPr>
            <a:noAutofit/>
          </a:bodyPr>
          <a:lstStyle/>
          <a:p>
            <a:r>
              <a:rPr lang="en-US" sz="2400" dirty="0"/>
              <a:t>Any separable and distinct material component used for the containment, protection, handling, delivery, or presentation of goods by the producer for the user or consumer, ranging from raw materials to processed goods.</a:t>
            </a:r>
          </a:p>
        </p:txBody>
      </p:sp>
    </p:spTree>
    <p:extLst>
      <p:ext uri="{BB962C8B-B14F-4D97-AF65-F5344CB8AC3E}">
        <p14:creationId xmlns:p14="http://schemas.microsoft.com/office/powerpoint/2010/main" val="1522552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39D2A-B420-FDF6-0A0F-BEF062D450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BB70BDE-8EB1-79F2-909E-E8CE9D106B31}"/>
              </a:ext>
            </a:extLst>
          </p:cNvPr>
          <p:cNvSpPr>
            <a:spLocks noGrp="1"/>
          </p:cNvSpPr>
          <p:nvPr>
            <p:ph type="title"/>
          </p:nvPr>
        </p:nvSpPr>
        <p:spPr>
          <a:xfrm>
            <a:off x="457199" y="642309"/>
            <a:ext cx="3453500" cy="1719532"/>
          </a:xfrm>
        </p:spPr>
        <p:txBody>
          <a:bodyPr vert="horz" lIns="121899" tIns="60949" rIns="121899" bIns="60949" rtlCol="0" anchor="b">
            <a:noAutofit/>
          </a:bodyPr>
          <a:lstStyle/>
          <a:p>
            <a:r>
              <a:rPr lang="en-US" dirty="0"/>
              <a:t>Producer Examples from a Grocer Perspective</a:t>
            </a:r>
          </a:p>
        </p:txBody>
      </p:sp>
      <p:sp>
        <p:nvSpPr>
          <p:cNvPr id="6" name="Content Placeholder 5">
            <a:extLst>
              <a:ext uri="{FF2B5EF4-FFF2-40B4-BE49-F238E27FC236}">
                <a16:creationId xmlns:a16="http://schemas.microsoft.com/office/drawing/2014/main" id="{428F0B58-4AFE-6FCA-E8E9-DAFA891CDD35}"/>
              </a:ext>
            </a:extLst>
          </p:cNvPr>
          <p:cNvSpPr>
            <a:spLocks noGrp="1"/>
          </p:cNvSpPr>
          <p:nvPr>
            <p:ph type="body" sz="half" idx="2"/>
          </p:nvPr>
        </p:nvSpPr>
        <p:spPr>
          <a:xfrm>
            <a:off x="457199" y="2819400"/>
            <a:ext cx="3453500" cy="3834441"/>
          </a:xfrm>
        </p:spPr>
        <p:txBody>
          <a:bodyPr vert="horz" lIns="121899" tIns="60949" rIns="121899" bIns="60949" rtlCol="0">
            <a:normAutofit fontScale="85000" lnSpcReduction="20000"/>
          </a:bodyPr>
          <a:lstStyle/>
          <a:p>
            <a:r>
              <a:rPr lang="en-US" dirty="0"/>
              <a:t>Essentially, the hierarchy for determining the producer is:</a:t>
            </a:r>
          </a:p>
          <a:p>
            <a:r>
              <a:rPr lang="en-US" dirty="0"/>
              <a:t>(1) A person who manufactures a product using covered material and owns or is the exclusive licensee of the brand/trademark under which it is used in a commercial enterprise, sold, offered for sale, or distributed in the state. </a:t>
            </a:r>
          </a:p>
          <a:p>
            <a:r>
              <a:rPr lang="en-US" dirty="0"/>
              <a:t>(2) If no such person exists in-state, the producer is the brand or trademark owner (if in the state). </a:t>
            </a:r>
          </a:p>
          <a:p>
            <a:r>
              <a:rPr lang="en-US" dirty="0"/>
              <a:t>(3) Third, a licensee of the designated brand/trademark (under certain conditions) </a:t>
            </a:r>
          </a:p>
          <a:p>
            <a:r>
              <a:rPr lang="en-US" dirty="0"/>
              <a:t>(4) Fourth, the first person who sells, offers for sale, or distributed the product using the CM in or into the state. </a:t>
            </a:r>
          </a:p>
          <a:p>
            <a:r>
              <a:rPr lang="en-US" i="1" dirty="0"/>
              <a:t>Producer does not include a person who produces, harvests, and packages an agricultural commodity on the site where the agricultural commodity was grown or raised.</a:t>
            </a:r>
          </a:p>
          <a:p>
            <a:pPr marL="285750" lvl="0" indent="-285750">
              <a:buFont typeface="Arial" panose="020B0604020202020204" pitchFamily="34" charset="0"/>
              <a:buChar char="•"/>
            </a:pPr>
            <a:endParaRPr lang="en-US" dirty="0"/>
          </a:p>
        </p:txBody>
      </p:sp>
      <p:graphicFrame>
        <p:nvGraphicFramePr>
          <p:cNvPr id="8" name="Content Placeholder 5">
            <a:extLst>
              <a:ext uri="{FF2B5EF4-FFF2-40B4-BE49-F238E27FC236}">
                <a16:creationId xmlns:a16="http://schemas.microsoft.com/office/drawing/2014/main" id="{ED1227F2-6E24-CF63-F706-BF638C66440E}"/>
              </a:ext>
            </a:extLst>
          </p:cNvPr>
          <p:cNvGraphicFramePr/>
          <p:nvPr>
            <p:extLst>
              <p:ext uri="{D42A27DB-BD31-4B8C-83A1-F6EECF244321}">
                <p14:modId xmlns:p14="http://schemas.microsoft.com/office/powerpoint/2010/main" val="2982566904"/>
              </p:ext>
            </p:extLst>
          </p:nvPr>
        </p:nvGraphicFramePr>
        <p:xfrm>
          <a:off x="4852461" y="642309"/>
          <a:ext cx="685768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3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5C671-8107-6727-15A2-69A2754E8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2E8AB-7E4D-4EB1-E1B9-07EEA6560C7B}"/>
              </a:ext>
            </a:extLst>
          </p:cNvPr>
          <p:cNvSpPr>
            <a:spLocks noGrp="1"/>
          </p:cNvSpPr>
          <p:nvPr>
            <p:ph type="title"/>
          </p:nvPr>
        </p:nvSpPr>
        <p:spPr>
          <a:xfrm>
            <a:off x="457200" y="594359"/>
            <a:ext cx="3200400" cy="1268947"/>
          </a:xfrm>
        </p:spPr>
        <p:txBody>
          <a:bodyPr/>
          <a:lstStyle/>
          <a:p>
            <a:r>
              <a:rPr lang="en-US" dirty="0"/>
              <a:t>Producer Exemptions</a:t>
            </a:r>
          </a:p>
        </p:txBody>
      </p:sp>
      <p:sp>
        <p:nvSpPr>
          <p:cNvPr id="3" name="Content Placeholder 2">
            <a:extLst>
              <a:ext uri="{FF2B5EF4-FFF2-40B4-BE49-F238E27FC236}">
                <a16:creationId xmlns:a16="http://schemas.microsoft.com/office/drawing/2014/main" id="{015D73B1-0C91-414C-9BDA-895BFD3D96A8}"/>
              </a:ext>
            </a:extLst>
          </p:cNvPr>
          <p:cNvSpPr>
            <a:spLocks noGrp="1"/>
          </p:cNvSpPr>
          <p:nvPr>
            <p:ph idx="1"/>
          </p:nvPr>
        </p:nvSpPr>
        <p:spPr>
          <a:xfrm>
            <a:off x="4800600" y="731519"/>
            <a:ext cx="6492240" cy="5611091"/>
          </a:xfrm>
        </p:spPr>
        <p:txBody>
          <a:bodyPr>
            <a:normAutofit/>
          </a:bodyPr>
          <a:lstStyle/>
          <a:p>
            <a:pPr marL="0" indent="0">
              <a:buNone/>
            </a:pPr>
            <a:r>
              <a:rPr lang="en-US" sz="2400" b="1" i="1" dirty="0"/>
              <a:t>Exemptions May Include:</a:t>
            </a:r>
          </a:p>
          <a:p>
            <a:pPr marL="0" indent="0">
              <a:buNone/>
            </a:pPr>
            <a:endParaRPr lang="en-US" sz="2400" b="1" i="1" dirty="0"/>
          </a:p>
          <a:p>
            <a:pPr marL="635508" lvl="1" indent="-342900"/>
            <a:r>
              <a:rPr lang="en-US" sz="2200" dirty="0"/>
              <a:t>Small producers, retailers, or wholesalers (gross annual sales of less than $1 million)</a:t>
            </a:r>
          </a:p>
          <a:p>
            <a:pPr marL="635508" lvl="1" indent="-342900"/>
            <a:r>
              <a:rPr lang="en-US" sz="2200" dirty="0"/>
              <a:t>Covered material that cannot comply for health and safety reasons, or because it is unsafe to recycle</a:t>
            </a:r>
          </a:p>
          <a:p>
            <a:pPr marL="635508" lvl="1" indent="-342900"/>
            <a:r>
              <a:rPr lang="en-US" sz="2200" dirty="0"/>
              <a:t>Reusable or refillable packaging </a:t>
            </a:r>
          </a:p>
          <a:p>
            <a:pPr marL="635508" lvl="1" indent="-342900"/>
            <a:r>
              <a:rPr lang="en-US" sz="2200" dirty="0"/>
              <a:t>Packaging designed to protect or store products that have a lifespan of five years or longer</a:t>
            </a:r>
          </a:p>
          <a:p>
            <a:pPr marL="635508" lvl="1" indent="-342900"/>
            <a:r>
              <a:rPr lang="en-US" sz="2200" dirty="0"/>
              <a:t>De minimis exclusions may be considered if it a plastic component is not independent and does not affect recyclability</a:t>
            </a:r>
          </a:p>
          <a:p>
            <a:pPr marL="635508" lvl="1" indent="-342900"/>
            <a:r>
              <a:rPr lang="en-US" sz="2200" dirty="0"/>
              <a:t>Producers of specific materials with demonstrated recycling rates</a:t>
            </a:r>
          </a:p>
        </p:txBody>
      </p:sp>
      <p:sp>
        <p:nvSpPr>
          <p:cNvPr id="4" name="Text Placeholder 3">
            <a:extLst>
              <a:ext uri="{FF2B5EF4-FFF2-40B4-BE49-F238E27FC236}">
                <a16:creationId xmlns:a16="http://schemas.microsoft.com/office/drawing/2014/main" id="{3DBC77F6-476E-4D43-8C60-B7FCB358B45B}"/>
              </a:ext>
            </a:extLst>
          </p:cNvPr>
          <p:cNvSpPr>
            <a:spLocks noGrp="1"/>
          </p:cNvSpPr>
          <p:nvPr>
            <p:ph type="body" sz="half" idx="2"/>
          </p:nvPr>
        </p:nvSpPr>
        <p:spPr>
          <a:xfrm>
            <a:off x="457200" y="2063439"/>
            <a:ext cx="3200400" cy="3379124"/>
          </a:xfrm>
        </p:spPr>
        <p:txBody>
          <a:bodyPr>
            <a:noAutofit/>
          </a:bodyPr>
          <a:lstStyle/>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21343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712373-F5C8-4760-A3EF-C65092FD18C7}"/>
              </a:ext>
            </a:extLst>
          </p:cNvPr>
          <p:cNvSpPr>
            <a:spLocks noGrp="1"/>
          </p:cNvSpPr>
          <p:nvPr>
            <p:ph type="title"/>
          </p:nvPr>
        </p:nvSpPr>
        <p:spPr>
          <a:xfrm>
            <a:off x="457200" y="594359"/>
            <a:ext cx="3200400" cy="1294826"/>
          </a:xfrm>
        </p:spPr>
        <p:txBody>
          <a:bodyPr/>
          <a:lstStyle/>
          <a:p>
            <a:r>
              <a:rPr lang="en-US" dirty="0"/>
              <a:t>Categorical Exclusion</a:t>
            </a:r>
          </a:p>
        </p:txBody>
      </p:sp>
      <p:sp>
        <p:nvSpPr>
          <p:cNvPr id="6" name="Content Placeholder 5">
            <a:extLst>
              <a:ext uri="{FF2B5EF4-FFF2-40B4-BE49-F238E27FC236}">
                <a16:creationId xmlns:a16="http://schemas.microsoft.com/office/drawing/2014/main" id="{54E1CFC3-BD1D-F0E2-9EAF-F1C3ADEF7468}"/>
              </a:ext>
            </a:extLst>
          </p:cNvPr>
          <p:cNvSpPr>
            <a:spLocks noGrp="1"/>
          </p:cNvSpPr>
          <p:nvPr>
            <p:ph idx="1"/>
          </p:nvPr>
        </p:nvSpPr>
        <p:spPr/>
        <p:txBody>
          <a:bodyPr>
            <a:normAutofit lnSpcReduction="10000"/>
          </a:bodyPr>
          <a:lstStyle/>
          <a:p>
            <a:r>
              <a:rPr lang="en-US" dirty="0"/>
              <a:t>The current regulation draft includes a framework for entities to notify </a:t>
            </a:r>
            <a:r>
              <a:rPr lang="en-US" dirty="0" err="1"/>
              <a:t>CalRecycle</a:t>
            </a:r>
            <a:r>
              <a:rPr lang="en-US" dirty="0"/>
              <a:t> of categorical exclusions for packaging or packaging components used with food or agricultural commodities, if it is </a:t>
            </a:r>
            <a:r>
              <a:rPr lang="en-US" b="1" i="1" dirty="0"/>
              <a:t>not reasonably possible </a:t>
            </a:r>
            <a:r>
              <a:rPr lang="en-US" dirty="0"/>
              <a:t>for other packaging material to comply with regulations, rules, or guidelines issued by the United States Department of Agriculture (USDA) or the United States Food and Drug Administration (FDA) or other applicable food or agricultural regulations, rules, or guidelines. </a:t>
            </a:r>
          </a:p>
          <a:p>
            <a:r>
              <a:rPr lang="en-US" dirty="0"/>
              <a:t>Potential to justify continued use of packaging materials that cannot currently meet regulatory requirements, due to various factors, which could include:</a:t>
            </a:r>
          </a:p>
          <a:p>
            <a:pPr lvl="1"/>
            <a:r>
              <a:rPr lang="en-US" dirty="0"/>
              <a:t>Food Safety</a:t>
            </a:r>
          </a:p>
          <a:p>
            <a:pPr lvl="1"/>
            <a:r>
              <a:rPr lang="en-US" dirty="0"/>
              <a:t>Transportation/Quality</a:t>
            </a:r>
          </a:p>
          <a:p>
            <a:pPr lvl="1"/>
            <a:r>
              <a:rPr lang="en-US" dirty="0"/>
              <a:t>Shelf-Life/Food Waste </a:t>
            </a:r>
          </a:p>
          <a:p>
            <a:r>
              <a:rPr lang="en-US" dirty="0"/>
              <a:t>January 2026 revision to draft regulation made this option much more challenging.</a:t>
            </a:r>
          </a:p>
          <a:p>
            <a:pPr lvl="1"/>
            <a:endParaRPr lang="en-US" dirty="0"/>
          </a:p>
          <a:p>
            <a:endParaRPr lang="en-US" dirty="0"/>
          </a:p>
        </p:txBody>
      </p:sp>
      <p:sp>
        <p:nvSpPr>
          <p:cNvPr id="7" name="Text Placeholder 6">
            <a:extLst>
              <a:ext uri="{FF2B5EF4-FFF2-40B4-BE49-F238E27FC236}">
                <a16:creationId xmlns:a16="http://schemas.microsoft.com/office/drawing/2014/main" id="{12D30D76-9974-2DD8-7F38-7468F406851C}"/>
              </a:ext>
            </a:extLst>
          </p:cNvPr>
          <p:cNvSpPr>
            <a:spLocks noGrp="1"/>
          </p:cNvSpPr>
          <p:nvPr>
            <p:ph type="body" sz="half" idx="2"/>
          </p:nvPr>
        </p:nvSpPr>
        <p:spPr>
          <a:xfrm>
            <a:off x="457200" y="2027208"/>
            <a:ext cx="3200400" cy="3234200"/>
          </a:xfrm>
        </p:spPr>
        <p:txBody>
          <a:bodyPr>
            <a:normAutofit/>
          </a:bodyPr>
          <a:lstStyle/>
          <a:p>
            <a:r>
              <a:rPr lang="en-US" sz="2400" dirty="0"/>
              <a:t>Applies to regulations, rules, or guidelines issued by USDA, FDA, or other applicable to food and ag. </a:t>
            </a:r>
          </a:p>
          <a:p>
            <a:endParaRPr lang="en-US" sz="2400" dirty="0"/>
          </a:p>
        </p:txBody>
      </p:sp>
    </p:spTree>
    <p:extLst>
      <p:ext uri="{BB962C8B-B14F-4D97-AF65-F5344CB8AC3E}">
        <p14:creationId xmlns:p14="http://schemas.microsoft.com/office/powerpoint/2010/main" val="2515881062"/>
      </p:ext>
    </p:extLst>
  </p:cSld>
  <p:clrMapOvr>
    <a:masterClrMapping/>
  </p:clrMapOvr>
</p:sld>
</file>

<file path=ppt/theme/theme1.xml><?xml version="1.0" encoding="utf-8"?>
<a:theme xmlns:a="http://schemas.openxmlformats.org/drawingml/2006/main" name="Retrospect">
  <a:themeElements>
    <a:clrScheme name="KSC">
      <a:dk1>
        <a:srgbClr val="000000"/>
      </a:dk1>
      <a:lt1>
        <a:sysClr val="window" lastClr="FFFFFF"/>
      </a:lt1>
      <a:dk2>
        <a:srgbClr val="637052"/>
      </a:dk2>
      <a:lt2>
        <a:srgbClr val="CCDDEA"/>
      </a:lt2>
      <a:accent1>
        <a:srgbClr val="A2AE91"/>
      </a:accent1>
      <a:accent2>
        <a:srgbClr val="4A533D"/>
      </a:accent2>
      <a:accent3>
        <a:srgbClr val="313829"/>
      </a:accent3>
      <a:accent4>
        <a:srgbClr val="C1C9B6"/>
      </a:accent4>
      <a:accent5>
        <a:srgbClr val="C2BC80"/>
      </a:accent5>
      <a:accent6>
        <a:srgbClr val="94A088"/>
      </a:accent6>
      <a:hlink>
        <a:srgbClr val="1773B1"/>
      </a:hlink>
      <a:folHlink>
        <a:srgbClr val="8C8C8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TM02900769[[fn=Retrospect]]</Template>
  <TotalTime>780</TotalTime>
  <Words>1718</Words>
  <Application>Microsoft Office PowerPoint</Application>
  <PresentationFormat>Widescreen</PresentationFormat>
  <Paragraphs>124</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Cambria</vt:lpstr>
      <vt:lpstr>Symbol</vt:lpstr>
      <vt:lpstr>Times New Roman</vt:lpstr>
      <vt:lpstr>Retrospect</vt:lpstr>
      <vt:lpstr>Understanding New Packaging  Requirements</vt:lpstr>
      <vt:lpstr>Final Statement of Reasons, Page 15</vt:lpstr>
      <vt:lpstr>PowerPoint Presentation</vt:lpstr>
      <vt:lpstr>The Bottom Line</vt:lpstr>
      <vt:lpstr>Covered Material</vt:lpstr>
      <vt:lpstr>Packaging Definition  </vt:lpstr>
      <vt:lpstr>Producer Examples from a Grocer Perspective</vt:lpstr>
      <vt:lpstr>Producer Exemptions</vt:lpstr>
      <vt:lpstr>Categorical Exclusion</vt:lpstr>
      <vt:lpstr>Producer Responsibility Organization</vt:lpstr>
      <vt:lpstr>Producer Requirements</vt:lpstr>
      <vt:lpstr>Time Frame and Cost</vt:lpstr>
      <vt:lpstr>Compostable/ Recyclable Schedule</vt:lpstr>
      <vt:lpstr>SB 343</vt:lpstr>
      <vt:lpstr>Questions &amp;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Baskins</dc:creator>
  <cp:lastModifiedBy>Abby Taylor-Silva</cp:lastModifiedBy>
  <cp:revision>4</cp:revision>
  <dcterms:created xsi:type="dcterms:W3CDTF">2023-01-24T18:58:13Z</dcterms:created>
  <dcterms:modified xsi:type="dcterms:W3CDTF">2026-05-05T16:02:39Z</dcterms:modified>
</cp:coreProperties>
</file>