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sldIdLst>
    <p:sldId id="256" r:id="rId5"/>
    <p:sldId id="269" r:id="rId6"/>
    <p:sldId id="270" r:id="rId7"/>
    <p:sldId id="271" r:id="rId8"/>
    <p:sldId id="272" r:id="rId9"/>
    <p:sldId id="274" r:id="rId10"/>
    <p:sldId id="257" r:id="rId11"/>
    <p:sldId id="275" r:id="rId12"/>
    <p:sldId id="276" r:id="rId13"/>
    <p:sldId id="277" r:id="rId14"/>
    <p:sldId id="281" r:id="rId15"/>
    <p:sldId id="278" r:id="rId16"/>
    <p:sldId id="279" r:id="rId17"/>
    <p:sldId id="280" r:id="rId18"/>
    <p:sldId id="266" r:id="rId19"/>
    <p:sldId id="273" r:id="rId20"/>
  </p:sldIdLst>
  <p:sldSz cx="12192000" cy="6858000"/>
  <p:notesSz cx="7011988" cy="92979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96F457-F98D-900D-EDD6-7CA4FAD6E7D2}" name="Taylor Roschen" initials="TR" userId="S::troschen@kscsacramento.com::2ad342e0-ca4e-4599-86ad-64ac15aff7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AC17CD-4019-4F40-9EFD-7CBA7AF5C3EE}" v="1" dt="2025-11-11T16:23:09.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94609" autoAdjust="0"/>
  </p:normalViewPr>
  <p:slideViewPr>
    <p:cSldViewPr snapToGrid="0">
      <p:cViewPr varScale="1">
        <p:scale>
          <a:sx n="101" d="100"/>
          <a:sy n="101" d="100"/>
        </p:scale>
        <p:origin x="120"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Page" userId="e116b028-dcf7-4d21-956f-88c42d8fdb3e" providerId="ADAL" clId="{BCA602D3-4214-45DB-84D1-A3F37A6D64B5}"/>
    <pc:docChg chg="custSel modSld">
      <pc:chgData name="Brianne Page" userId="e116b028-dcf7-4d21-956f-88c42d8fdb3e" providerId="ADAL" clId="{BCA602D3-4214-45DB-84D1-A3F37A6D64B5}" dt="2025-11-11T16:23:40.525" v="14" actId="27636"/>
      <pc:docMkLst>
        <pc:docMk/>
      </pc:docMkLst>
      <pc:sldChg chg="addSp delSp modSp mod">
        <pc:chgData name="Brianne Page" userId="e116b028-dcf7-4d21-956f-88c42d8fdb3e" providerId="ADAL" clId="{BCA602D3-4214-45DB-84D1-A3F37A6D64B5}" dt="2025-11-11T16:23:22.785" v="3" actId="1076"/>
        <pc:sldMkLst>
          <pc:docMk/>
          <pc:sldMk cId="301439613" sldId="272"/>
        </pc:sldMkLst>
        <pc:picChg chg="del">
          <ac:chgData name="Brianne Page" userId="e116b028-dcf7-4d21-956f-88c42d8fdb3e" providerId="ADAL" clId="{BCA602D3-4214-45DB-84D1-A3F37A6D64B5}" dt="2025-11-11T16:23:08.807" v="0" actId="478"/>
          <ac:picMkLst>
            <pc:docMk/>
            <pc:sldMk cId="301439613" sldId="272"/>
            <ac:picMk id="3" creationId="{E6523DB8-6CC6-562E-25D4-FF31624E6B6C}"/>
          </ac:picMkLst>
        </pc:picChg>
        <pc:picChg chg="add mod">
          <ac:chgData name="Brianne Page" userId="e116b028-dcf7-4d21-956f-88c42d8fdb3e" providerId="ADAL" clId="{BCA602D3-4214-45DB-84D1-A3F37A6D64B5}" dt="2025-11-11T16:23:22.785" v="3" actId="1076"/>
          <ac:picMkLst>
            <pc:docMk/>
            <pc:sldMk cId="301439613" sldId="272"/>
            <ac:picMk id="6" creationId="{F6B7FC9C-F5D9-2A57-86CC-768D18EC82DF}"/>
          </ac:picMkLst>
        </pc:picChg>
      </pc:sldChg>
      <pc:sldChg chg="modSp mod">
        <pc:chgData name="Brianne Page" userId="e116b028-dcf7-4d21-956f-88c42d8fdb3e" providerId="ADAL" clId="{BCA602D3-4214-45DB-84D1-A3F37A6D64B5}" dt="2025-11-11T16:23:40.525" v="14" actId="27636"/>
        <pc:sldMkLst>
          <pc:docMk/>
          <pc:sldMk cId="1635044526" sldId="274"/>
        </pc:sldMkLst>
        <pc:spChg chg="mod">
          <ac:chgData name="Brianne Page" userId="e116b028-dcf7-4d21-956f-88c42d8fdb3e" providerId="ADAL" clId="{BCA602D3-4214-45DB-84D1-A3F37A6D64B5}" dt="2025-11-11T16:23:40.525" v="14" actId="27636"/>
          <ac:spMkLst>
            <pc:docMk/>
            <pc:sldMk cId="1635044526" sldId="274"/>
            <ac:spMk id="3" creationId="{51F5C05B-51A2-5877-55FB-F9259A3FC78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11/11/2025</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4EC799E-316F-0685-73A4-84F0DC5C23B4}"/>
              </a:ext>
            </a:extLst>
          </p:cNvPr>
          <p:cNvPicPr>
            <a:picLocks noChangeAspect="1"/>
          </p:cNvPicPr>
          <p:nvPr userDrawn="1"/>
        </p:nvPicPr>
        <p:blipFill>
          <a:blip r:embed="rId2"/>
          <a:stretch>
            <a:fillRect/>
          </a:stretch>
        </p:blipFill>
        <p:spPr>
          <a:xfrm>
            <a:off x="9900458" y="5373561"/>
            <a:ext cx="1914310" cy="725487"/>
          </a:xfrm>
          <a:prstGeom prst="rect">
            <a:avLst/>
          </a:prstGeom>
        </p:spPr>
      </p:pic>
    </p:spTree>
    <p:extLst>
      <p:ext uri="{BB962C8B-B14F-4D97-AF65-F5344CB8AC3E}">
        <p14:creationId xmlns:p14="http://schemas.microsoft.com/office/powerpoint/2010/main" val="245476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11/11/2025</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9703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104EC4-6E8D-40D5-A4FD-E069D03FA04C}" type="datetimeFigureOut">
              <a:rPr lang="en-US" smtClean="0"/>
              <a:t>11/11/2025</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68681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104EC4-6E8D-40D5-A4FD-E069D03FA04C}" type="datetimeFigureOut">
              <a:rPr lang="en-US" smtClean="0"/>
              <a:t>11/11/2025</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4FBCBCE-7104-476F-8A0B-DE8DEEC84CA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723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04EC4-6E8D-40D5-A4FD-E069D03FA04C}" type="datetimeFigureOut">
              <a:rPr lang="en-US" smtClean="0"/>
              <a:t>11/11/2025</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028476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104EC4-6E8D-40D5-A4FD-E069D03FA04C}" type="datetimeFigureOut">
              <a:rPr lang="en-US" smtClean="0"/>
              <a:t>11/11/2025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204545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104EC4-6E8D-40D5-A4FD-E069D03FA04C}" type="datetimeFigureOut">
              <a:rPr lang="en-US" smtClean="0"/>
              <a:t>11/11/2025</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1134139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F104EC4-6E8D-40D5-A4FD-E069D03FA04C}" type="datetimeFigureOut">
              <a:rPr lang="en-US" smtClean="0"/>
              <a:t>11/11/2025</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4FBCBCE-7104-476F-8A0B-DE8DEEC84CAF}" type="slidenum">
              <a:rPr lang="en-US" smtClean="0"/>
              <a:t>‹#›</a:t>
            </a:fld>
            <a:endParaRPr lang="en-US"/>
          </a:p>
        </p:txBody>
      </p:sp>
      <p:pic>
        <p:nvPicPr>
          <p:cNvPr id="2" name="Picture 1">
            <a:extLst>
              <a:ext uri="{FF2B5EF4-FFF2-40B4-BE49-F238E27FC236}">
                <a16:creationId xmlns:a16="http://schemas.microsoft.com/office/drawing/2014/main" id="{8BF8B3BD-EF35-90C1-6D24-8D9478DD3CB1}"/>
              </a:ext>
            </a:extLst>
          </p:cNvPr>
          <p:cNvPicPr>
            <a:picLocks noChangeAspect="1"/>
          </p:cNvPicPr>
          <p:nvPr userDrawn="1"/>
        </p:nvPicPr>
        <p:blipFill>
          <a:blip r:embed="rId2"/>
          <a:stretch>
            <a:fillRect/>
          </a:stretch>
        </p:blipFill>
        <p:spPr>
          <a:xfrm>
            <a:off x="9900458" y="5481652"/>
            <a:ext cx="1914310" cy="725487"/>
          </a:xfrm>
          <a:prstGeom prst="rect">
            <a:avLst/>
          </a:prstGeom>
        </p:spPr>
      </p:pic>
    </p:spTree>
    <p:extLst>
      <p:ext uri="{BB962C8B-B14F-4D97-AF65-F5344CB8AC3E}">
        <p14:creationId xmlns:p14="http://schemas.microsoft.com/office/powerpoint/2010/main" val="2234309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F104EC4-6E8D-40D5-A4FD-E069D03FA04C}" type="datetimeFigureOut">
              <a:rPr lang="en-US" smtClean="0"/>
              <a:t>11/11/2025</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pic>
        <p:nvPicPr>
          <p:cNvPr id="10" name="Picture 9">
            <a:extLst>
              <a:ext uri="{FF2B5EF4-FFF2-40B4-BE49-F238E27FC236}">
                <a16:creationId xmlns:a16="http://schemas.microsoft.com/office/drawing/2014/main" id="{09C5108C-606C-BDDC-BD4F-AB6C9C6F4422}"/>
              </a:ext>
            </a:extLst>
          </p:cNvPr>
          <p:cNvPicPr>
            <a:picLocks noChangeAspect="1"/>
          </p:cNvPicPr>
          <p:nvPr userDrawn="1"/>
        </p:nvPicPr>
        <p:blipFill>
          <a:blip r:embed="rId2"/>
          <a:stretch>
            <a:fillRect/>
          </a:stretch>
        </p:blipFill>
        <p:spPr>
          <a:xfrm>
            <a:off x="9929212" y="5916860"/>
            <a:ext cx="1914310" cy="725487"/>
          </a:xfrm>
          <a:prstGeom prst="rect">
            <a:avLst/>
          </a:prstGeom>
        </p:spPr>
      </p:pic>
    </p:spTree>
    <p:extLst>
      <p:ext uri="{BB962C8B-B14F-4D97-AF65-F5344CB8AC3E}">
        <p14:creationId xmlns:p14="http://schemas.microsoft.com/office/powerpoint/2010/main" val="405672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104EC4-6E8D-40D5-A4FD-E069D03FA04C}" type="datetimeFigureOut">
              <a:rPr lang="en-US" smtClean="0"/>
              <a:t>11/11/2025</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34FBCBCE-7104-476F-8A0B-DE8DEEC84CAF}" type="slidenum">
              <a:rPr lang="en-US" smtClean="0"/>
              <a:t>‹#›</a:t>
            </a:fld>
            <a:endParaRPr lang="en-US"/>
          </a:p>
        </p:txBody>
      </p:sp>
    </p:spTree>
    <p:extLst>
      <p:ext uri="{BB962C8B-B14F-4D97-AF65-F5344CB8AC3E}">
        <p14:creationId xmlns:p14="http://schemas.microsoft.com/office/powerpoint/2010/main" val="2927288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F104EC4-6E8D-40D5-A4FD-E069D03FA04C}" type="datetimeFigureOut">
              <a:rPr lang="en-US" smtClean="0"/>
              <a:t>11/11/2025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4FBCBCE-7104-476F-8A0B-DE8DEEC84CAF}"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D1E571-7B38-21F8-7502-031D6E9BDF6C}"/>
              </a:ext>
            </a:extLst>
          </p:cNvPr>
          <p:cNvSpPr/>
          <p:nvPr userDrawn="1"/>
        </p:nvSpPr>
        <p:spPr>
          <a:xfrm>
            <a:off x="9900458" y="5378838"/>
            <a:ext cx="1914565" cy="722867"/>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64688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www.ksclawyers.com/" TargetMode="External"/><Relationship Id="rId2" Type="http://schemas.openxmlformats.org/officeDocument/2006/relationships/hyperlink" Target="mailto:lbrown@kscsacramento.co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lbrown@kscsacramento.com"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mailto:mleclerc@nsgrocery.com" TargetMode="External"/><Relationship Id="rId4" Type="http://schemas.openxmlformats.org/officeDocument/2006/relationships/hyperlink" Target="http://www.ksclawyer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302597-4B21-38F2-D0AC-37AE8F0C6DC2}"/>
              </a:ext>
            </a:extLst>
          </p:cNvPr>
          <p:cNvSpPr>
            <a:spLocks noGrp="1"/>
          </p:cNvSpPr>
          <p:nvPr>
            <p:ph type="ctrTitle"/>
          </p:nvPr>
        </p:nvSpPr>
        <p:spPr>
          <a:xfrm>
            <a:off x="4872512" y="392067"/>
            <a:ext cx="6253317" cy="3686015"/>
          </a:xfrm>
        </p:spPr>
        <p:txBody>
          <a:bodyPr>
            <a:normAutofit/>
          </a:bodyPr>
          <a:lstStyle/>
          <a:p>
            <a:pPr algn="ctr"/>
            <a:r>
              <a:rPr lang="en-US" sz="6800" dirty="0"/>
              <a:t>2026 </a:t>
            </a:r>
            <a:br>
              <a:rPr lang="en-US" sz="6800" dirty="0"/>
            </a:br>
            <a:r>
              <a:rPr lang="en-US" sz="6800" dirty="0"/>
              <a:t>New Laws Impacting CGA</a:t>
            </a:r>
          </a:p>
        </p:txBody>
      </p:sp>
      <p:cxnSp>
        <p:nvCxnSpPr>
          <p:cNvPr id="1033" name="Straight Connector 1032">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35" name="Rectangle 1034">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7" name="Rectangle 1036">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Content Placeholder 4" descr="Logo&#10;&#10;Description automatically generated">
            <a:extLst>
              <a:ext uri="{FF2B5EF4-FFF2-40B4-BE49-F238E27FC236}">
                <a16:creationId xmlns:a16="http://schemas.microsoft.com/office/drawing/2014/main" id="{1B885FBD-15B7-F896-7D7A-806BAFA9D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171" y="1614197"/>
            <a:ext cx="3009827" cy="2483108"/>
          </a:xfrm>
          <a:prstGeom prst="rect">
            <a:avLst/>
          </a:prstGeom>
        </p:spPr>
      </p:pic>
      <p:sp>
        <p:nvSpPr>
          <p:cNvPr id="4" name="TextBox 3">
            <a:extLst>
              <a:ext uri="{FF2B5EF4-FFF2-40B4-BE49-F238E27FC236}">
                <a16:creationId xmlns:a16="http://schemas.microsoft.com/office/drawing/2014/main" id="{49B8FB04-E5A0-1287-C9EB-B9A5575DED33}"/>
              </a:ext>
            </a:extLst>
          </p:cNvPr>
          <p:cNvSpPr txBox="1"/>
          <p:nvPr/>
        </p:nvSpPr>
        <p:spPr>
          <a:xfrm>
            <a:off x="6096000" y="4807390"/>
            <a:ext cx="4496554" cy="646331"/>
          </a:xfrm>
          <a:prstGeom prst="rect">
            <a:avLst/>
          </a:prstGeom>
          <a:noFill/>
        </p:spPr>
        <p:txBody>
          <a:bodyPr wrap="square" rtlCol="0">
            <a:spAutoFit/>
          </a:bodyPr>
          <a:lstStyle/>
          <a:p>
            <a:r>
              <a:rPr lang="en-US" sz="3600" dirty="0">
                <a:latin typeface="+mj-lt"/>
              </a:rPr>
              <a:t>November 12, 2025</a:t>
            </a:r>
          </a:p>
        </p:txBody>
      </p:sp>
    </p:spTree>
    <p:extLst>
      <p:ext uri="{BB962C8B-B14F-4D97-AF65-F5344CB8AC3E}">
        <p14:creationId xmlns:p14="http://schemas.microsoft.com/office/powerpoint/2010/main" val="4125173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87C8A-D317-51F2-13CC-B63728640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81FEA-606F-BB84-950A-38C7320C4759}"/>
              </a:ext>
            </a:extLst>
          </p:cNvPr>
          <p:cNvSpPr>
            <a:spLocks noGrp="1"/>
          </p:cNvSpPr>
          <p:nvPr>
            <p:ph type="title"/>
          </p:nvPr>
        </p:nvSpPr>
        <p:spPr>
          <a:xfrm>
            <a:off x="256309" y="286604"/>
            <a:ext cx="11776364" cy="794052"/>
          </a:xfrm>
        </p:spPr>
        <p:txBody>
          <a:bodyPr/>
          <a:lstStyle/>
          <a:p>
            <a:pPr algn="ctr"/>
            <a:r>
              <a:rPr lang="en-US" dirty="0"/>
              <a:t>SB 54: Single Use Packaging  </a:t>
            </a:r>
          </a:p>
        </p:txBody>
      </p:sp>
      <p:sp>
        <p:nvSpPr>
          <p:cNvPr id="3" name="Content Placeholder 2">
            <a:extLst>
              <a:ext uri="{FF2B5EF4-FFF2-40B4-BE49-F238E27FC236}">
                <a16:creationId xmlns:a16="http://schemas.microsoft.com/office/drawing/2014/main" id="{E28AF08D-10ED-1E44-4026-391E50B22212}"/>
              </a:ext>
            </a:extLst>
          </p:cNvPr>
          <p:cNvSpPr>
            <a:spLocks noGrp="1"/>
          </p:cNvSpPr>
          <p:nvPr>
            <p:ph idx="1"/>
          </p:nvPr>
        </p:nvSpPr>
        <p:spPr>
          <a:xfrm>
            <a:off x="256309" y="1711036"/>
            <a:ext cx="11568546" cy="4682837"/>
          </a:xfrm>
        </p:spPr>
        <p:txBody>
          <a:bodyPr>
            <a:normAutofit fontScale="92500" lnSpcReduction="20000"/>
          </a:bodyPr>
          <a:lstStyle/>
          <a:p>
            <a:r>
              <a:rPr lang="en-US" dirty="0"/>
              <a:t>This bill would </a:t>
            </a:r>
            <a:r>
              <a:rPr lang="en-US" b="1" u="sng" dirty="0"/>
              <a:t>prohibit a producer from selling, offering for sale, importing, or distributing covered materials </a:t>
            </a:r>
            <a:r>
              <a:rPr lang="en-US" dirty="0"/>
              <a:t>in the state </a:t>
            </a:r>
            <a:r>
              <a:rPr lang="en-US" b="1" u="sng" dirty="0"/>
              <a:t>unless the producer is approved to participate in the producer responsibility organization (PRO), </a:t>
            </a:r>
            <a:r>
              <a:rPr lang="en-US" dirty="0"/>
              <a:t>for the source reduction, collection, processing, and recycled material.</a:t>
            </a:r>
          </a:p>
          <a:p>
            <a:pPr fontAlgn="base"/>
            <a:r>
              <a:rPr lang="en-US" dirty="0"/>
              <a:t>(1) Retailers, distributors, or grocers acting as brand-owners or licensees of “covered material” may be designated as “producers” under the bill, assuming compliance obligations for single-use packaging or food service ware sold in CA. </a:t>
            </a:r>
          </a:p>
          <a:p>
            <a:pPr fontAlgn="base"/>
            <a:r>
              <a:rPr lang="en-US" dirty="0"/>
              <a:t>(2) Applies to single-use packaging (primary, secondary, tertiary) and plastic food service ware (e.g., trays, clamshells, utensils, cups) that are not refilled or reused by the producer</a:t>
            </a:r>
          </a:p>
          <a:p>
            <a:pPr fontAlgn="base"/>
            <a:r>
              <a:rPr lang="en-US" dirty="0"/>
              <a:t>(3) By January 1, 2032, all covered materials must be recyclable or compostable, meet a recycling rate of at least 65% for single-use plastics, and reduce the volume of single-use plastics by at least 25% relative to 2023 levels.</a:t>
            </a:r>
          </a:p>
          <a:p>
            <a:pPr fontAlgn="base"/>
            <a:r>
              <a:rPr lang="en-US" dirty="0"/>
              <a:t>(4) Producers must join an approved PRO and fund collection, recycling, and processing of covered materials, shifting costs from local governments and retailers to producers.</a:t>
            </a:r>
          </a:p>
          <a:p>
            <a:pPr fontAlgn="base"/>
            <a:r>
              <a:rPr lang="en-US" dirty="0"/>
              <a:t>(5) Producers must provide supply chain transparency, material documentation, and reporting volumes, recyclability, and source-reduction progress. </a:t>
            </a:r>
          </a:p>
          <a:p>
            <a:pPr fontAlgn="base"/>
            <a:endParaRPr lang="en-US" sz="2400" dirty="0">
              <a:latin typeface="+mj-lt"/>
            </a:endParaRPr>
          </a:p>
          <a:p>
            <a:r>
              <a:rPr lang="en-US" sz="2400" dirty="0">
                <a:solidFill>
                  <a:srgbClr val="0070C0"/>
                </a:solidFill>
                <a:latin typeface="+mj-lt"/>
              </a:rPr>
              <a:t>Effective date: June 30, 2022</a:t>
            </a:r>
          </a:p>
          <a:p>
            <a:endParaRPr lang="en-US" dirty="0"/>
          </a:p>
        </p:txBody>
      </p:sp>
    </p:spTree>
    <p:extLst>
      <p:ext uri="{BB962C8B-B14F-4D97-AF65-F5344CB8AC3E}">
        <p14:creationId xmlns:p14="http://schemas.microsoft.com/office/powerpoint/2010/main" val="181794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4C6F-155A-57B5-E924-F89BE947F8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A121F-31CE-EE01-5FE9-5C73ADF4E63E}"/>
              </a:ext>
            </a:extLst>
          </p:cNvPr>
          <p:cNvSpPr>
            <a:spLocks noGrp="1"/>
          </p:cNvSpPr>
          <p:nvPr>
            <p:ph type="title"/>
          </p:nvPr>
        </p:nvSpPr>
        <p:spPr>
          <a:xfrm>
            <a:off x="256309" y="286604"/>
            <a:ext cx="11776364" cy="794052"/>
          </a:xfrm>
        </p:spPr>
        <p:txBody>
          <a:bodyPr/>
          <a:lstStyle/>
          <a:p>
            <a:pPr algn="ctr"/>
            <a:r>
              <a:rPr lang="en-US" dirty="0"/>
              <a:t>SB 54: Single Use Packaging  </a:t>
            </a:r>
          </a:p>
        </p:txBody>
      </p:sp>
      <p:sp>
        <p:nvSpPr>
          <p:cNvPr id="3" name="Content Placeholder 2">
            <a:extLst>
              <a:ext uri="{FF2B5EF4-FFF2-40B4-BE49-F238E27FC236}">
                <a16:creationId xmlns:a16="http://schemas.microsoft.com/office/drawing/2014/main" id="{8A5461A7-1013-1EA8-33FA-F1764BDE53F6}"/>
              </a:ext>
            </a:extLst>
          </p:cNvPr>
          <p:cNvSpPr>
            <a:spLocks noGrp="1"/>
          </p:cNvSpPr>
          <p:nvPr>
            <p:ph idx="1"/>
          </p:nvPr>
        </p:nvSpPr>
        <p:spPr>
          <a:xfrm>
            <a:off x="256309" y="1711036"/>
            <a:ext cx="11568546" cy="4682837"/>
          </a:xfrm>
        </p:spPr>
        <p:txBody>
          <a:bodyPr>
            <a:normAutofit/>
          </a:bodyPr>
          <a:lstStyle/>
          <a:p>
            <a:pPr fontAlgn="base"/>
            <a:r>
              <a:rPr lang="en-US" sz="2400" dirty="0">
                <a:latin typeface="+mj-lt"/>
              </a:rPr>
              <a:t>Issues for grocers to consider:</a:t>
            </a:r>
          </a:p>
          <a:p>
            <a:pPr marL="0" indent="0" fontAlgn="base">
              <a:buNone/>
            </a:pPr>
            <a:endParaRPr lang="en-US" sz="2400" dirty="0">
              <a:latin typeface="+mj-lt"/>
            </a:endParaRPr>
          </a:p>
          <a:p>
            <a:pPr marL="0" indent="0" fontAlgn="base">
              <a:buNone/>
            </a:pPr>
            <a:r>
              <a:rPr lang="en-US" sz="2400" dirty="0">
                <a:latin typeface="+mj-lt"/>
              </a:rPr>
              <a:t>	Packaging vs. Food service ware </a:t>
            </a:r>
          </a:p>
          <a:p>
            <a:pPr marL="0" indent="0" fontAlgn="base">
              <a:buNone/>
            </a:pPr>
            <a:r>
              <a:rPr lang="en-US" sz="2400" dirty="0">
                <a:latin typeface="+mj-lt"/>
              </a:rPr>
              <a:t>	Store labels</a:t>
            </a:r>
          </a:p>
          <a:p>
            <a:pPr marL="0" indent="0" fontAlgn="base">
              <a:buNone/>
            </a:pPr>
            <a:r>
              <a:rPr lang="en-US" sz="2400" dirty="0">
                <a:latin typeface="+mj-lt"/>
              </a:rPr>
              <a:t>	</a:t>
            </a:r>
          </a:p>
          <a:p>
            <a:pPr marL="0" indent="0" fontAlgn="base">
              <a:buNone/>
            </a:pPr>
            <a:r>
              <a:rPr lang="en-US" sz="2400" dirty="0">
                <a:latin typeface="+mj-lt"/>
              </a:rPr>
              <a:t>Calculations will be comprehensive and time consuming – start now. </a:t>
            </a:r>
          </a:p>
          <a:p>
            <a:pPr marL="0" indent="0" fontAlgn="base">
              <a:buNone/>
            </a:pPr>
            <a:endParaRPr lang="en-US" sz="2400" dirty="0">
              <a:latin typeface="+mj-lt"/>
            </a:endParaRPr>
          </a:p>
          <a:p>
            <a:pPr marL="0" indent="0" fontAlgn="base">
              <a:buNone/>
            </a:pPr>
            <a:r>
              <a:rPr lang="en-US" sz="2400" dirty="0">
                <a:latin typeface="+mj-lt"/>
              </a:rPr>
              <a:t>Regulations will be final soon…. </a:t>
            </a:r>
          </a:p>
          <a:p>
            <a:endParaRPr lang="en-US" dirty="0"/>
          </a:p>
        </p:txBody>
      </p:sp>
    </p:spTree>
    <p:extLst>
      <p:ext uri="{BB962C8B-B14F-4D97-AF65-F5344CB8AC3E}">
        <p14:creationId xmlns:p14="http://schemas.microsoft.com/office/powerpoint/2010/main" val="335747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A8C35-FA7F-CA78-C467-BD72C14255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7A93F-71E4-9A57-997A-3F02010E927B}"/>
              </a:ext>
            </a:extLst>
          </p:cNvPr>
          <p:cNvSpPr>
            <a:spLocks noGrp="1"/>
          </p:cNvSpPr>
          <p:nvPr>
            <p:ph type="title"/>
          </p:nvPr>
        </p:nvSpPr>
        <p:spPr>
          <a:xfrm>
            <a:off x="256309" y="286604"/>
            <a:ext cx="11776364" cy="794052"/>
          </a:xfrm>
        </p:spPr>
        <p:txBody>
          <a:bodyPr/>
          <a:lstStyle/>
          <a:p>
            <a:pPr algn="ctr"/>
            <a:r>
              <a:rPr lang="en-US" dirty="0"/>
              <a:t>SB 1053 : Bags  </a:t>
            </a:r>
          </a:p>
        </p:txBody>
      </p:sp>
      <p:sp>
        <p:nvSpPr>
          <p:cNvPr id="3" name="Content Placeholder 2">
            <a:extLst>
              <a:ext uri="{FF2B5EF4-FFF2-40B4-BE49-F238E27FC236}">
                <a16:creationId xmlns:a16="http://schemas.microsoft.com/office/drawing/2014/main" id="{C07902FB-A34A-FBA6-0306-AB1DDC31ED46}"/>
              </a:ext>
            </a:extLst>
          </p:cNvPr>
          <p:cNvSpPr>
            <a:spLocks noGrp="1"/>
          </p:cNvSpPr>
          <p:nvPr>
            <p:ph idx="1"/>
          </p:nvPr>
        </p:nvSpPr>
        <p:spPr>
          <a:xfrm>
            <a:off x="256309" y="1711036"/>
            <a:ext cx="11568546" cy="4682837"/>
          </a:xfrm>
        </p:spPr>
        <p:txBody>
          <a:bodyPr>
            <a:normAutofit/>
          </a:bodyPr>
          <a:lstStyle/>
          <a:p>
            <a:r>
              <a:rPr lang="en-US" dirty="0"/>
              <a:t>This bill would </a:t>
            </a:r>
            <a:r>
              <a:rPr lang="en-US" b="1" u="sng" dirty="0"/>
              <a:t>prohibit a store form providing, distributing, or selling a “carry-out bag” at point of sale</a:t>
            </a:r>
            <a:r>
              <a:rPr lang="en-US" dirty="0"/>
              <a:t>, </a:t>
            </a:r>
            <a:r>
              <a:rPr lang="en-US" b="1" u="sng" dirty="0"/>
              <a:t>eliminate the exemption allowing thicker plastic film bags as reusable bags</a:t>
            </a:r>
            <a:r>
              <a:rPr lang="en-US" dirty="0"/>
              <a:t>, and require </a:t>
            </a:r>
            <a:r>
              <a:rPr lang="en-US" b="1" u="sng" dirty="0"/>
              <a:t>paper bags to contain 50% postconsumer recycled materials beginning January 1, 2028. </a:t>
            </a:r>
          </a:p>
          <a:p>
            <a:pPr fontAlgn="base"/>
            <a:r>
              <a:rPr lang="en-US" dirty="0"/>
              <a:t>(1) Redefines “single-use carryout bag” as “carry-out bag” including plastic, paper, or other materials provided at point of sale, excluding recycled paper bags.</a:t>
            </a:r>
          </a:p>
          <a:p>
            <a:pPr fontAlgn="base"/>
            <a:r>
              <a:rPr lang="en-US" dirty="0"/>
              <a:t>(2)  Allows bags provided before point of sale, or designed to protect items or contain unwrapped food, to be exempt.</a:t>
            </a:r>
          </a:p>
          <a:p>
            <a:pPr fontAlgn="base"/>
            <a:r>
              <a:rPr lang="en-US" dirty="0"/>
              <a:t>(3) Requires recycled paper bags to contain a minimum of 50% postconsumer recycled materials starting January 1, 2028, eliminating prior exemptions.</a:t>
            </a:r>
          </a:p>
          <a:p>
            <a:pPr fontAlgn="base"/>
            <a:r>
              <a:rPr lang="en-US" dirty="0"/>
              <a:t>(4) Prohibits stores from providing, distributing, or selling carryout bags at point of sale, except as specifically allowed. </a:t>
            </a:r>
          </a:p>
          <a:p>
            <a:r>
              <a:rPr lang="en-US" sz="2400" dirty="0">
                <a:solidFill>
                  <a:srgbClr val="0070C0"/>
                </a:solidFill>
                <a:latin typeface="+mj-lt"/>
              </a:rPr>
              <a:t>Effective date: January 1, 2026</a:t>
            </a:r>
          </a:p>
          <a:p>
            <a:endParaRPr lang="en-US" dirty="0"/>
          </a:p>
        </p:txBody>
      </p:sp>
    </p:spTree>
    <p:extLst>
      <p:ext uri="{BB962C8B-B14F-4D97-AF65-F5344CB8AC3E}">
        <p14:creationId xmlns:p14="http://schemas.microsoft.com/office/powerpoint/2010/main" val="4229179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ED3D-1048-42B5-C6EC-29BA38B713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03E84-B4B4-A3E4-E0A6-1B1DE870C98C}"/>
              </a:ext>
            </a:extLst>
          </p:cNvPr>
          <p:cNvSpPr>
            <a:spLocks noGrp="1"/>
          </p:cNvSpPr>
          <p:nvPr>
            <p:ph type="title"/>
          </p:nvPr>
        </p:nvSpPr>
        <p:spPr>
          <a:xfrm>
            <a:off x="256309" y="286604"/>
            <a:ext cx="11776364" cy="794052"/>
          </a:xfrm>
        </p:spPr>
        <p:txBody>
          <a:bodyPr/>
          <a:lstStyle/>
          <a:p>
            <a:pPr algn="ctr"/>
            <a:r>
              <a:rPr lang="en-US" dirty="0"/>
              <a:t>AB 660: Date Labeling  </a:t>
            </a:r>
          </a:p>
        </p:txBody>
      </p:sp>
      <p:sp>
        <p:nvSpPr>
          <p:cNvPr id="3" name="Content Placeholder 2">
            <a:extLst>
              <a:ext uri="{FF2B5EF4-FFF2-40B4-BE49-F238E27FC236}">
                <a16:creationId xmlns:a16="http://schemas.microsoft.com/office/drawing/2014/main" id="{6300D260-5E26-24AB-065F-5BC09030C084}"/>
              </a:ext>
            </a:extLst>
          </p:cNvPr>
          <p:cNvSpPr>
            <a:spLocks noGrp="1"/>
          </p:cNvSpPr>
          <p:nvPr>
            <p:ph idx="1"/>
          </p:nvPr>
        </p:nvSpPr>
        <p:spPr>
          <a:xfrm>
            <a:off x="256309" y="1711036"/>
            <a:ext cx="11568546" cy="4682837"/>
          </a:xfrm>
        </p:spPr>
        <p:txBody>
          <a:bodyPr>
            <a:normAutofit lnSpcReduction="10000"/>
          </a:bodyPr>
          <a:lstStyle/>
          <a:p>
            <a:r>
              <a:rPr lang="en-US" dirty="0"/>
              <a:t>This bill </a:t>
            </a:r>
            <a:r>
              <a:rPr lang="en-US" b="1" u="sng" dirty="0"/>
              <a:t>updates and standardizes labeling requirements </a:t>
            </a:r>
            <a:r>
              <a:rPr lang="en-US" dirty="0"/>
              <a:t>for milk and other food products to improve </a:t>
            </a:r>
            <a:r>
              <a:rPr lang="en-US" b="1" u="sng" dirty="0"/>
              <a:t>clarity of quality </a:t>
            </a:r>
            <a:r>
              <a:rPr lang="en-US" dirty="0"/>
              <a:t>and safety dates and </a:t>
            </a:r>
            <a:r>
              <a:rPr lang="en-US" b="1" u="sng" dirty="0"/>
              <a:t>aligns shelf-life limits with updated safety standards</a:t>
            </a:r>
            <a:r>
              <a:rPr lang="en-US" dirty="0"/>
              <a:t>.</a:t>
            </a:r>
          </a:p>
          <a:p>
            <a:pPr fontAlgn="base"/>
            <a:r>
              <a:rPr lang="en-US" dirty="0"/>
              <a:t>(1) Requires that package or container display the “use by” date established by the processor to indicate when the product should normally be consumed for optimal quality. </a:t>
            </a:r>
          </a:p>
          <a:p>
            <a:pPr fontAlgn="base"/>
            <a:r>
              <a:rPr lang="en-US" dirty="0"/>
              <a:t>(2) Mandates starting July 1, 2026, food manufacturers, processors, and retailers use specified uniform terms for quality and safety dates, prohibiting the use of “sell by” labels on items manufactured on or after that date.</a:t>
            </a:r>
          </a:p>
          <a:p>
            <a:pPr fontAlgn="base"/>
            <a:r>
              <a:rPr lang="en-US" dirty="0"/>
              <a:t>(3) Updates California Retail Food Code to limit refrigerated shelf life or reduced-oxygen packaged foods to 30 days from packaging to consumption </a:t>
            </a:r>
            <a:r>
              <a:rPr lang="en-US"/>
              <a:t>(except </a:t>
            </a:r>
            <a:r>
              <a:rPr lang="en-US" dirty="0"/>
              <a:t>frozen time), using the original safety date instead of the prior “sell by” date.</a:t>
            </a:r>
          </a:p>
          <a:p>
            <a:pPr fontAlgn="base"/>
            <a:r>
              <a:rPr lang="en-US" dirty="0"/>
              <a:t>(4) Allows grocery stores to display a “packed on” label on prepared foods if a compliant quality or safety date is also displayed; exempts infant formula, eggs, pasteurized in-shell eggs, beer, and wine/spirits form these labeling requirements.</a:t>
            </a:r>
          </a:p>
          <a:p>
            <a:pPr marL="0" indent="0" fontAlgn="base">
              <a:buNone/>
            </a:pPr>
            <a:endParaRPr lang="en-US" dirty="0"/>
          </a:p>
          <a:p>
            <a:r>
              <a:rPr lang="en-US" sz="2400" dirty="0">
                <a:solidFill>
                  <a:srgbClr val="0070C0"/>
                </a:solidFill>
                <a:latin typeface="+mj-lt"/>
              </a:rPr>
              <a:t>Effective date: July 1, 2026</a:t>
            </a:r>
          </a:p>
          <a:p>
            <a:endParaRPr lang="en-US" dirty="0"/>
          </a:p>
        </p:txBody>
      </p:sp>
    </p:spTree>
    <p:extLst>
      <p:ext uri="{BB962C8B-B14F-4D97-AF65-F5344CB8AC3E}">
        <p14:creationId xmlns:p14="http://schemas.microsoft.com/office/powerpoint/2010/main" val="100076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690CB-D3E1-9B28-EFD5-9A9680B3FC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29D35D-71CC-ED1C-3061-84A0DDC541BB}"/>
              </a:ext>
            </a:extLst>
          </p:cNvPr>
          <p:cNvSpPr>
            <a:spLocks noGrp="1"/>
          </p:cNvSpPr>
          <p:nvPr>
            <p:ph type="title"/>
          </p:nvPr>
        </p:nvSpPr>
        <p:spPr>
          <a:xfrm>
            <a:off x="256309" y="286604"/>
            <a:ext cx="11776364" cy="794052"/>
          </a:xfrm>
        </p:spPr>
        <p:txBody>
          <a:bodyPr/>
          <a:lstStyle/>
          <a:p>
            <a:pPr algn="ctr"/>
            <a:r>
              <a:rPr lang="en-US" dirty="0"/>
              <a:t>AB 2991: Alcohol Electronic Payment  </a:t>
            </a:r>
          </a:p>
        </p:txBody>
      </p:sp>
      <p:sp>
        <p:nvSpPr>
          <p:cNvPr id="3" name="Content Placeholder 2">
            <a:extLst>
              <a:ext uri="{FF2B5EF4-FFF2-40B4-BE49-F238E27FC236}">
                <a16:creationId xmlns:a16="http://schemas.microsoft.com/office/drawing/2014/main" id="{658263F7-E23E-A93D-E772-906BDCD643F3}"/>
              </a:ext>
            </a:extLst>
          </p:cNvPr>
          <p:cNvSpPr>
            <a:spLocks noGrp="1"/>
          </p:cNvSpPr>
          <p:nvPr>
            <p:ph idx="1"/>
          </p:nvPr>
        </p:nvSpPr>
        <p:spPr>
          <a:xfrm>
            <a:off x="218657" y="1521250"/>
            <a:ext cx="11568546" cy="5050146"/>
          </a:xfrm>
        </p:spPr>
        <p:txBody>
          <a:bodyPr>
            <a:normAutofit fontScale="70000" lnSpcReduction="20000"/>
          </a:bodyPr>
          <a:lstStyle/>
          <a:p>
            <a:pPr marL="0" indent="0">
              <a:buNone/>
            </a:pPr>
            <a:endParaRPr lang="en-US" sz="2600" dirty="0"/>
          </a:p>
          <a:p>
            <a:pPr marL="0" indent="0">
              <a:buNone/>
            </a:pPr>
            <a:r>
              <a:rPr lang="en-US" sz="2600" dirty="0"/>
              <a:t>Payment from a retailer licensee to a wholesaler licensee for delivery of beer, wine, or distilled spirits shall be made by electronic funds transfer.</a:t>
            </a:r>
          </a:p>
          <a:p>
            <a:pPr marL="0" indent="0" fontAlgn="base">
              <a:buNone/>
            </a:pPr>
            <a:r>
              <a:rPr lang="en-US" sz="2600" dirty="0"/>
              <a:t>A payment may be made using cash, check, or money order only in the following instances:</a:t>
            </a:r>
          </a:p>
          <a:p>
            <a:pPr fontAlgn="base"/>
            <a:r>
              <a:rPr lang="en-US" sz="2600" dirty="0"/>
              <a:t>(1) If accepting payment following an electronic funds transfer of insufficient funds.</a:t>
            </a:r>
          </a:p>
          <a:p>
            <a:pPr fontAlgn="base"/>
            <a:r>
              <a:rPr lang="en-US" sz="2600" dirty="0"/>
              <a:t>(2) If the retailer licensee holds an interim operating permit or a temporary permit.</a:t>
            </a:r>
          </a:p>
          <a:p>
            <a:pPr fontAlgn="base"/>
            <a:r>
              <a:rPr lang="en-US" sz="2600" dirty="0"/>
              <a:t>(3) During temporary service interruption of the third-party payment processor.</a:t>
            </a:r>
          </a:p>
          <a:p>
            <a:pPr fontAlgn="base"/>
            <a:r>
              <a:rPr lang="en-US" sz="2600" dirty="0"/>
              <a:t>(4) During the first 30 days following the issuance of a license to the retailer licensee.</a:t>
            </a:r>
          </a:p>
          <a:p>
            <a:pPr marL="0" indent="0">
              <a:buNone/>
            </a:pPr>
            <a:endParaRPr lang="en-US" sz="2600" dirty="0">
              <a:solidFill>
                <a:srgbClr val="0070C0"/>
              </a:solidFill>
              <a:latin typeface="+mj-lt"/>
            </a:endParaRPr>
          </a:p>
          <a:p>
            <a:pPr marL="0" indent="0">
              <a:buNone/>
            </a:pPr>
            <a:r>
              <a:rPr lang="en-US" sz="2600" dirty="0"/>
              <a:t>A wholesaler may choose to accept credit card payments. If payment is made using a credit card, the retailer shall bear the cost of the transaction, so as to mitigate the value of secondary benefits realized by the retailer using the credit card.</a:t>
            </a:r>
            <a:endParaRPr lang="en-US" sz="2600" dirty="0">
              <a:solidFill>
                <a:srgbClr val="0070C0"/>
              </a:solidFill>
              <a:latin typeface="+mj-lt"/>
            </a:endParaRPr>
          </a:p>
          <a:p>
            <a:endParaRPr lang="en-US" sz="2600" dirty="0">
              <a:solidFill>
                <a:srgbClr val="0070C0"/>
              </a:solidFill>
              <a:latin typeface="+mj-lt"/>
            </a:endParaRPr>
          </a:p>
          <a:p>
            <a:endParaRPr lang="en-US" sz="2400" dirty="0">
              <a:solidFill>
                <a:srgbClr val="0070C0"/>
              </a:solidFill>
              <a:latin typeface="+mj-lt"/>
            </a:endParaRPr>
          </a:p>
          <a:p>
            <a:r>
              <a:rPr lang="en-US" sz="2400" dirty="0">
                <a:solidFill>
                  <a:srgbClr val="0070C0"/>
                </a:solidFill>
                <a:latin typeface="+mj-lt"/>
              </a:rPr>
              <a:t>Effective date: January 1, 2026</a:t>
            </a:r>
          </a:p>
          <a:p>
            <a:endParaRPr lang="en-US" dirty="0"/>
          </a:p>
        </p:txBody>
      </p:sp>
    </p:spTree>
    <p:extLst>
      <p:ext uri="{BB962C8B-B14F-4D97-AF65-F5344CB8AC3E}">
        <p14:creationId xmlns:p14="http://schemas.microsoft.com/office/powerpoint/2010/main" val="1321993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5" name="Rectangle 1034">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alifornia capitol one - california legislature stock pictures, royalty-free photos &amp; images">
            <a:extLst>
              <a:ext uri="{FF2B5EF4-FFF2-40B4-BE49-F238E27FC236}">
                <a16:creationId xmlns:a16="http://schemas.microsoft.com/office/drawing/2014/main" id="{9ECB5802-096F-A8D6-A6A3-E677355AC01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2261" y="905933"/>
            <a:ext cx="9599481" cy="50397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1B658D-E2D9-5E17-DEA6-C9E8FB5326EA}"/>
              </a:ext>
            </a:extLst>
          </p:cNvPr>
          <p:cNvSpPr txBox="1"/>
          <p:nvPr/>
        </p:nvSpPr>
        <p:spPr>
          <a:xfrm>
            <a:off x="1755881" y="1557196"/>
            <a:ext cx="3295462" cy="830997"/>
          </a:xfrm>
          <a:prstGeom prst="rect">
            <a:avLst/>
          </a:prstGeom>
          <a:noFill/>
        </p:spPr>
        <p:txBody>
          <a:bodyPr wrap="square" rtlCol="0">
            <a:spAutoFit/>
          </a:bodyPr>
          <a:lstStyle/>
          <a:p>
            <a:r>
              <a:rPr lang="en-US" sz="4800" dirty="0">
                <a:latin typeface="+mj-lt"/>
              </a:rPr>
              <a:t>Questions?</a:t>
            </a:r>
          </a:p>
        </p:txBody>
      </p:sp>
    </p:spTree>
    <p:extLst>
      <p:ext uri="{BB962C8B-B14F-4D97-AF65-F5344CB8AC3E}">
        <p14:creationId xmlns:p14="http://schemas.microsoft.com/office/powerpoint/2010/main" val="2589313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a:extLst>
              <a:ext uri="{FF2B5EF4-FFF2-40B4-BE49-F238E27FC236}">
                <a16:creationId xmlns:a16="http://schemas.microsoft.com/office/drawing/2014/main" id="{E9DD2F00-B29E-7BA1-D198-6160EE222FA7}"/>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endParaRPr lang="en-US" altLang="en-US" dirty="0"/>
          </a:p>
          <a:p>
            <a:pPr marL="0" indent="0" algn="ctr">
              <a:buNone/>
            </a:pPr>
            <a:endParaRPr lang="en-US" altLang="en-US" dirty="0"/>
          </a:p>
          <a:p>
            <a:pPr marL="0" indent="0" algn="ctr">
              <a:buNone/>
            </a:pPr>
            <a:endParaRPr lang="en-US" altLang="en-US" sz="1500" dirty="0"/>
          </a:p>
          <a:p>
            <a:pPr marL="0" indent="0" algn="ctr">
              <a:buNone/>
            </a:pPr>
            <a:r>
              <a:rPr lang="en-US" altLang="en-US" sz="2400" dirty="0">
                <a:solidFill>
                  <a:schemeClr val="tx1"/>
                </a:solidFill>
                <a:latin typeface="+mn-lt"/>
              </a:rPr>
              <a:t>Louie Brown</a:t>
            </a:r>
          </a:p>
          <a:p>
            <a:pPr marL="0" indent="0" algn="ctr">
              <a:buNone/>
            </a:pPr>
            <a:r>
              <a:rPr lang="en-US" altLang="en-US" sz="2400" dirty="0">
                <a:solidFill>
                  <a:schemeClr val="tx1"/>
                </a:solidFill>
                <a:latin typeface="+mn-lt"/>
              </a:rPr>
              <a:t>Kahn, Soares &amp; Conway, LLP</a:t>
            </a:r>
          </a:p>
          <a:p>
            <a:pPr marL="0" indent="0" algn="ctr">
              <a:buNone/>
            </a:pPr>
            <a:r>
              <a:rPr lang="en-US" altLang="en-US" sz="2400" dirty="0">
                <a:solidFill>
                  <a:schemeClr val="tx1"/>
                </a:solidFill>
                <a:latin typeface="+mn-lt"/>
              </a:rPr>
              <a:t>916-448-3826</a:t>
            </a:r>
          </a:p>
          <a:p>
            <a:pPr marL="0" indent="0" algn="ctr">
              <a:buNone/>
            </a:pPr>
            <a:r>
              <a:rPr lang="en-US" altLang="en-US" sz="2400" dirty="0">
                <a:solidFill>
                  <a:schemeClr val="tx1"/>
                </a:solidFill>
                <a:latin typeface="+mn-lt"/>
                <a:hlinkClick r:id="rId2">
                  <a:extLst>
                    <a:ext uri="{A12FA001-AC4F-418D-AE19-62706E023703}">
                      <ahyp:hlinkClr xmlns:ahyp="http://schemas.microsoft.com/office/drawing/2018/hyperlinkcolor" val="tx"/>
                    </a:ext>
                  </a:extLst>
                </a:hlinkClick>
              </a:rPr>
              <a:t>lbrown@kscsacramento.com</a:t>
            </a:r>
            <a:r>
              <a:rPr lang="en-US" altLang="en-US" sz="2400" dirty="0">
                <a:solidFill>
                  <a:schemeClr val="tx1"/>
                </a:solidFill>
                <a:latin typeface="+mn-lt"/>
              </a:rPr>
              <a:t> </a:t>
            </a:r>
          </a:p>
          <a:p>
            <a:pPr marL="0" indent="0" algn="ctr">
              <a:buNone/>
            </a:pPr>
            <a:r>
              <a:rPr lang="en-US" altLang="en-US" sz="2400" dirty="0">
                <a:solidFill>
                  <a:schemeClr val="tx1"/>
                </a:solidFill>
                <a:latin typeface="+mn-lt"/>
                <a:hlinkClick r:id="rId3">
                  <a:extLst>
                    <a:ext uri="{A12FA001-AC4F-418D-AE19-62706E023703}">
                      <ahyp:hlinkClr xmlns:ahyp="http://schemas.microsoft.com/office/drawing/2018/hyperlinkcolor" val="tx"/>
                    </a:ext>
                  </a:extLst>
                </a:hlinkClick>
              </a:rPr>
              <a:t>www.ksclawyers.com</a:t>
            </a:r>
            <a:endParaRPr lang="en-US" altLang="en-US" sz="2400" dirty="0">
              <a:solidFill>
                <a:schemeClr val="tx1"/>
              </a:solidFill>
              <a:latin typeface="+mn-lt"/>
            </a:endParaRPr>
          </a:p>
          <a:p>
            <a:pPr marL="0" indent="0" algn="ctr">
              <a:buNone/>
            </a:pPr>
            <a:endParaRPr lang="en-US" altLang="en-US" dirty="0"/>
          </a:p>
        </p:txBody>
      </p:sp>
      <p:pic>
        <p:nvPicPr>
          <p:cNvPr id="19460" name="Picture 1">
            <a:extLst>
              <a:ext uri="{FF2B5EF4-FFF2-40B4-BE49-F238E27FC236}">
                <a16:creationId xmlns:a16="http://schemas.microsoft.com/office/drawing/2014/main" id="{C95F015E-064D-7B7D-D7B0-E25D5FA0C4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411291"/>
            <a:ext cx="19812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45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934" y="1154117"/>
            <a:ext cx="8618899" cy="838199"/>
          </a:xfrm>
        </p:spPr>
        <p:txBody>
          <a:bodyPr>
            <a:noAutofit/>
          </a:bodyPr>
          <a:lstStyle/>
          <a:p>
            <a:pPr marL="292608" lvl="1" indent="0">
              <a:buNone/>
            </a:pPr>
            <a:r>
              <a:rPr lang="en-US" sz="4400" dirty="0">
                <a:latin typeface="+mj-lt"/>
              </a:rPr>
              <a:t>CAN’T HEAR THE PROGRAM?</a:t>
            </a:r>
          </a:p>
        </p:txBody>
      </p:sp>
      <p:sp>
        <p:nvSpPr>
          <p:cNvPr id="4" name="TextBox 3">
            <a:extLst>
              <a:ext uri="{FF2B5EF4-FFF2-40B4-BE49-F238E27FC236}">
                <a16:creationId xmlns:a16="http://schemas.microsoft.com/office/drawing/2014/main" id="{AEF7D2C3-AA3D-2BF4-04B3-00216EFE7FB9}"/>
              </a:ext>
            </a:extLst>
          </p:cNvPr>
          <p:cNvSpPr txBox="1"/>
          <p:nvPr/>
        </p:nvSpPr>
        <p:spPr>
          <a:xfrm>
            <a:off x="1594640" y="2164635"/>
            <a:ext cx="3486407" cy="1200329"/>
          </a:xfrm>
          <a:prstGeom prst="rect">
            <a:avLst/>
          </a:prstGeom>
          <a:noFill/>
        </p:spPr>
        <p:txBody>
          <a:bodyPr wrap="square" rtlCol="0">
            <a:spAutoFit/>
          </a:bodyPr>
          <a:lstStyle/>
          <a:p>
            <a:r>
              <a:rPr lang="en-US" sz="2400" dirty="0">
                <a:latin typeface="+mj-lt"/>
              </a:rPr>
              <a:t>Click the three dots at the bottom of the screen, and select Switch Audio.</a:t>
            </a:r>
          </a:p>
        </p:txBody>
      </p:sp>
      <p:pic>
        <p:nvPicPr>
          <p:cNvPr id="6" name="Picture 5">
            <a:extLst>
              <a:ext uri="{FF2B5EF4-FFF2-40B4-BE49-F238E27FC236}">
                <a16:creationId xmlns:a16="http://schemas.microsoft.com/office/drawing/2014/main" id="{8CD19114-EB17-5D16-2F2C-D0F95F615900}"/>
              </a:ext>
            </a:extLst>
          </p:cNvPr>
          <p:cNvPicPr>
            <a:picLocks noChangeAspect="1"/>
          </p:cNvPicPr>
          <p:nvPr/>
        </p:nvPicPr>
        <p:blipFill>
          <a:blip r:embed="rId2"/>
          <a:stretch>
            <a:fillRect/>
          </a:stretch>
        </p:blipFill>
        <p:spPr>
          <a:xfrm>
            <a:off x="2123405" y="3537283"/>
            <a:ext cx="2428875" cy="2333625"/>
          </a:xfrm>
          <a:prstGeom prst="rect">
            <a:avLst/>
          </a:prstGeom>
        </p:spPr>
      </p:pic>
      <p:sp>
        <p:nvSpPr>
          <p:cNvPr id="9" name="TextBox 8">
            <a:extLst>
              <a:ext uri="{FF2B5EF4-FFF2-40B4-BE49-F238E27FC236}">
                <a16:creationId xmlns:a16="http://schemas.microsoft.com/office/drawing/2014/main" id="{3EBDBB12-E16C-6DC1-48DF-3B5DC727B8FA}"/>
              </a:ext>
            </a:extLst>
          </p:cNvPr>
          <p:cNvSpPr txBox="1"/>
          <p:nvPr/>
        </p:nvSpPr>
        <p:spPr>
          <a:xfrm>
            <a:off x="6083449" y="2164634"/>
            <a:ext cx="3233928" cy="1200329"/>
          </a:xfrm>
          <a:prstGeom prst="rect">
            <a:avLst/>
          </a:prstGeom>
          <a:noFill/>
        </p:spPr>
        <p:txBody>
          <a:bodyPr wrap="square" rtlCol="0">
            <a:spAutoFit/>
          </a:bodyPr>
          <a:lstStyle/>
          <a:p>
            <a:r>
              <a:rPr lang="en-US" sz="2400" dirty="0">
                <a:latin typeface="+mj-lt"/>
              </a:rPr>
              <a:t>Select your preferred method of connection for the webinar. </a:t>
            </a:r>
          </a:p>
        </p:txBody>
      </p:sp>
      <p:pic>
        <p:nvPicPr>
          <p:cNvPr id="10" name="Picture 9">
            <a:extLst>
              <a:ext uri="{FF2B5EF4-FFF2-40B4-BE49-F238E27FC236}">
                <a16:creationId xmlns:a16="http://schemas.microsoft.com/office/drawing/2014/main" id="{6878D2A8-5987-1C13-A7D2-23A36272AA11}"/>
              </a:ext>
            </a:extLst>
          </p:cNvPr>
          <p:cNvPicPr>
            <a:picLocks noChangeAspect="1"/>
          </p:cNvPicPr>
          <p:nvPr/>
        </p:nvPicPr>
        <p:blipFill>
          <a:blip r:embed="rId3"/>
          <a:stretch>
            <a:fillRect/>
          </a:stretch>
        </p:blipFill>
        <p:spPr>
          <a:xfrm>
            <a:off x="6377850" y="3493038"/>
            <a:ext cx="2523743" cy="2347311"/>
          </a:xfrm>
          <a:prstGeom prst="rect">
            <a:avLst/>
          </a:prstGeom>
        </p:spPr>
      </p:pic>
    </p:spTree>
    <p:extLst>
      <p:ext uri="{BB962C8B-B14F-4D97-AF65-F5344CB8AC3E}">
        <p14:creationId xmlns:p14="http://schemas.microsoft.com/office/powerpoint/2010/main" val="3852472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239" y="1154117"/>
            <a:ext cx="8097625" cy="838199"/>
          </a:xfrm>
        </p:spPr>
        <p:txBody>
          <a:bodyPr>
            <a:noAutofit/>
          </a:bodyPr>
          <a:lstStyle/>
          <a:p>
            <a:pPr marL="0" indent="0">
              <a:buNone/>
            </a:pPr>
            <a:r>
              <a:rPr lang="en-US" sz="4400" dirty="0">
                <a:latin typeface="+mj-lt"/>
              </a:rPr>
              <a:t>QUESTIONS DURING PROGRAM</a:t>
            </a:r>
          </a:p>
        </p:txBody>
      </p:sp>
      <p:pic>
        <p:nvPicPr>
          <p:cNvPr id="2" name="Picture 1">
            <a:extLst>
              <a:ext uri="{FF2B5EF4-FFF2-40B4-BE49-F238E27FC236}">
                <a16:creationId xmlns:a16="http://schemas.microsoft.com/office/drawing/2014/main" id="{89B40220-4A7A-E929-117C-DA6D398D5389}"/>
              </a:ext>
            </a:extLst>
          </p:cNvPr>
          <p:cNvPicPr>
            <a:picLocks noChangeAspect="1"/>
          </p:cNvPicPr>
          <p:nvPr/>
        </p:nvPicPr>
        <p:blipFill>
          <a:blip r:embed="rId2"/>
          <a:stretch>
            <a:fillRect/>
          </a:stretch>
        </p:blipFill>
        <p:spPr>
          <a:xfrm>
            <a:off x="6400800" y="2677084"/>
            <a:ext cx="3733800" cy="1895475"/>
          </a:xfrm>
          <a:prstGeom prst="rect">
            <a:avLst/>
          </a:prstGeom>
        </p:spPr>
      </p:pic>
      <p:sp>
        <p:nvSpPr>
          <p:cNvPr id="4" name="TextBox 3">
            <a:extLst>
              <a:ext uri="{FF2B5EF4-FFF2-40B4-BE49-F238E27FC236}">
                <a16:creationId xmlns:a16="http://schemas.microsoft.com/office/drawing/2014/main" id="{3E9460A9-6E51-1F39-D34B-EF51AA4EE963}"/>
              </a:ext>
            </a:extLst>
          </p:cNvPr>
          <p:cNvSpPr txBox="1"/>
          <p:nvPr/>
        </p:nvSpPr>
        <p:spPr>
          <a:xfrm>
            <a:off x="1975428" y="2202682"/>
            <a:ext cx="3188208" cy="3323987"/>
          </a:xfrm>
          <a:prstGeom prst="rect">
            <a:avLst/>
          </a:prstGeom>
          <a:noFill/>
        </p:spPr>
        <p:txBody>
          <a:bodyPr wrap="square" rtlCol="0">
            <a:spAutoFit/>
          </a:bodyPr>
          <a:lstStyle/>
          <a:p>
            <a:endParaRPr lang="en-US" dirty="0">
              <a:latin typeface="+mj-lt"/>
            </a:endParaRPr>
          </a:p>
          <a:p>
            <a:r>
              <a:rPr lang="en-US" sz="2400" dirty="0">
                <a:latin typeface="+mj-lt"/>
              </a:rPr>
              <a:t>Use the Q&amp;A Box on the right side of your screen to send questions during the presentation.  </a:t>
            </a:r>
          </a:p>
          <a:p>
            <a:endParaRPr lang="en-US" sz="2400" dirty="0">
              <a:latin typeface="+mj-lt"/>
            </a:endParaRPr>
          </a:p>
          <a:p>
            <a:r>
              <a:rPr lang="en-US" sz="2400" b="1" dirty="0">
                <a:latin typeface="+mj-lt"/>
              </a:rPr>
              <a:t>Send questions to </a:t>
            </a:r>
            <a:br>
              <a:rPr lang="en-US" sz="2400" b="1" dirty="0">
                <a:latin typeface="+mj-lt"/>
              </a:rPr>
            </a:br>
            <a:r>
              <a:rPr lang="en-US" sz="2400" b="1" dirty="0">
                <a:latin typeface="+mj-lt"/>
              </a:rPr>
              <a:t>All Panelists</a:t>
            </a:r>
            <a:endParaRPr lang="en-US" sz="2400" dirty="0">
              <a:latin typeface="+mj-lt"/>
            </a:endParaRPr>
          </a:p>
        </p:txBody>
      </p:sp>
    </p:spTree>
    <p:extLst>
      <p:ext uri="{BB962C8B-B14F-4D97-AF65-F5344CB8AC3E}">
        <p14:creationId xmlns:p14="http://schemas.microsoft.com/office/powerpoint/2010/main" val="178467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2587" y="1154117"/>
            <a:ext cx="6665614" cy="838199"/>
          </a:xfrm>
        </p:spPr>
        <p:txBody>
          <a:bodyPr>
            <a:noAutofit/>
          </a:bodyPr>
          <a:lstStyle/>
          <a:p>
            <a:pPr marL="0" indent="0">
              <a:buNone/>
            </a:pPr>
            <a:r>
              <a:rPr lang="en-US" sz="4800" dirty="0">
                <a:latin typeface="+mj-lt"/>
              </a:rPr>
              <a:t>WEBINAR DISCLOSURE</a:t>
            </a:r>
          </a:p>
        </p:txBody>
      </p:sp>
      <p:sp>
        <p:nvSpPr>
          <p:cNvPr id="5" name="TextBox 4"/>
          <p:cNvSpPr txBox="1"/>
          <p:nvPr/>
        </p:nvSpPr>
        <p:spPr>
          <a:xfrm>
            <a:off x="868051" y="1917569"/>
            <a:ext cx="10287000" cy="4154984"/>
          </a:xfrm>
          <a:prstGeom prst="rect">
            <a:avLst/>
          </a:prstGeom>
          <a:noFill/>
        </p:spPr>
        <p:txBody>
          <a:bodyPr wrap="square" rtlCol="0">
            <a:spAutoFit/>
          </a:bodyPr>
          <a:lstStyle/>
          <a:p>
            <a:r>
              <a:rPr lang="en-US" sz="2200" dirty="0">
                <a:latin typeface="+mj-lt"/>
              </a:rPr>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endParaRPr lang="en-US" sz="2200" dirty="0">
              <a:latin typeface="+mj-lt"/>
            </a:endParaRPr>
          </a:p>
          <a:p>
            <a:r>
              <a:rPr lang="en-US" sz="2200" dirty="0">
                <a:latin typeface="+mj-lt"/>
              </a:rPr>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p>
        </p:txBody>
      </p:sp>
    </p:spTree>
    <p:extLst>
      <p:ext uri="{BB962C8B-B14F-4D97-AF65-F5344CB8AC3E}">
        <p14:creationId xmlns:p14="http://schemas.microsoft.com/office/powerpoint/2010/main" val="42085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EF0F61-82CB-C3FE-62DE-321673014E2D}"/>
              </a:ext>
            </a:extLst>
          </p:cNvPr>
          <p:cNvSpPr txBox="1">
            <a:spLocks/>
          </p:cNvSpPr>
          <p:nvPr/>
        </p:nvSpPr>
        <p:spPr bwMode="auto">
          <a:xfrm>
            <a:off x="2337034" y="731832"/>
            <a:ext cx="6400800" cy="868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altLang="en-US" sz="4000" kern="0" dirty="0">
              <a:solidFill>
                <a:srgbClr val="A6B727"/>
              </a:solidFill>
              <a:latin typeface="Montserrat Medium" panose="00000600000000000000" pitchFamily="2" charset="0"/>
            </a:endParaRPr>
          </a:p>
        </p:txBody>
      </p:sp>
      <p:pic>
        <p:nvPicPr>
          <p:cNvPr id="5" name="Picture 4">
            <a:extLst>
              <a:ext uri="{FF2B5EF4-FFF2-40B4-BE49-F238E27FC236}">
                <a16:creationId xmlns:a16="http://schemas.microsoft.com/office/drawing/2014/main" id="{D7CE9EEF-18BE-A718-F8D2-A88DA54711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400" y="1954363"/>
            <a:ext cx="2191544" cy="2191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3DC8C61-C68B-F9BE-B840-35839B834AA3}"/>
              </a:ext>
            </a:extLst>
          </p:cNvPr>
          <p:cNvSpPr txBox="1"/>
          <p:nvPr/>
        </p:nvSpPr>
        <p:spPr>
          <a:xfrm>
            <a:off x="1586345" y="4341064"/>
            <a:ext cx="4509655" cy="1938992"/>
          </a:xfrm>
          <a:prstGeom prst="rect">
            <a:avLst/>
          </a:prstGeom>
          <a:noFill/>
        </p:spPr>
        <p:txBody>
          <a:bodyPr wrap="square" rtlCol="0">
            <a:spAutoFit/>
          </a:bodyPr>
          <a:lstStyle/>
          <a:p>
            <a:pPr marL="0" indent="0" algn="ctr">
              <a:buFontTx/>
              <a:buNone/>
            </a:pPr>
            <a:r>
              <a:rPr lang="en-US" altLang="en-US" sz="2400" dirty="0">
                <a:latin typeface="+mj-lt"/>
              </a:rPr>
              <a:t>Louie Brown</a:t>
            </a:r>
          </a:p>
          <a:p>
            <a:pPr marL="0" indent="0" algn="ctr">
              <a:buFontTx/>
              <a:buNone/>
            </a:pPr>
            <a:r>
              <a:rPr lang="en-US" altLang="en-US" sz="2400" dirty="0">
                <a:latin typeface="+mj-lt"/>
              </a:rPr>
              <a:t>Kahn, Soares &amp; Conway, LLP</a:t>
            </a:r>
          </a:p>
          <a:p>
            <a:pPr marL="0" indent="0" algn="ctr">
              <a:buFontTx/>
              <a:buNone/>
            </a:pPr>
            <a:r>
              <a:rPr lang="en-US" altLang="en-US" sz="2400" dirty="0">
                <a:latin typeface="+mj-lt"/>
              </a:rPr>
              <a:t>(916) 448-3826</a:t>
            </a:r>
          </a:p>
          <a:p>
            <a:pPr marL="0" indent="0" algn="ctr">
              <a:buFontTx/>
              <a:buNone/>
            </a:pPr>
            <a:r>
              <a:rPr lang="en-US" altLang="en-US" sz="2400" dirty="0">
                <a:latin typeface="+mj-lt"/>
                <a:hlinkClick r:id="rId3"/>
              </a:rPr>
              <a:t>lbrown@ksclawyers.com</a:t>
            </a:r>
            <a:endParaRPr lang="en-US" altLang="en-US" sz="2400" dirty="0">
              <a:latin typeface="+mj-lt"/>
            </a:endParaRPr>
          </a:p>
          <a:p>
            <a:pPr algn="ctr"/>
            <a:r>
              <a:rPr lang="en-US" altLang="en-US" sz="2400" dirty="0">
                <a:latin typeface="+mj-lt"/>
                <a:hlinkClick r:id="rId4"/>
              </a:rPr>
              <a:t>www.ksclawyers.com</a:t>
            </a:r>
            <a:endParaRPr lang="en-US" altLang="en-US" sz="2400" dirty="0">
              <a:latin typeface="+mj-lt"/>
            </a:endParaRPr>
          </a:p>
        </p:txBody>
      </p:sp>
      <p:sp>
        <p:nvSpPr>
          <p:cNvPr id="8" name="TextBox 7">
            <a:extLst>
              <a:ext uri="{FF2B5EF4-FFF2-40B4-BE49-F238E27FC236}">
                <a16:creationId xmlns:a16="http://schemas.microsoft.com/office/drawing/2014/main" id="{01264637-3798-39EE-20CA-182A4C42357C}"/>
              </a:ext>
            </a:extLst>
          </p:cNvPr>
          <p:cNvSpPr txBox="1"/>
          <p:nvPr/>
        </p:nvSpPr>
        <p:spPr>
          <a:xfrm>
            <a:off x="5829978" y="4341064"/>
            <a:ext cx="4509655" cy="1569660"/>
          </a:xfrm>
          <a:prstGeom prst="rect">
            <a:avLst/>
          </a:prstGeom>
          <a:noFill/>
        </p:spPr>
        <p:txBody>
          <a:bodyPr wrap="square" rtlCol="0">
            <a:spAutoFit/>
          </a:bodyPr>
          <a:lstStyle/>
          <a:p>
            <a:pPr marL="0" indent="0" algn="ctr">
              <a:buFontTx/>
              <a:buNone/>
            </a:pPr>
            <a:r>
              <a:rPr lang="en-US" altLang="en-US" sz="2400" dirty="0">
                <a:latin typeface="+mj-lt"/>
              </a:rPr>
              <a:t>Michel LeClerc</a:t>
            </a:r>
          </a:p>
          <a:p>
            <a:pPr marL="0" indent="0" algn="ctr">
              <a:buFontTx/>
              <a:buNone/>
            </a:pPr>
            <a:r>
              <a:rPr lang="en-US" altLang="en-US" sz="2400" dirty="0">
                <a:latin typeface="+mj-lt"/>
              </a:rPr>
              <a:t>North State Grocery</a:t>
            </a:r>
          </a:p>
          <a:p>
            <a:pPr marL="0" indent="0" algn="ctr">
              <a:buFontTx/>
              <a:buNone/>
            </a:pPr>
            <a:r>
              <a:rPr lang="en-US" altLang="en-US" sz="2400" dirty="0">
                <a:latin typeface="+mj-lt"/>
              </a:rPr>
              <a:t>(530) 377-7137</a:t>
            </a:r>
          </a:p>
          <a:p>
            <a:pPr marL="0" indent="0" algn="ctr">
              <a:buFontTx/>
              <a:buNone/>
            </a:pPr>
            <a:r>
              <a:rPr lang="en-US" altLang="en-US" sz="2400" dirty="0">
                <a:latin typeface="+mj-lt"/>
                <a:hlinkClick r:id="rId5"/>
              </a:rPr>
              <a:t>mleclerc@nsgrocery.com</a:t>
            </a:r>
            <a:endParaRPr lang="en-US" altLang="en-US" sz="2400" dirty="0">
              <a:latin typeface="+mj-lt"/>
            </a:endParaRPr>
          </a:p>
        </p:txBody>
      </p:sp>
      <p:sp>
        <p:nvSpPr>
          <p:cNvPr id="2" name="Content Placeholder 2">
            <a:extLst>
              <a:ext uri="{FF2B5EF4-FFF2-40B4-BE49-F238E27FC236}">
                <a16:creationId xmlns:a16="http://schemas.microsoft.com/office/drawing/2014/main" id="{C78F314F-91C5-C9E5-467A-B1DAEB6C89EB}"/>
              </a:ext>
            </a:extLst>
          </p:cNvPr>
          <p:cNvSpPr>
            <a:spLocks noGrp="1"/>
          </p:cNvSpPr>
          <p:nvPr>
            <p:ph idx="1"/>
          </p:nvPr>
        </p:nvSpPr>
        <p:spPr>
          <a:xfrm>
            <a:off x="1604137" y="936067"/>
            <a:ext cx="7892948" cy="838199"/>
          </a:xfrm>
        </p:spPr>
        <p:txBody>
          <a:bodyPr>
            <a:noAutofit/>
          </a:bodyPr>
          <a:lstStyle/>
          <a:p>
            <a:pPr marL="0" indent="0">
              <a:buNone/>
            </a:pPr>
            <a:r>
              <a:rPr lang="en-US" sz="4800" dirty="0">
                <a:latin typeface="+mj-lt"/>
              </a:rPr>
              <a:t>ABOUT OUR PRESENTERS</a:t>
            </a:r>
          </a:p>
        </p:txBody>
      </p:sp>
      <p:pic>
        <p:nvPicPr>
          <p:cNvPr id="6" name="Picture 5">
            <a:extLst>
              <a:ext uri="{FF2B5EF4-FFF2-40B4-BE49-F238E27FC236}">
                <a16:creationId xmlns:a16="http://schemas.microsoft.com/office/drawing/2014/main" id="{F6B7FC9C-F5D9-2A57-86CC-768D18EC82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4644" y="1951347"/>
            <a:ext cx="1780322" cy="2194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3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8B8C7-A56E-B6E2-AB06-AFFA4D8B09D6}"/>
              </a:ext>
            </a:extLst>
          </p:cNvPr>
          <p:cNvSpPr>
            <a:spLocks noGrp="1"/>
          </p:cNvSpPr>
          <p:nvPr>
            <p:ph type="title"/>
          </p:nvPr>
        </p:nvSpPr>
        <p:spPr/>
        <p:txBody>
          <a:bodyPr/>
          <a:lstStyle/>
          <a:p>
            <a:r>
              <a:rPr lang="en-US" dirty="0"/>
              <a:t>New Laws</a:t>
            </a:r>
          </a:p>
        </p:txBody>
      </p:sp>
      <p:sp>
        <p:nvSpPr>
          <p:cNvPr id="3" name="Content Placeholder 2">
            <a:extLst>
              <a:ext uri="{FF2B5EF4-FFF2-40B4-BE49-F238E27FC236}">
                <a16:creationId xmlns:a16="http://schemas.microsoft.com/office/drawing/2014/main" id="{51F5C05B-51A2-5877-55FB-F9259A3FC781}"/>
              </a:ext>
            </a:extLst>
          </p:cNvPr>
          <p:cNvSpPr>
            <a:spLocks noGrp="1"/>
          </p:cNvSpPr>
          <p:nvPr>
            <p:ph idx="1"/>
          </p:nvPr>
        </p:nvSpPr>
        <p:spPr/>
        <p:txBody>
          <a:bodyPr>
            <a:normAutofit fontScale="85000" lnSpcReduction="20000"/>
          </a:bodyPr>
          <a:lstStyle/>
          <a:p>
            <a:r>
              <a:rPr lang="en-US" sz="1200" dirty="0"/>
              <a:t>  </a:t>
            </a:r>
            <a:endParaRPr lang="en-US" dirty="0"/>
          </a:p>
          <a:p>
            <a:r>
              <a:rPr lang="en-US" sz="2600" dirty="0"/>
              <a:t>SB 22 – Gift Cards</a:t>
            </a:r>
          </a:p>
          <a:p>
            <a:r>
              <a:rPr lang="en-US" sz="2600" dirty="0"/>
              <a:t>SB 753 – Shopping Carts</a:t>
            </a:r>
          </a:p>
          <a:p>
            <a:r>
              <a:rPr lang="en-US" sz="2600" dirty="0"/>
              <a:t>AB 578 – Food Delivery Platforms </a:t>
            </a:r>
          </a:p>
          <a:p>
            <a:endParaRPr lang="en-US" sz="2600" dirty="0"/>
          </a:p>
          <a:p>
            <a:r>
              <a:rPr lang="en-US" sz="2600" dirty="0"/>
              <a:t>Refresher course…..</a:t>
            </a:r>
          </a:p>
          <a:p>
            <a:r>
              <a:rPr lang="en-US" sz="2600" dirty="0"/>
              <a:t>SB 54 – Single use packaging</a:t>
            </a:r>
          </a:p>
          <a:p>
            <a:r>
              <a:rPr lang="en-US" sz="2600" dirty="0"/>
              <a:t>SB 1053 – Bags</a:t>
            </a:r>
          </a:p>
          <a:p>
            <a:r>
              <a:rPr lang="en-US" sz="2600" dirty="0"/>
              <a:t>AB 660 – Date labeling </a:t>
            </a:r>
          </a:p>
          <a:p>
            <a:r>
              <a:rPr lang="en-US" sz="2600" dirty="0"/>
              <a:t>AB 2991 – Retailer payments</a:t>
            </a:r>
            <a:r>
              <a:rPr lang="en-US" dirty="0"/>
              <a:t> </a:t>
            </a:r>
          </a:p>
        </p:txBody>
      </p:sp>
    </p:spTree>
    <p:extLst>
      <p:ext uri="{BB962C8B-B14F-4D97-AF65-F5344CB8AC3E}">
        <p14:creationId xmlns:p14="http://schemas.microsoft.com/office/powerpoint/2010/main" val="163504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EE25-6745-4341-03DD-90293AFEB97A}"/>
              </a:ext>
            </a:extLst>
          </p:cNvPr>
          <p:cNvSpPr>
            <a:spLocks noGrp="1"/>
          </p:cNvSpPr>
          <p:nvPr>
            <p:ph type="title"/>
          </p:nvPr>
        </p:nvSpPr>
        <p:spPr>
          <a:xfrm>
            <a:off x="256309" y="286604"/>
            <a:ext cx="11776364" cy="794052"/>
          </a:xfrm>
        </p:spPr>
        <p:txBody>
          <a:bodyPr/>
          <a:lstStyle/>
          <a:p>
            <a:pPr algn="ctr"/>
            <a:r>
              <a:rPr lang="en-US" dirty="0"/>
              <a:t>SB 22: Gift certificates </a:t>
            </a:r>
          </a:p>
        </p:txBody>
      </p:sp>
      <p:sp>
        <p:nvSpPr>
          <p:cNvPr id="3" name="Content Placeholder 2">
            <a:extLst>
              <a:ext uri="{FF2B5EF4-FFF2-40B4-BE49-F238E27FC236}">
                <a16:creationId xmlns:a16="http://schemas.microsoft.com/office/drawing/2014/main" id="{477B8FC2-2278-4913-97E1-588573C0CA5A}"/>
              </a:ext>
            </a:extLst>
          </p:cNvPr>
          <p:cNvSpPr>
            <a:spLocks noGrp="1"/>
          </p:cNvSpPr>
          <p:nvPr>
            <p:ph idx="1"/>
          </p:nvPr>
        </p:nvSpPr>
        <p:spPr>
          <a:xfrm>
            <a:off x="256309" y="1711036"/>
            <a:ext cx="11568546" cy="4682837"/>
          </a:xfrm>
        </p:spPr>
        <p:txBody>
          <a:bodyPr>
            <a:normAutofit lnSpcReduction="10000"/>
          </a:bodyPr>
          <a:lstStyle/>
          <a:p>
            <a:r>
              <a:rPr lang="en-US" dirty="0"/>
              <a:t>This bill would make a gift certificate with a cash value of </a:t>
            </a:r>
            <a:r>
              <a:rPr lang="en-US" b="1" u="sng" dirty="0"/>
              <a:t>less than $15 redeemable in cash for its cash value</a:t>
            </a:r>
            <a:r>
              <a:rPr lang="en-US" dirty="0"/>
              <a:t>, with certain exceptions.  </a:t>
            </a:r>
          </a:p>
          <a:p>
            <a:pPr fontAlgn="base"/>
            <a:r>
              <a:rPr lang="en-US" dirty="0"/>
              <a:t>Expiration dates are allowed, if the expiration date appears in capital letters in at least 10-point font on the front of the gift certificate:</a:t>
            </a:r>
          </a:p>
          <a:p>
            <a:pPr fontAlgn="base"/>
            <a:r>
              <a:rPr lang="en-US" dirty="0"/>
              <a:t>(1) A gift certificate distributed by the issuer to a consumer pursuant to an awards, loyalty, or promotional program without any money or other thing of value being given in exchange for the gift certificate by the consumer.</a:t>
            </a:r>
          </a:p>
          <a:p>
            <a:pPr fontAlgn="base"/>
            <a:r>
              <a:rPr lang="en-US" dirty="0"/>
              <a:t>(2) A gift certificate donated or sold below face value at a volume discount to an employer or to a nonprofit or a charitable organization for fundraising purposes if the expiration date on that gift certificate is not more than 30 days after the date of sale.</a:t>
            </a:r>
          </a:p>
          <a:p>
            <a:pPr fontAlgn="base"/>
            <a:r>
              <a:rPr lang="en-US" dirty="0"/>
              <a:t>(3) A gift certificate that is issued for perishable food products.</a:t>
            </a:r>
          </a:p>
          <a:p>
            <a:pPr marL="0" indent="0">
              <a:buNone/>
            </a:pPr>
            <a:endParaRPr lang="en-US" sz="2400" dirty="0">
              <a:latin typeface="+mj-lt"/>
            </a:endParaRPr>
          </a:p>
          <a:p>
            <a:r>
              <a:rPr lang="en-US" sz="2400" dirty="0">
                <a:solidFill>
                  <a:srgbClr val="0070C0"/>
                </a:solidFill>
                <a:latin typeface="+mj-lt"/>
              </a:rPr>
              <a:t>Effective date: April 1, 2026</a:t>
            </a:r>
          </a:p>
          <a:p>
            <a:endParaRPr lang="en-US" dirty="0"/>
          </a:p>
        </p:txBody>
      </p:sp>
    </p:spTree>
    <p:extLst>
      <p:ext uri="{BB962C8B-B14F-4D97-AF65-F5344CB8AC3E}">
        <p14:creationId xmlns:p14="http://schemas.microsoft.com/office/powerpoint/2010/main" val="353225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65493-7261-7000-73FC-B02717B79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7033F7-DCD3-0D7E-8F74-11850818C634}"/>
              </a:ext>
            </a:extLst>
          </p:cNvPr>
          <p:cNvSpPr>
            <a:spLocks noGrp="1"/>
          </p:cNvSpPr>
          <p:nvPr>
            <p:ph type="title"/>
          </p:nvPr>
        </p:nvSpPr>
        <p:spPr>
          <a:xfrm>
            <a:off x="256309" y="286604"/>
            <a:ext cx="11776364" cy="794052"/>
          </a:xfrm>
        </p:spPr>
        <p:txBody>
          <a:bodyPr/>
          <a:lstStyle/>
          <a:p>
            <a:pPr algn="ctr"/>
            <a:r>
              <a:rPr lang="en-US" dirty="0"/>
              <a:t>SB 753: Shopping Carts </a:t>
            </a:r>
          </a:p>
        </p:txBody>
      </p:sp>
      <p:sp>
        <p:nvSpPr>
          <p:cNvPr id="3" name="Content Placeholder 2">
            <a:extLst>
              <a:ext uri="{FF2B5EF4-FFF2-40B4-BE49-F238E27FC236}">
                <a16:creationId xmlns:a16="http://schemas.microsoft.com/office/drawing/2014/main" id="{487792D2-3E71-6A8A-2096-7C57480F288E}"/>
              </a:ext>
            </a:extLst>
          </p:cNvPr>
          <p:cNvSpPr>
            <a:spLocks noGrp="1"/>
          </p:cNvSpPr>
          <p:nvPr>
            <p:ph idx="1"/>
          </p:nvPr>
        </p:nvSpPr>
        <p:spPr>
          <a:xfrm>
            <a:off x="256309" y="1711036"/>
            <a:ext cx="11568546" cy="4682837"/>
          </a:xfrm>
        </p:spPr>
        <p:txBody>
          <a:bodyPr>
            <a:normAutofit/>
          </a:bodyPr>
          <a:lstStyle/>
          <a:p>
            <a:pPr marL="0" indent="0">
              <a:buNone/>
            </a:pPr>
            <a:r>
              <a:rPr lang="en-US" dirty="0"/>
              <a:t>The bill would amend state law to remove protections for grocers which </a:t>
            </a:r>
            <a:r>
              <a:rPr lang="en-US" b="1" u="sng" dirty="0"/>
              <a:t>limits the amount a local jurisdiction can fine a grocer for recovery of stolen property and subsequently abandoned shopping cart. </a:t>
            </a:r>
          </a:p>
          <a:p>
            <a:pPr fontAlgn="base"/>
            <a:r>
              <a:rPr lang="en-US" dirty="0"/>
              <a:t>(1) Authorizes a city, county, or city and county, by ordinance, to retrieve and return shopping carts to the retailer or premises identified on the carts’ affixed sign. </a:t>
            </a:r>
          </a:p>
          <a:p>
            <a:pPr fontAlgn="base"/>
            <a:r>
              <a:rPr lang="en-US" dirty="0"/>
              <a:t>(2) Permits local jurisdictions to recover actual retrieval and return costs, not to exceed $100 per cart, from the retailer or cart owner. </a:t>
            </a:r>
          </a:p>
          <a:p>
            <a:pPr fontAlgn="base"/>
            <a:r>
              <a:rPr lang="en-US" dirty="0"/>
              <a:t>(3) Requires “actual notice” to include proof of delivery to the owner or agent and mandates that the local agency maintain a record of that proof. </a:t>
            </a:r>
          </a:p>
          <a:p>
            <a:pPr fontAlgn="base"/>
            <a:r>
              <a:rPr lang="en-US" dirty="0"/>
              <a:t>(4) Raises the maximum find from $50 to $100 per occurrence for failure to retrieve carts beyond three violations within six-month period. </a:t>
            </a:r>
            <a:endParaRPr lang="en-US" sz="2400" dirty="0">
              <a:solidFill>
                <a:srgbClr val="0070C0"/>
              </a:solidFill>
              <a:latin typeface="+mj-lt"/>
            </a:endParaRPr>
          </a:p>
          <a:p>
            <a:endParaRPr lang="en-US" sz="2400" dirty="0">
              <a:solidFill>
                <a:srgbClr val="0070C0"/>
              </a:solidFill>
              <a:latin typeface="+mj-lt"/>
            </a:endParaRPr>
          </a:p>
          <a:p>
            <a:pPr marL="0" indent="0">
              <a:buNone/>
            </a:pPr>
            <a:r>
              <a:rPr lang="en-US" sz="2400" dirty="0">
                <a:solidFill>
                  <a:srgbClr val="0070C0"/>
                </a:solidFill>
                <a:latin typeface="+mj-lt"/>
              </a:rPr>
              <a:t>Effective date: January 1, 2026</a:t>
            </a:r>
          </a:p>
          <a:p>
            <a:endParaRPr lang="en-US" dirty="0"/>
          </a:p>
        </p:txBody>
      </p:sp>
    </p:spTree>
    <p:extLst>
      <p:ext uri="{BB962C8B-B14F-4D97-AF65-F5344CB8AC3E}">
        <p14:creationId xmlns:p14="http://schemas.microsoft.com/office/powerpoint/2010/main" val="165266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D9E54-C03E-037B-ECB8-D8A6E317A3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791A0F-63EA-3830-3876-5E5A6E45BC76}"/>
              </a:ext>
            </a:extLst>
          </p:cNvPr>
          <p:cNvSpPr>
            <a:spLocks noGrp="1"/>
          </p:cNvSpPr>
          <p:nvPr>
            <p:ph type="title"/>
          </p:nvPr>
        </p:nvSpPr>
        <p:spPr>
          <a:xfrm>
            <a:off x="256309" y="286604"/>
            <a:ext cx="11776364" cy="794052"/>
          </a:xfrm>
        </p:spPr>
        <p:txBody>
          <a:bodyPr/>
          <a:lstStyle/>
          <a:p>
            <a:pPr algn="ctr"/>
            <a:r>
              <a:rPr lang="en-US" dirty="0"/>
              <a:t>AB 578: Food Delivery Platforms  </a:t>
            </a:r>
          </a:p>
        </p:txBody>
      </p:sp>
      <p:sp>
        <p:nvSpPr>
          <p:cNvPr id="3" name="Content Placeholder 2">
            <a:extLst>
              <a:ext uri="{FF2B5EF4-FFF2-40B4-BE49-F238E27FC236}">
                <a16:creationId xmlns:a16="http://schemas.microsoft.com/office/drawing/2014/main" id="{79C94723-0FB0-4F26-985B-CE112A009EDD}"/>
              </a:ext>
            </a:extLst>
          </p:cNvPr>
          <p:cNvSpPr>
            <a:spLocks noGrp="1"/>
          </p:cNvSpPr>
          <p:nvPr>
            <p:ph idx="1"/>
          </p:nvPr>
        </p:nvSpPr>
        <p:spPr>
          <a:xfrm>
            <a:off x="256309" y="1804086"/>
            <a:ext cx="11568546" cy="4589787"/>
          </a:xfrm>
        </p:spPr>
        <p:txBody>
          <a:bodyPr>
            <a:normAutofit lnSpcReduction="10000"/>
          </a:bodyPr>
          <a:lstStyle/>
          <a:p>
            <a:r>
              <a:rPr lang="en-US" dirty="0"/>
              <a:t>This bill would make it </a:t>
            </a:r>
            <a:r>
              <a:rPr lang="en-US" b="1" u="sng" dirty="0"/>
              <a:t>unlawful for a food delivery platform </a:t>
            </a:r>
            <a:r>
              <a:rPr lang="en-US" dirty="0"/>
              <a:t>to maintain a payment model that </a:t>
            </a:r>
            <a:r>
              <a:rPr lang="en-US" b="1" u="sng" dirty="0"/>
              <a:t>uses any amount designated as tips or gratuity to offset the base pay</a:t>
            </a:r>
            <a:r>
              <a:rPr lang="en-US" u="sng" dirty="0"/>
              <a:t> </a:t>
            </a:r>
            <a:r>
              <a:rPr lang="en-US" dirty="0"/>
              <a:t>to the person delivering the food or beverage. </a:t>
            </a:r>
          </a:p>
          <a:p>
            <a:pPr fontAlgn="base"/>
            <a:r>
              <a:rPr lang="en-US" dirty="0"/>
              <a:t>(1) Prohibits a food delivery platform from charging a customer a purchase price higher than the price posted by the food facility at the time of order. </a:t>
            </a:r>
          </a:p>
          <a:p>
            <a:pPr fontAlgn="base"/>
            <a:r>
              <a:rPr lang="en-US" dirty="0"/>
              <a:t>(2) Makes it unlawful for a food delivery platform to maintain a payment model that uses any amount designated as tips or gratuities to offset the base pay of delivery persons. </a:t>
            </a:r>
          </a:p>
          <a:p>
            <a:pPr fontAlgn="base"/>
            <a:r>
              <a:rPr lang="en-US" dirty="0"/>
              <a:t>(3) Requires food delivery platforms to provide an itemized cost and breakdown, including base pay, gratuity, and promotional bonuses to the customer, food facility, and delivery person. </a:t>
            </a:r>
          </a:p>
          <a:p>
            <a:pPr fontAlgn="base"/>
            <a:r>
              <a:rPr lang="en-US" dirty="0"/>
              <a:t>(4) Mandates that food delivery platforms include a clear and conspicuous customer service feature allowing contact with a real person if automated systems fail to resolve concerns. </a:t>
            </a:r>
          </a:p>
          <a:p>
            <a:pPr fontAlgn="base"/>
            <a:r>
              <a:rPr lang="en-US" dirty="0"/>
              <a:t>(5) Requires platforms to issue full or partial refunds, including gratuities, for undelivered or incorrect orders, without deducting refunded gratuities from the delivery driver.</a:t>
            </a:r>
          </a:p>
          <a:p>
            <a:pPr fontAlgn="base"/>
            <a:r>
              <a:rPr lang="en-US" sz="2400" dirty="0">
                <a:solidFill>
                  <a:srgbClr val="0070C0"/>
                </a:solidFill>
                <a:latin typeface="+mj-lt"/>
              </a:rPr>
              <a:t>Effective date: January 1, 2026</a:t>
            </a:r>
          </a:p>
          <a:p>
            <a:endParaRPr lang="en-US" dirty="0"/>
          </a:p>
        </p:txBody>
      </p:sp>
    </p:spTree>
    <p:extLst>
      <p:ext uri="{BB962C8B-B14F-4D97-AF65-F5344CB8AC3E}">
        <p14:creationId xmlns:p14="http://schemas.microsoft.com/office/powerpoint/2010/main" val="3525370880"/>
      </p:ext>
    </p:extLst>
  </p:cSld>
  <p:clrMapOvr>
    <a:masterClrMapping/>
  </p:clrMapOvr>
</p:sld>
</file>

<file path=ppt/theme/theme1.xml><?xml version="1.0" encoding="utf-8"?>
<a:theme xmlns:a="http://schemas.openxmlformats.org/drawingml/2006/main" name="Retrospect">
  <a:themeElements>
    <a:clrScheme name="KSC">
      <a:dk1>
        <a:srgbClr val="000000"/>
      </a:dk1>
      <a:lt1>
        <a:sysClr val="window" lastClr="FFFFFF"/>
      </a:lt1>
      <a:dk2>
        <a:srgbClr val="637052"/>
      </a:dk2>
      <a:lt2>
        <a:srgbClr val="CCDDEA"/>
      </a:lt2>
      <a:accent1>
        <a:srgbClr val="A2AE91"/>
      </a:accent1>
      <a:accent2>
        <a:srgbClr val="4A533D"/>
      </a:accent2>
      <a:accent3>
        <a:srgbClr val="313829"/>
      </a:accent3>
      <a:accent4>
        <a:srgbClr val="C1C9B6"/>
      </a:accent4>
      <a:accent5>
        <a:srgbClr val="C2BC80"/>
      </a:accent5>
      <a:accent6>
        <a:srgbClr val="94A088"/>
      </a:accent6>
      <a:hlink>
        <a:srgbClr val="1773B1"/>
      </a:hlink>
      <a:folHlink>
        <a:srgbClr val="8C8C8C"/>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67399C0EACFED4BA64AFFEF1CAEE469" ma:contentTypeVersion="19" ma:contentTypeDescription="Create a new document." ma:contentTypeScope="" ma:versionID="a0124dd65c2de12fcf6f5bcfccfeecad">
  <xsd:schema xmlns:xsd="http://www.w3.org/2001/XMLSchema" xmlns:xs="http://www.w3.org/2001/XMLSchema" xmlns:p="http://schemas.microsoft.com/office/2006/metadata/properties" xmlns:ns2="4d620fa7-e1fa-41c0-86ad-762cd103c2fc" xmlns:ns3="b4180773-cb8d-486a-8ac1-7593c1f38c7a" targetNamespace="http://schemas.microsoft.com/office/2006/metadata/properties" ma:root="true" ma:fieldsID="e5aec8be95dd03880d63319994045876" ns2:_="" ns3:_="">
    <xsd:import namespace="4d620fa7-e1fa-41c0-86ad-762cd103c2fc"/>
    <xsd:import namespace="b4180773-cb8d-486a-8ac1-7593c1f38c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20fa7-e1fa-41c0-86ad-762cd103c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380a-450a-4d65-bf4b-6d20d58103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0773-cb8d-486a-8ac1-7593c1f38c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c41bfd-6308-42cb-ad3b-1ba70ca2d4be}" ma:internalName="TaxCatchAll" ma:showField="CatchAllData" ma:web="b4180773-cb8d-486a-8ac1-7593c1f38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620fa7-e1fa-41c0-86ad-762cd103c2fc">
      <Terms xmlns="http://schemas.microsoft.com/office/infopath/2007/PartnerControls"/>
    </lcf76f155ced4ddcb4097134ff3c332f>
    <TaxCatchAll xmlns="b4180773-cb8d-486a-8ac1-7593c1f38c7a" xsi:nil="true"/>
  </documentManagement>
</p:properties>
</file>

<file path=customXml/itemProps1.xml><?xml version="1.0" encoding="utf-8"?>
<ds:datastoreItem xmlns:ds="http://schemas.openxmlformats.org/officeDocument/2006/customXml" ds:itemID="{B3899F74-9EA5-4172-8BBE-12D4DB3A1109}">
  <ds:schemaRefs>
    <ds:schemaRef ds:uri="http://schemas.microsoft.com/sharepoint/v3/contenttype/forms"/>
  </ds:schemaRefs>
</ds:datastoreItem>
</file>

<file path=customXml/itemProps2.xml><?xml version="1.0" encoding="utf-8"?>
<ds:datastoreItem xmlns:ds="http://schemas.openxmlformats.org/officeDocument/2006/customXml" ds:itemID="{FF9F6D24-D2FA-40E9-8A1A-A2A801E453CE}"/>
</file>

<file path=customXml/itemProps3.xml><?xml version="1.0" encoding="utf-8"?>
<ds:datastoreItem xmlns:ds="http://schemas.openxmlformats.org/officeDocument/2006/customXml" ds:itemID="{EFCE4C73-0B68-41BD-BECC-0AECBA305FA0}">
  <ds:schemaRefs>
    <ds:schemaRef ds:uri="http://schemas.microsoft.com/office/2006/documentManagement/types"/>
    <ds:schemaRef ds:uri="b4180773-cb8d-486a-8ac1-7593c1f38c7a"/>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http://www.w3.org/XML/1998/namespace"/>
    <ds:schemaRef ds:uri="4d620fa7-e1fa-41c0-86ad-762cd103c2f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22518</TotalTime>
  <Words>1711</Words>
  <Application>Microsoft Office PowerPoint</Application>
  <PresentationFormat>Widescreen</PresentationFormat>
  <Paragraphs>114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Montserrat Medium</vt:lpstr>
      <vt:lpstr>Retrospect</vt:lpstr>
      <vt:lpstr>2026  New Laws Impacting CGA</vt:lpstr>
      <vt:lpstr>PowerPoint Presentation</vt:lpstr>
      <vt:lpstr>PowerPoint Presentation</vt:lpstr>
      <vt:lpstr>PowerPoint Presentation</vt:lpstr>
      <vt:lpstr>PowerPoint Presentation</vt:lpstr>
      <vt:lpstr>New Laws</vt:lpstr>
      <vt:lpstr>SB 22: Gift certificates </vt:lpstr>
      <vt:lpstr>SB 753: Shopping Carts </vt:lpstr>
      <vt:lpstr>AB 578: Food Delivery Platforms  </vt:lpstr>
      <vt:lpstr>SB 54: Single Use Packaging  </vt:lpstr>
      <vt:lpstr>SB 54: Single Use Packaging  </vt:lpstr>
      <vt:lpstr>SB 1053 : Bags  </vt:lpstr>
      <vt:lpstr>AB 660: Date Labeling  </vt:lpstr>
      <vt:lpstr>AB 2991: Alcohol Electronic Payment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Baskins</dc:creator>
  <cp:lastModifiedBy>Brianne Page</cp:lastModifiedBy>
  <cp:revision>19</cp:revision>
  <cp:lastPrinted>2025-11-06T17:19:37Z</cp:lastPrinted>
  <dcterms:created xsi:type="dcterms:W3CDTF">2023-01-24T18:58:13Z</dcterms:created>
  <dcterms:modified xsi:type="dcterms:W3CDTF">2025-11-11T16:23:49Z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0x010100567399C0EACFED4BA64AFFEF1CAEE469</vt:lpwstr>
  </property>
  <property fmtid="{D5CDD505-2E9C-101B-9397-08002B2CF9AE}" pid="3" name="MediaServiceImageTags">
    <vt:lpwstr/>
  </property>
  <property fmtid="{D5CDD505-2E9C-101B-9397-08002B2CF9AE}" pid="4" name="ndDocumentId">
    <vt:lpwstr>4917-7776-8056</vt:lpwstr>
  </property>
</Properties>
</file>