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6"/>
    <p:sldMasterId id="2147483652" r:id="rId7"/>
  </p:sldMasterIdLst>
  <p:notesMasterIdLst>
    <p:notesMasterId r:id="rId39"/>
  </p:notesMasterIdLst>
  <p:handoutMasterIdLst>
    <p:handoutMasterId r:id="rId40"/>
  </p:handoutMasterIdLst>
  <p:sldIdLst>
    <p:sldId id="350" r:id="rId8"/>
    <p:sldId id="360" r:id="rId9"/>
    <p:sldId id="361" r:id="rId10"/>
    <p:sldId id="362" r:id="rId11"/>
    <p:sldId id="363" r:id="rId12"/>
    <p:sldId id="257" r:id="rId13"/>
    <p:sldId id="258" r:id="rId14"/>
    <p:sldId id="259" r:id="rId15"/>
    <p:sldId id="260" r:id="rId16"/>
    <p:sldId id="261" r:id="rId17"/>
    <p:sldId id="262" r:id="rId18"/>
    <p:sldId id="263" r:id="rId19"/>
    <p:sldId id="264" r:id="rId20"/>
    <p:sldId id="357" r:id="rId21"/>
    <p:sldId id="265" r:id="rId22"/>
    <p:sldId id="266" r:id="rId23"/>
    <p:sldId id="359"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364" r:id="rId38"/>
  </p:sldIdLst>
  <p:sldSz cx="9144000" cy="5143500" type="screen16x9"/>
  <p:notesSz cx="68580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9">
          <p15:clr>
            <a:srgbClr val="A4A3A4"/>
          </p15:clr>
        </p15:guide>
        <p15:guide id="2" pos="3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C26E"/>
    <a:srgbClr val="6E9FCC"/>
    <a:srgbClr val="8BB3D6"/>
    <a:srgbClr val="B36A94"/>
    <a:srgbClr val="007078"/>
    <a:srgbClr val="FDCF85"/>
    <a:srgbClr val="FF9933"/>
    <a:srgbClr val="719F9F"/>
    <a:srgbClr val="6D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2E6F3-3FB6-421F-B7F6-2C5860494BE1}" v="6" dt="2025-06-05T00:28:19.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93918" autoAdjust="0"/>
  </p:normalViewPr>
  <p:slideViewPr>
    <p:cSldViewPr snapToGrid="0">
      <p:cViewPr varScale="1">
        <p:scale>
          <a:sx n="138" d="100"/>
          <a:sy n="138" d="100"/>
        </p:scale>
        <p:origin x="816" y="102"/>
      </p:cViewPr>
      <p:guideLst>
        <p:guide orient="horz" pos="419"/>
        <p:guide pos="300"/>
      </p:guideLst>
    </p:cSldViewPr>
  </p:slideViewPr>
  <p:notesTextViewPr>
    <p:cViewPr>
      <p:scale>
        <a:sx n="100" d="100"/>
        <a:sy n="100" d="100"/>
      </p:scale>
      <p:origin x="0" y="0"/>
    </p:cViewPr>
  </p:notesTextViewPr>
  <p:sorterViewPr>
    <p:cViewPr>
      <p:scale>
        <a:sx n="56" d="100"/>
        <a:sy n="56" d="100"/>
      </p:scale>
      <p:origin x="0" y="0"/>
    </p:cViewPr>
  </p:sorterViewPr>
  <p:notesViewPr>
    <p:cSldViewPr snapToGrid="0">
      <p:cViewPr varScale="1">
        <p:scale>
          <a:sx n="82" d="100"/>
          <a:sy n="82" d="100"/>
        </p:scale>
        <p:origin x="-303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20"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e Page" userId="e116b028-dcf7-4d21-956f-88c42d8fdb3e" providerId="ADAL" clId="{C662E6F3-3FB6-421F-B7F6-2C5860494BE1}"/>
    <pc:docChg chg="custSel addSld delSld modSld modNotesMaster modHandout">
      <pc:chgData name="Brianne Page" userId="e116b028-dcf7-4d21-956f-88c42d8fdb3e" providerId="ADAL" clId="{C662E6F3-3FB6-421F-B7F6-2C5860494BE1}" dt="2025-06-05T00:28:19.174" v="111"/>
      <pc:docMkLst>
        <pc:docMk/>
      </pc:docMkLst>
      <pc:sldChg chg="del">
        <pc:chgData name="Brianne Page" userId="e116b028-dcf7-4d21-956f-88c42d8fdb3e" providerId="ADAL" clId="{C662E6F3-3FB6-421F-B7F6-2C5860494BE1}" dt="2025-06-05T00:20:58.122" v="11" actId="47"/>
        <pc:sldMkLst>
          <pc:docMk/>
          <pc:sldMk cId="3914406750" sldId="280"/>
        </pc:sldMkLst>
      </pc:sldChg>
      <pc:sldChg chg="del">
        <pc:chgData name="Brianne Page" userId="e116b028-dcf7-4d21-956f-88c42d8fdb3e" providerId="ADAL" clId="{C662E6F3-3FB6-421F-B7F6-2C5860494BE1}" dt="2025-06-05T00:20:59.375" v="12" actId="47"/>
        <pc:sldMkLst>
          <pc:docMk/>
          <pc:sldMk cId="4020661875" sldId="281"/>
        </pc:sldMkLst>
      </pc:sldChg>
      <pc:sldChg chg="delSp modSp mod">
        <pc:chgData name="Brianne Page" userId="e116b028-dcf7-4d21-956f-88c42d8fdb3e" providerId="ADAL" clId="{C662E6F3-3FB6-421F-B7F6-2C5860494BE1}" dt="2025-06-05T00:22:55.630" v="93" actId="113"/>
        <pc:sldMkLst>
          <pc:docMk/>
          <pc:sldMk cId="0" sldId="350"/>
        </pc:sldMkLst>
        <pc:spChg chg="mod">
          <ac:chgData name="Brianne Page" userId="e116b028-dcf7-4d21-956f-88c42d8fdb3e" providerId="ADAL" clId="{C662E6F3-3FB6-421F-B7F6-2C5860494BE1}" dt="2025-06-05T00:22:29.969" v="84" actId="1076"/>
          <ac:spMkLst>
            <pc:docMk/>
            <pc:sldMk cId="0" sldId="350"/>
            <ac:spMk id="2051" creationId="{00000000-0000-0000-0000-000000000000}"/>
          </ac:spMkLst>
        </pc:spChg>
        <pc:spChg chg="mod">
          <ac:chgData name="Brianne Page" userId="e116b028-dcf7-4d21-956f-88c42d8fdb3e" providerId="ADAL" clId="{C662E6F3-3FB6-421F-B7F6-2C5860494BE1}" dt="2025-06-05T00:22:55.630" v="93" actId="113"/>
          <ac:spMkLst>
            <pc:docMk/>
            <pc:sldMk cId="0" sldId="350"/>
            <ac:spMk id="2052" creationId="{00000000-0000-0000-0000-000000000000}"/>
          </ac:spMkLst>
        </pc:spChg>
        <pc:picChg chg="del">
          <ac:chgData name="Brianne Page" userId="e116b028-dcf7-4d21-956f-88c42d8fdb3e" providerId="ADAL" clId="{C662E6F3-3FB6-421F-B7F6-2C5860494BE1}" dt="2025-06-05T00:21:15.374" v="13" actId="478"/>
          <ac:picMkLst>
            <pc:docMk/>
            <pc:sldMk cId="0" sldId="350"/>
            <ac:picMk id="3" creationId="{0D5C8CDE-60FD-594C-7A8B-7E39FD82CC99}"/>
          </ac:picMkLst>
        </pc:picChg>
      </pc:sldChg>
      <pc:sldChg chg="del">
        <pc:chgData name="Brianne Page" userId="e116b028-dcf7-4d21-956f-88c42d8fdb3e" providerId="ADAL" clId="{C662E6F3-3FB6-421F-B7F6-2C5860494BE1}" dt="2025-06-05T00:20:55.962" v="10" actId="47"/>
        <pc:sldMkLst>
          <pc:docMk/>
          <pc:sldMk cId="958452560" sldId="358"/>
        </pc:sldMkLst>
      </pc:sldChg>
      <pc:sldChg chg="add">
        <pc:chgData name="Brianne Page" userId="e116b028-dcf7-4d21-956f-88c42d8fdb3e" providerId="ADAL" clId="{C662E6F3-3FB6-421F-B7F6-2C5860494BE1}" dt="2025-06-05T00:20:30.646" v="1"/>
        <pc:sldMkLst>
          <pc:docMk/>
          <pc:sldMk cId="2993670528" sldId="360"/>
        </pc:sldMkLst>
      </pc:sldChg>
      <pc:sldChg chg="add">
        <pc:chgData name="Brianne Page" userId="e116b028-dcf7-4d21-956f-88c42d8fdb3e" providerId="ADAL" clId="{C662E6F3-3FB6-421F-B7F6-2C5860494BE1}" dt="2025-06-05T00:20:33.486" v="3"/>
        <pc:sldMkLst>
          <pc:docMk/>
          <pc:sldMk cId="341849728" sldId="361"/>
        </pc:sldMkLst>
      </pc:sldChg>
      <pc:sldChg chg="add">
        <pc:chgData name="Brianne Page" userId="e116b028-dcf7-4d21-956f-88c42d8fdb3e" providerId="ADAL" clId="{C662E6F3-3FB6-421F-B7F6-2C5860494BE1}" dt="2025-06-05T00:20:34.304" v="5"/>
        <pc:sldMkLst>
          <pc:docMk/>
          <pc:sldMk cId="238152714" sldId="362"/>
        </pc:sldMkLst>
      </pc:sldChg>
      <pc:sldChg chg="add">
        <pc:chgData name="Brianne Page" userId="e116b028-dcf7-4d21-956f-88c42d8fdb3e" providerId="ADAL" clId="{C662E6F3-3FB6-421F-B7F6-2C5860494BE1}" dt="2025-06-05T00:20:36.093" v="7"/>
        <pc:sldMkLst>
          <pc:docMk/>
          <pc:sldMk cId="2094427328" sldId="363"/>
        </pc:sldMkLst>
      </pc:sldChg>
      <pc:sldChg chg="modSp add mod">
        <pc:chgData name="Brianne Page" userId="e116b028-dcf7-4d21-956f-88c42d8fdb3e" providerId="ADAL" clId="{C662E6F3-3FB6-421F-B7F6-2C5860494BE1}" dt="2025-06-05T00:23:41.416" v="110" actId="113"/>
        <pc:sldMkLst>
          <pc:docMk/>
          <pc:sldMk cId="3382609559" sldId="364"/>
        </pc:sldMkLst>
        <pc:spChg chg="mod">
          <ac:chgData name="Brianne Page" userId="e116b028-dcf7-4d21-956f-88c42d8fdb3e" providerId="ADAL" clId="{C662E6F3-3FB6-421F-B7F6-2C5860494BE1}" dt="2025-06-05T00:23:27.003" v="109" actId="1076"/>
          <ac:spMkLst>
            <pc:docMk/>
            <pc:sldMk cId="3382609559" sldId="364"/>
            <ac:spMk id="2" creationId="{284A3929-E17C-9324-70EB-2EF1DA2F3B35}"/>
          </ac:spMkLst>
        </pc:spChg>
        <pc:spChg chg="mod">
          <ac:chgData name="Brianne Page" userId="e116b028-dcf7-4d21-956f-88c42d8fdb3e" providerId="ADAL" clId="{C662E6F3-3FB6-421F-B7F6-2C5860494BE1}" dt="2025-06-05T00:23:41.416" v="110" actId="113"/>
          <ac:spMkLst>
            <pc:docMk/>
            <pc:sldMk cId="3382609559" sldId="364"/>
            <ac:spMk id="3" creationId="{C82A0C46-AFEC-56C2-E6BD-BD037C8FFA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sldNum" sz="quarter" idx="3"/>
          </p:nvPr>
        </p:nvSpPr>
        <p:spPr bwMode="auto">
          <a:xfrm>
            <a:off x="3884027" y="8829676"/>
            <a:ext cx="297242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71" tIns="45286" rIns="90571" bIns="45286" numCol="1" anchor="b" anchorCtr="0" compatLnSpc="1">
            <a:prstTxWarp prst="textNoShape">
              <a:avLst/>
            </a:prstTxWarp>
          </a:bodyPr>
          <a:lstStyle>
            <a:lvl1pPr algn="r">
              <a:defRPr>
                <a:latin typeface="Arial" charset="0"/>
              </a:defRPr>
            </a:lvl1pPr>
          </a:lstStyle>
          <a:p>
            <a:pPr>
              <a:defRPr/>
            </a:pPr>
            <a:fld id="{6AC24F76-7D86-41FF-B900-ED9D082239DE}" type="slidenum">
              <a:rPr lang="en-US"/>
              <a:pPr>
                <a:defRPr/>
              </a:pPr>
              <a:t>‹#›</a:t>
            </a:fld>
            <a:endParaRPr lang="en-US" dirty="0"/>
          </a:p>
        </p:txBody>
      </p:sp>
    </p:spTree>
    <p:extLst>
      <p:ext uri="{BB962C8B-B14F-4D97-AF65-F5344CB8AC3E}">
        <p14:creationId xmlns:p14="http://schemas.microsoft.com/office/powerpoint/2010/main" val="683605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0571" tIns="45286" rIns="90571" bIns="45286"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0571" tIns="45286" rIns="90571" bIns="45286" rtlCol="0"/>
          <a:lstStyle>
            <a:lvl1pPr algn="r">
              <a:defRPr sz="1200">
                <a:latin typeface="Arial" charset="0"/>
              </a:defRPr>
            </a:lvl1pPr>
          </a:lstStyle>
          <a:p>
            <a:pPr>
              <a:defRPr/>
            </a:pPr>
            <a:fld id="{3AF49C1F-C2EC-4A2D-B4A5-1DF320796C52}" type="datetimeFigureOut">
              <a:rPr lang="en-US"/>
              <a:pPr>
                <a:defRPr/>
              </a:pPr>
              <a:t>6/4/2025</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0571" tIns="45286" rIns="90571" bIns="45286" rtlCol="0" anchor="ctr"/>
          <a:lstStyle/>
          <a:p>
            <a:pPr lvl="0"/>
            <a:endParaRPr lang="en-US" noProof="0" dirty="0"/>
          </a:p>
        </p:txBody>
      </p:sp>
      <p:sp>
        <p:nvSpPr>
          <p:cNvPr id="5" name="Notes Placeholder 4"/>
          <p:cNvSpPr>
            <a:spLocks noGrp="1"/>
          </p:cNvSpPr>
          <p:nvPr>
            <p:ph type="body" sz="quarter" idx="3"/>
          </p:nvPr>
        </p:nvSpPr>
        <p:spPr>
          <a:xfrm>
            <a:off x="686422" y="4416426"/>
            <a:ext cx="5485157" cy="4183063"/>
          </a:xfrm>
          <a:prstGeom prst="rect">
            <a:avLst/>
          </a:prstGeom>
        </p:spPr>
        <p:txBody>
          <a:bodyPr vert="horz" lIns="90571" tIns="45286" rIns="90571" bIns="452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6"/>
            <a:ext cx="2972421" cy="465138"/>
          </a:xfrm>
          <a:prstGeom prst="rect">
            <a:avLst/>
          </a:prstGeom>
        </p:spPr>
        <p:txBody>
          <a:bodyPr vert="horz" lIns="90571" tIns="45286" rIns="90571" bIns="45286"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027" y="8829676"/>
            <a:ext cx="2972421" cy="465138"/>
          </a:xfrm>
          <a:prstGeom prst="rect">
            <a:avLst/>
          </a:prstGeom>
        </p:spPr>
        <p:txBody>
          <a:bodyPr vert="horz" lIns="90571" tIns="45286" rIns="90571" bIns="45286" rtlCol="0" anchor="b"/>
          <a:lstStyle>
            <a:lvl1pPr algn="r">
              <a:defRPr sz="1200">
                <a:latin typeface="Arial" charset="0"/>
              </a:defRPr>
            </a:lvl1pPr>
          </a:lstStyle>
          <a:p>
            <a:pPr>
              <a:defRPr/>
            </a:pPr>
            <a:fld id="{01D6B588-66ED-49CA-920B-4506F48AA53D}" type="slidenum">
              <a:rPr lang="en-US"/>
              <a:pPr>
                <a:defRPr/>
              </a:pPr>
              <a:t>‹#›</a:t>
            </a:fld>
            <a:endParaRPr lang="en-US" dirty="0"/>
          </a:p>
        </p:txBody>
      </p:sp>
    </p:spTree>
    <p:extLst>
      <p:ext uri="{BB962C8B-B14F-4D97-AF65-F5344CB8AC3E}">
        <p14:creationId xmlns:p14="http://schemas.microsoft.com/office/powerpoint/2010/main" val="1916450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5891" indent="-283036" eaLnBrk="0" hangingPunct="0">
              <a:spcBef>
                <a:spcPct val="30000"/>
              </a:spcBef>
              <a:defRPr sz="1200">
                <a:solidFill>
                  <a:schemeClr val="tx1"/>
                </a:solidFill>
                <a:latin typeface="Calibri" pitchFamily="34" charset="0"/>
              </a:defRPr>
            </a:lvl2pPr>
            <a:lvl3pPr marL="1132140" indent="-226428" eaLnBrk="0" hangingPunct="0">
              <a:spcBef>
                <a:spcPct val="30000"/>
              </a:spcBef>
              <a:defRPr sz="1200">
                <a:solidFill>
                  <a:schemeClr val="tx1"/>
                </a:solidFill>
                <a:latin typeface="Calibri" pitchFamily="34" charset="0"/>
              </a:defRPr>
            </a:lvl3pPr>
            <a:lvl4pPr marL="1584997" indent="-226428" eaLnBrk="0" hangingPunct="0">
              <a:spcBef>
                <a:spcPct val="30000"/>
              </a:spcBef>
              <a:defRPr sz="1200">
                <a:solidFill>
                  <a:schemeClr val="tx1"/>
                </a:solidFill>
                <a:latin typeface="Calibri" pitchFamily="34" charset="0"/>
              </a:defRPr>
            </a:lvl4pPr>
            <a:lvl5pPr marL="2037853" indent="-226428" eaLnBrk="0" hangingPunct="0">
              <a:spcBef>
                <a:spcPct val="30000"/>
              </a:spcBef>
              <a:defRPr sz="1200">
                <a:solidFill>
                  <a:schemeClr val="tx1"/>
                </a:solidFill>
                <a:latin typeface="Calibri" pitchFamily="34" charset="0"/>
              </a:defRPr>
            </a:lvl5pPr>
            <a:lvl6pPr marL="2490708" indent="-226428" eaLnBrk="0" fontAlgn="base" hangingPunct="0">
              <a:spcBef>
                <a:spcPct val="30000"/>
              </a:spcBef>
              <a:spcAft>
                <a:spcPct val="0"/>
              </a:spcAft>
              <a:defRPr sz="1200">
                <a:solidFill>
                  <a:schemeClr val="tx1"/>
                </a:solidFill>
                <a:latin typeface="Calibri" pitchFamily="34" charset="0"/>
              </a:defRPr>
            </a:lvl6pPr>
            <a:lvl7pPr marL="2943565" indent="-226428" eaLnBrk="0" fontAlgn="base" hangingPunct="0">
              <a:spcBef>
                <a:spcPct val="30000"/>
              </a:spcBef>
              <a:spcAft>
                <a:spcPct val="0"/>
              </a:spcAft>
              <a:defRPr sz="1200">
                <a:solidFill>
                  <a:schemeClr val="tx1"/>
                </a:solidFill>
                <a:latin typeface="Calibri" pitchFamily="34" charset="0"/>
              </a:defRPr>
            </a:lvl7pPr>
            <a:lvl8pPr marL="3396421" indent="-226428" eaLnBrk="0" fontAlgn="base" hangingPunct="0">
              <a:spcBef>
                <a:spcPct val="30000"/>
              </a:spcBef>
              <a:spcAft>
                <a:spcPct val="0"/>
              </a:spcAft>
              <a:defRPr sz="1200">
                <a:solidFill>
                  <a:schemeClr val="tx1"/>
                </a:solidFill>
                <a:latin typeface="Calibri" pitchFamily="34" charset="0"/>
              </a:defRPr>
            </a:lvl8pPr>
            <a:lvl9pPr marL="3849278" indent="-22642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5B89330-B82B-4C76-9D95-AF69269866BB}" type="slidenum">
              <a:rPr lang="en-US" altLang="en-US" smtClean="0">
                <a:solidFill>
                  <a:srgbClr val="000000"/>
                </a:solidFill>
                <a:latin typeface="Arial" charset="0"/>
              </a:rPr>
              <a:pPr eaLnBrk="1" hangingPunct="1">
                <a:spcBef>
                  <a:spcPct val="0"/>
                </a:spcBef>
              </a:pPr>
              <a:t>1</a:t>
            </a:fld>
            <a:endParaRPr lang="en-US" altLang="en-US" dirty="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8938" y="112713"/>
            <a:ext cx="7227887" cy="10334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57350" y="1510903"/>
            <a:ext cx="3457575"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43525" y="1501378"/>
            <a:ext cx="3562350"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595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79388"/>
            <a:ext cx="7419975" cy="744537"/>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600200" y="1076325"/>
            <a:ext cx="7419976" cy="3819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702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3B052-9D62-475E-AA1C-682A23E030A0}" type="datetimeFigureOut">
              <a:rPr lang="en-US" smtClean="0"/>
              <a:t>6/4/2025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1DD81C-4E7E-4D1E-A45B-ADFC6856BF10}" type="slidenum">
              <a:rPr lang="en-US" smtClean="0"/>
              <a:t>‹#›</a:t>
            </a:fld>
            <a:endParaRPr lang="en-US" dirty="0"/>
          </a:p>
        </p:txBody>
      </p:sp>
    </p:spTree>
    <p:extLst>
      <p:ext uri="{BB962C8B-B14F-4D97-AF65-F5344CB8AC3E}">
        <p14:creationId xmlns:p14="http://schemas.microsoft.com/office/powerpoint/2010/main" val="199412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8938" y="112713"/>
            <a:ext cx="7227887" cy="10334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57350" y="1510903"/>
            <a:ext cx="3457575"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43525" y="1501378"/>
            <a:ext cx="3562350" cy="345162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802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79388"/>
            <a:ext cx="7419975" cy="744537"/>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1600200" y="1076325"/>
            <a:ext cx="7419976" cy="3819525"/>
          </a:xfrm>
          <a:prstGeom prst="rect">
            <a:avLst/>
          </a:prstGeom>
        </p:spPr>
        <p:txBody>
          <a:bodyPr/>
          <a:lstStyle>
            <a:lvl1pPr>
              <a:defRPr sz="2800"/>
            </a:lvl1pPr>
            <a:lvl2pPr>
              <a:defRPr sz="2400"/>
            </a:lvl2pPr>
            <a:lvl3pPr>
              <a:defRPr sz="2000"/>
            </a:lvl3pPr>
            <a:lvl4pPr marL="1719263" indent="-347663">
              <a:defRPr sz="1800"/>
            </a:lvl4pPr>
            <a:lvl5pPr marL="2176463" indent="-347663">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3713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552575" y="168275"/>
            <a:ext cx="7429500" cy="650875"/>
          </a:xfrm>
          <a:prstGeom prst="rect">
            <a:avLst/>
          </a:prstGeom>
        </p:spPr>
        <p:txBody>
          <a:bodyPr vert="horz" lIns="91440" tIns="45720" rIns="91440" bIns="45720" rtlCol="0" anchor="ctr">
            <a:normAutofit/>
          </a:bodyPr>
          <a:lstStyle/>
          <a:p>
            <a:r>
              <a:rPr lang="en-US" dirty="0"/>
              <a:t>Slide Title</a:t>
            </a:r>
          </a:p>
        </p:txBody>
      </p:sp>
      <p:sp>
        <p:nvSpPr>
          <p:cNvPr id="5" name="Text Placeholder 4"/>
          <p:cNvSpPr>
            <a:spLocks noGrp="1"/>
          </p:cNvSpPr>
          <p:nvPr>
            <p:ph type="body" idx="1"/>
          </p:nvPr>
        </p:nvSpPr>
        <p:spPr>
          <a:xfrm>
            <a:off x="1552574" y="933451"/>
            <a:ext cx="7439026" cy="3915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4522565" y="1452773"/>
            <a:ext cx="6365875" cy="2876995"/>
          </a:xfrm>
          <a:prstGeom prst="rect">
            <a:avLst/>
          </a:prstGeom>
          <a:ln>
            <a:noFill/>
          </a:ln>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457325" cy="51435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8" r:id="rId3"/>
  </p:sldLayoutIdLst>
  <p:txStyles>
    <p:titleStyle>
      <a:lvl1pPr algn="l" rtl="0" eaLnBrk="0" fontAlgn="base" hangingPunct="0">
        <a:lnSpc>
          <a:spcPct val="90000"/>
        </a:lnSpc>
        <a:spcBef>
          <a:spcPct val="0"/>
        </a:spcBef>
        <a:spcAft>
          <a:spcPct val="0"/>
        </a:spcAft>
        <a:defRPr sz="3800">
          <a:solidFill>
            <a:schemeClr val="tx1"/>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600">
          <a:solidFill>
            <a:schemeClr val="tx1"/>
          </a:solidFill>
          <a:latin typeface="Arial" charset="0"/>
        </a:defRPr>
      </a:lvl2pPr>
      <a:lvl3pPr algn="l" rtl="0" eaLnBrk="0" fontAlgn="base" hangingPunct="0">
        <a:lnSpc>
          <a:spcPct val="90000"/>
        </a:lnSpc>
        <a:spcBef>
          <a:spcPct val="0"/>
        </a:spcBef>
        <a:spcAft>
          <a:spcPct val="0"/>
        </a:spcAft>
        <a:defRPr sz="3600">
          <a:solidFill>
            <a:schemeClr val="tx1"/>
          </a:solidFill>
          <a:latin typeface="Arial" charset="0"/>
        </a:defRPr>
      </a:lvl3pPr>
      <a:lvl4pPr algn="l" rtl="0" eaLnBrk="0" fontAlgn="base" hangingPunct="0">
        <a:lnSpc>
          <a:spcPct val="90000"/>
        </a:lnSpc>
        <a:spcBef>
          <a:spcPct val="0"/>
        </a:spcBef>
        <a:spcAft>
          <a:spcPct val="0"/>
        </a:spcAft>
        <a:defRPr sz="3600">
          <a:solidFill>
            <a:schemeClr val="tx1"/>
          </a:solidFill>
          <a:latin typeface="Arial" charset="0"/>
        </a:defRPr>
      </a:lvl4pPr>
      <a:lvl5pPr algn="l" rtl="0" eaLnBrk="0" fontAlgn="base" hangingPunct="0">
        <a:lnSpc>
          <a:spcPct val="90000"/>
        </a:lnSpc>
        <a:spcBef>
          <a:spcPct val="0"/>
        </a:spcBef>
        <a:spcAft>
          <a:spcPct val="0"/>
        </a:spcAft>
        <a:defRPr sz="3600">
          <a:solidFill>
            <a:schemeClr val="tx1"/>
          </a:solidFill>
          <a:latin typeface="Arial" charset="0"/>
        </a:defRPr>
      </a:lvl5pPr>
      <a:lvl6pPr marL="457200" algn="l" rtl="0" fontAlgn="base">
        <a:lnSpc>
          <a:spcPct val="90000"/>
        </a:lnSpc>
        <a:spcBef>
          <a:spcPct val="0"/>
        </a:spcBef>
        <a:spcAft>
          <a:spcPct val="0"/>
        </a:spcAft>
        <a:defRPr sz="3400">
          <a:solidFill>
            <a:schemeClr val="bg1"/>
          </a:solidFill>
          <a:latin typeface="Arial" charset="0"/>
        </a:defRPr>
      </a:lvl6pPr>
      <a:lvl7pPr marL="914400" algn="l" rtl="0" fontAlgn="base">
        <a:lnSpc>
          <a:spcPct val="90000"/>
        </a:lnSpc>
        <a:spcBef>
          <a:spcPct val="0"/>
        </a:spcBef>
        <a:spcAft>
          <a:spcPct val="0"/>
        </a:spcAft>
        <a:defRPr sz="3400">
          <a:solidFill>
            <a:schemeClr val="bg1"/>
          </a:solidFill>
          <a:latin typeface="Arial" charset="0"/>
        </a:defRPr>
      </a:lvl7pPr>
      <a:lvl8pPr marL="1371600" algn="l" rtl="0" fontAlgn="base">
        <a:lnSpc>
          <a:spcPct val="90000"/>
        </a:lnSpc>
        <a:spcBef>
          <a:spcPct val="0"/>
        </a:spcBef>
        <a:spcAft>
          <a:spcPct val="0"/>
        </a:spcAft>
        <a:defRPr sz="3400">
          <a:solidFill>
            <a:schemeClr val="bg1"/>
          </a:solidFill>
          <a:latin typeface="Arial" charset="0"/>
        </a:defRPr>
      </a:lvl8pPr>
      <a:lvl9pPr marL="1828800" algn="l" rtl="0" fontAlgn="base">
        <a:lnSpc>
          <a:spcPct val="90000"/>
        </a:lnSpc>
        <a:spcBef>
          <a:spcPct val="0"/>
        </a:spcBef>
        <a:spcAft>
          <a:spcPct val="0"/>
        </a:spcAft>
        <a:defRPr sz="3400">
          <a:solidFill>
            <a:schemeClr val="bg1"/>
          </a:solidFill>
          <a:latin typeface="Arial" charset="0"/>
        </a:defRPr>
      </a:lvl9pPr>
    </p:titleStyle>
    <p:bodyStyle>
      <a:lvl1pPr marL="342900" indent="-342900" algn="l" rtl="0" eaLnBrk="0" fontAlgn="base" hangingPunct="0">
        <a:lnSpc>
          <a:spcPct val="100000"/>
        </a:lnSpc>
        <a:spcBef>
          <a:spcPts val="600"/>
        </a:spcBef>
        <a:spcAft>
          <a:spcPct val="0"/>
        </a:spcAft>
        <a:buSzPct val="120000"/>
        <a:buFont typeface="Wingdings" panose="05000000000000000000" pitchFamily="2" charset="2"/>
        <a:buChar char="§"/>
        <a:defRPr sz="3000">
          <a:solidFill>
            <a:schemeClr val="tx1"/>
          </a:solidFill>
          <a:latin typeface="Calibri" panose="020F0502020204030204" pitchFamily="34" charset="0"/>
          <a:ea typeface="+mn-ea"/>
          <a:cs typeface="+mn-cs"/>
        </a:defRPr>
      </a:lvl1pPr>
      <a:lvl2pPr marL="800100" indent="-342900" algn="l" rtl="0" eaLnBrk="0" fontAlgn="base" hangingPunct="0">
        <a:lnSpc>
          <a:spcPct val="100000"/>
        </a:lnSpc>
        <a:spcBef>
          <a:spcPts val="600"/>
        </a:spcBef>
        <a:spcAft>
          <a:spcPct val="0"/>
        </a:spcAft>
        <a:buChar char="–"/>
        <a:defRPr sz="2600">
          <a:solidFill>
            <a:schemeClr val="tx1"/>
          </a:solidFill>
          <a:latin typeface="Calibri" panose="020F0502020204030204" pitchFamily="34" charset="0"/>
        </a:defRPr>
      </a:lvl2pPr>
      <a:lvl3pPr marL="1257300" indent="-342900" algn="l" rtl="0" eaLnBrk="0" fontAlgn="base" hangingPunct="0">
        <a:lnSpc>
          <a:spcPct val="100000"/>
        </a:lnSpc>
        <a:spcBef>
          <a:spcPts val="6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4pPr>
      <a:lvl5pPr marL="20574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552575" y="168275"/>
            <a:ext cx="7429500" cy="650875"/>
          </a:xfrm>
          <a:prstGeom prst="rect">
            <a:avLst/>
          </a:prstGeom>
        </p:spPr>
        <p:txBody>
          <a:bodyPr vert="horz" lIns="91440" tIns="45720" rIns="91440" bIns="45720" rtlCol="0" anchor="ctr">
            <a:normAutofit/>
          </a:bodyPr>
          <a:lstStyle/>
          <a:p>
            <a:r>
              <a:rPr lang="en-US" dirty="0"/>
              <a:t>Slide Title</a:t>
            </a:r>
          </a:p>
        </p:txBody>
      </p:sp>
      <p:sp>
        <p:nvSpPr>
          <p:cNvPr id="5" name="Text Placeholder 4"/>
          <p:cNvSpPr>
            <a:spLocks noGrp="1"/>
          </p:cNvSpPr>
          <p:nvPr>
            <p:ph type="body" idx="1"/>
          </p:nvPr>
        </p:nvSpPr>
        <p:spPr>
          <a:xfrm>
            <a:off x="1552574" y="933451"/>
            <a:ext cx="7439026" cy="3915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4522565" y="1452773"/>
            <a:ext cx="6365875" cy="2876995"/>
          </a:xfrm>
          <a:prstGeom prst="rect">
            <a:avLst/>
          </a:prstGeom>
          <a:ln>
            <a:noFill/>
          </a:ln>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457325" cy="5143500"/>
          </a:xfrm>
          <a:prstGeom prst="rect">
            <a:avLst/>
          </a:prstGeom>
        </p:spPr>
      </p:pic>
    </p:spTree>
    <p:extLst>
      <p:ext uri="{BB962C8B-B14F-4D97-AF65-F5344CB8AC3E}">
        <p14:creationId xmlns:p14="http://schemas.microsoft.com/office/powerpoint/2010/main" val="1229282565"/>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rtl="0" eaLnBrk="0" fontAlgn="base" hangingPunct="0">
        <a:lnSpc>
          <a:spcPct val="90000"/>
        </a:lnSpc>
        <a:spcBef>
          <a:spcPct val="0"/>
        </a:spcBef>
        <a:spcAft>
          <a:spcPct val="0"/>
        </a:spcAft>
        <a:defRPr sz="3800">
          <a:solidFill>
            <a:schemeClr val="tx1"/>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600">
          <a:solidFill>
            <a:schemeClr val="tx1"/>
          </a:solidFill>
          <a:latin typeface="Arial" charset="0"/>
        </a:defRPr>
      </a:lvl2pPr>
      <a:lvl3pPr algn="l" rtl="0" eaLnBrk="0" fontAlgn="base" hangingPunct="0">
        <a:lnSpc>
          <a:spcPct val="90000"/>
        </a:lnSpc>
        <a:spcBef>
          <a:spcPct val="0"/>
        </a:spcBef>
        <a:spcAft>
          <a:spcPct val="0"/>
        </a:spcAft>
        <a:defRPr sz="3600">
          <a:solidFill>
            <a:schemeClr val="tx1"/>
          </a:solidFill>
          <a:latin typeface="Arial" charset="0"/>
        </a:defRPr>
      </a:lvl3pPr>
      <a:lvl4pPr algn="l" rtl="0" eaLnBrk="0" fontAlgn="base" hangingPunct="0">
        <a:lnSpc>
          <a:spcPct val="90000"/>
        </a:lnSpc>
        <a:spcBef>
          <a:spcPct val="0"/>
        </a:spcBef>
        <a:spcAft>
          <a:spcPct val="0"/>
        </a:spcAft>
        <a:defRPr sz="3600">
          <a:solidFill>
            <a:schemeClr val="tx1"/>
          </a:solidFill>
          <a:latin typeface="Arial" charset="0"/>
        </a:defRPr>
      </a:lvl4pPr>
      <a:lvl5pPr algn="l" rtl="0" eaLnBrk="0" fontAlgn="base" hangingPunct="0">
        <a:lnSpc>
          <a:spcPct val="90000"/>
        </a:lnSpc>
        <a:spcBef>
          <a:spcPct val="0"/>
        </a:spcBef>
        <a:spcAft>
          <a:spcPct val="0"/>
        </a:spcAft>
        <a:defRPr sz="3600">
          <a:solidFill>
            <a:schemeClr val="tx1"/>
          </a:solidFill>
          <a:latin typeface="Arial" charset="0"/>
        </a:defRPr>
      </a:lvl5pPr>
      <a:lvl6pPr marL="457200" algn="l" rtl="0" fontAlgn="base">
        <a:lnSpc>
          <a:spcPct val="90000"/>
        </a:lnSpc>
        <a:spcBef>
          <a:spcPct val="0"/>
        </a:spcBef>
        <a:spcAft>
          <a:spcPct val="0"/>
        </a:spcAft>
        <a:defRPr sz="3400">
          <a:solidFill>
            <a:schemeClr val="bg1"/>
          </a:solidFill>
          <a:latin typeface="Arial" charset="0"/>
        </a:defRPr>
      </a:lvl6pPr>
      <a:lvl7pPr marL="914400" algn="l" rtl="0" fontAlgn="base">
        <a:lnSpc>
          <a:spcPct val="90000"/>
        </a:lnSpc>
        <a:spcBef>
          <a:spcPct val="0"/>
        </a:spcBef>
        <a:spcAft>
          <a:spcPct val="0"/>
        </a:spcAft>
        <a:defRPr sz="3400">
          <a:solidFill>
            <a:schemeClr val="bg1"/>
          </a:solidFill>
          <a:latin typeface="Arial" charset="0"/>
        </a:defRPr>
      </a:lvl7pPr>
      <a:lvl8pPr marL="1371600" algn="l" rtl="0" fontAlgn="base">
        <a:lnSpc>
          <a:spcPct val="90000"/>
        </a:lnSpc>
        <a:spcBef>
          <a:spcPct val="0"/>
        </a:spcBef>
        <a:spcAft>
          <a:spcPct val="0"/>
        </a:spcAft>
        <a:defRPr sz="3400">
          <a:solidFill>
            <a:schemeClr val="bg1"/>
          </a:solidFill>
          <a:latin typeface="Arial" charset="0"/>
        </a:defRPr>
      </a:lvl8pPr>
      <a:lvl9pPr marL="1828800" algn="l" rtl="0" fontAlgn="base">
        <a:lnSpc>
          <a:spcPct val="90000"/>
        </a:lnSpc>
        <a:spcBef>
          <a:spcPct val="0"/>
        </a:spcBef>
        <a:spcAft>
          <a:spcPct val="0"/>
        </a:spcAft>
        <a:defRPr sz="3400">
          <a:solidFill>
            <a:schemeClr val="bg1"/>
          </a:solidFill>
          <a:latin typeface="Arial" charset="0"/>
        </a:defRPr>
      </a:lvl9pPr>
    </p:titleStyle>
    <p:bodyStyle>
      <a:lvl1pPr marL="342900" indent="-342900" algn="l" rtl="0" eaLnBrk="0" fontAlgn="base" hangingPunct="0">
        <a:lnSpc>
          <a:spcPct val="100000"/>
        </a:lnSpc>
        <a:spcBef>
          <a:spcPts val="600"/>
        </a:spcBef>
        <a:spcAft>
          <a:spcPct val="0"/>
        </a:spcAft>
        <a:buSzPct val="120000"/>
        <a:buFont typeface="Wingdings" panose="05000000000000000000" pitchFamily="2" charset="2"/>
        <a:buChar char="§"/>
        <a:defRPr sz="3000">
          <a:solidFill>
            <a:schemeClr val="tx1"/>
          </a:solidFill>
          <a:latin typeface="Calibri" panose="020F0502020204030204" pitchFamily="34" charset="0"/>
          <a:ea typeface="+mn-ea"/>
          <a:cs typeface="+mn-cs"/>
        </a:defRPr>
      </a:lvl1pPr>
      <a:lvl2pPr marL="800100" indent="-342900" algn="l" rtl="0" eaLnBrk="0" fontAlgn="base" hangingPunct="0">
        <a:lnSpc>
          <a:spcPct val="100000"/>
        </a:lnSpc>
        <a:spcBef>
          <a:spcPts val="600"/>
        </a:spcBef>
        <a:spcAft>
          <a:spcPct val="0"/>
        </a:spcAft>
        <a:buChar char="–"/>
        <a:defRPr sz="2600">
          <a:solidFill>
            <a:schemeClr val="tx1"/>
          </a:solidFill>
          <a:latin typeface="Calibri" panose="020F0502020204030204" pitchFamily="34" charset="0"/>
        </a:defRPr>
      </a:lvl2pPr>
      <a:lvl3pPr marL="1257300" indent="-342900" algn="l" rtl="0" eaLnBrk="0" fontAlgn="base" hangingPunct="0">
        <a:lnSpc>
          <a:spcPct val="100000"/>
        </a:lnSpc>
        <a:spcBef>
          <a:spcPts val="6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4pPr>
      <a:lvl5pPr marL="20574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michael.nader@ogletree.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michael.nader@ogletree.com"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1" name="Rectangle 7"/>
          <p:cNvSpPr>
            <a:spLocks noChangeArrowheads="1"/>
          </p:cNvSpPr>
          <p:nvPr/>
        </p:nvSpPr>
        <p:spPr bwMode="black">
          <a:xfrm>
            <a:off x="552034" y="1900335"/>
            <a:ext cx="821946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05000"/>
              </a:lnSpc>
              <a:spcBef>
                <a:spcPct val="10000"/>
              </a:spcBef>
              <a:buSzPct val="120000"/>
              <a:buChar char="•"/>
              <a:tabLst>
                <a:tab pos="803275" algn="l"/>
              </a:tabLst>
              <a:defRPr sz="3000">
                <a:solidFill>
                  <a:schemeClr val="tx1"/>
                </a:solidFill>
                <a:latin typeface="Arial" charset="0"/>
              </a:defRPr>
            </a:lvl1pPr>
            <a:lvl2pPr marL="742950" indent="-285750" eaLnBrk="0" hangingPunct="0">
              <a:lnSpc>
                <a:spcPct val="105000"/>
              </a:lnSpc>
              <a:spcBef>
                <a:spcPct val="10000"/>
              </a:spcBef>
              <a:buChar char="–"/>
              <a:tabLst>
                <a:tab pos="803275" algn="l"/>
              </a:tabLst>
              <a:defRPr sz="2400">
                <a:solidFill>
                  <a:schemeClr val="tx1"/>
                </a:solidFill>
                <a:latin typeface="Arial" charset="0"/>
              </a:defRPr>
            </a:lvl2pPr>
            <a:lvl3pPr marL="1143000" indent="-228600" eaLnBrk="0" hangingPunct="0">
              <a:lnSpc>
                <a:spcPct val="105000"/>
              </a:lnSpc>
              <a:spcBef>
                <a:spcPct val="10000"/>
              </a:spcBef>
              <a:buFont typeface="Wingdings" pitchFamily="2" charset="2"/>
              <a:buChar char="§"/>
              <a:tabLst>
                <a:tab pos="803275" algn="l"/>
              </a:tabLst>
              <a:defRPr sz="2000">
                <a:solidFill>
                  <a:schemeClr val="tx1"/>
                </a:solidFill>
                <a:latin typeface="Arial" charset="0"/>
              </a:defRPr>
            </a:lvl3pPr>
            <a:lvl4pPr marL="1600200" indent="-228600" eaLnBrk="0" hangingPunct="0">
              <a:spcBef>
                <a:spcPct val="20000"/>
              </a:spcBef>
              <a:buChar char="–"/>
              <a:tabLst>
                <a:tab pos="803275" algn="l"/>
              </a:tabLst>
              <a:defRPr sz="2000">
                <a:solidFill>
                  <a:schemeClr val="tx1"/>
                </a:solidFill>
                <a:latin typeface="Arial" charset="0"/>
              </a:defRPr>
            </a:lvl4pPr>
            <a:lvl5pPr marL="2057400" indent="-228600" eaLnBrk="0" hangingPunct="0">
              <a:spcBef>
                <a:spcPct val="20000"/>
              </a:spcBef>
              <a:buChar char="»"/>
              <a:tabLst>
                <a:tab pos="8032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8032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8032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8032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803275" algn="l"/>
              </a:tabLst>
              <a:defRPr sz="2000">
                <a:solidFill>
                  <a:schemeClr val="tx1"/>
                </a:solidFill>
                <a:latin typeface="Arial" charset="0"/>
              </a:defRPr>
            </a:lvl9pPr>
          </a:lstStyle>
          <a:p>
            <a:pPr eaLnBrk="1" hangingPunct="1">
              <a:lnSpc>
                <a:spcPct val="90000"/>
              </a:lnSpc>
              <a:spcBef>
                <a:spcPct val="0"/>
              </a:spcBef>
              <a:buSzTx/>
              <a:buFontTx/>
              <a:buNone/>
            </a:pPr>
            <a:r>
              <a:rPr lang="en-US" dirty="0"/>
              <a:t>PAGA REFORM: </a:t>
            </a:r>
            <a:br>
              <a:rPr lang="en-US" dirty="0"/>
            </a:br>
            <a:r>
              <a:rPr lang="en-US" dirty="0"/>
              <a:t>COMPREHENSIVE OVERVIEW, TRAINING, AUDITS, AND CURES</a:t>
            </a:r>
            <a:endParaRPr lang="en-US" altLang="en-US" dirty="0">
              <a:solidFill>
                <a:srgbClr val="FFFFFF"/>
              </a:solidFill>
            </a:endParaRPr>
          </a:p>
        </p:txBody>
      </p:sp>
      <p:sp>
        <p:nvSpPr>
          <p:cNvPr id="2052" name="Rectangle 8"/>
          <p:cNvSpPr>
            <a:spLocks noChangeArrowheads="1"/>
          </p:cNvSpPr>
          <p:nvPr/>
        </p:nvSpPr>
        <p:spPr bwMode="black">
          <a:xfrm>
            <a:off x="416792" y="3436605"/>
            <a:ext cx="5783118" cy="129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9900"/>
                </a:solidFill>
                <a:miter lim="800000"/>
                <a:headEnd/>
                <a:tailEnd/>
              </a14:hiddenLine>
            </a:ext>
          </a:extLst>
        </p:spPr>
        <p:txBody>
          <a:bodyPr/>
          <a:lstStyle>
            <a:lvl1pPr eaLnBrk="0" hangingPunct="0">
              <a:lnSpc>
                <a:spcPct val="105000"/>
              </a:lnSpc>
              <a:spcBef>
                <a:spcPct val="10000"/>
              </a:spcBef>
              <a:buSzPct val="120000"/>
              <a:buChar char="•"/>
              <a:defRPr sz="3000">
                <a:solidFill>
                  <a:schemeClr val="tx1"/>
                </a:solidFill>
                <a:latin typeface="Arial" charset="0"/>
              </a:defRPr>
            </a:lvl1pPr>
            <a:lvl2pPr marL="742950" indent="-285750" eaLnBrk="0" hangingPunct="0">
              <a:lnSpc>
                <a:spcPct val="105000"/>
              </a:lnSpc>
              <a:spcBef>
                <a:spcPct val="10000"/>
              </a:spcBef>
              <a:buChar char="–"/>
              <a:defRPr sz="2400">
                <a:solidFill>
                  <a:schemeClr val="tx1"/>
                </a:solidFill>
                <a:latin typeface="Arial" charset="0"/>
              </a:defRPr>
            </a:lvl2pPr>
            <a:lvl3pPr marL="1143000" indent="-228600" eaLnBrk="0" hangingPunct="0">
              <a:lnSpc>
                <a:spcPct val="105000"/>
              </a:lnSpc>
              <a:spcBef>
                <a:spcPct val="10000"/>
              </a:spcBef>
              <a:buFont typeface="Wingdings" pitchFamily="2" charset="2"/>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400"/>
              </a:lnSpc>
              <a:buSzPct val="160000"/>
              <a:buNone/>
            </a:pPr>
            <a:r>
              <a:rPr lang="en-US" sz="1600" b="1" dirty="0"/>
              <a:t>Hosted by</a:t>
            </a:r>
            <a:r>
              <a:rPr lang="en-US" sz="1600" dirty="0"/>
              <a:t>: CGA Educational Foundation</a:t>
            </a:r>
          </a:p>
          <a:p>
            <a:pPr eaLnBrk="1" hangingPunct="1">
              <a:lnSpc>
                <a:spcPts val="2400"/>
              </a:lnSpc>
              <a:buSzPct val="160000"/>
              <a:buNone/>
            </a:pPr>
            <a:r>
              <a:rPr lang="en-US" sz="1600" b="1" dirty="0"/>
              <a:t>Presented by</a:t>
            </a:r>
            <a:r>
              <a:rPr lang="en-US" sz="1600" dirty="0"/>
              <a:t>: Michael J. Nader (Sacramento)</a:t>
            </a:r>
            <a:br>
              <a:rPr lang="en-US" sz="1600" dirty="0"/>
            </a:br>
            <a:r>
              <a:rPr lang="en-US" sz="1600" dirty="0"/>
              <a:t>	Ogletree, Deakins, Nash, Smoak &amp; Stewart, P.C.</a:t>
            </a:r>
          </a:p>
          <a:p>
            <a:pPr eaLnBrk="1" hangingPunct="1">
              <a:lnSpc>
                <a:spcPts val="2400"/>
              </a:lnSpc>
              <a:buSzPct val="160000"/>
              <a:buNone/>
            </a:pPr>
            <a:endParaRPr lang="en-US" sz="2000" dirty="0"/>
          </a:p>
          <a:p>
            <a:pPr eaLnBrk="1" hangingPunct="1">
              <a:lnSpc>
                <a:spcPts val="2400"/>
              </a:lnSpc>
              <a:buSzPct val="160000"/>
              <a:buNone/>
            </a:pPr>
            <a:endParaRPr lang="en-US" altLang="en-US" sz="2000" dirty="0">
              <a:solidFill>
                <a:srgbClr val="FFFFFF"/>
              </a:solidFill>
            </a:endParaRPr>
          </a:p>
          <a:p>
            <a:pPr eaLnBrk="1" hangingPunct="1">
              <a:lnSpc>
                <a:spcPct val="0"/>
              </a:lnSpc>
              <a:buSzPct val="160000"/>
              <a:buFontTx/>
              <a:buNone/>
            </a:pPr>
            <a:endParaRPr lang="en-US" altLang="en-US" sz="2200" dirty="0">
              <a:solidFill>
                <a:srgbClr val="000000"/>
              </a:solidFill>
            </a:endParaRPr>
          </a:p>
        </p:txBody>
      </p:sp>
      <p:cxnSp>
        <p:nvCxnSpPr>
          <p:cNvPr id="4" name="Straight Connector 3"/>
          <p:cNvCxnSpPr/>
          <p:nvPr/>
        </p:nvCxnSpPr>
        <p:spPr>
          <a:xfrm>
            <a:off x="0" y="5119082"/>
            <a:ext cx="9144000" cy="0"/>
          </a:xfrm>
          <a:prstGeom prst="line">
            <a:avLst/>
          </a:prstGeom>
          <a:ln w="203200">
            <a:solidFill>
              <a:srgbClr val="EBC26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1714500"/>
          </a:xfrm>
          <a:prstGeom prst="rect">
            <a:avLst/>
          </a:prstGeom>
        </p:spPr>
      </p:pic>
      <p:sp>
        <p:nvSpPr>
          <p:cNvPr id="9" name="Rectangle 2"/>
          <p:cNvSpPr>
            <a:spLocks noChangeArrowheads="1"/>
          </p:cNvSpPr>
          <p:nvPr/>
        </p:nvSpPr>
        <p:spPr bwMode="auto">
          <a:xfrm>
            <a:off x="7290669" y="5007555"/>
            <a:ext cx="17415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00"/>
              </a:buClr>
              <a:buSzPct val="70000"/>
              <a:buFont typeface="Wingdings" panose="05000000000000000000" pitchFamily="2" charset="2"/>
              <a:buChar char="n"/>
              <a:defRPr kumimoji="1" sz="2600">
                <a:solidFill>
                  <a:srgbClr val="000000"/>
                </a:solidFill>
                <a:latin typeface="Arial" panose="020B0604020202020204" pitchFamily="34" charset="0"/>
              </a:defRPr>
            </a:lvl1pPr>
            <a:lvl2pPr marL="742950" indent="-285750">
              <a:spcBef>
                <a:spcPct val="20000"/>
              </a:spcBef>
              <a:buClr>
                <a:srgbClr val="000000"/>
              </a:buClr>
              <a:buSzPct val="70000"/>
              <a:buFont typeface="Wingdings" panose="05000000000000000000" pitchFamily="2" charset="2"/>
              <a:buChar char="l"/>
              <a:defRPr kumimoji="1" sz="2200">
                <a:solidFill>
                  <a:srgbClr val="000000"/>
                </a:solidFill>
                <a:latin typeface="Arial" panose="020B0604020202020204" pitchFamily="34" charset="0"/>
              </a:defRPr>
            </a:lvl2pPr>
            <a:lvl3pPr marL="1143000" indent="-228600">
              <a:spcBef>
                <a:spcPct val="20000"/>
              </a:spcBef>
              <a:buClr>
                <a:srgbClr val="000000"/>
              </a:buClr>
              <a:buSzPct val="70000"/>
              <a:buFont typeface="Wingdings" panose="05000000000000000000" pitchFamily="2" charset="2"/>
              <a:buChar char="n"/>
              <a:defRPr kumimoji="1" sz="2000">
                <a:solidFill>
                  <a:srgbClr val="000000"/>
                </a:solidFill>
                <a:latin typeface="Arial" panose="020B0604020202020204" pitchFamily="34" charset="0"/>
              </a:defRPr>
            </a:lvl3pPr>
            <a:lvl4pPr marL="1600200" indent="-228600">
              <a:spcBef>
                <a:spcPct val="20000"/>
              </a:spcBef>
              <a:buClr>
                <a:srgbClr val="000000"/>
              </a:buClr>
              <a:buSzPct val="70000"/>
              <a:buFont typeface="Wingdings" panose="05000000000000000000" pitchFamily="2" charset="2"/>
              <a:buChar char="n"/>
              <a:defRPr kumimoji="1">
                <a:solidFill>
                  <a:srgbClr val="000000"/>
                </a:solidFill>
                <a:latin typeface="Arial" panose="020B0604020202020204" pitchFamily="34" charset="0"/>
              </a:defRPr>
            </a:lvl4pPr>
            <a:lvl5pPr marL="2057400" indent="-228600">
              <a:spcBef>
                <a:spcPct val="20000"/>
              </a:spcBef>
              <a:buClr>
                <a:srgbClr val="000000"/>
              </a:buClr>
              <a:buSzPct val="70000"/>
              <a:buFont typeface="Wingdings" panose="05000000000000000000" pitchFamily="2" charset="2"/>
              <a:buChar char="n"/>
              <a:defRPr kumimoji="1"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SzPct val="70000"/>
              <a:buFont typeface="Wingdings" panose="05000000000000000000" pitchFamily="2" charset="2"/>
              <a:buChar char="n"/>
              <a:defRPr kumimoji="1"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SzPct val="70000"/>
              <a:buFont typeface="Wingdings" panose="05000000000000000000" pitchFamily="2" charset="2"/>
              <a:buChar char="n"/>
              <a:defRPr kumimoji="1"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SzPct val="70000"/>
              <a:buFont typeface="Wingdings" panose="05000000000000000000" pitchFamily="2" charset="2"/>
              <a:buChar char="n"/>
              <a:defRPr kumimoji="1"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SzPct val="70000"/>
              <a:buFont typeface="Wingdings" panose="05000000000000000000" pitchFamily="2" charset="2"/>
              <a:buChar char="n"/>
              <a:defRPr kumimoji="1" sz="1600">
                <a:solidFill>
                  <a:srgbClr val="000000"/>
                </a:solidFill>
                <a:latin typeface="Arial" panose="020B0604020202020204" pitchFamily="34" charset="0"/>
              </a:defRPr>
            </a:lvl9pPr>
          </a:lstStyle>
          <a:p>
            <a:pPr algn="r">
              <a:spcBef>
                <a:spcPct val="0"/>
              </a:spcBef>
              <a:buClrTx/>
              <a:buSzTx/>
              <a:buFontTx/>
              <a:buNone/>
            </a:pPr>
            <a:r>
              <a:rPr lang="en-US" altLang="en-US" sz="800" dirty="0">
                <a:solidFill>
                  <a:schemeClr val="bg1"/>
                </a:solidFill>
                <a:latin typeface="Calibri" panose="020F0502020204030204" pitchFamily="34" charset="0"/>
                <a:cs typeface="Calibri" panose="020F0502020204030204" pitchFamily="34" charset="0"/>
              </a:rPr>
              <a:t>© 2024, Ogletree Deakins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7036-8F89-63FE-6360-5B8548170E73}"/>
              </a:ext>
            </a:extLst>
          </p:cNvPr>
          <p:cNvSpPr>
            <a:spLocks noGrp="1"/>
          </p:cNvSpPr>
          <p:nvPr>
            <p:ph type="title"/>
          </p:nvPr>
        </p:nvSpPr>
        <p:spPr/>
        <p:txBody>
          <a:bodyPr>
            <a:normAutofit fontScale="90000"/>
          </a:bodyPr>
          <a:lstStyle/>
          <a:p>
            <a:r>
              <a:rPr lang="en-US" b="1" i="1" dirty="0"/>
              <a:t>Standing and Litigation Impact</a:t>
            </a:r>
            <a:br>
              <a:rPr lang="en-US" b="1" i="1" dirty="0"/>
            </a:br>
            <a:endParaRPr lang="en-US" dirty="0"/>
          </a:p>
        </p:txBody>
      </p:sp>
      <p:sp>
        <p:nvSpPr>
          <p:cNvPr id="3" name="Content Placeholder 2">
            <a:extLst>
              <a:ext uri="{FF2B5EF4-FFF2-40B4-BE49-F238E27FC236}">
                <a16:creationId xmlns:a16="http://schemas.microsoft.com/office/drawing/2014/main" id="{4A0C9590-762F-090C-F360-CEFA004CF8AE}"/>
              </a:ext>
            </a:extLst>
          </p:cNvPr>
          <p:cNvSpPr>
            <a:spLocks noGrp="1"/>
          </p:cNvSpPr>
          <p:nvPr>
            <p:ph idx="1"/>
          </p:nvPr>
        </p:nvSpPr>
        <p:spPr>
          <a:xfrm>
            <a:off x="1941909" y="1234068"/>
            <a:ext cx="6686550" cy="3199349"/>
          </a:xfrm>
        </p:spPr>
        <p:txBody>
          <a:bodyPr>
            <a:normAutofit/>
          </a:bodyPr>
          <a:lstStyle/>
          <a:p>
            <a:pPr lvl="0"/>
            <a:r>
              <a:rPr lang="en-US" sz="2400" dirty="0"/>
              <a:t>Plaintiff must have suffered each violation within the year before the PAGA complaint. </a:t>
            </a:r>
          </a:p>
          <a:p>
            <a:pPr lvl="0"/>
            <a:r>
              <a:rPr lang="en-US" sz="2400" dirty="0"/>
              <a:t>If compelled to individual arbitration, Plaintiff can proceed with PAGA court representation only on claims where Plaintiff prevailed. </a:t>
            </a:r>
          </a:p>
          <a:p>
            <a:pPr lvl="0"/>
            <a:r>
              <a:rPr lang="en-US" sz="2400" dirty="0"/>
              <a:t>Will make it easier to use a motion to dismiss or a motion for summary judgment to narrow claims and reduce settlements.  </a:t>
            </a:r>
          </a:p>
          <a:p>
            <a:endParaRPr lang="en-US" dirty="0"/>
          </a:p>
        </p:txBody>
      </p:sp>
    </p:spTree>
    <p:extLst>
      <p:ext uri="{BB962C8B-B14F-4D97-AF65-F5344CB8AC3E}">
        <p14:creationId xmlns:p14="http://schemas.microsoft.com/office/powerpoint/2010/main" val="372771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E51B-B8F4-D160-0DAD-3F7F590BABF7}"/>
              </a:ext>
            </a:extLst>
          </p:cNvPr>
          <p:cNvSpPr>
            <a:spLocks noGrp="1"/>
          </p:cNvSpPr>
          <p:nvPr>
            <p:ph type="title"/>
          </p:nvPr>
        </p:nvSpPr>
        <p:spPr/>
        <p:txBody>
          <a:bodyPr>
            <a:normAutofit fontScale="90000"/>
          </a:bodyPr>
          <a:lstStyle/>
          <a:p>
            <a:r>
              <a:rPr lang="en-US" b="1" i="1" dirty="0"/>
              <a:t>Penalty Structure and Reductions</a:t>
            </a:r>
            <a:br>
              <a:rPr lang="en-US" b="1" i="1" dirty="0"/>
            </a:br>
            <a:endParaRPr lang="en-US" dirty="0"/>
          </a:p>
        </p:txBody>
      </p:sp>
      <p:sp>
        <p:nvSpPr>
          <p:cNvPr id="3" name="Content Placeholder 2">
            <a:extLst>
              <a:ext uri="{FF2B5EF4-FFF2-40B4-BE49-F238E27FC236}">
                <a16:creationId xmlns:a16="http://schemas.microsoft.com/office/drawing/2014/main" id="{A75A820C-644F-DE12-F9C3-50C16C9265C0}"/>
              </a:ext>
            </a:extLst>
          </p:cNvPr>
          <p:cNvSpPr>
            <a:spLocks noGrp="1"/>
          </p:cNvSpPr>
          <p:nvPr>
            <p:ph idx="1"/>
          </p:nvPr>
        </p:nvSpPr>
        <p:spPr>
          <a:xfrm>
            <a:off x="1799062" y="1144859"/>
            <a:ext cx="7055005" cy="3583257"/>
          </a:xfrm>
        </p:spPr>
        <p:txBody>
          <a:bodyPr>
            <a:normAutofit fontScale="55000" lnSpcReduction="20000"/>
          </a:bodyPr>
          <a:lstStyle/>
          <a:p>
            <a:pPr lvl="0"/>
            <a:r>
              <a:rPr lang="en-US" dirty="0"/>
              <a:t>Penalties based on biweekly pay period. </a:t>
            </a:r>
            <a:endParaRPr lang="en-US" sz="825" dirty="0"/>
          </a:p>
          <a:p>
            <a:pPr lvl="1"/>
            <a:r>
              <a:rPr lang="en-US" dirty="0"/>
              <a:t>For weekly pay, maximum value of any PAGA action is cut in half. </a:t>
            </a:r>
            <a:endParaRPr lang="en-US" sz="788" dirty="0"/>
          </a:p>
          <a:p>
            <a:pPr lvl="0"/>
            <a:r>
              <a:rPr lang="en-US" dirty="0"/>
              <a:t>Default penalty is $100 unless exceptions apply (§2699(f)(2)(A),(B)). </a:t>
            </a:r>
            <a:endParaRPr lang="en-US" sz="825" dirty="0"/>
          </a:p>
          <a:p>
            <a:pPr lvl="0"/>
            <a:r>
              <a:rPr lang="en-US" dirty="0"/>
              <a:t>$200 penalties only if violation repeated within 5 years or intentional. </a:t>
            </a:r>
            <a:endParaRPr lang="en-US" sz="825" dirty="0"/>
          </a:p>
          <a:p>
            <a:pPr lvl="1"/>
            <a:r>
              <a:rPr lang="en-US" dirty="0"/>
              <a:t>But must be based on prior Court order or Labor Commissioner finding</a:t>
            </a:r>
            <a:endParaRPr lang="en-US" sz="788" dirty="0"/>
          </a:p>
          <a:p>
            <a:pPr lvl="0"/>
            <a:r>
              <a:rPr lang="en-US" b="1" dirty="0"/>
              <a:t>Employers who take all reasonable steps reduce penalties by 85% if before notice or by 70% if within 60 days after notice </a:t>
            </a:r>
            <a:r>
              <a:rPr lang="en-US" dirty="0"/>
              <a:t>(LC § 2699(g),(h)).</a:t>
            </a:r>
            <a:r>
              <a:rPr lang="en-US" b="1" dirty="0"/>
              <a:t> </a:t>
            </a:r>
            <a:endParaRPr lang="en-US" sz="825" b="1" dirty="0"/>
          </a:p>
          <a:p>
            <a:pPr lvl="0"/>
            <a:r>
              <a:rPr lang="en-US" dirty="0"/>
              <a:t>No penalties if the employer takes all reasonable steps and cures the violation (LC § 2699(j)). </a:t>
            </a:r>
            <a:endParaRPr lang="en-US" sz="825" dirty="0"/>
          </a:p>
          <a:p>
            <a:pPr lvl="0"/>
            <a:r>
              <a:rPr lang="en-US" dirty="0"/>
              <a:t>Penalties can be further reduced (below the 15% and 30% caps) if they would be unjust, oppressive, or confiscatory. </a:t>
            </a:r>
            <a:endParaRPr lang="en-US" sz="825" dirty="0"/>
          </a:p>
          <a:p>
            <a:endParaRPr lang="en-US" dirty="0"/>
          </a:p>
        </p:txBody>
      </p:sp>
    </p:spTree>
    <p:extLst>
      <p:ext uri="{BB962C8B-B14F-4D97-AF65-F5344CB8AC3E}">
        <p14:creationId xmlns:p14="http://schemas.microsoft.com/office/powerpoint/2010/main" val="382275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B6BB-3C39-5A8F-973A-C39F8483973D}"/>
              </a:ext>
            </a:extLst>
          </p:cNvPr>
          <p:cNvSpPr>
            <a:spLocks noGrp="1"/>
          </p:cNvSpPr>
          <p:nvPr>
            <p:ph type="title"/>
          </p:nvPr>
        </p:nvSpPr>
        <p:spPr>
          <a:xfrm>
            <a:off x="1574800" y="468082"/>
            <a:ext cx="7358743" cy="960668"/>
          </a:xfrm>
        </p:spPr>
        <p:txBody>
          <a:bodyPr>
            <a:normAutofit fontScale="90000"/>
          </a:bodyPr>
          <a:lstStyle/>
          <a:p>
            <a:br>
              <a:rPr lang="en-US" b="1" i="1" dirty="0"/>
            </a:br>
            <a:r>
              <a:rPr lang="en-US" sz="3300" b="1" i="1" dirty="0"/>
              <a:t>What Are PAGA Lawsuits Most Often About?</a:t>
            </a:r>
            <a:br>
              <a:rPr lang="en-US" sz="3300" b="1" i="1" dirty="0"/>
            </a:br>
            <a:r>
              <a:rPr lang="en-US" sz="3300" b="1" i="1" dirty="0"/>
              <a:t>Common Theories and Claims:</a:t>
            </a:r>
            <a:br>
              <a:rPr lang="en-US" sz="3300" b="1" i="1" dirty="0"/>
            </a:br>
            <a:endParaRPr lang="en-US" sz="3300" dirty="0"/>
          </a:p>
        </p:txBody>
      </p:sp>
      <p:sp>
        <p:nvSpPr>
          <p:cNvPr id="3" name="Content Placeholder 2">
            <a:extLst>
              <a:ext uri="{FF2B5EF4-FFF2-40B4-BE49-F238E27FC236}">
                <a16:creationId xmlns:a16="http://schemas.microsoft.com/office/drawing/2014/main" id="{F9D984CC-D3F9-D21B-20A8-91AE3F1A058A}"/>
              </a:ext>
            </a:extLst>
          </p:cNvPr>
          <p:cNvSpPr>
            <a:spLocks noGrp="1"/>
          </p:cNvSpPr>
          <p:nvPr>
            <p:ph idx="1"/>
          </p:nvPr>
        </p:nvSpPr>
        <p:spPr>
          <a:xfrm>
            <a:off x="1941909" y="1611086"/>
            <a:ext cx="6686550" cy="3064332"/>
          </a:xfrm>
        </p:spPr>
        <p:txBody>
          <a:bodyPr>
            <a:normAutofit fontScale="62500" lnSpcReduction="20000"/>
          </a:bodyPr>
          <a:lstStyle/>
          <a:p>
            <a:pPr lvl="0"/>
            <a:r>
              <a:rPr lang="en-US" b="1" dirty="0"/>
              <a:t>Unpaid Wages:</a:t>
            </a:r>
            <a:endParaRPr lang="en-US" sz="825" dirty="0"/>
          </a:p>
          <a:p>
            <a:pPr lvl="1"/>
            <a:r>
              <a:rPr lang="en-US" dirty="0"/>
              <a:t>Off-the-clock work (pre-shift, post-shift, security checks, donning/doffing, training). </a:t>
            </a:r>
            <a:endParaRPr lang="en-US" sz="788" dirty="0"/>
          </a:p>
          <a:p>
            <a:pPr lvl="1"/>
            <a:r>
              <a:rPr lang="en-US" dirty="0"/>
              <a:t>Working during meal and rest breaks. </a:t>
            </a:r>
            <a:endParaRPr lang="en-US" sz="788" dirty="0"/>
          </a:p>
          <a:p>
            <a:pPr lvl="1"/>
            <a:r>
              <a:rPr lang="en-US" dirty="0"/>
              <a:t>Rounding for pay purposes. </a:t>
            </a:r>
            <a:endParaRPr lang="en-US" sz="788" dirty="0"/>
          </a:p>
          <a:p>
            <a:pPr lvl="1"/>
            <a:r>
              <a:rPr lang="en-US" dirty="0"/>
              <a:t>Owed reporting time wages not received or paid at incorrect rate. </a:t>
            </a:r>
            <a:endParaRPr lang="en-US" sz="788" dirty="0"/>
          </a:p>
          <a:p>
            <a:pPr lvl="1"/>
            <a:r>
              <a:rPr lang="en-US" dirty="0"/>
              <a:t>Split-shift premium not paid. </a:t>
            </a:r>
            <a:endParaRPr lang="en-US" sz="788" dirty="0"/>
          </a:p>
          <a:p>
            <a:pPr lvl="1"/>
            <a:r>
              <a:rPr lang="en-US" dirty="0"/>
              <a:t>Controlled standby without pay. </a:t>
            </a:r>
            <a:endParaRPr lang="en-US" sz="788" dirty="0"/>
          </a:p>
          <a:p>
            <a:pPr lvl="0"/>
            <a:r>
              <a:rPr lang="en-US" b="1" dirty="0"/>
              <a:t>Unpaid Overtime:</a:t>
            </a:r>
            <a:endParaRPr lang="en-US" sz="825" dirty="0"/>
          </a:p>
          <a:p>
            <a:pPr lvl="1"/>
            <a:r>
              <a:rPr lang="en-US" dirty="0"/>
              <a:t>Overtime not paid at regular rate. </a:t>
            </a:r>
            <a:endParaRPr lang="en-US" sz="788" dirty="0"/>
          </a:p>
          <a:p>
            <a:pPr lvl="2"/>
            <a:r>
              <a:rPr lang="en-US" dirty="0"/>
              <a:t>Shift premiums, bonuses not included </a:t>
            </a:r>
            <a:endParaRPr lang="en-US" sz="825" dirty="0"/>
          </a:p>
          <a:p>
            <a:endParaRPr lang="en-US" dirty="0"/>
          </a:p>
        </p:txBody>
      </p:sp>
    </p:spTree>
    <p:extLst>
      <p:ext uri="{BB962C8B-B14F-4D97-AF65-F5344CB8AC3E}">
        <p14:creationId xmlns:p14="http://schemas.microsoft.com/office/powerpoint/2010/main" val="319527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873F-9BE5-142A-19EF-5820390F1163}"/>
              </a:ext>
            </a:extLst>
          </p:cNvPr>
          <p:cNvSpPr>
            <a:spLocks noGrp="1"/>
          </p:cNvSpPr>
          <p:nvPr>
            <p:ph type="title"/>
          </p:nvPr>
        </p:nvSpPr>
        <p:spPr>
          <a:xfrm>
            <a:off x="1545771" y="468082"/>
            <a:ext cx="7380515" cy="960668"/>
          </a:xfrm>
        </p:spPr>
        <p:txBody>
          <a:bodyPr>
            <a:noAutofit/>
          </a:bodyPr>
          <a:lstStyle/>
          <a:p>
            <a:br>
              <a:rPr lang="en-US" sz="3000" b="1" i="1" dirty="0"/>
            </a:br>
            <a:r>
              <a:rPr lang="en-US" sz="3000" b="1" i="1" dirty="0"/>
              <a:t>What Are PAGA Lawsuits Most Often About?</a:t>
            </a:r>
            <a:br>
              <a:rPr lang="en-US" sz="3000" dirty="0"/>
            </a:br>
            <a:r>
              <a:rPr lang="en-US" sz="3000" b="1" i="1" dirty="0"/>
              <a:t>Common Theories and Claims:</a:t>
            </a:r>
            <a:br>
              <a:rPr lang="en-US" sz="3000" dirty="0"/>
            </a:br>
            <a:endParaRPr lang="en-US" sz="3000" dirty="0"/>
          </a:p>
        </p:txBody>
      </p:sp>
      <p:sp>
        <p:nvSpPr>
          <p:cNvPr id="3" name="Content Placeholder 2">
            <a:extLst>
              <a:ext uri="{FF2B5EF4-FFF2-40B4-BE49-F238E27FC236}">
                <a16:creationId xmlns:a16="http://schemas.microsoft.com/office/drawing/2014/main" id="{042CAFEC-A109-6CD0-AA1E-FB7680C3322C}"/>
              </a:ext>
            </a:extLst>
          </p:cNvPr>
          <p:cNvSpPr>
            <a:spLocks noGrp="1"/>
          </p:cNvSpPr>
          <p:nvPr>
            <p:ph idx="1"/>
          </p:nvPr>
        </p:nvSpPr>
        <p:spPr>
          <a:xfrm>
            <a:off x="1738709" y="1513114"/>
            <a:ext cx="6773920" cy="3247572"/>
          </a:xfrm>
        </p:spPr>
        <p:txBody>
          <a:bodyPr>
            <a:normAutofit fontScale="25000" lnSpcReduction="20000"/>
          </a:bodyPr>
          <a:lstStyle/>
          <a:p>
            <a:pPr lvl="0"/>
            <a:r>
              <a:rPr lang="en-US" sz="5600" b="1" dirty="0"/>
              <a:t>Meal and Rest Breaks: </a:t>
            </a:r>
            <a:endParaRPr lang="en-US" sz="5600" dirty="0"/>
          </a:p>
          <a:p>
            <a:pPr lvl="1"/>
            <a:r>
              <a:rPr lang="en-US" sz="5600" dirty="0"/>
              <a:t>Working during meals and rest breaks. </a:t>
            </a:r>
          </a:p>
          <a:p>
            <a:pPr lvl="1"/>
            <a:r>
              <a:rPr lang="en-US" sz="5600" dirty="0"/>
              <a:t>Short, late, missed, or interrupted breaks. </a:t>
            </a:r>
          </a:p>
          <a:p>
            <a:pPr lvl="1"/>
            <a:r>
              <a:rPr lang="en-US" sz="5600" dirty="0"/>
              <a:t>Failure to waive meals on shifts lasting 5-6 or 10-12 hours. </a:t>
            </a:r>
          </a:p>
          <a:p>
            <a:pPr lvl="1"/>
            <a:r>
              <a:rPr lang="en-US" sz="5600" dirty="0"/>
              <a:t>Rounding for meal compliance. </a:t>
            </a:r>
          </a:p>
          <a:p>
            <a:pPr lvl="1"/>
            <a:r>
              <a:rPr lang="en-US" sz="5600" dirty="0"/>
              <a:t>Incorrect rate for meal/rest premiums. </a:t>
            </a:r>
          </a:p>
          <a:p>
            <a:pPr lvl="1"/>
            <a:r>
              <a:rPr lang="en-US" sz="5600" dirty="0"/>
              <a:t>Keeping employees on premises during breaks</a:t>
            </a:r>
          </a:p>
          <a:p>
            <a:pPr marL="0" indent="0">
              <a:buNone/>
            </a:pPr>
            <a:r>
              <a:rPr lang="en-US" sz="5600" dirty="0"/>
              <a:t> </a:t>
            </a:r>
          </a:p>
          <a:p>
            <a:pPr lvl="0"/>
            <a:r>
              <a:rPr lang="en-US" sz="5600" b="1" dirty="0"/>
              <a:t>Wage Statements:</a:t>
            </a:r>
            <a:endParaRPr lang="en-US" sz="5600" dirty="0"/>
          </a:p>
          <a:p>
            <a:pPr lvl="1"/>
            <a:r>
              <a:rPr lang="en-US" sz="5600" dirty="0"/>
              <a:t>Missing required information (pay period dates, employer name/address). </a:t>
            </a:r>
          </a:p>
          <a:p>
            <a:pPr lvl="1"/>
            <a:r>
              <a:rPr lang="en-US" sz="5600" dirty="0"/>
              <a:t>Incorrect total hours worked. </a:t>
            </a:r>
          </a:p>
          <a:p>
            <a:pPr lvl="1"/>
            <a:r>
              <a:rPr lang="en-US" sz="5600" dirty="0"/>
              <a:t>Inaccurate wage statements due to unpaid hours/premiums. </a:t>
            </a:r>
          </a:p>
          <a:p>
            <a:pPr lvl="1"/>
            <a:r>
              <a:rPr lang="en-US" sz="5600" dirty="0"/>
              <a:t>Time worked doesn’t correspond to rates paid </a:t>
            </a:r>
          </a:p>
        </p:txBody>
      </p:sp>
    </p:spTree>
    <p:extLst>
      <p:ext uri="{BB962C8B-B14F-4D97-AF65-F5344CB8AC3E}">
        <p14:creationId xmlns:p14="http://schemas.microsoft.com/office/powerpoint/2010/main" val="359863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553A-05ED-C08F-0C2D-D4A00973048F}"/>
              </a:ext>
            </a:extLst>
          </p:cNvPr>
          <p:cNvSpPr>
            <a:spLocks noGrp="1"/>
          </p:cNvSpPr>
          <p:nvPr>
            <p:ph type="title"/>
          </p:nvPr>
        </p:nvSpPr>
        <p:spPr/>
        <p:txBody>
          <a:bodyPr>
            <a:normAutofit fontScale="90000"/>
          </a:bodyPr>
          <a:lstStyle/>
          <a:p>
            <a:br>
              <a:rPr lang="en-US" b="1" i="1" dirty="0"/>
            </a:br>
            <a:br>
              <a:rPr lang="en-US" b="1" i="1" dirty="0"/>
            </a:br>
            <a:r>
              <a:rPr lang="en-US" sz="3300" b="1" i="1" dirty="0"/>
              <a:t>What Are PAGA Lawsuits Most Often About?</a:t>
            </a:r>
            <a:br>
              <a:rPr lang="en-US" sz="3300" dirty="0"/>
            </a:br>
            <a:r>
              <a:rPr lang="en-US" sz="3300" b="1" i="1" dirty="0"/>
              <a:t>Common Theories and Claims:</a:t>
            </a:r>
            <a:br>
              <a:rPr lang="en-US" sz="3300" dirty="0"/>
            </a:br>
            <a:endParaRPr lang="en-US" sz="3300" dirty="0"/>
          </a:p>
        </p:txBody>
      </p:sp>
      <p:sp>
        <p:nvSpPr>
          <p:cNvPr id="3" name="Content Placeholder 2">
            <a:extLst>
              <a:ext uri="{FF2B5EF4-FFF2-40B4-BE49-F238E27FC236}">
                <a16:creationId xmlns:a16="http://schemas.microsoft.com/office/drawing/2014/main" id="{E57CD5DE-B139-B713-0092-9A60295271CB}"/>
              </a:ext>
            </a:extLst>
          </p:cNvPr>
          <p:cNvSpPr>
            <a:spLocks noGrp="1"/>
          </p:cNvSpPr>
          <p:nvPr>
            <p:ph sz="half" idx="1"/>
          </p:nvPr>
        </p:nvSpPr>
        <p:spPr>
          <a:xfrm>
            <a:off x="1600200" y="1306286"/>
            <a:ext cx="7419976" cy="2866571"/>
          </a:xfrm>
        </p:spPr>
        <p:txBody>
          <a:bodyPr/>
          <a:lstStyle/>
          <a:p>
            <a:endParaRPr lang="en-US" dirty="0"/>
          </a:p>
          <a:p>
            <a:pPr lvl="0"/>
            <a:r>
              <a:rPr lang="en-US" sz="1400" b="1" dirty="0"/>
              <a:t>Paid sick leave</a:t>
            </a:r>
            <a:endParaRPr lang="en-US" sz="1400" dirty="0"/>
          </a:p>
          <a:p>
            <a:pPr lvl="1"/>
            <a:r>
              <a:rPr lang="en-US" sz="1400" dirty="0"/>
              <a:t>Failure to provide paid sick leave</a:t>
            </a:r>
          </a:p>
          <a:p>
            <a:pPr lvl="1"/>
            <a:r>
              <a:rPr lang="en-US" sz="1400" dirty="0"/>
              <a:t>Failure to provide notice of accrual</a:t>
            </a:r>
          </a:p>
          <a:p>
            <a:r>
              <a:rPr lang="en-US" sz="1400" dirty="0"/>
              <a:t>Failure to pay at the regular rate</a:t>
            </a:r>
          </a:p>
          <a:p>
            <a:endParaRPr lang="en-US" dirty="0"/>
          </a:p>
        </p:txBody>
      </p:sp>
    </p:spTree>
    <p:extLst>
      <p:ext uri="{BB962C8B-B14F-4D97-AF65-F5344CB8AC3E}">
        <p14:creationId xmlns:p14="http://schemas.microsoft.com/office/powerpoint/2010/main" val="365111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CC14-9153-2A35-84E1-8CEF87403FA8}"/>
              </a:ext>
            </a:extLst>
          </p:cNvPr>
          <p:cNvSpPr>
            <a:spLocks noGrp="1"/>
          </p:cNvSpPr>
          <p:nvPr>
            <p:ph type="title"/>
          </p:nvPr>
        </p:nvSpPr>
        <p:spPr>
          <a:xfrm>
            <a:off x="1603829" y="468082"/>
            <a:ext cx="7278913" cy="960668"/>
          </a:xfrm>
        </p:spPr>
        <p:txBody>
          <a:bodyPr>
            <a:noAutofit/>
          </a:bodyPr>
          <a:lstStyle/>
          <a:p>
            <a:br>
              <a:rPr lang="en-US" sz="3000" b="1" i="1" dirty="0"/>
            </a:br>
            <a:r>
              <a:rPr lang="en-US" sz="3000" b="1" i="1" dirty="0"/>
              <a:t>What Are PAGA Lawsuits Most Often About?</a:t>
            </a:r>
            <a:br>
              <a:rPr lang="en-US" sz="3000" dirty="0"/>
            </a:br>
            <a:r>
              <a:rPr lang="en-US" sz="3000" b="1" i="1" dirty="0"/>
              <a:t>Common Theories and Claims:</a:t>
            </a:r>
            <a:br>
              <a:rPr lang="en-US" sz="3000" dirty="0"/>
            </a:br>
            <a:endParaRPr lang="en-US" sz="3000" dirty="0"/>
          </a:p>
        </p:txBody>
      </p:sp>
      <p:sp>
        <p:nvSpPr>
          <p:cNvPr id="3" name="Content Placeholder 2">
            <a:extLst>
              <a:ext uri="{FF2B5EF4-FFF2-40B4-BE49-F238E27FC236}">
                <a16:creationId xmlns:a16="http://schemas.microsoft.com/office/drawing/2014/main" id="{BEF2333F-8F74-B491-FBD3-F36603716198}"/>
              </a:ext>
            </a:extLst>
          </p:cNvPr>
          <p:cNvSpPr>
            <a:spLocks noGrp="1"/>
          </p:cNvSpPr>
          <p:nvPr>
            <p:ph idx="1"/>
          </p:nvPr>
        </p:nvSpPr>
        <p:spPr/>
        <p:txBody>
          <a:bodyPr>
            <a:normAutofit fontScale="55000" lnSpcReduction="20000"/>
          </a:bodyPr>
          <a:lstStyle/>
          <a:p>
            <a:pPr lvl="0"/>
            <a:r>
              <a:rPr lang="en-US" b="1" dirty="0"/>
              <a:t>Failure to Timely Pay Wages:</a:t>
            </a:r>
            <a:endParaRPr lang="en-US" sz="825" dirty="0"/>
          </a:p>
          <a:p>
            <a:pPr lvl="1"/>
            <a:r>
              <a:rPr lang="en-US" dirty="0"/>
              <a:t>Irregular paydays. </a:t>
            </a:r>
            <a:endParaRPr lang="en-US" sz="788" dirty="0"/>
          </a:p>
          <a:p>
            <a:pPr lvl="1"/>
            <a:r>
              <a:rPr lang="en-US" dirty="0"/>
              <a:t>Late final wages. </a:t>
            </a:r>
            <a:endParaRPr lang="en-US" sz="788" dirty="0"/>
          </a:p>
          <a:p>
            <a:pPr lvl="1"/>
            <a:r>
              <a:rPr lang="en-US" dirty="0"/>
              <a:t>Unpaid hours/premiums causing late wage payment. </a:t>
            </a:r>
          </a:p>
          <a:p>
            <a:pPr marL="457200" lvl="1" indent="0">
              <a:buNone/>
            </a:pPr>
            <a:r>
              <a:rPr lang="en-US" dirty="0"/>
              <a:t> </a:t>
            </a:r>
            <a:endParaRPr lang="en-US" sz="825" dirty="0"/>
          </a:p>
          <a:p>
            <a:pPr lvl="0"/>
            <a:r>
              <a:rPr lang="en-US" b="1" dirty="0"/>
              <a:t>Expense Reimbursement:</a:t>
            </a:r>
            <a:endParaRPr lang="en-US" sz="825" dirty="0"/>
          </a:p>
          <a:p>
            <a:pPr lvl="1"/>
            <a:r>
              <a:rPr lang="en-US" dirty="0"/>
              <a:t>Unreimbursed work-related calls/texts on personal cell phones. </a:t>
            </a:r>
            <a:endParaRPr lang="en-US" sz="788" dirty="0"/>
          </a:p>
          <a:p>
            <a:pPr lvl="1"/>
            <a:r>
              <a:rPr lang="en-US" dirty="0"/>
              <a:t>Required use of mobile apps on personal phones without reimbursement. </a:t>
            </a:r>
            <a:endParaRPr lang="en-US" sz="788" dirty="0"/>
          </a:p>
          <a:p>
            <a:pPr lvl="1"/>
            <a:r>
              <a:rPr lang="en-US" dirty="0"/>
              <a:t>Insufficient reimbursement for internet or mileage. </a:t>
            </a:r>
            <a:endParaRPr lang="en-US" sz="788" dirty="0"/>
          </a:p>
          <a:p>
            <a:pPr lvl="1"/>
            <a:r>
              <a:rPr lang="en-US" dirty="0"/>
              <a:t>Required uniforms not provided. </a:t>
            </a:r>
            <a:endParaRPr lang="en-US" sz="788" dirty="0"/>
          </a:p>
          <a:p>
            <a:endParaRPr lang="en-US" dirty="0"/>
          </a:p>
        </p:txBody>
      </p:sp>
    </p:spTree>
    <p:extLst>
      <p:ext uri="{BB962C8B-B14F-4D97-AF65-F5344CB8AC3E}">
        <p14:creationId xmlns:p14="http://schemas.microsoft.com/office/powerpoint/2010/main" val="125134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26B-4C50-59D2-7E8F-4BC33CF12485}"/>
              </a:ext>
            </a:extLst>
          </p:cNvPr>
          <p:cNvSpPr>
            <a:spLocks noGrp="1"/>
          </p:cNvSpPr>
          <p:nvPr>
            <p:ph type="title"/>
          </p:nvPr>
        </p:nvSpPr>
        <p:spPr>
          <a:xfrm>
            <a:off x="1567544" y="468082"/>
            <a:ext cx="7300686" cy="960668"/>
          </a:xfrm>
        </p:spPr>
        <p:txBody>
          <a:bodyPr>
            <a:normAutofit fontScale="90000"/>
          </a:bodyPr>
          <a:lstStyle/>
          <a:p>
            <a:br>
              <a:rPr lang="en-US" b="1" i="1" dirty="0"/>
            </a:br>
            <a:r>
              <a:rPr lang="en-US" sz="3300" b="1" i="1" dirty="0"/>
              <a:t>What Are PAGA Lawsuits Most Often About?</a:t>
            </a:r>
            <a:br>
              <a:rPr lang="en-US" sz="3300" dirty="0"/>
            </a:br>
            <a:r>
              <a:rPr lang="en-US" sz="3300" b="1" i="1" dirty="0"/>
              <a:t>Common Theories and Claims:</a:t>
            </a:r>
            <a:br>
              <a:rPr lang="en-US" sz="3300" dirty="0"/>
            </a:br>
            <a:endParaRPr lang="en-US" sz="3300" dirty="0"/>
          </a:p>
        </p:txBody>
      </p:sp>
      <p:sp>
        <p:nvSpPr>
          <p:cNvPr id="3" name="Content Placeholder 2">
            <a:extLst>
              <a:ext uri="{FF2B5EF4-FFF2-40B4-BE49-F238E27FC236}">
                <a16:creationId xmlns:a16="http://schemas.microsoft.com/office/drawing/2014/main" id="{230D76AF-95E1-0290-633B-31C69FE74BFB}"/>
              </a:ext>
            </a:extLst>
          </p:cNvPr>
          <p:cNvSpPr>
            <a:spLocks noGrp="1"/>
          </p:cNvSpPr>
          <p:nvPr>
            <p:ph idx="1"/>
          </p:nvPr>
        </p:nvSpPr>
        <p:spPr/>
        <p:txBody>
          <a:bodyPr>
            <a:normAutofit fontScale="85000" lnSpcReduction="20000"/>
          </a:bodyPr>
          <a:lstStyle/>
          <a:p>
            <a:pPr marL="0" lvl="0" indent="0">
              <a:buNone/>
            </a:pPr>
            <a:r>
              <a:rPr lang="en-US" b="1" dirty="0"/>
              <a:t>Suitable seating claims</a:t>
            </a:r>
            <a:endParaRPr lang="en-US" sz="825" b="1" dirty="0"/>
          </a:p>
          <a:p>
            <a:pPr lvl="1"/>
            <a:r>
              <a:rPr lang="en-US" dirty="0"/>
              <a:t>Seating Policy?</a:t>
            </a:r>
            <a:endParaRPr lang="en-US" sz="788" dirty="0"/>
          </a:p>
          <a:p>
            <a:pPr lvl="1"/>
            <a:r>
              <a:rPr lang="en-US" dirty="0"/>
              <a:t>Duties permit use of seats?</a:t>
            </a:r>
            <a:endParaRPr lang="en-US" sz="788" dirty="0"/>
          </a:p>
          <a:p>
            <a:pPr lvl="1"/>
            <a:r>
              <a:rPr lang="en-US" dirty="0"/>
              <a:t>Suitability of seats?</a:t>
            </a:r>
            <a:endParaRPr lang="en-US" sz="788" dirty="0"/>
          </a:p>
          <a:p>
            <a:pPr lvl="1"/>
            <a:r>
              <a:rPr lang="en-US" dirty="0"/>
              <a:t>Sufficient number of seats?</a:t>
            </a:r>
            <a:endParaRPr lang="en-US" sz="788" dirty="0"/>
          </a:p>
          <a:p>
            <a:pPr lvl="1"/>
            <a:r>
              <a:rPr lang="en-US" dirty="0"/>
              <a:t>Visibility of seats?</a:t>
            </a:r>
            <a:endParaRPr lang="en-US" sz="788" dirty="0"/>
          </a:p>
          <a:p>
            <a:pPr lvl="1"/>
            <a:r>
              <a:rPr lang="en-US" dirty="0"/>
              <a:t>Communications about seats?</a:t>
            </a:r>
            <a:endParaRPr lang="en-US" sz="788" dirty="0"/>
          </a:p>
          <a:p>
            <a:pPr lvl="1"/>
            <a:r>
              <a:rPr lang="en-US" dirty="0"/>
              <a:t>Documentation? </a:t>
            </a:r>
            <a:endParaRPr lang="en-US" sz="825" dirty="0"/>
          </a:p>
          <a:p>
            <a:endParaRPr lang="en-US" dirty="0"/>
          </a:p>
        </p:txBody>
      </p:sp>
    </p:spTree>
    <p:extLst>
      <p:ext uri="{BB962C8B-B14F-4D97-AF65-F5344CB8AC3E}">
        <p14:creationId xmlns:p14="http://schemas.microsoft.com/office/powerpoint/2010/main" val="130054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26B-4C50-59D2-7E8F-4BC33CF12485}"/>
              </a:ext>
            </a:extLst>
          </p:cNvPr>
          <p:cNvSpPr>
            <a:spLocks noGrp="1"/>
          </p:cNvSpPr>
          <p:nvPr>
            <p:ph type="title"/>
          </p:nvPr>
        </p:nvSpPr>
        <p:spPr>
          <a:xfrm>
            <a:off x="1567544" y="468082"/>
            <a:ext cx="7300686" cy="960668"/>
          </a:xfrm>
        </p:spPr>
        <p:txBody>
          <a:bodyPr>
            <a:normAutofit fontScale="90000"/>
          </a:bodyPr>
          <a:lstStyle/>
          <a:p>
            <a:br>
              <a:rPr lang="en-US" b="1" i="1" dirty="0"/>
            </a:br>
            <a:r>
              <a:rPr lang="en-US" sz="3300" b="1" i="1" dirty="0"/>
              <a:t>What Are PAGA Lawsuits Most Often About?</a:t>
            </a:r>
            <a:br>
              <a:rPr lang="en-US" sz="3300" dirty="0"/>
            </a:br>
            <a:r>
              <a:rPr lang="en-US" sz="3300" b="1" i="1" dirty="0"/>
              <a:t>Common Theories and Claims:</a:t>
            </a:r>
            <a:br>
              <a:rPr lang="en-US" sz="3300" dirty="0"/>
            </a:br>
            <a:endParaRPr lang="en-US" sz="3300" dirty="0"/>
          </a:p>
        </p:txBody>
      </p:sp>
      <p:sp>
        <p:nvSpPr>
          <p:cNvPr id="3" name="Content Placeholder 2">
            <a:extLst>
              <a:ext uri="{FF2B5EF4-FFF2-40B4-BE49-F238E27FC236}">
                <a16:creationId xmlns:a16="http://schemas.microsoft.com/office/drawing/2014/main" id="{230D76AF-95E1-0290-633B-31C69FE74BFB}"/>
              </a:ext>
            </a:extLst>
          </p:cNvPr>
          <p:cNvSpPr>
            <a:spLocks noGrp="1"/>
          </p:cNvSpPr>
          <p:nvPr>
            <p:ph idx="1"/>
          </p:nvPr>
        </p:nvSpPr>
        <p:spPr/>
        <p:txBody>
          <a:bodyPr>
            <a:normAutofit fontScale="55000" lnSpcReduction="20000"/>
          </a:bodyPr>
          <a:lstStyle/>
          <a:p>
            <a:pPr marL="0" lvl="0" indent="0">
              <a:buNone/>
            </a:pPr>
            <a:r>
              <a:rPr lang="en-US" b="1" dirty="0"/>
              <a:t>Indoor Heat Regulations</a:t>
            </a:r>
          </a:p>
          <a:p>
            <a:pPr marL="0" lvl="0" indent="0">
              <a:buNone/>
            </a:pPr>
            <a:endParaRPr lang="en-US" sz="825" b="1" dirty="0"/>
          </a:p>
          <a:p>
            <a:r>
              <a:rPr lang="en-US" dirty="0"/>
              <a:t>Employers must have a written plan for temperatures at or above 82 degrees Fahrenheit that provides:</a:t>
            </a:r>
          </a:p>
          <a:p>
            <a:pPr lvl="1"/>
            <a:r>
              <a:rPr lang="en-US" dirty="0"/>
              <a:t>Procedures for the provision of water</a:t>
            </a:r>
          </a:p>
          <a:p>
            <a:pPr lvl="1"/>
            <a:r>
              <a:rPr lang="en-US" dirty="0"/>
              <a:t>Cool-down areas</a:t>
            </a:r>
          </a:p>
          <a:p>
            <a:pPr lvl="1"/>
            <a:r>
              <a:rPr lang="en-US" dirty="0"/>
              <a:t>Preventative cool-down rest periods </a:t>
            </a:r>
          </a:p>
          <a:p>
            <a:pPr lvl="1"/>
            <a:r>
              <a:rPr lang="en-US" dirty="0"/>
              <a:t>Emergency response procedures</a:t>
            </a:r>
          </a:p>
          <a:p>
            <a:pPr lvl="1"/>
            <a:r>
              <a:rPr lang="en-US" dirty="0"/>
              <a:t>Acclimatization</a:t>
            </a:r>
          </a:p>
          <a:p>
            <a:pPr lvl="1"/>
            <a:r>
              <a:rPr lang="en-US" dirty="0"/>
              <a:t>Training (with some supervisor-specific training)</a:t>
            </a:r>
          </a:p>
          <a:p>
            <a:pPr lvl="1"/>
            <a:r>
              <a:rPr lang="en-US" dirty="0"/>
              <a:t>High heat procedures for temperatures at or above 87 degrees</a:t>
            </a:r>
          </a:p>
          <a:p>
            <a:endParaRPr lang="en-US" sz="1188" dirty="0"/>
          </a:p>
          <a:p>
            <a:endParaRPr lang="en-US" dirty="0"/>
          </a:p>
        </p:txBody>
      </p:sp>
    </p:spTree>
    <p:extLst>
      <p:ext uri="{BB962C8B-B14F-4D97-AF65-F5344CB8AC3E}">
        <p14:creationId xmlns:p14="http://schemas.microsoft.com/office/powerpoint/2010/main" val="321678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A808-3A76-0FF2-8344-B8C138D9EB33}"/>
              </a:ext>
            </a:extLst>
          </p:cNvPr>
          <p:cNvSpPr>
            <a:spLocks noGrp="1"/>
          </p:cNvSpPr>
          <p:nvPr>
            <p:ph type="title"/>
          </p:nvPr>
        </p:nvSpPr>
        <p:spPr/>
        <p:txBody>
          <a:bodyPr>
            <a:normAutofit fontScale="90000"/>
          </a:bodyPr>
          <a:lstStyle/>
          <a:p>
            <a:r>
              <a:rPr lang="en-US" b="1" i="1" dirty="0"/>
              <a:t>Good Faith Compliance Defense</a:t>
            </a:r>
            <a:br>
              <a:rPr lang="en-US" dirty="0"/>
            </a:br>
            <a:endParaRPr lang="en-US" dirty="0"/>
          </a:p>
        </p:txBody>
      </p:sp>
      <p:sp>
        <p:nvSpPr>
          <p:cNvPr id="3" name="Content Placeholder 2">
            <a:extLst>
              <a:ext uri="{FF2B5EF4-FFF2-40B4-BE49-F238E27FC236}">
                <a16:creationId xmlns:a16="http://schemas.microsoft.com/office/drawing/2014/main" id="{1A7ABA1F-167E-542B-C20E-40039DF691B0}"/>
              </a:ext>
            </a:extLst>
          </p:cNvPr>
          <p:cNvSpPr>
            <a:spLocks noGrp="1"/>
          </p:cNvSpPr>
          <p:nvPr>
            <p:ph idx="1"/>
          </p:nvPr>
        </p:nvSpPr>
        <p:spPr>
          <a:xfrm>
            <a:off x="1941909" y="1219200"/>
            <a:ext cx="6686550" cy="3214217"/>
          </a:xfrm>
        </p:spPr>
        <p:txBody>
          <a:bodyPr>
            <a:normAutofit/>
          </a:bodyPr>
          <a:lstStyle/>
          <a:p>
            <a:pPr lvl="0"/>
            <a:r>
              <a:rPr lang="en-US" sz="2000" i="1" dirty="0"/>
              <a:t>Naranjo v. Spectrum Sec. Servs., Inc</a:t>
            </a:r>
            <a:r>
              <a:rPr lang="en-US" sz="2000" dirty="0"/>
              <a:t>., 15 Cal. 5th 1056 (2024):</a:t>
            </a:r>
          </a:p>
          <a:p>
            <a:pPr lvl="1"/>
            <a:r>
              <a:rPr lang="en-US" sz="2000" dirty="0"/>
              <a:t>Good faith and reasonable belief defenses to civil penalties.</a:t>
            </a:r>
          </a:p>
          <a:p>
            <a:pPr lvl="1"/>
            <a:r>
              <a:rPr lang="en-US" sz="2000" dirty="0"/>
              <a:t>Not applicable if conduct is malicious, reckless, or intentionally flouts the law.</a:t>
            </a:r>
          </a:p>
          <a:p>
            <a:pPr lvl="0"/>
            <a:r>
              <a:rPr lang="en-US" sz="2000" dirty="0"/>
              <a:t>Best Practice: Aim to meet the “all reasonable efforts” standard to manage the risk of PAGA penalties. </a:t>
            </a:r>
          </a:p>
          <a:p>
            <a:pPr lvl="0"/>
            <a:r>
              <a:rPr lang="en-US" sz="2000" b="1" dirty="0"/>
              <a:t>First 60 days after receipt of LWDA Letter</a:t>
            </a:r>
          </a:p>
          <a:p>
            <a:endParaRPr lang="en-US" dirty="0"/>
          </a:p>
        </p:txBody>
      </p:sp>
    </p:spTree>
    <p:extLst>
      <p:ext uri="{BB962C8B-B14F-4D97-AF65-F5344CB8AC3E}">
        <p14:creationId xmlns:p14="http://schemas.microsoft.com/office/powerpoint/2010/main" val="66967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AC48-3A7C-7D56-89ED-B585826A0EEC}"/>
              </a:ext>
            </a:extLst>
          </p:cNvPr>
          <p:cNvSpPr>
            <a:spLocks noGrp="1"/>
          </p:cNvSpPr>
          <p:nvPr>
            <p:ph type="title"/>
          </p:nvPr>
        </p:nvSpPr>
        <p:spPr>
          <a:xfrm>
            <a:off x="1618344" y="468082"/>
            <a:ext cx="7010116" cy="960668"/>
          </a:xfrm>
        </p:spPr>
        <p:txBody>
          <a:bodyPr>
            <a:noAutofit/>
          </a:bodyPr>
          <a:lstStyle/>
          <a:p>
            <a:br>
              <a:rPr lang="en-US" sz="3000" b="1" i="1" dirty="0"/>
            </a:br>
            <a:r>
              <a:rPr lang="en-US" sz="3000" b="1" i="1" dirty="0"/>
              <a:t>Training: Requirements and Best Practices</a:t>
            </a:r>
            <a:br>
              <a:rPr lang="en-US" sz="3000" b="1" i="1" dirty="0"/>
            </a:br>
            <a:r>
              <a:rPr lang="en-US" sz="3000" b="1" i="1" dirty="0"/>
              <a:t>Is Employee Training Required?</a:t>
            </a:r>
            <a:br>
              <a:rPr lang="en-US" sz="3000" b="1" i="1" dirty="0"/>
            </a:br>
            <a:endParaRPr lang="en-US" sz="3000" dirty="0"/>
          </a:p>
        </p:txBody>
      </p:sp>
      <p:sp>
        <p:nvSpPr>
          <p:cNvPr id="3" name="Content Placeholder 2">
            <a:extLst>
              <a:ext uri="{FF2B5EF4-FFF2-40B4-BE49-F238E27FC236}">
                <a16:creationId xmlns:a16="http://schemas.microsoft.com/office/drawing/2014/main" id="{A08B0FB2-D2DB-A592-1604-254E25B8328F}"/>
              </a:ext>
            </a:extLst>
          </p:cNvPr>
          <p:cNvSpPr>
            <a:spLocks noGrp="1"/>
          </p:cNvSpPr>
          <p:nvPr>
            <p:ph idx="1"/>
          </p:nvPr>
        </p:nvSpPr>
        <p:spPr>
          <a:xfrm>
            <a:off x="1941909" y="1600200"/>
            <a:ext cx="6686550" cy="3075218"/>
          </a:xfrm>
        </p:spPr>
        <p:txBody>
          <a:bodyPr>
            <a:normAutofit fontScale="70000" lnSpcReduction="20000"/>
          </a:bodyPr>
          <a:lstStyle/>
          <a:p>
            <a:pPr lvl="1"/>
            <a:r>
              <a:rPr lang="en-US" dirty="0"/>
              <a:t>Not technically required (unlike sexual harassment or workplace violence training).</a:t>
            </a:r>
            <a:endParaRPr lang="en-US" sz="788" dirty="0"/>
          </a:p>
          <a:p>
            <a:pPr lvl="1"/>
            <a:r>
              <a:rPr lang="en-US" dirty="0"/>
              <a:t>Strongly recommended to lessen employee confusion, increase compliance, and improve defenses against class and PAGA claims. </a:t>
            </a:r>
            <a:endParaRPr lang="en-US" sz="788" dirty="0"/>
          </a:p>
          <a:p>
            <a:pPr lvl="0"/>
            <a:r>
              <a:rPr lang="en-US" b="1" i="1" dirty="0"/>
              <a:t>Statutory Guidance:</a:t>
            </a:r>
            <a:endParaRPr lang="en-US" sz="825" b="1" i="1" dirty="0"/>
          </a:p>
          <a:p>
            <a:pPr lvl="1"/>
            <a:r>
              <a:rPr lang="en-US" dirty="0"/>
              <a:t>Penalties are reduced when an employer takes "reasonable efforts" (LC § 2699(g), (h)). </a:t>
            </a:r>
            <a:endParaRPr lang="en-US" sz="788" dirty="0"/>
          </a:p>
          <a:p>
            <a:pPr lvl="1"/>
            <a:r>
              <a:rPr lang="en-US" dirty="0"/>
              <a:t>"All reasonable steps" may include training supervisors on Labor Code and wage order compliance, or taking corrective action with supervisors. </a:t>
            </a:r>
            <a:endParaRPr lang="en-US" sz="825" dirty="0"/>
          </a:p>
          <a:p>
            <a:endParaRPr lang="en-US" dirty="0"/>
          </a:p>
        </p:txBody>
      </p:sp>
    </p:spTree>
    <p:extLst>
      <p:ext uri="{BB962C8B-B14F-4D97-AF65-F5344CB8AC3E}">
        <p14:creationId xmlns:p14="http://schemas.microsoft.com/office/powerpoint/2010/main" val="118910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87EF3-D52B-61E0-41E1-FCBCF724E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20BD1-C918-8BBE-735E-B4D3DD73A2F2}"/>
              </a:ext>
            </a:extLst>
          </p:cNvPr>
          <p:cNvSpPr>
            <a:spLocks noGrp="1"/>
          </p:cNvSpPr>
          <p:nvPr>
            <p:ph type="title"/>
          </p:nvPr>
        </p:nvSpPr>
        <p:spPr/>
        <p:txBody>
          <a:bodyPr>
            <a:normAutofit fontScale="90000"/>
          </a:bodyPr>
          <a:lstStyle/>
          <a:p>
            <a:r>
              <a:rPr lang="en-US" b="1" i="1" dirty="0"/>
              <a:t>Can’t Hear the Program? </a:t>
            </a:r>
            <a:br>
              <a:rPr lang="en-US" b="1" i="1" dirty="0"/>
            </a:br>
            <a:endParaRPr lang="en-US" dirty="0"/>
          </a:p>
        </p:txBody>
      </p:sp>
      <p:sp>
        <p:nvSpPr>
          <p:cNvPr id="6" name="TextBox 5">
            <a:extLst>
              <a:ext uri="{FF2B5EF4-FFF2-40B4-BE49-F238E27FC236}">
                <a16:creationId xmlns:a16="http://schemas.microsoft.com/office/drawing/2014/main" id="{788A6C20-CEE8-FE98-0A37-ED803F0EF2C9}"/>
              </a:ext>
            </a:extLst>
          </p:cNvPr>
          <p:cNvSpPr txBox="1"/>
          <p:nvPr/>
        </p:nvSpPr>
        <p:spPr>
          <a:xfrm>
            <a:off x="2160295" y="1428750"/>
            <a:ext cx="2343150" cy="120032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latin typeface="Calibri" panose="020F0502020204030204" pitchFamily="34" charset="0"/>
                <a:ea typeface="Open Sans" panose="020B0606030504020204" pitchFamily="34" charset="0"/>
                <a:cs typeface="Calibri" panose="020F0502020204030204" pitchFamily="34" charset="0"/>
              </a:rPr>
              <a:t>Click the three dots at the bottom of the screen and select Switch Audio.</a:t>
            </a:r>
          </a:p>
        </p:txBody>
      </p:sp>
      <p:pic>
        <p:nvPicPr>
          <p:cNvPr id="7" name="Picture 6">
            <a:extLst>
              <a:ext uri="{FF2B5EF4-FFF2-40B4-BE49-F238E27FC236}">
                <a16:creationId xmlns:a16="http://schemas.microsoft.com/office/drawing/2014/main" id="{670340BC-5988-7FFA-5D81-5A37403258B1}"/>
              </a:ext>
            </a:extLst>
          </p:cNvPr>
          <p:cNvPicPr>
            <a:picLocks noChangeAspect="1"/>
          </p:cNvPicPr>
          <p:nvPr/>
        </p:nvPicPr>
        <p:blipFill>
          <a:blip r:embed="rId2"/>
          <a:stretch>
            <a:fillRect/>
          </a:stretch>
        </p:blipFill>
        <p:spPr>
          <a:xfrm>
            <a:off x="2421042" y="2844561"/>
            <a:ext cx="1821656" cy="1750219"/>
          </a:xfrm>
          <a:prstGeom prst="rect">
            <a:avLst/>
          </a:prstGeom>
        </p:spPr>
      </p:pic>
      <p:sp>
        <p:nvSpPr>
          <p:cNvPr id="8" name="TextBox 7">
            <a:extLst>
              <a:ext uri="{FF2B5EF4-FFF2-40B4-BE49-F238E27FC236}">
                <a16:creationId xmlns:a16="http://schemas.microsoft.com/office/drawing/2014/main" id="{B21DEFC3-7936-A431-5843-73B897905340}"/>
              </a:ext>
            </a:extLst>
          </p:cNvPr>
          <p:cNvSpPr txBox="1"/>
          <p:nvPr/>
        </p:nvSpPr>
        <p:spPr>
          <a:xfrm>
            <a:off x="5252085" y="1428750"/>
            <a:ext cx="2425446"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latin typeface="Calibri" panose="020F0502020204030204" pitchFamily="34" charset="0"/>
                <a:ea typeface="Open Sans" panose="020B0606030504020204" pitchFamily="34" charset="0"/>
                <a:cs typeface="Calibri" panose="020F0502020204030204" pitchFamily="34" charset="0"/>
              </a:rPr>
              <a:t>Select your preferred method of connection for the webinar. </a:t>
            </a:r>
          </a:p>
        </p:txBody>
      </p:sp>
      <p:pic>
        <p:nvPicPr>
          <p:cNvPr id="9" name="Picture 8">
            <a:extLst>
              <a:ext uri="{FF2B5EF4-FFF2-40B4-BE49-F238E27FC236}">
                <a16:creationId xmlns:a16="http://schemas.microsoft.com/office/drawing/2014/main" id="{A7DD84B8-F111-CC8F-6178-41B566E93666}"/>
              </a:ext>
            </a:extLst>
          </p:cNvPr>
          <p:cNvPicPr>
            <a:picLocks noChangeAspect="1"/>
          </p:cNvPicPr>
          <p:nvPr/>
        </p:nvPicPr>
        <p:blipFill>
          <a:blip r:embed="rId3"/>
          <a:stretch>
            <a:fillRect/>
          </a:stretch>
        </p:blipFill>
        <p:spPr>
          <a:xfrm>
            <a:off x="5518404" y="2791421"/>
            <a:ext cx="1892807" cy="1760483"/>
          </a:xfrm>
          <a:prstGeom prst="rect">
            <a:avLst/>
          </a:prstGeom>
        </p:spPr>
      </p:pic>
    </p:spTree>
    <p:extLst>
      <p:ext uri="{BB962C8B-B14F-4D97-AF65-F5344CB8AC3E}">
        <p14:creationId xmlns:p14="http://schemas.microsoft.com/office/powerpoint/2010/main" val="299367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184-DFB1-AA7E-62AB-16C91B69A6DF}"/>
              </a:ext>
            </a:extLst>
          </p:cNvPr>
          <p:cNvSpPr>
            <a:spLocks noGrp="1"/>
          </p:cNvSpPr>
          <p:nvPr>
            <p:ph type="title"/>
          </p:nvPr>
        </p:nvSpPr>
        <p:spPr>
          <a:xfrm>
            <a:off x="1647371" y="439053"/>
            <a:ext cx="6981087" cy="736604"/>
          </a:xfrm>
        </p:spPr>
        <p:txBody>
          <a:bodyPr>
            <a:normAutofit fontScale="90000"/>
          </a:bodyPr>
          <a:lstStyle/>
          <a:p>
            <a:br>
              <a:rPr lang="en-US" sz="3300" b="1" i="1" dirty="0"/>
            </a:br>
            <a:r>
              <a:rPr lang="en-US" sz="3300" b="1" i="1" dirty="0"/>
              <a:t>Training: Requirements and Best Practices</a:t>
            </a:r>
            <a:br>
              <a:rPr lang="en-US" dirty="0"/>
            </a:br>
            <a:endParaRPr lang="en-US" dirty="0"/>
          </a:p>
        </p:txBody>
      </p:sp>
      <p:sp>
        <p:nvSpPr>
          <p:cNvPr id="3" name="Content Placeholder 2">
            <a:extLst>
              <a:ext uri="{FF2B5EF4-FFF2-40B4-BE49-F238E27FC236}">
                <a16:creationId xmlns:a16="http://schemas.microsoft.com/office/drawing/2014/main" id="{3AF99A79-3B63-B428-4A3F-1C320D50E5FA}"/>
              </a:ext>
            </a:extLst>
          </p:cNvPr>
          <p:cNvSpPr>
            <a:spLocks noGrp="1"/>
          </p:cNvSpPr>
          <p:nvPr>
            <p:ph idx="1"/>
          </p:nvPr>
        </p:nvSpPr>
        <p:spPr>
          <a:xfrm>
            <a:off x="1698171" y="1008743"/>
            <a:ext cx="6930288" cy="4042228"/>
          </a:xfrm>
        </p:spPr>
        <p:txBody>
          <a:bodyPr>
            <a:normAutofit fontScale="47500" lnSpcReduction="20000"/>
          </a:bodyPr>
          <a:lstStyle/>
          <a:p>
            <a:pPr lvl="0"/>
            <a:endParaRPr lang="en-US" b="1" i="1" dirty="0"/>
          </a:p>
          <a:p>
            <a:pPr lvl="0"/>
            <a:r>
              <a:rPr lang="en-US" b="1" i="1" dirty="0"/>
              <a:t>Key Subjects for Training:</a:t>
            </a:r>
            <a:endParaRPr lang="en-US" sz="825" b="1" i="1" dirty="0"/>
          </a:p>
          <a:p>
            <a:pPr lvl="1"/>
            <a:r>
              <a:rPr lang="en-US" dirty="0"/>
              <a:t>Appropriate use of timekeeping systems. </a:t>
            </a:r>
            <a:endParaRPr lang="en-US" sz="788" dirty="0"/>
          </a:p>
          <a:p>
            <a:pPr lvl="1"/>
            <a:r>
              <a:rPr lang="en-US" dirty="0"/>
              <a:t>Accurately recording all time; no off-the-clock work. </a:t>
            </a:r>
            <a:endParaRPr lang="en-US" sz="788" dirty="0"/>
          </a:p>
          <a:p>
            <a:pPr lvl="1"/>
            <a:r>
              <a:rPr lang="en-US" dirty="0"/>
              <a:t>Meal period and rest break rules. </a:t>
            </a:r>
            <a:endParaRPr lang="en-US" sz="788" dirty="0"/>
          </a:p>
          <a:p>
            <a:pPr lvl="1"/>
            <a:r>
              <a:rPr lang="en-US" dirty="0"/>
              <a:t>Use of meal/rest period attestations. </a:t>
            </a:r>
            <a:endParaRPr lang="en-US" sz="788" dirty="0"/>
          </a:p>
          <a:p>
            <a:pPr lvl="1"/>
            <a:r>
              <a:rPr lang="en-US" dirty="0"/>
              <a:t>Expense reimbursement expectations.</a:t>
            </a:r>
            <a:endParaRPr lang="en-US" sz="788" dirty="0"/>
          </a:p>
          <a:p>
            <a:pPr lvl="1"/>
            <a:r>
              <a:rPr lang="en-US" dirty="0"/>
              <a:t>Other topics as relevant to the business (e.g., heat illness prevention).</a:t>
            </a:r>
            <a:endParaRPr lang="en-US" sz="788" dirty="0"/>
          </a:p>
          <a:p>
            <a:pPr lvl="0"/>
            <a:r>
              <a:rPr lang="en-US" b="1" i="1" dirty="0"/>
              <a:t>Who Should Attend:</a:t>
            </a:r>
            <a:endParaRPr lang="en-US" sz="825" b="1" i="1" dirty="0"/>
          </a:p>
          <a:p>
            <a:pPr lvl="1"/>
            <a:r>
              <a:rPr lang="en-US" dirty="0"/>
              <a:t>Hourly employees.</a:t>
            </a:r>
            <a:endParaRPr lang="en-US" sz="788" dirty="0"/>
          </a:p>
          <a:p>
            <a:pPr lvl="1"/>
            <a:r>
              <a:rPr lang="en-US" dirty="0"/>
              <a:t>Managers of hourly employees.</a:t>
            </a:r>
            <a:endParaRPr lang="en-US" sz="788" dirty="0"/>
          </a:p>
          <a:p>
            <a:pPr lvl="1"/>
            <a:r>
              <a:rPr lang="en-US" dirty="0"/>
              <a:t>Personnel who control payroll for California employees.</a:t>
            </a:r>
            <a:endParaRPr lang="en-US" sz="788" dirty="0"/>
          </a:p>
          <a:p>
            <a:pPr lvl="0"/>
            <a:r>
              <a:rPr lang="en-US" b="1" i="1" dirty="0"/>
              <a:t>Frequency and Proof:</a:t>
            </a:r>
            <a:endParaRPr lang="en-US" sz="825" b="1" i="1" dirty="0"/>
          </a:p>
          <a:p>
            <a:pPr lvl="1"/>
            <a:r>
              <a:rPr lang="en-US" dirty="0"/>
              <a:t>At hire.</a:t>
            </a:r>
            <a:endParaRPr lang="en-US" sz="788" dirty="0"/>
          </a:p>
          <a:p>
            <a:pPr lvl="1"/>
            <a:r>
              <a:rPr lang="en-US" dirty="0"/>
              <a:t>At appropriate intervals during employment (e.g., annually, with policy/statute changes).</a:t>
            </a:r>
            <a:endParaRPr lang="en-US" sz="788" dirty="0"/>
          </a:p>
          <a:p>
            <a:pPr lvl="1"/>
            <a:r>
              <a:rPr lang="en-US" dirty="0"/>
              <a:t>Maintain proof of attendance.</a:t>
            </a:r>
            <a:endParaRPr lang="en-US" sz="788" dirty="0"/>
          </a:p>
          <a:p>
            <a:endParaRPr lang="en-US" dirty="0"/>
          </a:p>
        </p:txBody>
      </p:sp>
    </p:spTree>
    <p:extLst>
      <p:ext uri="{BB962C8B-B14F-4D97-AF65-F5344CB8AC3E}">
        <p14:creationId xmlns:p14="http://schemas.microsoft.com/office/powerpoint/2010/main" val="324674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30F4-38CD-CA6D-675C-CE2802FC4629}"/>
              </a:ext>
            </a:extLst>
          </p:cNvPr>
          <p:cNvSpPr>
            <a:spLocks noGrp="1"/>
          </p:cNvSpPr>
          <p:nvPr>
            <p:ph type="title"/>
          </p:nvPr>
        </p:nvSpPr>
        <p:spPr>
          <a:xfrm>
            <a:off x="1625600" y="468082"/>
            <a:ext cx="7162800" cy="960668"/>
          </a:xfrm>
        </p:spPr>
        <p:txBody>
          <a:bodyPr>
            <a:normAutofit fontScale="90000"/>
          </a:bodyPr>
          <a:lstStyle/>
          <a:p>
            <a:br>
              <a:rPr lang="en-US" sz="3300" b="1" i="1" dirty="0"/>
            </a:br>
            <a:r>
              <a:rPr lang="en-US" sz="3300" b="1" i="1" dirty="0"/>
              <a:t>Audits: Requirements and Best Practices</a:t>
            </a:r>
            <a:br>
              <a:rPr lang="en-US" sz="3300" b="1" i="1" dirty="0"/>
            </a:br>
            <a:r>
              <a:rPr lang="en-US" sz="3300" b="1" i="1" dirty="0"/>
              <a:t>Are Audits Required?</a:t>
            </a:r>
            <a:br>
              <a:rPr lang="en-US" b="1" i="1" dirty="0"/>
            </a:br>
            <a:endParaRPr lang="en-US" dirty="0"/>
          </a:p>
        </p:txBody>
      </p:sp>
      <p:sp>
        <p:nvSpPr>
          <p:cNvPr id="3" name="Content Placeholder 2">
            <a:extLst>
              <a:ext uri="{FF2B5EF4-FFF2-40B4-BE49-F238E27FC236}">
                <a16:creationId xmlns:a16="http://schemas.microsoft.com/office/drawing/2014/main" id="{F73359E4-56A9-7BA5-42EF-122717BA4302}"/>
              </a:ext>
            </a:extLst>
          </p:cNvPr>
          <p:cNvSpPr>
            <a:spLocks noGrp="1"/>
          </p:cNvSpPr>
          <p:nvPr>
            <p:ph idx="1"/>
          </p:nvPr>
        </p:nvSpPr>
        <p:spPr>
          <a:xfrm>
            <a:off x="1941909" y="1428750"/>
            <a:ext cx="6686550" cy="3172279"/>
          </a:xfrm>
        </p:spPr>
        <p:txBody>
          <a:bodyPr>
            <a:normAutofit fontScale="62500" lnSpcReduction="20000"/>
          </a:bodyPr>
          <a:lstStyle/>
          <a:p>
            <a:pPr lvl="1"/>
            <a:r>
              <a:rPr lang="en-US" dirty="0"/>
              <a:t>Not required, but highly advisable.</a:t>
            </a:r>
            <a:endParaRPr lang="en-US" sz="788" dirty="0"/>
          </a:p>
          <a:p>
            <a:pPr lvl="1"/>
            <a:r>
              <a:rPr lang="en-US" dirty="0"/>
              <a:t>PAGA has a one-year statute of limitations; past liability disappears quickly.</a:t>
            </a:r>
            <a:endParaRPr lang="en-US" sz="788" dirty="0"/>
          </a:p>
          <a:p>
            <a:pPr lvl="1"/>
            <a:r>
              <a:rPr lang="en-US" dirty="0"/>
              <a:t>Some wage-and-hour issues are easy to identify and remediate.</a:t>
            </a:r>
            <a:endParaRPr lang="en-US" sz="788" dirty="0"/>
          </a:p>
          <a:p>
            <a:pPr lvl="1"/>
            <a:r>
              <a:rPr lang="en-US" dirty="0"/>
              <a:t>Improves defenses to class and/or PAGA claims, or prevents them.</a:t>
            </a:r>
            <a:endParaRPr lang="en-US" sz="788" dirty="0"/>
          </a:p>
          <a:p>
            <a:pPr lvl="1"/>
            <a:r>
              <a:rPr lang="en-US" dirty="0"/>
              <a:t>Reduces PAGA penalties under the amended statute.</a:t>
            </a:r>
            <a:endParaRPr lang="en-US" sz="788" dirty="0"/>
          </a:p>
          <a:p>
            <a:pPr lvl="0"/>
            <a:r>
              <a:rPr lang="en-US" b="1" i="1" dirty="0"/>
              <a:t>Statutory Guidance:</a:t>
            </a:r>
            <a:endParaRPr lang="en-US" sz="825" b="1" i="1" dirty="0"/>
          </a:p>
          <a:p>
            <a:pPr lvl="1"/>
            <a:r>
              <a:rPr lang="en-US" dirty="0"/>
              <a:t>"All reasonable steps" may include conducting periodic payroll audits and taking action in response, disseminating lawful written policies (LC § 2699(g)).  </a:t>
            </a:r>
            <a:endParaRPr lang="en-US" sz="788" dirty="0"/>
          </a:p>
          <a:p>
            <a:endParaRPr lang="en-US" dirty="0"/>
          </a:p>
        </p:txBody>
      </p:sp>
    </p:spTree>
    <p:extLst>
      <p:ext uri="{BB962C8B-B14F-4D97-AF65-F5344CB8AC3E}">
        <p14:creationId xmlns:p14="http://schemas.microsoft.com/office/powerpoint/2010/main" val="428659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BB34-9803-47F3-1E96-2E1819CBCEC6}"/>
              </a:ext>
            </a:extLst>
          </p:cNvPr>
          <p:cNvSpPr>
            <a:spLocks noGrp="1"/>
          </p:cNvSpPr>
          <p:nvPr>
            <p:ph type="title"/>
          </p:nvPr>
        </p:nvSpPr>
        <p:spPr>
          <a:xfrm>
            <a:off x="1944694" y="468082"/>
            <a:ext cx="6683765" cy="547918"/>
          </a:xfrm>
        </p:spPr>
        <p:txBody>
          <a:bodyPr>
            <a:normAutofit fontScale="90000"/>
          </a:bodyPr>
          <a:lstStyle/>
          <a:p>
            <a:br>
              <a:rPr lang="en-US" sz="3300" b="1" i="1" dirty="0"/>
            </a:br>
            <a:r>
              <a:rPr lang="en-US" sz="3300" b="1" i="1" dirty="0"/>
              <a:t>Audits: Requirements and Best Practices</a:t>
            </a:r>
            <a:br>
              <a:rPr lang="en-US" dirty="0"/>
            </a:br>
            <a:endParaRPr lang="en-US" dirty="0"/>
          </a:p>
        </p:txBody>
      </p:sp>
      <p:sp>
        <p:nvSpPr>
          <p:cNvPr id="3" name="Content Placeholder 2">
            <a:extLst>
              <a:ext uri="{FF2B5EF4-FFF2-40B4-BE49-F238E27FC236}">
                <a16:creationId xmlns:a16="http://schemas.microsoft.com/office/drawing/2014/main" id="{F9ADD9DB-6B45-473A-7850-49A61EC7237F}"/>
              </a:ext>
            </a:extLst>
          </p:cNvPr>
          <p:cNvSpPr>
            <a:spLocks noGrp="1"/>
          </p:cNvSpPr>
          <p:nvPr>
            <p:ph idx="1"/>
          </p:nvPr>
        </p:nvSpPr>
        <p:spPr>
          <a:xfrm>
            <a:off x="1941909" y="1226458"/>
            <a:ext cx="6686550" cy="3206960"/>
          </a:xfrm>
        </p:spPr>
        <p:txBody>
          <a:bodyPr>
            <a:normAutofit/>
          </a:bodyPr>
          <a:lstStyle/>
          <a:p>
            <a:pPr lvl="0"/>
            <a:r>
              <a:rPr lang="en-US" sz="2000" b="1" i="1" dirty="0"/>
              <a:t>Audit Approach:</a:t>
            </a:r>
          </a:p>
          <a:p>
            <a:pPr lvl="1"/>
            <a:r>
              <a:rPr lang="en-US" sz="2000" b="1" dirty="0"/>
              <a:t>Stage 1:</a:t>
            </a:r>
            <a:r>
              <a:rPr lang="en-US" sz="2000" dirty="0"/>
              <a:t> Review written policies and wage statements. </a:t>
            </a:r>
          </a:p>
          <a:p>
            <a:pPr lvl="1"/>
            <a:r>
              <a:rPr lang="en-US" sz="2000" b="1" dirty="0"/>
              <a:t>Stage 2:</a:t>
            </a:r>
            <a:r>
              <a:rPr lang="en-US" sz="2000" dirty="0"/>
              <a:t> Review timekeeping/payroll practices. </a:t>
            </a:r>
          </a:p>
          <a:p>
            <a:pPr lvl="1"/>
            <a:r>
              <a:rPr lang="en-US" sz="2000" b="1" dirty="0"/>
              <a:t>Stage 3:</a:t>
            </a:r>
            <a:r>
              <a:rPr lang="en-US" sz="2000" dirty="0"/>
              <a:t> Review meal/rest period compliance. </a:t>
            </a:r>
          </a:p>
          <a:p>
            <a:pPr lvl="1"/>
            <a:r>
              <a:rPr lang="en-US" sz="2000" b="1" dirty="0"/>
              <a:t>Stage 4:</a:t>
            </a:r>
            <a:r>
              <a:rPr lang="en-US" sz="2000" dirty="0"/>
              <a:t> Review other practices and related documentation. </a:t>
            </a:r>
          </a:p>
          <a:p>
            <a:endParaRPr lang="en-US" dirty="0"/>
          </a:p>
        </p:txBody>
      </p:sp>
    </p:spTree>
    <p:extLst>
      <p:ext uri="{BB962C8B-B14F-4D97-AF65-F5344CB8AC3E}">
        <p14:creationId xmlns:p14="http://schemas.microsoft.com/office/powerpoint/2010/main" val="411087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7454-41C4-5FA6-1DF3-426CD7A08559}"/>
              </a:ext>
            </a:extLst>
          </p:cNvPr>
          <p:cNvSpPr>
            <a:spLocks noGrp="1"/>
          </p:cNvSpPr>
          <p:nvPr>
            <p:ph type="title"/>
          </p:nvPr>
        </p:nvSpPr>
        <p:spPr/>
        <p:txBody>
          <a:bodyPr>
            <a:normAutofit fontScale="90000"/>
          </a:bodyPr>
          <a:lstStyle/>
          <a:p>
            <a:r>
              <a:rPr lang="en-US" sz="3300" b="1" i="1" dirty="0"/>
              <a:t>Audits: Requirements and Best Practices</a:t>
            </a:r>
            <a:br>
              <a:rPr lang="en-US" dirty="0"/>
            </a:br>
            <a:endParaRPr lang="en-US" dirty="0"/>
          </a:p>
        </p:txBody>
      </p:sp>
      <p:sp>
        <p:nvSpPr>
          <p:cNvPr id="3" name="Content Placeholder 2">
            <a:extLst>
              <a:ext uri="{FF2B5EF4-FFF2-40B4-BE49-F238E27FC236}">
                <a16:creationId xmlns:a16="http://schemas.microsoft.com/office/drawing/2014/main" id="{22869907-DE56-D5D0-7D63-944F51D3D05C}"/>
              </a:ext>
            </a:extLst>
          </p:cNvPr>
          <p:cNvSpPr>
            <a:spLocks noGrp="1"/>
          </p:cNvSpPr>
          <p:nvPr>
            <p:ph idx="1"/>
          </p:nvPr>
        </p:nvSpPr>
        <p:spPr>
          <a:xfrm>
            <a:off x="1836057" y="1103086"/>
            <a:ext cx="6792402" cy="3572332"/>
          </a:xfrm>
        </p:spPr>
        <p:txBody>
          <a:bodyPr>
            <a:normAutofit fontScale="62500" lnSpcReduction="20000"/>
          </a:bodyPr>
          <a:lstStyle/>
          <a:p>
            <a:pPr lvl="0"/>
            <a:r>
              <a:rPr lang="en-US" b="1" i="1" dirty="0"/>
              <a:t>Common Class/PAGA Claims to Audit:</a:t>
            </a:r>
            <a:endParaRPr lang="en-US" sz="825" b="1" i="1" dirty="0"/>
          </a:p>
          <a:p>
            <a:pPr lvl="1"/>
            <a:r>
              <a:rPr lang="en-US" b="1" dirty="0"/>
              <a:t>Meal and Rest Break Policies:</a:t>
            </a:r>
            <a:r>
              <a:rPr lang="en-US" dirty="0"/>
              <a:t> Policy compliance, waiver process, on-duty meal period agreements. </a:t>
            </a:r>
            <a:endParaRPr lang="en-US" sz="788" dirty="0"/>
          </a:p>
          <a:p>
            <a:pPr lvl="1"/>
            <a:r>
              <a:rPr lang="en-US" b="1" dirty="0"/>
              <a:t>Wage Statements:</a:t>
            </a:r>
            <a:r>
              <a:rPr lang="en-US" dirty="0"/>
              <a:t> Required information, sick leave balance. </a:t>
            </a:r>
            <a:endParaRPr lang="en-US" sz="788" dirty="0"/>
          </a:p>
          <a:p>
            <a:pPr lvl="1"/>
            <a:r>
              <a:rPr lang="en-US" b="1" dirty="0"/>
              <a:t>Unpaid Wages:</a:t>
            </a:r>
            <a:r>
              <a:rPr lang="en-US" dirty="0"/>
              <a:t> Pay for all time worked, rounding, reporting time, controlled standby, split-shift premiums. </a:t>
            </a:r>
            <a:endParaRPr lang="en-US" sz="788" dirty="0"/>
          </a:p>
          <a:p>
            <a:pPr lvl="1"/>
            <a:r>
              <a:rPr lang="en-US" b="1" dirty="0"/>
              <a:t>Regular Rate:</a:t>
            </a:r>
            <a:r>
              <a:rPr lang="en-US" dirty="0"/>
              <a:t> Overtime, meal/rest premiums, sick leave, reporting time paid at correct rate. </a:t>
            </a:r>
            <a:endParaRPr lang="en-US" sz="788" dirty="0"/>
          </a:p>
          <a:p>
            <a:pPr lvl="1"/>
            <a:r>
              <a:rPr lang="en-US" b="1" dirty="0"/>
              <a:t>Meal Periods:</a:t>
            </a:r>
            <a:r>
              <a:rPr lang="en-US" dirty="0"/>
              <a:t> Compliance, timekeeping, rebutting presumed violations, meal premiums. </a:t>
            </a:r>
            <a:endParaRPr lang="en-US" sz="788" dirty="0"/>
          </a:p>
          <a:p>
            <a:pPr lvl="1"/>
            <a:r>
              <a:rPr lang="en-US" b="1" dirty="0"/>
              <a:t>Rest Breaks:</a:t>
            </a:r>
            <a:r>
              <a:rPr lang="en-US" dirty="0"/>
              <a:t> Authorization, premiums – </a:t>
            </a:r>
            <a:r>
              <a:rPr lang="en-US" b="1" dirty="0"/>
              <a:t>attestation?</a:t>
            </a:r>
            <a:endParaRPr lang="en-US" sz="788" dirty="0"/>
          </a:p>
          <a:p>
            <a:pPr lvl="1"/>
            <a:r>
              <a:rPr lang="en-US" b="1" dirty="0"/>
              <a:t>Untimely Payment:</a:t>
            </a:r>
            <a:r>
              <a:rPr lang="en-US" dirty="0"/>
              <a:t> During employment and at termination</a:t>
            </a:r>
            <a:endParaRPr lang="en-US" sz="788" dirty="0"/>
          </a:p>
          <a:p>
            <a:pPr lvl="1"/>
            <a:r>
              <a:rPr lang="en-US" b="1" dirty="0"/>
              <a:t>Expense Reimbursement:</a:t>
            </a:r>
            <a:r>
              <a:rPr lang="en-US" dirty="0"/>
              <a:t> Sufficient reimbursement for job-related expenses. </a:t>
            </a:r>
            <a:endParaRPr lang="en-US" sz="788" dirty="0"/>
          </a:p>
          <a:p>
            <a:endParaRPr lang="en-US" sz="825" dirty="0"/>
          </a:p>
          <a:p>
            <a:endParaRPr lang="en-US" dirty="0"/>
          </a:p>
        </p:txBody>
      </p:sp>
    </p:spTree>
    <p:extLst>
      <p:ext uri="{BB962C8B-B14F-4D97-AF65-F5344CB8AC3E}">
        <p14:creationId xmlns:p14="http://schemas.microsoft.com/office/powerpoint/2010/main" val="116945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F485-EED1-E062-055C-446CF92AA1B3}"/>
              </a:ext>
            </a:extLst>
          </p:cNvPr>
          <p:cNvSpPr>
            <a:spLocks noGrp="1"/>
          </p:cNvSpPr>
          <p:nvPr>
            <p:ph type="title"/>
          </p:nvPr>
        </p:nvSpPr>
        <p:spPr>
          <a:xfrm>
            <a:off x="1618344" y="468082"/>
            <a:ext cx="7199086" cy="960668"/>
          </a:xfrm>
        </p:spPr>
        <p:txBody>
          <a:bodyPr>
            <a:normAutofit fontScale="90000"/>
          </a:bodyPr>
          <a:lstStyle/>
          <a:p>
            <a:br>
              <a:rPr lang="en-US" sz="3300" b="1" i="1" dirty="0"/>
            </a:br>
            <a:r>
              <a:rPr lang="en-US" sz="3300" b="1" i="1" dirty="0"/>
              <a:t>Early Evaluation Conference (LC § 2699.3(f)):</a:t>
            </a:r>
            <a:br>
              <a:rPr lang="en-US" dirty="0"/>
            </a:br>
            <a:endParaRPr lang="en-US" dirty="0"/>
          </a:p>
        </p:txBody>
      </p:sp>
      <p:sp>
        <p:nvSpPr>
          <p:cNvPr id="3" name="Content Placeholder 2">
            <a:extLst>
              <a:ext uri="{FF2B5EF4-FFF2-40B4-BE49-F238E27FC236}">
                <a16:creationId xmlns:a16="http://schemas.microsoft.com/office/drawing/2014/main" id="{96FFA812-63CE-6ED4-0B05-C93BB2CDF3F1}"/>
              </a:ext>
            </a:extLst>
          </p:cNvPr>
          <p:cNvSpPr>
            <a:spLocks noGrp="1"/>
          </p:cNvSpPr>
          <p:nvPr>
            <p:ph idx="1"/>
          </p:nvPr>
        </p:nvSpPr>
        <p:spPr>
          <a:xfrm>
            <a:off x="1941909" y="1428750"/>
            <a:ext cx="6686550" cy="3004667"/>
          </a:xfrm>
        </p:spPr>
        <p:txBody>
          <a:bodyPr>
            <a:normAutofit fontScale="85000" lnSpcReduction="20000"/>
          </a:bodyPr>
          <a:lstStyle/>
          <a:p>
            <a:pPr lvl="1"/>
            <a:r>
              <a:rPr lang="en-US" dirty="0"/>
              <a:t>Eligible: All employers. </a:t>
            </a:r>
            <a:endParaRPr lang="en-US" sz="788" dirty="0"/>
          </a:p>
          <a:p>
            <a:pPr lvl="1"/>
            <a:r>
              <a:rPr lang="en-US" dirty="0"/>
              <a:t>Timing: Before or with responsive pleading in court. </a:t>
            </a:r>
            <a:endParaRPr lang="en-US" sz="788" dirty="0"/>
          </a:p>
          <a:p>
            <a:pPr lvl="1"/>
            <a:r>
              <a:rPr lang="en-US" dirty="0"/>
              <a:t>File request for early evaluation conference. </a:t>
            </a:r>
            <a:endParaRPr lang="en-US" sz="788" dirty="0"/>
          </a:p>
          <a:p>
            <a:pPr lvl="1"/>
            <a:r>
              <a:rPr lang="en-US" dirty="0"/>
              <a:t>Court stays proceedings absent good cause. </a:t>
            </a:r>
            <a:endParaRPr lang="en-US" sz="788" dirty="0"/>
          </a:p>
          <a:p>
            <a:pPr lvl="1"/>
            <a:r>
              <a:rPr lang="en-US" dirty="0"/>
              <a:t>Defendant submits statement on cure/dispute; plaintiff submits supporting statement. </a:t>
            </a:r>
            <a:endParaRPr lang="en-US" sz="788" dirty="0"/>
          </a:p>
          <a:p>
            <a:pPr lvl="1"/>
            <a:r>
              <a:rPr lang="en-US" dirty="0"/>
              <a:t>If resolved, treated as a settlement; if not, the employer can ask the court to approve a cure. </a:t>
            </a:r>
            <a:endParaRPr lang="en-US" sz="788" dirty="0"/>
          </a:p>
          <a:p>
            <a:endParaRPr lang="en-US" dirty="0"/>
          </a:p>
        </p:txBody>
      </p:sp>
    </p:spTree>
    <p:extLst>
      <p:ext uri="{BB962C8B-B14F-4D97-AF65-F5344CB8AC3E}">
        <p14:creationId xmlns:p14="http://schemas.microsoft.com/office/powerpoint/2010/main" val="334893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F8F4-151E-89B9-63BA-00F866461D8A}"/>
              </a:ext>
            </a:extLst>
          </p:cNvPr>
          <p:cNvSpPr>
            <a:spLocks noGrp="1"/>
          </p:cNvSpPr>
          <p:nvPr>
            <p:ph type="title"/>
          </p:nvPr>
        </p:nvSpPr>
        <p:spPr>
          <a:xfrm>
            <a:off x="1596571" y="468082"/>
            <a:ext cx="7322457" cy="960668"/>
          </a:xfrm>
        </p:spPr>
        <p:txBody>
          <a:bodyPr>
            <a:normAutofit fontScale="90000"/>
          </a:bodyPr>
          <a:lstStyle/>
          <a:p>
            <a:br>
              <a:rPr lang="en-US" sz="3300" b="1" i="1" dirty="0"/>
            </a:br>
            <a:r>
              <a:rPr lang="en-US" sz="3300" b="1" i="1" dirty="0"/>
              <a:t>Curing Non-Wage Statement Claims</a:t>
            </a:r>
            <a:br>
              <a:rPr lang="en-US" sz="3300" b="1" i="1" dirty="0"/>
            </a:br>
            <a:r>
              <a:rPr lang="en-US" sz="3300" b="1" i="1" dirty="0"/>
              <a:t>(LC § 2699(d)(1)):</a:t>
            </a:r>
            <a:br>
              <a:rPr lang="en-US" dirty="0"/>
            </a:br>
            <a:endParaRPr lang="en-US" dirty="0"/>
          </a:p>
        </p:txBody>
      </p:sp>
      <p:sp>
        <p:nvSpPr>
          <p:cNvPr id="3" name="Content Placeholder 2">
            <a:extLst>
              <a:ext uri="{FF2B5EF4-FFF2-40B4-BE49-F238E27FC236}">
                <a16:creationId xmlns:a16="http://schemas.microsoft.com/office/drawing/2014/main" id="{2BA3550A-CBD7-B3B1-915E-8D273C1DB9AA}"/>
              </a:ext>
            </a:extLst>
          </p:cNvPr>
          <p:cNvSpPr>
            <a:spLocks noGrp="1"/>
          </p:cNvSpPr>
          <p:nvPr>
            <p:ph idx="1"/>
          </p:nvPr>
        </p:nvSpPr>
        <p:spPr>
          <a:xfrm>
            <a:off x="1941909" y="1428750"/>
            <a:ext cx="6686550" cy="3246668"/>
          </a:xfrm>
        </p:spPr>
        <p:txBody>
          <a:bodyPr>
            <a:normAutofit/>
          </a:bodyPr>
          <a:lstStyle/>
          <a:p>
            <a:pPr lvl="0"/>
            <a:r>
              <a:rPr lang="en-US" sz="2000" dirty="0"/>
              <a:t>For unpaid wages:</a:t>
            </a:r>
          </a:p>
          <a:p>
            <a:pPr lvl="1"/>
            <a:r>
              <a:rPr lang="en-US" sz="2000" dirty="0"/>
              <a:t>Pay all unpaid wages for 3 years. </a:t>
            </a:r>
          </a:p>
          <a:p>
            <a:pPr lvl="1"/>
            <a:r>
              <a:rPr lang="en-US" sz="2000" dirty="0"/>
              <a:t>Pay 7% interest. </a:t>
            </a:r>
          </a:p>
          <a:p>
            <a:pPr lvl="1"/>
            <a:r>
              <a:rPr lang="en-US" sz="2000" dirty="0"/>
              <a:t>Pay any required liquidated damages. </a:t>
            </a:r>
          </a:p>
          <a:p>
            <a:pPr lvl="1"/>
            <a:r>
              <a:rPr lang="en-US" sz="2000" dirty="0"/>
              <a:t>Pay reasonable lodestar attorneys' fees and costs as determined by agency or court. </a:t>
            </a:r>
          </a:p>
          <a:p>
            <a:pPr lvl="0"/>
            <a:r>
              <a:rPr lang="en-US" sz="2000" dirty="0"/>
              <a:t>If wage amount is disputed, pay sufficient amounts to reasonably cover wages owed (no specific guidelines).</a:t>
            </a:r>
          </a:p>
          <a:p>
            <a:endParaRPr lang="en-US" dirty="0"/>
          </a:p>
        </p:txBody>
      </p:sp>
    </p:spTree>
    <p:extLst>
      <p:ext uri="{BB962C8B-B14F-4D97-AF65-F5344CB8AC3E}">
        <p14:creationId xmlns:p14="http://schemas.microsoft.com/office/powerpoint/2010/main" val="18799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DBC0-7F20-62DD-5C3B-BDE75982D81C}"/>
              </a:ext>
            </a:extLst>
          </p:cNvPr>
          <p:cNvSpPr>
            <a:spLocks noGrp="1"/>
          </p:cNvSpPr>
          <p:nvPr>
            <p:ph type="title"/>
          </p:nvPr>
        </p:nvSpPr>
        <p:spPr/>
        <p:txBody>
          <a:bodyPr>
            <a:normAutofit fontScale="90000"/>
          </a:bodyPr>
          <a:lstStyle/>
          <a:p>
            <a:br>
              <a:rPr lang="en-US" b="1" i="1" dirty="0"/>
            </a:br>
            <a:br>
              <a:rPr lang="en-US" b="1" i="1" dirty="0"/>
            </a:br>
            <a:r>
              <a:rPr lang="en-US" sz="3100" b="1" i="1" dirty="0"/>
              <a:t>Cure Provisions: Methods and Procedures</a:t>
            </a:r>
            <a:br>
              <a:rPr lang="en-US" sz="3100" b="1" i="1" dirty="0"/>
            </a:br>
            <a:r>
              <a:rPr lang="en-US" sz="3100" b="1" i="1" dirty="0"/>
              <a:t>Three Primary Cure Methods:</a:t>
            </a:r>
            <a:br>
              <a:rPr lang="en-US" sz="3100" b="1" i="1" dirty="0"/>
            </a:br>
            <a:br>
              <a:rPr lang="en-US" sz="3100" b="1" i="1" dirty="0"/>
            </a:br>
            <a:endParaRPr lang="en-US" sz="3100" dirty="0"/>
          </a:p>
        </p:txBody>
      </p:sp>
      <p:sp>
        <p:nvSpPr>
          <p:cNvPr id="3" name="Content Placeholder 2">
            <a:extLst>
              <a:ext uri="{FF2B5EF4-FFF2-40B4-BE49-F238E27FC236}">
                <a16:creationId xmlns:a16="http://schemas.microsoft.com/office/drawing/2014/main" id="{E60A10F0-5F3C-2660-E997-E69488742EED}"/>
              </a:ext>
            </a:extLst>
          </p:cNvPr>
          <p:cNvSpPr>
            <a:spLocks noGrp="1"/>
          </p:cNvSpPr>
          <p:nvPr>
            <p:ph idx="1"/>
          </p:nvPr>
        </p:nvSpPr>
        <p:spPr>
          <a:xfrm>
            <a:off x="1843314" y="1531257"/>
            <a:ext cx="6785145" cy="2902160"/>
          </a:xfrm>
        </p:spPr>
        <p:txBody>
          <a:bodyPr>
            <a:normAutofit fontScale="70000" lnSpcReduction="20000"/>
          </a:bodyPr>
          <a:lstStyle/>
          <a:p>
            <a:pPr marL="58738" lvl="1" indent="0">
              <a:buNone/>
            </a:pPr>
            <a:r>
              <a:rPr lang="en-US" dirty="0"/>
              <a:t>Cure Wage Statement Claims with LWDA (LC § 2699(d)(2)):</a:t>
            </a:r>
          </a:p>
          <a:p>
            <a:pPr marL="58738" lvl="1" indent="0">
              <a:buNone/>
            </a:pPr>
            <a:endParaRPr lang="en-US" dirty="0"/>
          </a:p>
          <a:p>
            <a:pPr lvl="1"/>
            <a:r>
              <a:rPr lang="en-US" dirty="0"/>
              <a:t>Eligible: All employers. </a:t>
            </a:r>
            <a:endParaRPr lang="en-US" sz="788" dirty="0"/>
          </a:p>
          <a:p>
            <a:pPr lvl="1"/>
            <a:r>
              <a:rPr lang="en-US" dirty="0"/>
              <a:t>Timing: 33 days from PAGA notice postmark. </a:t>
            </a:r>
            <a:endParaRPr lang="en-US" sz="788" dirty="0"/>
          </a:p>
          <a:p>
            <a:pPr lvl="1"/>
            <a:r>
              <a:rPr lang="en-US" dirty="0"/>
              <a:t>Cure: Provide 3 years of compliant wage statements for all current and former employees. </a:t>
            </a:r>
            <a:endParaRPr lang="en-US" sz="788" dirty="0"/>
          </a:p>
          <a:p>
            <a:pPr lvl="1"/>
            <a:r>
              <a:rPr lang="en-US" dirty="0"/>
              <a:t>LWDA reviews and determines cure; plaintiff can appeal in superior court. </a:t>
            </a:r>
            <a:endParaRPr lang="en-US" sz="788" dirty="0"/>
          </a:p>
          <a:p>
            <a:pPr lvl="1"/>
            <a:r>
              <a:rPr lang="en-US" dirty="0"/>
              <a:t>If successful, no PAGA penalties or claim; if not, civil action may proceed.  </a:t>
            </a:r>
            <a:endParaRPr lang="en-US" sz="825" dirty="0"/>
          </a:p>
          <a:p>
            <a:endParaRPr lang="en-US" dirty="0"/>
          </a:p>
        </p:txBody>
      </p:sp>
    </p:spTree>
    <p:extLst>
      <p:ext uri="{BB962C8B-B14F-4D97-AF65-F5344CB8AC3E}">
        <p14:creationId xmlns:p14="http://schemas.microsoft.com/office/powerpoint/2010/main" val="3565862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9C4F-9BD7-DFBE-6432-9A730E0B9EFB}"/>
              </a:ext>
            </a:extLst>
          </p:cNvPr>
          <p:cNvSpPr>
            <a:spLocks noGrp="1"/>
          </p:cNvSpPr>
          <p:nvPr>
            <p:ph type="title"/>
          </p:nvPr>
        </p:nvSpPr>
        <p:spPr>
          <a:xfrm>
            <a:off x="1553029" y="417282"/>
            <a:ext cx="7474857" cy="960668"/>
          </a:xfrm>
        </p:spPr>
        <p:txBody>
          <a:bodyPr>
            <a:normAutofit fontScale="90000"/>
          </a:bodyPr>
          <a:lstStyle/>
          <a:p>
            <a:br>
              <a:rPr lang="en-US" sz="3100" b="1" i="1" dirty="0"/>
            </a:br>
            <a:r>
              <a:rPr lang="en-US" sz="3100" b="1" i="1" dirty="0"/>
              <a:t>Cure Plan for Small Employers (LC § 2699.3(c)(2)):</a:t>
            </a:r>
            <a:br>
              <a:rPr lang="en-US" b="1" i="1" dirty="0"/>
            </a:br>
            <a:endParaRPr lang="en-US" dirty="0"/>
          </a:p>
        </p:txBody>
      </p:sp>
      <p:sp>
        <p:nvSpPr>
          <p:cNvPr id="3" name="Content Placeholder 2">
            <a:extLst>
              <a:ext uri="{FF2B5EF4-FFF2-40B4-BE49-F238E27FC236}">
                <a16:creationId xmlns:a16="http://schemas.microsoft.com/office/drawing/2014/main" id="{DE9071BC-A2B1-BAE9-5077-AD25A6A6C13A}"/>
              </a:ext>
            </a:extLst>
          </p:cNvPr>
          <p:cNvSpPr>
            <a:spLocks noGrp="1"/>
          </p:cNvSpPr>
          <p:nvPr>
            <p:ph idx="1"/>
          </p:nvPr>
        </p:nvSpPr>
        <p:spPr>
          <a:xfrm>
            <a:off x="1941909" y="1270000"/>
            <a:ext cx="6686550" cy="3163417"/>
          </a:xfrm>
        </p:spPr>
        <p:txBody>
          <a:bodyPr>
            <a:normAutofit fontScale="85000" lnSpcReduction="20000"/>
          </a:bodyPr>
          <a:lstStyle/>
          <a:p>
            <a:pPr lvl="1"/>
            <a:r>
              <a:rPr lang="en-US" sz="2400" dirty="0"/>
              <a:t>Eligible: Employers with fewer than 100 employees during the period covered by the notice (LC § 2699.3(f)(1)(A)). </a:t>
            </a:r>
          </a:p>
          <a:p>
            <a:pPr lvl="1"/>
            <a:r>
              <a:rPr lang="en-US" sz="2400" dirty="0"/>
              <a:t>Timing: Within 33 days of PAGA notice receipt. </a:t>
            </a:r>
          </a:p>
          <a:p>
            <a:pPr lvl="1"/>
            <a:r>
              <a:rPr lang="en-US" sz="2400" dirty="0"/>
              <a:t>Submit confidential cure plan to LWDA. </a:t>
            </a:r>
          </a:p>
          <a:p>
            <a:pPr lvl="1"/>
            <a:r>
              <a:rPr lang="en-US" sz="2400" dirty="0"/>
              <a:t>LWDA may set a conference to assess the plan. </a:t>
            </a:r>
          </a:p>
          <a:p>
            <a:pPr lvl="1"/>
            <a:r>
              <a:rPr lang="en-US" sz="2400" dirty="0"/>
              <a:t>If sufficient, no PAGA penalties or claim (plaintiff can appeal in superior court). </a:t>
            </a:r>
          </a:p>
          <a:p>
            <a:pPr lvl="1"/>
            <a:r>
              <a:rPr lang="en-US" sz="2400" dirty="0"/>
              <a:t>If insufficient or no action, plaintiff may bring claim in court. </a:t>
            </a:r>
          </a:p>
          <a:p>
            <a:endParaRPr lang="en-US" dirty="0"/>
          </a:p>
        </p:txBody>
      </p:sp>
    </p:spTree>
    <p:extLst>
      <p:ext uri="{BB962C8B-B14F-4D97-AF65-F5344CB8AC3E}">
        <p14:creationId xmlns:p14="http://schemas.microsoft.com/office/powerpoint/2010/main" val="274396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45B8-8DAE-7F55-8574-162B714E5689}"/>
              </a:ext>
            </a:extLst>
          </p:cNvPr>
          <p:cNvSpPr>
            <a:spLocks noGrp="1"/>
          </p:cNvSpPr>
          <p:nvPr>
            <p:ph type="title"/>
          </p:nvPr>
        </p:nvSpPr>
        <p:spPr/>
        <p:txBody>
          <a:bodyPr>
            <a:normAutofit fontScale="90000"/>
          </a:bodyPr>
          <a:lstStyle/>
          <a:p>
            <a:r>
              <a:rPr lang="en-US" b="1" i="1" dirty="0"/>
              <a:t>Claims Susceptible to Cure:</a:t>
            </a:r>
            <a:br>
              <a:rPr lang="en-US" b="1" i="1" dirty="0"/>
            </a:br>
            <a:endParaRPr lang="en-US" dirty="0"/>
          </a:p>
        </p:txBody>
      </p:sp>
      <p:sp>
        <p:nvSpPr>
          <p:cNvPr id="3" name="Content Placeholder 2">
            <a:extLst>
              <a:ext uri="{FF2B5EF4-FFF2-40B4-BE49-F238E27FC236}">
                <a16:creationId xmlns:a16="http://schemas.microsoft.com/office/drawing/2014/main" id="{C79B9A12-3A77-CB5D-CC2C-085C1E605540}"/>
              </a:ext>
            </a:extLst>
          </p:cNvPr>
          <p:cNvSpPr>
            <a:spLocks noGrp="1"/>
          </p:cNvSpPr>
          <p:nvPr>
            <p:ph idx="1"/>
          </p:nvPr>
        </p:nvSpPr>
        <p:spPr>
          <a:xfrm>
            <a:off x="1843314" y="1190172"/>
            <a:ext cx="6785145" cy="3243246"/>
          </a:xfrm>
        </p:spPr>
        <p:txBody>
          <a:bodyPr>
            <a:normAutofit/>
          </a:bodyPr>
          <a:lstStyle/>
          <a:p>
            <a:pPr lvl="0"/>
            <a:r>
              <a:rPr lang="en-US" sz="2200" dirty="0"/>
              <a:t>Claims not based on available records (off-the-clock work, meal/break premiums due to work interruptions). </a:t>
            </a:r>
          </a:p>
          <a:p>
            <a:pPr lvl="0"/>
            <a:r>
              <a:rPr lang="en-US" sz="2200" dirty="0"/>
              <a:t>Non-curable claims listed in LC § 2699.5 (e.g., waiting time penalties, wage deductions, day of rest). </a:t>
            </a:r>
          </a:p>
          <a:p>
            <a:pPr lvl="0"/>
            <a:r>
              <a:rPr lang="en-US" sz="2200" dirty="0"/>
              <a:t>Cannot cure more than once in 12 months for same provisions in first PAGA notice. </a:t>
            </a:r>
          </a:p>
          <a:p>
            <a:endParaRPr lang="en-US" dirty="0"/>
          </a:p>
        </p:txBody>
      </p:sp>
    </p:spTree>
    <p:extLst>
      <p:ext uri="{BB962C8B-B14F-4D97-AF65-F5344CB8AC3E}">
        <p14:creationId xmlns:p14="http://schemas.microsoft.com/office/powerpoint/2010/main" val="231450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E642-17FC-850E-5016-9EA9574530DC}"/>
              </a:ext>
            </a:extLst>
          </p:cNvPr>
          <p:cNvSpPr>
            <a:spLocks noGrp="1"/>
          </p:cNvSpPr>
          <p:nvPr>
            <p:ph type="title"/>
          </p:nvPr>
        </p:nvSpPr>
        <p:spPr/>
        <p:txBody>
          <a:bodyPr>
            <a:normAutofit fontScale="90000"/>
          </a:bodyPr>
          <a:lstStyle/>
          <a:p>
            <a:r>
              <a:rPr lang="en-US" b="1" i="1" dirty="0"/>
              <a:t>Additional Strategic Considerations</a:t>
            </a:r>
            <a:br>
              <a:rPr lang="en-US" b="1" i="1" dirty="0"/>
            </a:br>
            <a:endParaRPr lang="en-US" dirty="0"/>
          </a:p>
        </p:txBody>
      </p:sp>
      <p:sp>
        <p:nvSpPr>
          <p:cNvPr id="3" name="Content Placeholder 2">
            <a:extLst>
              <a:ext uri="{FF2B5EF4-FFF2-40B4-BE49-F238E27FC236}">
                <a16:creationId xmlns:a16="http://schemas.microsoft.com/office/drawing/2014/main" id="{CCF319BE-C473-7CE0-A29D-6C3A560D5FAA}"/>
              </a:ext>
            </a:extLst>
          </p:cNvPr>
          <p:cNvSpPr>
            <a:spLocks noGrp="1"/>
          </p:cNvSpPr>
          <p:nvPr>
            <p:ph idx="1"/>
          </p:nvPr>
        </p:nvSpPr>
        <p:spPr>
          <a:xfrm>
            <a:off x="1941909" y="1233714"/>
            <a:ext cx="6686550" cy="3199703"/>
          </a:xfrm>
        </p:spPr>
        <p:txBody>
          <a:bodyPr>
            <a:normAutofit/>
          </a:bodyPr>
          <a:lstStyle/>
          <a:p>
            <a:pPr lvl="0"/>
            <a:r>
              <a:rPr lang="en-US" sz="2200" dirty="0"/>
              <a:t>Arbitration agreements and their impact on PAGA claims. </a:t>
            </a:r>
          </a:p>
          <a:p>
            <a:pPr lvl="0"/>
            <a:r>
              <a:rPr lang="en-US" sz="2200" dirty="0"/>
              <a:t>How to show “all reasonable compliance efforts” at the early conference</a:t>
            </a:r>
          </a:p>
          <a:p>
            <a:pPr lvl="0"/>
            <a:r>
              <a:rPr lang="en-US" sz="2200" dirty="0"/>
              <a:t>Use of early evaluation conference and strategic disclosure. </a:t>
            </a:r>
          </a:p>
          <a:p>
            <a:endParaRPr lang="en-US" dirty="0"/>
          </a:p>
        </p:txBody>
      </p:sp>
    </p:spTree>
    <p:extLst>
      <p:ext uri="{BB962C8B-B14F-4D97-AF65-F5344CB8AC3E}">
        <p14:creationId xmlns:p14="http://schemas.microsoft.com/office/powerpoint/2010/main" val="222085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C3B7-28E1-8DDC-8FB4-86CAF4389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7FB35-E0B9-0F92-B4A9-2C681DE96B78}"/>
              </a:ext>
            </a:extLst>
          </p:cNvPr>
          <p:cNvSpPr>
            <a:spLocks noGrp="1"/>
          </p:cNvSpPr>
          <p:nvPr>
            <p:ph type="title"/>
          </p:nvPr>
        </p:nvSpPr>
        <p:spPr/>
        <p:txBody>
          <a:bodyPr>
            <a:normAutofit fontScale="90000"/>
          </a:bodyPr>
          <a:lstStyle/>
          <a:p>
            <a:r>
              <a:rPr lang="en-US" b="1" i="1" dirty="0"/>
              <a:t>Questions During the Program</a:t>
            </a:r>
            <a:br>
              <a:rPr lang="en-US" b="1" i="1" dirty="0"/>
            </a:br>
            <a:endParaRPr lang="en-US" dirty="0"/>
          </a:p>
        </p:txBody>
      </p:sp>
      <p:sp>
        <p:nvSpPr>
          <p:cNvPr id="6" name="TextBox 5">
            <a:extLst>
              <a:ext uri="{FF2B5EF4-FFF2-40B4-BE49-F238E27FC236}">
                <a16:creationId xmlns:a16="http://schemas.microsoft.com/office/drawing/2014/main" id="{156A6884-94DD-76A0-BD0C-3FD745EF2359}"/>
              </a:ext>
            </a:extLst>
          </p:cNvPr>
          <p:cNvSpPr txBox="1"/>
          <p:nvPr/>
        </p:nvSpPr>
        <p:spPr>
          <a:xfrm>
            <a:off x="1944694" y="1565601"/>
            <a:ext cx="3227733" cy="203132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latin typeface="Calibri" panose="020F0502020204030204" pitchFamily="34" charset="0"/>
                <a:ea typeface="Open Sans" panose="020B0606030504020204" pitchFamily="34" charset="0"/>
                <a:cs typeface="Calibri" panose="020F0502020204030204" pitchFamily="34" charset="0"/>
              </a:rPr>
              <a:t>Use the Q&amp;A Box on the right side of your screen to send questions during the presentation.  </a:t>
            </a:r>
          </a:p>
          <a:p>
            <a:endParaRPr lang="en-US" sz="1800" dirty="0">
              <a:latin typeface="Calibri" panose="020F0502020204030204" pitchFamily="34" charset="0"/>
              <a:ea typeface="Open Sans" panose="020B0606030504020204" pitchFamily="34" charset="0"/>
              <a:cs typeface="Calibri" panose="020F0502020204030204" pitchFamily="34" charset="0"/>
            </a:endParaRPr>
          </a:p>
          <a:p>
            <a:r>
              <a:rPr lang="en-US" sz="1800" b="1" dirty="0">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Calibri" panose="020F0502020204030204" pitchFamily="34" charset="0"/>
              </a:rPr>
              <a:t>Send questions to </a:t>
            </a:r>
            <a:br>
              <a:rPr lang="en-US" sz="1800" b="1" dirty="0">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Calibri" panose="020F0502020204030204" pitchFamily="34" charset="0"/>
              </a:rPr>
            </a:br>
            <a:r>
              <a:rPr lang="en-US" sz="1800" b="1" dirty="0">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Calibri" panose="020F0502020204030204" pitchFamily="34" charset="0"/>
              </a:rPr>
              <a:t>All Panelists</a:t>
            </a:r>
            <a:endParaRPr lang="en-US" sz="1800" dirty="0">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DED648B-9D45-BDD9-A9AD-B8E4ADD4DF0A}"/>
              </a:ext>
            </a:extLst>
          </p:cNvPr>
          <p:cNvPicPr>
            <a:picLocks noChangeAspect="1"/>
          </p:cNvPicPr>
          <p:nvPr/>
        </p:nvPicPr>
        <p:blipFill>
          <a:blip r:embed="rId2"/>
          <a:stretch>
            <a:fillRect/>
          </a:stretch>
        </p:blipFill>
        <p:spPr>
          <a:xfrm>
            <a:off x="5363443" y="1787021"/>
            <a:ext cx="3129074" cy="1588484"/>
          </a:xfrm>
          <a:prstGeom prst="rect">
            <a:avLst/>
          </a:prstGeom>
          <a:ln>
            <a:solidFill>
              <a:schemeClr val="tx2"/>
            </a:solidFill>
          </a:ln>
        </p:spPr>
      </p:pic>
    </p:spTree>
    <p:extLst>
      <p:ext uri="{BB962C8B-B14F-4D97-AF65-F5344CB8AC3E}">
        <p14:creationId xmlns:p14="http://schemas.microsoft.com/office/powerpoint/2010/main" val="34184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A14D-8B5C-6A04-AA7C-BCD04A7608A6}"/>
              </a:ext>
            </a:extLst>
          </p:cNvPr>
          <p:cNvSpPr>
            <a:spLocks noGrp="1"/>
          </p:cNvSpPr>
          <p:nvPr>
            <p:ph type="title"/>
          </p:nvPr>
        </p:nvSpPr>
        <p:spPr/>
        <p:txBody>
          <a:bodyPr>
            <a:normAutofit fontScale="90000"/>
          </a:bodyPr>
          <a:lstStyle/>
          <a:p>
            <a:r>
              <a:rPr lang="en-US" b="1" i="1" dirty="0"/>
              <a:t>Ogletree Deakins Support</a:t>
            </a:r>
            <a:br>
              <a:rPr lang="en-US" b="1" i="1" dirty="0"/>
            </a:br>
            <a:endParaRPr lang="en-US" dirty="0"/>
          </a:p>
        </p:txBody>
      </p:sp>
      <p:sp>
        <p:nvSpPr>
          <p:cNvPr id="3" name="Content Placeholder 2">
            <a:extLst>
              <a:ext uri="{FF2B5EF4-FFF2-40B4-BE49-F238E27FC236}">
                <a16:creationId xmlns:a16="http://schemas.microsoft.com/office/drawing/2014/main" id="{F0F7C0FE-AB36-F602-9D00-F32BC9051348}"/>
              </a:ext>
            </a:extLst>
          </p:cNvPr>
          <p:cNvSpPr>
            <a:spLocks noGrp="1"/>
          </p:cNvSpPr>
          <p:nvPr>
            <p:ph idx="1"/>
          </p:nvPr>
        </p:nvSpPr>
        <p:spPr>
          <a:xfrm>
            <a:off x="1941909" y="1161144"/>
            <a:ext cx="6686550" cy="3272274"/>
          </a:xfrm>
        </p:spPr>
        <p:txBody>
          <a:bodyPr>
            <a:normAutofit/>
          </a:bodyPr>
          <a:lstStyle/>
          <a:p>
            <a:pPr lvl="0"/>
            <a:r>
              <a:rPr lang="en-US" sz="2200" dirty="0"/>
              <a:t>Wage-and-hour training (including timekeeping, meal/rest period rules, and attestation). </a:t>
            </a:r>
          </a:p>
          <a:p>
            <a:pPr lvl="0"/>
            <a:r>
              <a:rPr lang="en-US" sz="2200" dirty="0"/>
              <a:t>Attorney review of meal/rest policy, timekeeping policy, and wage statement formatting. </a:t>
            </a:r>
          </a:p>
          <a:p>
            <a:pPr lvl="0"/>
            <a:r>
              <a:rPr lang="en-US" sz="2200" dirty="0"/>
              <a:t>Self-audit questionnaire for in-house counsel. </a:t>
            </a:r>
          </a:p>
          <a:p>
            <a:endParaRPr lang="en-US" dirty="0"/>
          </a:p>
        </p:txBody>
      </p:sp>
    </p:spTree>
    <p:extLst>
      <p:ext uri="{BB962C8B-B14F-4D97-AF65-F5344CB8AC3E}">
        <p14:creationId xmlns:p14="http://schemas.microsoft.com/office/powerpoint/2010/main" val="268368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3929-E17C-9324-70EB-2EF1DA2F3B35}"/>
              </a:ext>
            </a:extLst>
          </p:cNvPr>
          <p:cNvSpPr>
            <a:spLocks noGrp="1"/>
          </p:cNvSpPr>
          <p:nvPr>
            <p:ph type="title"/>
          </p:nvPr>
        </p:nvSpPr>
        <p:spPr>
          <a:xfrm>
            <a:off x="1875421" y="229749"/>
            <a:ext cx="6683765" cy="960668"/>
          </a:xfrm>
        </p:spPr>
        <p:txBody>
          <a:bodyPr>
            <a:normAutofit fontScale="90000"/>
          </a:bodyPr>
          <a:lstStyle/>
          <a:p>
            <a:pPr algn="ctr"/>
            <a:br>
              <a:rPr lang="en-US" b="1" i="1" dirty="0"/>
            </a:br>
            <a:r>
              <a:rPr lang="en-US" b="1" i="1" dirty="0"/>
              <a:t>THANK YOU!</a:t>
            </a:r>
            <a:br>
              <a:rPr lang="en-US" b="1" i="1" dirty="0"/>
            </a:br>
            <a:endParaRPr lang="en-US" dirty="0"/>
          </a:p>
        </p:txBody>
      </p:sp>
      <p:sp>
        <p:nvSpPr>
          <p:cNvPr id="3" name="Content Placeholder 2">
            <a:extLst>
              <a:ext uri="{FF2B5EF4-FFF2-40B4-BE49-F238E27FC236}">
                <a16:creationId xmlns:a16="http://schemas.microsoft.com/office/drawing/2014/main" id="{C82A0C46-AFEC-56C2-E6BD-BD037C8FFAFC}"/>
              </a:ext>
            </a:extLst>
          </p:cNvPr>
          <p:cNvSpPr>
            <a:spLocks noGrp="1"/>
          </p:cNvSpPr>
          <p:nvPr>
            <p:ph idx="1"/>
          </p:nvPr>
        </p:nvSpPr>
        <p:spPr>
          <a:xfrm>
            <a:off x="1941909" y="1371600"/>
            <a:ext cx="6686550" cy="3061817"/>
          </a:xfrm>
        </p:spPr>
        <p:txBody>
          <a:bodyPr>
            <a:normAutofit lnSpcReduction="10000"/>
          </a:bodyPr>
          <a:lstStyle/>
          <a:p>
            <a:pPr marL="0" indent="0" algn="ctr">
              <a:buNone/>
            </a:pPr>
            <a:r>
              <a:rPr lang="en-US" sz="2400" dirty="0"/>
              <a:t>Please contact Ogletree Deakins for further information or assistance with PAGA compliance, training, audits, and cure strategies.</a:t>
            </a:r>
          </a:p>
          <a:p>
            <a:pPr marL="0" indent="0" algn="ctr">
              <a:buNone/>
            </a:pPr>
            <a:endParaRPr lang="en-US" sz="2400" dirty="0"/>
          </a:p>
          <a:p>
            <a:pPr marL="0" indent="0" algn="ctr">
              <a:spcBef>
                <a:spcPts val="0"/>
              </a:spcBef>
              <a:buNone/>
            </a:pPr>
            <a:r>
              <a:rPr lang="en-US" sz="2400" dirty="0"/>
              <a:t>Ogletree, Deakins, Nash, Smoak &amp; Stewart, P.C.</a:t>
            </a:r>
            <a:br>
              <a:rPr lang="en-US" sz="2400" dirty="0"/>
            </a:br>
            <a:r>
              <a:rPr lang="en-US" sz="2400" b="1" dirty="0"/>
              <a:t>Michael Nader</a:t>
            </a:r>
          </a:p>
          <a:p>
            <a:pPr marL="0" indent="0" algn="ctr">
              <a:spcBef>
                <a:spcPts val="0"/>
              </a:spcBef>
              <a:buNone/>
            </a:pPr>
            <a:r>
              <a:rPr lang="en-US" sz="2400" dirty="0"/>
              <a:t>Tel.:  916-840-3151</a:t>
            </a:r>
          </a:p>
          <a:p>
            <a:pPr marL="0" indent="0" algn="ctr">
              <a:spcBef>
                <a:spcPts val="0"/>
              </a:spcBef>
              <a:buNone/>
            </a:pPr>
            <a:r>
              <a:rPr lang="en-US" sz="2400" dirty="0"/>
              <a:t>Email: </a:t>
            </a:r>
            <a:r>
              <a:rPr lang="en-US" sz="2400" dirty="0">
                <a:hlinkClick r:id="rId2"/>
              </a:rPr>
              <a:t>michael.nader@ogletree.com</a:t>
            </a:r>
            <a:endParaRPr lang="en-US" sz="2400" dirty="0"/>
          </a:p>
          <a:p>
            <a:endParaRPr lang="en-US" dirty="0"/>
          </a:p>
        </p:txBody>
      </p:sp>
    </p:spTree>
    <p:extLst>
      <p:ext uri="{BB962C8B-B14F-4D97-AF65-F5344CB8AC3E}">
        <p14:creationId xmlns:p14="http://schemas.microsoft.com/office/powerpoint/2010/main" val="338260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41B5-7EA9-7541-BA8E-72D7D6FC6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10017-4CA2-182B-FD17-596F295C3C12}"/>
              </a:ext>
            </a:extLst>
          </p:cNvPr>
          <p:cNvSpPr>
            <a:spLocks noGrp="1"/>
          </p:cNvSpPr>
          <p:nvPr>
            <p:ph type="title"/>
          </p:nvPr>
        </p:nvSpPr>
        <p:spPr/>
        <p:txBody>
          <a:bodyPr>
            <a:normAutofit fontScale="90000"/>
          </a:bodyPr>
          <a:lstStyle/>
          <a:p>
            <a:r>
              <a:rPr lang="en-US" b="1" i="1" dirty="0"/>
              <a:t>Webinar Disclosure</a:t>
            </a:r>
            <a:br>
              <a:rPr lang="en-US" b="1" i="1" dirty="0"/>
            </a:br>
            <a:endParaRPr lang="en-US" dirty="0"/>
          </a:p>
        </p:txBody>
      </p:sp>
      <p:sp>
        <p:nvSpPr>
          <p:cNvPr id="3" name="Content Placeholder 2">
            <a:extLst>
              <a:ext uri="{FF2B5EF4-FFF2-40B4-BE49-F238E27FC236}">
                <a16:creationId xmlns:a16="http://schemas.microsoft.com/office/drawing/2014/main" id="{5F9BFA87-CBD7-0606-02E1-FF70220422FB}"/>
              </a:ext>
            </a:extLst>
          </p:cNvPr>
          <p:cNvSpPr>
            <a:spLocks noGrp="1"/>
          </p:cNvSpPr>
          <p:nvPr>
            <p:ph idx="1"/>
          </p:nvPr>
        </p:nvSpPr>
        <p:spPr>
          <a:xfrm>
            <a:off x="1754459" y="1246910"/>
            <a:ext cx="6874000" cy="3304308"/>
          </a:xfrm>
        </p:spPr>
        <p:txBody>
          <a:bodyPr>
            <a:noAutofit/>
          </a:bodyPr>
          <a:lstStyle/>
          <a:p>
            <a:pPr marL="0" indent="0">
              <a:buNone/>
            </a:pPr>
            <a:r>
              <a:rPr lang="en-US" sz="1600" dirty="0"/>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CGA /CGAEF is not engaged in rendering legal, accounting or other professional advice or services. </a:t>
            </a:r>
          </a:p>
          <a:p>
            <a:pPr marL="0" indent="0">
              <a:buNone/>
            </a:pPr>
            <a:endParaRPr lang="en-US" sz="1600" dirty="0"/>
          </a:p>
          <a:p>
            <a:pPr marL="0" indent="0">
              <a:buNone/>
            </a:pPr>
            <a:r>
              <a:rPr lang="en-US" sz="1600" dirty="0"/>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p:txBody>
      </p:sp>
    </p:spTree>
    <p:extLst>
      <p:ext uri="{BB962C8B-B14F-4D97-AF65-F5344CB8AC3E}">
        <p14:creationId xmlns:p14="http://schemas.microsoft.com/office/powerpoint/2010/main" val="23815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8483-F9F4-BDFC-505B-175AD3E41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1EDB4-515C-9A4E-7C6B-CE87D20329E0}"/>
              </a:ext>
            </a:extLst>
          </p:cNvPr>
          <p:cNvSpPr>
            <a:spLocks noGrp="1"/>
          </p:cNvSpPr>
          <p:nvPr>
            <p:ph type="title"/>
          </p:nvPr>
        </p:nvSpPr>
        <p:spPr/>
        <p:txBody>
          <a:bodyPr>
            <a:normAutofit fontScale="90000"/>
          </a:bodyPr>
          <a:lstStyle/>
          <a:p>
            <a:r>
              <a:rPr lang="en-US" b="1" i="1" dirty="0"/>
              <a:t>About our Presenter</a:t>
            </a:r>
            <a:br>
              <a:rPr lang="en-US" b="1" i="1" dirty="0"/>
            </a:br>
            <a:endParaRPr lang="en-US" dirty="0"/>
          </a:p>
        </p:txBody>
      </p:sp>
      <p:pic>
        <p:nvPicPr>
          <p:cNvPr id="6" name="Picture 5" descr="A bald person in a suit smiling&#10;&#10;AI-generated content may be incorrect.">
            <a:extLst>
              <a:ext uri="{FF2B5EF4-FFF2-40B4-BE49-F238E27FC236}">
                <a16:creationId xmlns:a16="http://schemas.microsoft.com/office/drawing/2014/main" id="{ECDC51E1-E6FD-EB04-26D5-CC9BFC2F1F9C}"/>
              </a:ext>
            </a:extLst>
          </p:cNvPr>
          <p:cNvPicPr>
            <a:picLocks noChangeAspect="1"/>
          </p:cNvPicPr>
          <p:nvPr/>
        </p:nvPicPr>
        <p:blipFill>
          <a:blip r:embed="rId2">
            <a:extLst>
              <a:ext uri="{28A0092B-C50C-407E-A947-70E740481C1C}">
                <a14:useLocalDpi xmlns:a14="http://schemas.microsoft.com/office/drawing/2010/main" val="0"/>
              </a:ext>
            </a:extLst>
          </a:blip>
          <a:srcRect r="-5" b="3661"/>
          <a:stretch>
            <a:fillRect/>
          </a:stretch>
        </p:blipFill>
        <p:spPr>
          <a:xfrm>
            <a:off x="2021713" y="1596571"/>
            <a:ext cx="2550287" cy="2545896"/>
          </a:xfrm>
          <a:prstGeom prst="ellipse">
            <a:avLst/>
          </a:prstGeom>
          <a:ln>
            <a:noFill/>
          </a:ln>
          <a:effectLst>
            <a:softEdge rad="112500"/>
          </a:effectLst>
        </p:spPr>
      </p:pic>
      <p:sp>
        <p:nvSpPr>
          <p:cNvPr id="7" name="Content Placeholder 2">
            <a:extLst>
              <a:ext uri="{FF2B5EF4-FFF2-40B4-BE49-F238E27FC236}">
                <a16:creationId xmlns:a16="http://schemas.microsoft.com/office/drawing/2014/main" id="{6C9D0DB3-59FB-4F49-4C21-707C8A6785D5}"/>
              </a:ext>
            </a:extLst>
          </p:cNvPr>
          <p:cNvSpPr txBox="1">
            <a:spLocks/>
          </p:cNvSpPr>
          <p:nvPr/>
        </p:nvSpPr>
        <p:spPr>
          <a:xfrm>
            <a:off x="4956628" y="1977483"/>
            <a:ext cx="4100285" cy="1354536"/>
          </a:xfrm>
          <a:prstGeom prst="rect">
            <a:avLst/>
          </a:prstGeom>
        </p:spPr>
        <p:txBody>
          <a:bodyPr>
            <a:normAutofit/>
          </a:bodyPr>
          <a:lstStyle>
            <a:lvl1pPr marL="342900" indent="-342900" algn="l" rtl="0" eaLnBrk="0" fontAlgn="base" hangingPunct="0">
              <a:lnSpc>
                <a:spcPct val="100000"/>
              </a:lnSpc>
              <a:spcBef>
                <a:spcPts val="600"/>
              </a:spcBef>
              <a:spcAft>
                <a:spcPct val="0"/>
              </a:spcAft>
              <a:buSzPct val="120000"/>
              <a:buFont typeface="Wingdings" panose="05000000000000000000" pitchFamily="2" charset="2"/>
              <a:buChar char="§"/>
              <a:defRPr sz="3000">
                <a:solidFill>
                  <a:schemeClr val="tx1"/>
                </a:solidFill>
                <a:latin typeface="Calibri" panose="020F0502020204030204" pitchFamily="34" charset="0"/>
                <a:ea typeface="+mn-ea"/>
                <a:cs typeface="+mn-cs"/>
              </a:defRPr>
            </a:lvl1pPr>
            <a:lvl2pPr marL="800100" indent="-342900" algn="l" rtl="0" eaLnBrk="0" fontAlgn="base" hangingPunct="0">
              <a:lnSpc>
                <a:spcPct val="100000"/>
              </a:lnSpc>
              <a:spcBef>
                <a:spcPts val="600"/>
              </a:spcBef>
              <a:spcAft>
                <a:spcPct val="0"/>
              </a:spcAft>
              <a:buChar char="–"/>
              <a:defRPr sz="2600">
                <a:solidFill>
                  <a:schemeClr val="tx1"/>
                </a:solidFill>
                <a:latin typeface="Calibri" panose="020F0502020204030204" pitchFamily="34" charset="0"/>
              </a:defRPr>
            </a:lvl2pPr>
            <a:lvl3pPr marL="1257300" indent="-342900" algn="l" rtl="0" eaLnBrk="0" fontAlgn="base" hangingPunct="0">
              <a:lnSpc>
                <a:spcPct val="100000"/>
              </a:lnSpc>
              <a:spcBef>
                <a:spcPts val="6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4pPr>
            <a:lvl5pPr marL="2057400" indent="-228600" algn="l" rtl="0" eaLnBrk="0" fontAlgn="base" hangingPunct="0">
              <a:lnSpc>
                <a:spcPct val="100000"/>
              </a:lnSpc>
              <a:spcBef>
                <a:spcPts val="600"/>
              </a:spcBef>
              <a:spcAft>
                <a:spcPct val="0"/>
              </a:spcAft>
              <a:buChar char="»"/>
              <a:defRPr sz="24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 typeface="Wingdings" panose="05000000000000000000" pitchFamily="2" charset="2"/>
              <a:buNone/>
            </a:pPr>
            <a:r>
              <a:rPr lang="en-US" sz="1800" kern="0" dirty="0"/>
              <a:t>Ogletree, Deakins, Nash, Smoak &amp; Stewart, P.C.</a:t>
            </a:r>
          </a:p>
          <a:p>
            <a:pPr marL="0" indent="0">
              <a:spcBef>
                <a:spcPts val="0"/>
              </a:spcBef>
              <a:buFont typeface="Wingdings" panose="05000000000000000000" pitchFamily="2" charset="2"/>
              <a:buNone/>
            </a:pPr>
            <a:r>
              <a:rPr lang="en-US" sz="1800" kern="0" dirty="0"/>
              <a:t>Tel.:  916-840-3151</a:t>
            </a:r>
          </a:p>
          <a:p>
            <a:pPr marL="0" indent="0">
              <a:spcBef>
                <a:spcPts val="0"/>
              </a:spcBef>
              <a:buFont typeface="Wingdings" panose="05000000000000000000" pitchFamily="2" charset="2"/>
              <a:buNone/>
            </a:pPr>
            <a:r>
              <a:rPr lang="en-US" sz="1800" kern="0" dirty="0"/>
              <a:t>Email: </a:t>
            </a:r>
            <a:r>
              <a:rPr lang="en-US" sz="1800" kern="0" dirty="0">
                <a:hlinkClick r:id="rId3"/>
              </a:rPr>
              <a:t>michael.nader@ogletree.com</a:t>
            </a:r>
            <a:endParaRPr lang="en-US" sz="1800" kern="0" dirty="0"/>
          </a:p>
          <a:p>
            <a:pPr marL="0" indent="0">
              <a:buFont typeface="Wingdings" panose="05000000000000000000" pitchFamily="2" charset="2"/>
              <a:buNone/>
            </a:pPr>
            <a:endParaRPr lang="en-US" sz="2000" kern="0" dirty="0"/>
          </a:p>
          <a:p>
            <a:endParaRPr lang="en-US" kern="0" dirty="0"/>
          </a:p>
        </p:txBody>
      </p:sp>
    </p:spTree>
    <p:extLst>
      <p:ext uri="{BB962C8B-B14F-4D97-AF65-F5344CB8AC3E}">
        <p14:creationId xmlns:p14="http://schemas.microsoft.com/office/powerpoint/2010/main" val="209442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9A1B-CADB-EC29-2106-C874B5CFA302}"/>
              </a:ext>
            </a:extLst>
          </p:cNvPr>
          <p:cNvSpPr>
            <a:spLocks noGrp="1"/>
          </p:cNvSpPr>
          <p:nvPr>
            <p:ph type="title"/>
          </p:nvPr>
        </p:nvSpPr>
        <p:spPr/>
        <p:txBody>
          <a:bodyPr>
            <a:normAutofit fontScale="90000"/>
          </a:bodyPr>
          <a:lstStyle/>
          <a:p>
            <a:r>
              <a:rPr lang="en-US" b="1" i="1" dirty="0"/>
              <a:t>Introduction and Disclaimer</a:t>
            </a:r>
            <a:br>
              <a:rPr lang="en-US" b="1" i="1" dirty="0"/>
            </a:br>
            <a:endParaRPr lang="en-US" dirty="0"/>
          </a:p>
        </p:txBody>
      </p:sp>
      <p:sp>
        <p:nvSpPr>
          <p:cNvPr id="3" name="Content Placeholder 2">
            <a:extLst>
              <a:ext uri="{FF2B5EF4-FFF2-40B4-BE49-F238E27FC236}">
                <a16:creationId xmlns:a16="http://schemas.microsoft.com/office/drawing/2014/main" id="{0CE77D2A-816C-426A-BB69-16B1C7A1C630}"/>
              </a:ext>
            </a:extLst>
          </p:cNvPr>
          <p:cNvSpPr>
            <a:spLocks noGrp="1"/>
          </p:cNvSpPr>
          <p:nvPr>
            <p:ph idx="1"/>
          </p:nvPr>
        </p:nvSpPr>
        <p:spPr>
          <a:xfrm>
            <a:off x="1754459" y="1600200"/>
            <a:ext cx="6874000" cy="2833217"/>
          </a:xfrm>
        </p:spPr>
        <p:txBody>
          <a:bodyPr>
            <a:normAutofit fontScale="85000" lnSpcReduction="20000"/>
          </a:bodyPr>
          <a:lstStyle/>
          <a:p>
            <a:pPr marL="0" indent="0">
              <a:buNone/>
            </a:pPr>
            <a:r>
              <a:rPr lang="en-US" dirty="0"/>
              <a:t>These materials are prepared by Ogletree Deakins to inform clients of important developments in California labor law, specifically regarding the Private Attorneys General Act of 2004 (PAGA), Labor Code §§ 2698 – 2699.8.  They are not intended as specific legal advice. For actual or potential business problems, seek specific legal counsel.</a:t>
            </a:r>
          </a:p>
          <a:p>
            <a:endParaRPr lang="en-US" dirty="0"/>
          </a:p>
        </p:txBody>
      </p:sp>
    </p:spTree>
    <p:extLst>
      <p:ext uri="{BB962C8B-B14F-4D97-AF65-F5344CB8AC3E}">
        <p14:creationId xmlns:p14="http://schemas.microsoft.com/office/powerpoint/2010/main" val="2873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D4BC-DBDC-3F3B-8700-240D2814EE0C}"/>
              </a:ext>
            </a:extLst>
          </p:cNvPr>
          <p:cNvSpPr>
            <a:spLocks noGrp="1"/>
          </p:cNvSpPr>
          <p:nvPr>
            <p:ph type="title"/>
          </p:nvPr>
        </p:nvSpPr>
        <p:spPr/>
        <p:txBody>
          <a:bodyPr/>
          <a:lstStyle/>
          <a:p>
            <a:r>
              <a:rPr lang="en-US" dirty="0"/>
              <a:t>Why more PAGA actions?</a:t>
            </a:r>
          </a:p>
        </p:txBody>
      </p:sp>
      <p:sp>
        <p:nvSpPr>
          <p:cNvPr id="3" name="Content Placeholder 2">
            <a:extLst>
              <a:ext uri="{FF2B5EF4-FFF2-40B4-BE49-F238E27FC236}">
                <a16:creationId xmlns:a16="http://schemas.microsoft.com/office/drawing/2014/main" id="{C592D833-E8BC-C1CA-8AF1-763B7E50B955}"/>
              </a:ext>
            </a:extLst>
          </p:cNvPr>
          <p:cNvSpPr>
            <a:spLocks noGrp="1"/>
          </p:cNvSpPr>
          <p:nvPr>
            <p:ph idx="1"/>
          </p:nvPr>
        </p:nvSpPr>
        <p:spPr/>
        <p:txBody>
          <a:bodyPr/>
          <a:lstStyle/>
          <a:p>
            <a:pPr marL="0" lvl="0" indent="0">
              <a:buNone/>
            </a:pPr>
            <a:r>
              <a:rPr lang="en-US" dirty="0"/>
              <a:t>PAGA filings up 16% from 2023 to 2024</a:t>
            </a:r>
            <a:endParaRPr lang="en-US" sz="825" dirty="0"/>
          </a:p>
          <a:p>
            <a:pPr marL="0" lvl="0" indent="0">
              <a:buNone/>
            </a:pPr>
            <a:r>
              <a:rPr lang="en-US" dirty="0"/>
              <a:t>Why?</a:t>
            </a:r>
            <a:endParaRPr lang="en-US" sz="825" dirty="0"/>
          </a:p>
          <a:p>
            <a:pPr lvl="1"/>
            <a:r>
              <a:rPr lang="en-US" dirty="0"/>
              <a:t>Paradigm shift </a:t>
            </a:r>
            <a:endParaRPr lang="en-US" sz="788" dirty="0"/>
          </a:p>
          <a:p>
            <a:pPr lvl="1"/>
            <a:r>
              <a:rPr lang="en-US" dirty="0"/>
              <a:t>Better targeted solicitations by Plaintiffs’ bar</a:t>
            </a:r>
            <a:endParaRPr lang="en-US" sz="788" dirty="0"/>
          </a:p>
          <a:p>
            <a:endParaRPr lang="en-US" dirty="0"/>
          </a:p>
        </p:txBody>
      </p:sp>
    </p:spTree>
    <p:extLst>
      <p:ext uri="{BB962C8B-B14F-4D97-AF65-F5344CB8AC3E}">
        <p14:creationId xmlns:p14="http://schemas.microsoft.com/office/powerpoint/2010/main" val="206669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FFEF-A545-6688-102C-F73AF796A475}"/>
              </a:ext>
            </a:extLst>
          </p:cNvPr>
          <p:cNvSpPr>
            <a:spLocks noGrp="1"/>
          </p:cNvSpPr>
          <p:nvPr>
            <p:ph type="title"/>
          </p:nvPr>
        </p:nvSpPr>
        <p:spPr/>
        <p:txBody>
          <a:bodyPr>
            <a:normAutofit fontScale="90000"/>
          </a:bodyPr>
          <a:lstStyle/>
          <a:p>
            <a:r>
              <a:rPr lang="en-US" b="1" i="1" dirty="0"/>
              <a:t>Summary of New PAGA Statute</a:t>
            </a:r>
            <a:br>
              <a:rPr lang="en-US" b="1" i="1" dirty="0"/>
            </a:br>
            <a:endParaRPr lang="en-US" dirty="0"/>
          </a:p>
        </p:txBody>
      </p:sp>
      <p:sp>
        <p:nvSpPr>
          <p:cNvPr id="3" name="Content Placeholder 2">
            <a:extLst>
              <a:ext uri="{FF2B5EF4-FFF2-40B4-BE49-F238E27FC236}">
                <a16:creationId xmlns:a16="http://schemas.microsoft.com/office/drawing/2014/main" id="{B10E4465-01D4-FDB4-70A0-E6611B78C22B}"/>
              </a:ext>
            </a:extLst>
          </p:cNvPr>
          <p:cNvSpPr>
            <a:spLocks noGrp="1"/>
          </p:cNvSpPr>
          <p:nvPr>
            <p:ph idx="1"/>
          </p:nvPr>
        </p:nvSpPr>
        <p:spPr/>
        <p:txBody>
          <a:bodyPr>
            <a:normAutofit fontScale="70000" lnSpcReduction="20000"/>
          </a:bodyPr>
          <a:lstStyle/>
          <a:p>
            <a:pPr lvl="0"/>
            <a:r>
              <a:rPr lang="en-US" dirty="0"/>
              <a:t>Applies to LWDA letters filed on or after June 19, 2024. </a:t>
            </a:r>
          </a:p>
          <a:p>
            <a:pPr lvl="0"/>
            <a:r>
              <a:rPr lang="en-US" dirty="0"/>
              <a:t>Narrows the standing of an "aggrieved employee": Plaintiff must have suffered each violation within the year before filing the PAGA complaint (§2699(c)).  </a:t>
            </a:r>
          </a:p>
          <a:p>
            <a:pPr lvl="0"/>
            <a:r>
              <a:rPr lang="en-US" dirty="0"/>
              <a:t>Expands cure opportunities, including early evaluation and settlement. </a:t>
            </a:r>
          </a:p>
          <a:p>
            <a:pPr lvl="0"/>
            <a:r>
              <a:rPr lang="en-US" dirty="0"/>
              <a:t>Bases penalties on biweekly pay period (§2699(o)). </a:t>
            </a:r>
          </a:p>
          <a:p>
            <a:pPr lvl="0"/>
            <a:r>
              <a:rPr lang="en-US" dirty="0"/>
              <a:t>Early evaluation conference available. </a:t>
            </a:r>
          </a:p>
          <a:p>
            <a:endParaRPr lang="en-US" dirty="0"/>
          </a:p>
        </p:txBody>
      </p:sp>
    </p:spTree>
    <p:extLst>
      <p:ext uri="{BB962C8B-B14F-4D97-AF65-F5344CB8AC3E}">
        <p14:creationId xmlns:p14="http://schemas.microsoft.com/office/powerpoint/2010/main" val="350969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FBB2-3C9B-DD34-00CB-78ACABA58AF6}"/>
              </a:ext>
            </a:extLst>
          </p:cNvPr>
          <p:cNvSpPr>
            <a:spLocks noGrp="1"/>
          </p:cNvSpPr>
          <p:nvPr>
            <p:ph type="title"/>
          </p:nvPr>
        </p:nvSpPr>
        <p:spPr/>
        <p:txBody>
          <a:bodyPr>
            <a:normAutofit fontScale="90000"/>
          </a:bodyPr>
          <a:lstStyle/>
          <a:p>
            <a:r>
              <a:rPr lang="en-US" b="1" i="1" dirty="0"/>
              <a:t>Summary of New PAGA Statute</a:t>
            </a:r>
            <a:br>
              <a:rPr lang="en-US" dirty="0"/>
            </a:br>
            <a:endParaRPr lang="en-US" dirty="0"/>
          </a:p>
        </p:txBody>
      </p:sp>
      <p:sp>
        <p:nvSpPr>
          <p:cNvPr id="3" name="Content Placeholder 2">
            <a:extLst>
              <a:ext uri="{FF2B5EF4-FFF2-40B4-BE49-F238E27FC236}">
                <a16:creationId xmlns:a16="http://schemas.microsoft.com/office/drawing/2014/main" id="{C3B4DA13-3D31-3424-42A1-C2A03DAEFC32}"/>
              </a:ext>
            </a:extLst>
          </p:cNvPr>
          <p:cNvSpPr>
            <a:spLocks noGrp="1"/>
          </p:cNvSpPr>
          <p:nvPr>
            <p:ph idx="1"/>
          </p:nvPr>
        </p:nvSpPr>
        <p:spPr>
          <a:xfrm>
            <a:off x="1941909" y="1219200"/>
            <a:ext cx="6686550" cy="3214217"/>
          </a:xfrm>
        </p:spPr>
        <p:txBody>
          <a:bodyPr>
            <a:normAutofit fontScale="70000" lnSpcReduction="20000"/>
          </a:bodyPr>
          <a:lstStyle/>
          <a:p>
            <a:pPr lvl="0"/>
            <a:r>
              <a:rPr lang="en-US" dirty="0"/>
              <a:t>Potential penalty caps for "reasonable steps." </a:t>
            </a:r>
          </a:p>
          <a:p>
            <a:pPr lvl="0"/>
            <a:r>
              <a:rPr lang="en-US" dirty="0"/>
              <a:t>Mostly does not change penalty structure: $100/$200 per employee, per pay period, per violation. </a:t>
            </a:r>
          </a:p>
          <a:p>
            <a:pPr lvl="0"/>
            <a:r>
              <a:rPr lang="en-US" dirty="0"/>
              <a:t>Greater opportunities to reduce PAGA penalties. </a:t>
            </a:r>
          </a:p>
          <a:p>
            <a:pPr lvl="0"/>
            <a:r>
              <a:rPr lang="en-US" dirty="0"/>
              <a:t>No derivative wage statement, Section 203, or Section 204 penalties based on claims for wages (§2699(i)). </a:t>
            </a:r>
          </a:p>
          <a:p>
            <a:pPr lvl="1"/>
            <a:r>
              <a:rPr lang="en-US" dirty="0"/>
              <a:t>Applies to violations that are neither willful nor intentional where civil penalties have been collected on the underlying wage violation. </a:t>
            </a:r>
          </a:p>
          <a:p>
            <a:pPr lvl="1"/>
            <a:r>
              <a:rPr lang="en-US" dirty="0"/>
              <a:t>But check new Bill – SB 310</a:t>
            </a:r>
          </a:p>
          <a:p>
            <a:pPr lvl="1"/>
            <a:endParaRPr lang="en-US" sz="425" dirty="0"/>
          </a:p>
          <a:p>
            <a:endParaRPr lang="en-US" dirty="0"/>
          </a:p>
        </p:txBody>
      </p:sp>
    </p:spTree>
    <p:extLst>
      <p:ext uri="{BB962C8B-B14F-4D97-AF65-F5344CB8AC3E}">
        <p14:creationId xmlns:p14="http://schemas.microsoft.com/office/powerpoint/2010/main" val="5891301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649FEA07A8944F912B2B842DFFD55D" ma:contentTypeVersion="2" ma:contentTypeDescription="Create a new document." ma:contentTypeScope="" ma:versionID="d0d9b4a9a4647a9e05b50549cbbfd0c0">
  <xsd:schema xmlns:xsd="http://www.w3.org/2001/XMLSchema" xmlns:xs="http://www.w3.org/2001/XMLSchema" xmlns:p="http://schemas.microsoft.com/office/2006/metadata/properties" xmlns:ns1="http://schemas.microsoft.com/sharepoint/v3" xmlns:ns2="5754e087-ab4c-4fc7-aa1c-3fa3a01c5445" xmlns:ns3="9d2a28cd-0840-45fb-a10a-82a43d6af7ee" targetNamespace="http://schemas.microsoft.com/office/2006/metadata/properties" ma:root="true" ma:fieldsID="296f9f187fa11fb808241b27bb1040fd" ns1:_="" ns2:_="" ns3:_="">
    <xsd:import namespace="http://schemas.microsoft.com/sharepoint/v3"/>
    <xsd:import namespace="5754e087-ab4c-4fc7-aa1c-3fa3a01c5445"/>
    <xsd:import namespace="9d2a28cd-0840-45fb-a10a-82a43d6af7e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Yea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54e087-ab4c-4fc7-aa1c-3fa3a01c54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d2a28cd-0840-45fb-a10a-82a43d6af7ee" elementFormDefault="qualified">
    <xsd:import namespace="http://schemas.microsoft.com/office/2006/documentManagement/types"/>
    <xsd:import namespace="http://schemas.microsoft.com/office/infopath/2007/PartnerControls"/>
    <xsd:element name="Meeting_x0020_Year" ma:index="13" ma:displayName="Meeting Year" ma:indexed="true" ma:list="{cf241be6-b441-4839-b896-143e2ecbb192}" ma:internalName="Meeting_x0020_Year"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d620fa7-e1fa-41c0-86ad-762cd103c2fc">
      <Terms xmlns="http://schemas.microsoft.com/office/infopath/2007/PartnerControls"/>
    </lcf76f155ced4ddcb4097134ff3c332f>
    <TaxCatchAll xmlns="b4180773-cb8d-486a-8ac1-7593c1f38c7a" xsi:nil="true"/>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567399C0EACFED4BA64AFFEF1CAEE469" ma:contentTypeVersion="19" ma:contentTypeDescription="Create a new document." ma:contentTypeScope="" ma:versionID="7c7fecffab7420a2b8e698d7d487d141">
  <xsd:schema xmlns:xsd="http://www.w3.org/2001/XMLSchema" xmlns:xs="http://www.w3.org/2001/XMLSchema" xmlns:p="http://schemas.microsoft.com/office/2006/metadata/properties" xmlns:ns2="4d620fa7-e1fa-41c0-86ad-762cd103c2fc" xmlns:ns3="b4180773-cb8d-486a-8ac1-7593c1f38c7a" targetNamespace="http://schemas.microsoft.com/office/2006/metadata/properties" ma:root="true" ma:fieldsID="2c7ce8cb4ac6a5184e0768dd1a8d9cfc" ns2:_="" ns3:_="">
    <xsd:import namespace="4d620fa7-e1fa-41c0-86ad-762cd103c2fc"/>
    <xsd:import namespace="b4180773-cb8d-486a-8ac1-7593c1f38c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20fa7-e1fa-41c0-86ad-762cd103c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9e380a-450a-4d65-bf4b-6d20d58103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80773-cb8d-486a-8ac1-7593c1f38c7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c41bfd-6308-42cb-ad3b-1ba70ca2d4be}" ma:internalName="TaxCatchAll" ma:showField="CatchAllData" ma:web="b4180773-cb8d-486a-8ac1-7593c1f38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04055-3A4D-4B7E-B8D2-66C7D530F44F}">
  <ds:schemaRefs>
    <ds:schemaRef ds:uri="http://schemas.microsoft.com/sharepoint/v3/contenttype/forms"/>
  </ds:schemaRefs>
</ds:datastoreItem>
</file>

<file path=customXml/itemProps2.xml><?xml version="1.0" encoding="utf-8"?>
<ds:datastoreItem xmlns:ds="http://schemas.openxmlformats.org/officeDocument/2006/customXml" ds:itemID="{3BBC034A-9A0C-4F3B-A8CD-8668417A4185}">
  <ds:schemaRefs>
    <ds:schemaRef ds:uri="http://schemas.microsoft.com/office/2006/metadata/longProperties"/>
  </ds:schemaRefs>
</ds:datastoreItem>
</file>

<file path=customXml/itemProps3.xml><?xml version="1.0" encoding="utf-8"?>
<ds:datastoreItem xmlns:ds="http://schemas.openxmlformats.org/officeDocument/2006/customXml" ds:itemID="{425DC31C-D130-4CDF-853E-D8ED5B52A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54e087-ab4c-4fc7-aa1c-3fa3a01c5445"/>
    <ds:schemaRef ds:uri="9d2a28cd-0840-45fb-a10a-82a43d6af7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B7D797-8B2C-4EF0-B74F-A8B94B39CF97}">
  <ds:schemaRefs>
    <ds:schemaRef ds:uri="http://purl.org/dc/elements/1.1/"/>
    <ds:schemaRef ds:uri="http://schemas.openxmlformats.org/package/2006/metadata/core-properties"/>
    <ds:schemaRef ds:uri="http://schemas.microsoft.com/office/infopath/2007/PartnerControls"/>
    <ds:schemaRef ds:uri="http://www.w3.org/XML/1998/namespace"/>
    <ds:schemaRef ds:uri="9d2a28cd-0840-45fb-a10a-82a43d6af7ee"/>
    <ds:schemaRef ds:uri="5754e087-ab4c-4fc7-aa1c-3fa3a01c5445"/>
    <ds:schemaRef ds:uri="http://schemas.microsoft.com/sharepoint/v3"/>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5.xml><?xml version="1.0" encoding="utf-8"?>
<ds:datastoreItem xmlns:ds="http://schemas.openxmlformats.org/officeDocument/2006/customXml" ds:itemID="{26364AA2-BEC2-4F03-8ACE-366584016355}"/>
</file>

<file path=docProps/app.xml><?xml version="1.0" encoding="utf-8"?>
<Properties xmlns="http://schemas.openxmlformats.org/officeDocument/2006/extended-properties" xmlns:vt="http://schemas.openxmlformats.org/officeDocument/2006/docPropsVTypes">
  <Template/>
  <TotalTime>29322</TotalTime>
  <Words>2256</Words>
  <Application>Microsoft Office PowerPoint</Application>
  <PresentationFormat>On-screen Show (16:9)</PresentationFormat>
  <Paragraphs>216</Paragraphs>
  <Slides>31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Wingdings</vt:lpstr>
      <vt:lpstr>Arial</vt:lpstr>
      <vt:lpstr>Calibri</vt:lpstr>
      <vt:lpstr>Default Design</vt:lpstr>
      <vt:lpstr>1_Default Design</vt:lpstr>
      <vt:lpstr>PowerPoint Presentation</vt:lpstr>
      <vt:lpstr>Can’t Hear the Program?  </vt:lpstr>
      <vt:lpstr>Questions During the Program </vt:lpstr>
      <vt:lpstr>Webinar Disclosure </vt:lpstr>
      <vt:lpstr>About our Presenter </vt:lpstr>
      <vt:lpstr>Introduction and Disclaimer </vt:lpstr>
      <vt:lpstr>Why more PAGA actions?</vt:lpstr>
      <vt:lpstr>Summary of New PAGA Statute </vt:lpstr>
      <vt:lpstr>Summary of New PAGA Statute </vt:lpstr>
      <vt:lpstr>Standing and Litigation Impact </vt:lpstr>
      <vt:lpstr>Penalty Structure and Reductions </vt:lpstr>
      <vt:lpstr> What Are PAGA Lawsuits Most Often About? Common Theories and Claims: </vt:lpstr>
      <vt:lpstr> What Are PAGA Lawsuits Most Often About? Common Theories and Claims: </vt:lpstr>
      <vt:lpstr>  What Are PAGA Lawsuits Most Often About? Common Theories and Claims: </vt:lpstr>
      <vt:lpstr> What Are PAGA Lawsuits Most Often About? Common Theories and Claims: </vt:lpstr>
      <vt:lpstr> What Are PAGA Lawsuits Most Often About? Common Theories and Claims: </vt:lpstr>
      <vt:lpstr> What Are PAGA Lawsuits Most Often About? Common Theories and Claims: </vt:lpstr>
      <vt:lpstr>Good Faith Compliance Defense </vt:lpstr>
      <vt:lpstr> Training: Requirements and Best Practices Is Employee Training Required? </vt:lpstr>
      <vt:lpstr> Training: Requirements and Best Practices </vt:lpstr>
      <vt:lpstr> Audits: Requirements and Best Practices Are Audits Required? </vt:lpstr>
      <vt:lpstr> Audits: Requirements and Best Practices </vt:lpstr>
      <vt:lpstr>Audits: Requirements and Best Practices </vt:lpstr>
      <vt:lpstr> Early Evaluation Conference (LC § 2699.3(f)): </vt:lpstr>
      <vt:lpstr> Curing Non-Wage Statement Claims (LC § 2699(d)(1)): </vt:lpstr>
      <vt:lpstr>  Cure Provisions: Methods and Procedures Three Primary Cure Methods:  </vt:lpstr>
      <vt:lpstr> Cure Plan for Small Employers (LC § 2699.3(c)(2)): </vt:lpstr>
      <vt:lpstr>Claims Susceptible to Cure: </vt:lpstr>
      <vt:lpstr>Additional Strategic Considerations </vt:lpstr>
      <vt:lpstr>Ogletree Deakins Support </vt:lpstr>
      <vt:lpstr> THANK YOU! </vt:lpstr>
    </vt:vector>
  </TitlesOfParts>
  <Company>Ogletree Deakins Law Firm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 Wilson</dc:creator>
  <cp:lastModifiedBy>Brianne Page</cp:lastModifiedBy>
  <cp:revision>415</cp:revision>
  <cp:lastPrinted>2025-06-05T00:28:22Z</cp:lastPrinted>
  <dcterms:created xsi:type="dcterms:W3CDTF">2007-08-08T16:04:40Z</dcterms:created>
  <dcterms:modified xsi:type="dcterms:W3CDTF">2025-06-05T00:28:28Z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C4QXTXVYYUQA-78-11</vt:lpwstr>
  </property>
  <property fmtid="{D5CDD505-2E9C-101B-9397-08002B2CF9AE}" pid="3" name="_dlc_DocIdItemGuid">
    <vt:lpwstr>2ce68b4d-a21e-4a04-995f-c94d00ac8c2b</vt:lpwstr>
  </property>
  <property fmtid="{D5CDD505-2E9C-101B-9397-08002B2CF9AE}" pid="4" name="_dlc_DocIdUrl">
    <vt:lpwstr>http://odconnect.ogletreedeakins.com/WorkplaceStrategies/_layouts/DocIdRedir.aspx?ID=C4QXTXVYYUQA-78-11, C4QXTXVYYUQA-78-11</vt:lpwstr>
  </property>
  <property fmtid="{D5CDD505-2E9C-101B-9397-08002B2CF9AE}" pid="5" name="ContentTypeId">
    <vt:lpwstr>0x010100567399C0EACFED4BA64AFFEF1CAEE469</vt:lpwstr>
  </property>
</Properties>
</file>