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5"/>
  </p:sldMasterIdLst>
  <p:notesMasterIdLst>
    <p:notesMasterId r:id="rId32"/>
  </p:notesMasterIdLst>
  <p:handoutMasterIdLst>
    <p:handoutMasterId r:id="rId33"/>
  </p:handoutMasterIdLst>
  <p:sldIdLst>
    <p:sldId id="329" r:id="rId6"/>
    <p:sldId id="330" r:id="rId7"/>
    <p:sldId id="331" r:id="rId8"/>
    <p:sldId id="332" r:id="rId9"/>
    <p:sldId id="333" r:id="rId10"/>
    <p:sldId id="310" r:id="rId11"/>
    <p:sldId id="303" r:id="rId12"/>
    <p:sldId id="311" r:id="rId13"/>
    <p:sldId id="298" r:id="rId14"/>
    <p:sldId id="314" r:id="rId15"/>
    <p:sldId id="290" r:id="rId16"/>
    <p:sldId id="304" r:id="rId17"/>
    <p:sldId id="315" r:id="rId18"/>
    <p:sldId id="292" r:id="rId19"/>
    <p:sldId id="317" r:id="rId20"/>
    <p:sldId id="318" r:id="rId21"/>
    <p:sldId id="306" r:id="rId22"/>
    <p:sldId id="316" r:id="rId23"/>
    <p:sldId id="271" r:id="rId24"/>
    <p:sldId id="323" r:id="rId25"/>
    <p:sldId id="319" r:id="rId26"/>
    <p:sldId id="324" r:id="rId27"/>
    <p:sldId id="320" r:id="rId28"/>
    <p:sldId id="327" r:id="rId29"/>
    <p:sldId id="328" r:id="rId30"/>
    <p:sldId id="264" r:id="rId31"/>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467472-FD1E-6710-8763-6008F42E4564}" name="Piggott, Vance" initials="VP" userId="S::vpiggott@kmtg.com::f46fb57c-daf3-49e2-9baf-a2421d8cc7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B7CFE7"/>
    <a:srgbClr val="9FC17D"/>
    <a:srgbClr val="336699"/>
    <a:srgbClr val="9DBEDF"/>
    <a:srgbClr val="002252"/>
    <a:srgbClr val="72B93F"/>
    <a:srgbClr val="6397CB"/>
    <a:srgbClr val="90C0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02" autoAdjust="0"/>
    <p:restoredTop sz="94724" autoAdjust="0"/>
  </p:normalViewPr>
  <p:slideViewPr>
    <p:cSldViewPr>
      <p:cViewPr varScale="1">
        <p:scale>
          <a:sx n="103" d="100"/>
          <a:sy n="103" d="100"/>
        </p:scale>
        <p:origin x="114" y="16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91" d="100"/>
          <a:sy n="91" d="100"/>
        </p:scale>
        <p:origin x="3536" y="20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73C1C38-484B-FA68-368D-2D8E982B0BBD}"/>
              </a:ext>
            </a:extLst>
          </p:cNvPr>
          <p:cNvSpPr>
            <a:spLocks noGrp="1" noChangeArrowheads="1"/>
          </p:cNvSpPr>
          <p:nvPr>
            <p:ph type="hdr" sz="quarter"/>
          </p:nvPr>
        </p:nvSpPr>
        <p:spPr bwMode="auto">
          <a:xfrm>
            <a:off x="1" y="2"/>
            <a:ext cx="3038145" cy="464205"/>
          </a:xfrm>
          <a:prstGeom prst="rect">
            <a:avLst/>
          </a:prstGeom>
          <a:noFill/>
          <a:ln>
            <a:noFill/>
          </a:ln>
          <a:effectLst/>
        </p:spPr>
        <p:txBody>
          <a:bodyPr vert="horz" wrap="square" lIns="93147" tIns="46573" rIns="93147" bIns="46573" numCol="1" anchor="t" anchorCtr="0" compatLnSpc="1">
            <a:prstTxWarp prst="textNoShape">
              <a:avLst/>
            </a:prstTxWarp>
          </a:bodyPr>
          <a:lstStyle>
            <a:lvl1pPr defTabSz="931750" eaLnBrk="1" hangingPunct="1">
              <a:defRPr sz="1300">
                <a:latin typeface="Times New Roman" panose="02020603050405020304" pitchFamily="18" charset="0"/>
              </a:defRPr>
            </a:lvl1pPr>
          </a:lstStyle>
          <a:p>
            <a:pPr>
              <a:defRPr/>
            </a:pPr>
            <a:endParaRPr lang="en-US" altLang="en-US"/>
          </a:p>
        </p:txBody>
      </p:sp>
      <p:sp>
        <p:nvSpPr>
          <p:cNvPr id="11267" name="Rectangle 3">
            <a:extLst>
              <a:ext uri="{FF2B5EF4-FFF2-40B4-BE49-F238E27FC236}">
                <a16:creationId xmlns:a16="http://schemas.microsoft.com/office/drawing/2014/main" id="{D40888C7-5BA4-8A4C-D7EF-B67AC1052C9E}"/>
              </a:ext>
            </a:extLst>
          </p:cNvPr>
          <p:cNvSpPr>
            <a:spLocks noGrp="1" noChangeArrowheads="1"/>
          </p:cNvSpPr>
          <p:nvPr>
            <p:ph type="dt" sz="quarter" idx="1"/>
          </p:nvPr>
        </p:nvSpPr>
        <p:spPr bwMode="auto">
          <a:xfrm>
            <a:off x="3972258" y="2"/>
            <a:ext cx="3038144" cy="464205"/>
          </a:xfrm>
          <a:prstGeom prst="rect">
            <a:avLst/>
          </a:prstGeom>
          <a:noFill/>
          <a:ln>
            <a:noFill/>
          </a:ln>
          <a:effectLst/>
        </p:spPr>
        <p:txBody>
          <a:bodyPr vert="horz" wrap="square" lIns="93147" tIns="46573" rIns="93147" bIns="46573" numCol="1" anchor="t" anchorCtr="0" compatLnSpc="1">
            <a:prstTxWarp prst="textNoShape">
              <a:avLst/>
            </a:prstTxWarp>
          </a:bodyPr>
          <a:lstStyle>
            <a:lvl1pPr algn="r" defTabSz="931750" eaLnBrk="1" hangingPunct="1">
              <a:defRPr sz="1300">
                <a:latin typeface="Times New Roman" panose="02020603050405020304" pitchFamily="18" charset="0"/>
              </a:defRPr>
            </a:lvl1pPr>
          </a:lstStyle>
          <a:p>
            <a:pPr>
              <a:defRPr/>
            </a:pPr>
            <a:endParaRPr lang="en-US" altLang="en-US"/>
          </a:p>
        </p:txBody>
      </p:sp>
      <p:sp>
        <p:nvSpPr>
          <p:cNvPr id="11268" name="Rectangle 4">
            <a:extLst>
              <a:ext uri="{FF2B5EF4-FFF2-40B4-BE49-F238E27FC236}">
                <a16:creationId xmlns:a16="http://schemas.microsoft.com/office/drawing/2014/main" id="{CFFFD7BB-A81C-3DCA-ABBE-680F9E4A7BD8}"/>
              </a:ext>
            </a:extLst>
          </p:cNvPr>
          <p:cNvSpPr>
            <a:spLocks noGrp="1" noChangeArrowheads="1"/>
          </p:cNvSpPr>
          <p:nvPr>
            <p:ph type="ftr" sz="quarter" idx="2"/>
          </p:nvPr>
        </p:nvSpPr>
        <p:spPr bwMode="auto">
          <a:xfrm>
            <a:off x="1" y="8832196"/>
            <a:ext cx="3038145" cy="464205"/>
          </a:xfrm>
          <a:prstGeom prst="rect">
            <a:avLst/>
          </a:prstGeom>
          <a:noFill/>
          <a:ln>
            <a:noFill/>
          </a:ln>
          <a:effectLst/>
        </p:spPr>
        <p:txBody>
          <a:bodyPr vert="horz" wrap="square" lIns="93147" tIns="46573" rIns="93147" bIns="46573" numCol="1" anchor="b" anchorCtr="0" compatLnSpc="1">
            <a:prstTxWarp prst="textNoShape">
              <a:avLst/>
            </a:prstTxWarp>
          </a:bodyPr>
          <a:lstStyle>
            <a:lvl1pPr defTabSz="931750" eaLnBrk="1" hangingPunct="1">
              <a:defRPr sz="1300">
                <a:latin typeface="Times New Roman" panose="02020603050405020304" pitchFamily="18" charset="0"/>
              </a:defRPr>
            </a:lvl1pPr>
          </a:lstStyle>
          <a:p>
            <a:pPr>
              <a:defRPr/>
            </a:pPr>
            <a:endParaRPr lang="en-US" altLang="en-US"/>
          </a:p>
        </p:txBody>
      </p:sp>
      <p:sp>
        <p:nvSpPr>
          <p:cNvPr id="11269" name="Rectangle 5">
            <a:extLst>
              <a:ext uri="{FF2B5EF4-FFF2-40B4-BE49-F238E27FC236}">
                <a16:creationId xmlns:a16="http://schemas.microsoft.com/office/drawing/2014/main" id="{570F88BA-A6D7-336D-7D36-092DACBAF0FF}"/>
              </a:ext>
            </a:extLst>
          </p:cNvPr>
          <p:cNvSpPr>
            <a:spLocks noGrp="1" noChangeArrowheads="1"/>
          </p:cNvSpPr>
          <p:nvPr>
            <p:ph type="sldNum" sz="quarter" idx="3"/>
          </p:nvPr>
        </p:nvSpPr>
        <p:spPr bwMode="auto">
          <a:xfrm>
            <a:off x="3972258" y="8832196"/>
            <a:ext cx="3038144" cy="464205"/>
          </a:xfrm>
          <a:prstGeom prst="rect">
            <a:avLst/>
          </a:prstGeom>
          <a:noFill/>
          <a:ln>
            <a:noFill/>
          </a:ln>
          <a:effectLst/>
        </p:spPr>
        <p:txBody>
          <a:bodyPr vert="horz" wrap="square" lIns="93147" tIns="46573" rIns="93147" bIns="46573" numCol="1" anchor="b" anchorCtr="0" compatLnSpc="1">
            <a:prstTxWarp prst="textNoShape">
              <a:avLst/>
            </a:prstTxWarp>
          </a:bodyPr>
          <a:lstStyle>
            <a:lvl1pPr algn="r" defTabSz="931750" eaLnBrk="1" hangingPunct="1">
              <a:defRPr sz="1300">
                <a:latin typeface="Times New Roman" panose="02020603050405020304" pitchFamily="18" charset="0"/>
              </a:defRPr>
            </a:lvl1pPr>
          </a:lstStyle>
          <a:p>
            <a:pPr>
              <a:defRPr/>
            </a:pPr>
            <a:fld id="{E98FCCD1-7E9D-4818-96DE-11F5417407F7}"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6T20:48:59.2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30,'338'-15,"-13"0,1324 16,-1624-1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6T20:49:05.3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2,'113'-1,"124"3,-215 1,0 1,-1 1,34 12,-32-10,-1 0,43 6,30-1,-27-2,76 0,-95-7,0 2,49 11,-58-8,39 3,0-3,92-2,-129-4,61 10,-60-5,51 0,-70-6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6T20:50:04.1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6033 0 0,'-6033'86'0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6304E906-FD90-9E9F-68F3-C253D0FF05B6}"/>
              </a:ext>
            </a:extLst>
          </p:cNvPr>
          <p:cNvSpPr>
            <a:spLocks noGrp="1" noChangeArrowheads="1"/>
          </p:cNvSpPr>
          <p:nvPr>
            <p:ph type="hdr" sz="quarter"/>
          </p:nvPr>
        </p:nvSpPr>
        <p:spPr bwMode="auto">
          <a:xfrm>
            <a:off x="1" y="2"/>
            <a:ext cx="3038145" cy="464205"/>
          </a:xfrm>
          <a:prstGeom prst="rect">
            <a:avLst/>
          </a:prstGeom>
          <a:noFill/>
          <a:ln>
            <a:noFill/>
          </a:ln>
          <a:effectLst/>
        </p:spPr>
        <p:txBody>
          <a:bodyPr vert="horz" wrap="square" lIns="88126" tIns="44064" rIns="88126" bIns="44064"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88067" name="Rectangle 3">
            <a:extLst>
              <a:ext uri="{FF2B5EF4-FFF2-40B4-BE49-F238E27FC236}">
                <a16:creationId xmlns:a16="http://schemas.microsoft.com/office/drawing/2014/main" id="{D656B5D6-4133-E3A8-5328-25C9DF582AE0}"/>
              </a:ext>
            </a:extLst>
          </p:cNvPr>
          <p:cNvSpPr>
            <a:spLocks noGrp="1" noChangeArrowheads="1"/>
          </p:cNvSpPr>
          <p:nvPr>
            <p:ph type="dt" idx="1"/>
          </p:nvPr>
        </p:nvSpPr>
        <p:spPr bwMode="auto">
          <a:xfrm>
            <a:off x="3970734" y="2"/>
            <a:ext cx="3038145" cy="464205"/>
          </a:xfrm>
          <a:prstGeom prst="rect">
            <a:avLst/>
          </a:prstGeom>
          <a:noFill/>
          <a:ln>
            <a:noFill/>
          </a:ln>
          <a:effectLst/>
        </p:spPr>
        <p:txBody>
          <a:bodyPr vert="horz" wrap="square" lIns="88126" tIns="44064" rIns="88126" bIns="44064"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6148" name="Rectangle 4">
            <a:extLst>
              <a:ext uri="{FF2B5EF4-FFF2-40B4-BE49-F238E27FC236}">
                <a16:creationId xmlns:a16="http://schemas.microsoft.com/office/drawing/2014/main" id="{D9EF3F43-7B9E-86B6-C6BB-0E1266068351}"/>
              </a:ext>
            </a:extLst>
          </p:cNvPr>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a:extLst>
              <a:ext uri="{FF2B5EF4-FFF2-40B4-BE49-F238E27FC236}">
                <a16:creationId xmlns:a16="http://schemas.microsoft.com/office/drawing/2014/main" id="{EAE962B2-A43F-29AD-A087-6C71AFC09696}"/>
              </a:ext>
            </a:extLst>
          </p:cNvPr>
          <p:cNvSpPr>
            <a:spLocks noGrp="1" noChangeArrowheads="1"/>
          </p:cNvSpPr>
          <p:nvPr>
            <p:ph type="body" sz="quarter" idx="3"/>
          </p:nvPr>
        </p:nvSpPr>
        <p:spPr bwMode="auto">
          <a:xfrm>
            <a:off x="701346" y="4416100"/>
            <a:ext cx="5607711" cy="4182457"/>
          </a:xfrm>
          <a:prstGeom prst="rect">
            <a:avLst/>
          </a:prstGeom>
          <a:noFill/>
          <a:ln>
            <a:noFill/>
          </a:ln>
          <a:effectLst/>
        </p:spPr>
        <p:txBody>
          <a:bodyPr vert="horz" wrap="square" lIns="88126" tIns="44064" rIns="88126" bIns="4406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88070" name="Rectangle 6">
            <a:extLst>
              <a:ext uri="{FF2B5EF4-FFF2-40B4-BE49-F238E27FC236}">
                <a16:creationId xmlns:a16="http://schemas.microsoft.com/office/drawing/2014/main" id="{031A81AF-AC83-57C3-71E0-76381831FCA2}"/>
              </a:ext>
            </a:extLst>
          </p:cNvPr>
          <p:cNvSpPr>
            <a:spLocks noGrp="1" noChangeArrowheads="1"/>
          </p:cNvSpPr>
          <p:nvPr>
            <p:ph type="ftr" sz="quarter" idx="4"/>
          </p:nvPr>
        </p:nvSpPr>
        <p:spPr bwMode="auto">
          <a:xfrm>
            <a:off x="1" y="8830660"/>
            <a:ext cx="3038145" cy="464205"/>
          </a:xfrm>
          <a:prstGeom prst="rect">
            <a:avLst/>
          </a:prstGeom>
          <a:noFill/>
          <a:ln>
            <a:noFill/>
          </a:ln>
          <a:effectLst/>
        </p:spPr>
        <p:txBody>
          <a:bodyPr vert="horz" wrap="square" lIns="88126" tIns="44064" rIns="88126" bIns="44064"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88071" name="Rectangle 7">
            <a:extLst>
              <a:ext uri="{FF2B5EF4-FFF2-40B4-BE49-F238E27FC236}">
                <a16:creationId xmlns:a16="http://schemas.microsoft.com/office/drawing/2014/main" id="{880FB6EB-DD91-819F-E6A2-1D2E71438E7D}"/>
              </a:ext>
            </a:extLst>
          </p:cNvPr>
          <p:cNvSpPr>
            <a:spLocks noGrp="1" noChangeArrowheads="1"/>
          </p:cNvSpPr>
          <p:nvPr>
            <p:ph type="sldNum" sz="quarter" idx="5"/>
          </p:nvPr>
        </p:nvSpPr>
        <p:spPr bwMode="auto">
          <a:xfrm>
            <a:off x="3970734" y="8830660"/>
            <a:ext cx="3038145" cy="464205"/>
          </a:xfrm>
          <a:prstGeom prst="rect">
            <a:avLst/>
          </a:prstGeom>
          <a:noFill/>
          <a:ln>
            <a:noFill/>
          </a:ln>
          <a:effectLst/>
        </p:spPr>
        <p:txBody>
          <a:bodyPr vert="horz" wrap="square" lIns="88126" tIns="44064" rIns="88126" bIns="44064"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8233F8F7-977B-49A6-BB9A-68CDC47BE3C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147A3-CC4B-8006-7D21-FD4F14A2C0E3}"/>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93BCF24-FE4D-7CA9-CC41-E19AED6FC2E5}"/>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DB78260A-174B-F805-D330-D8C3E58E393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Questions in the chat - </a:t>
            </a:r>
          </a:p>
        </p:txBody>
      </p:sp>
      <p:sp>
        <p:nvSpPr>
          <p:cNvPr id="24580" name="Slide Number Placeholder 3">
            <a:extLst>
              <a:ext uri="{FF2B5EF4-FFF2-40B4-BE49-F238E27FC236}">
                <a16:creationId xmlns:a16="http://schemas.microsoft.com/office/drawing/2014/main" id="{2DF43E89-9BB5-27DC-A034-FFD79DEA871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16025" indent="-275394">
              <a:defRPr>
                <a:solidFill>
                  <a:schemeClr val="tx1"/>
                </a:solidFill>
                <a:latin typeface="Verdana" panose="020B0604030504040204" pitchFamily="34" charset="0"/>
                <a:cs typeface="Arial" panose="020B0604020202020204" pitchFamily="34" charset="0"/>
              </a:defRPr>
            </a:lvl2pPr>
            <a:lvl3pPr marL="1101577" indent="-220316">
              <a:defRPr>
                <a:solidFill>
                  <a:schemeClr val="tx1"/>
                </a:solidFill>
                <a:latin typeface="Verdana" panose="020B0604030504040204" pitchFamily="34" charset="0"/>
                <a:cs typeface="Arial" panose="020B0604020202020204" pitchFamily="34" charset="0"/>
              </a:defRPr>
            </a:lvl3pPr>
            <a:lvl4pPr marL="1542207" indent="-220316">
              <a:defRPr>
                <a:solidFill>
                  <a:schemeClr val="tx1"/>
                </a:solidFill>
                <a:latin typeface="Verdana" panose="020B0604030504040204" pitchFamily="34" charset="0"/>
                <a:cs typeface="Arial" panose="020B0604020202020204" pitchFamily="34" charset="0"/>
              </a:defRPr>
            </a:lvl4pPr>
            <a:lvl5pPr marL="1982838" indent="-220316">
              <a:defRPr>
                <a:solidFill>
                  <a:schemeClr val="tx1"/>
                </a:solidFill>
                <a:latin typeface="Verdana" panose="020B0604030504040204" pitchFamily="34" charset="0"/>
                <a:cs typeface="Arial" panose="020B0604020202020204" pitchFamily="34" charset="0"/>
              </a:defRPr>
            </a:lvl5pPr>
            <a:lvl6pPr marL="2423468"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864099"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304728"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745359"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CF32C49-972C-4875-9CCE-3E7228C3049F}"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276851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99AF9-B52B-F17F-95FC-889E86117E11}"/>
            </a:ext>
          </a:extLst>
        </p:cNvPr>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8A7F274-4689-2682-FAF7-569E7099AF30}"/>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4EBE4CD5-D96D-2A1F-D57A-399398C346E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a:extLst>
              <a:ext uri="{FF2B5EF4-FFF2-40B4-BE49-F238E27FC236}">
                <a16:creationId xmlns:a16="http://schemas.microsoft.com/office/drawing/2014/main" id="{C83BD358-52A0-A071-DBBA-FA4BE2C1669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16025" indent="-275394">
              <a:defRPr>
                <a:solidFill>
                  <a:schemeClr val="tx1"/>
                </a:solidFill>
                <a:latin typeface="Verdana" panose="020B0604030504040204" pitchFamily="34" charset="0"/>
                <a:cs typeface="Arial" panose="020B0604020202020204" pitchFamily="34" charset="0"/>
              </a:defRPr>
            </a:lvl2pPr>
            <a:lvl3pPr marL="1101577" indent="-220316">
              <a:defRPr>
                <a:solidFill>
                  <a:schemeClr val="tx1"/>
                </a:solidFill>
                <a:latin typeface="Verdana" panose="020B0604030504040204" pitchFamily="34" charset="0"/>
                <a:cs typeface="Arial" panose="020B0604020202020204" pitchFamily="34" charset="0"/>
              </a:defRPr>
            </a:lvl3pPr>
            <a:lvl4pPr marL="1542207" indent="-220316">
              <a:defRPr>
                <a:solidFill>
                  <a:schemeClr val="tx1"/>
                </a:solidFill>
                <a:latin typeface="Verdana" panose="020B0604030504040204" pitchFamily="34" charset="0"/>
                <a:cs typeface="Arial" panose="020B0604020202020204" pitchFamily="34" charset="0"/>
              </a:defRPr>
            </a:lvl4pPr>
            <a:lvl5pPr marL="1982838" indent="-220316">
              <a:defRPr>
                <a:solidFill>
                  <a:schemeClr val="tx1"/>
                </a:solidFill>
                <a:latin typeface="Verdana" panose="020B0604030504040204" pitchFamily="34" charset="0"/>
                <a:cs typeface="Arial" panose="020B0604020202020204" pitchFamily="34" charset="0"/>
              </a:defRPr>
            </a:lvl5pPr>
            <a:lvl6pPr marL="2423468"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864099"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304728"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745359"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BC9B447-8E85-45AA-B9BD-88EBE4C25CCE}"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632449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F38D2-E04A-C180-4FF9-0E7F7FEDB546}"/>
            </a:ext>
          </a:extLst>
        </p:cNvPr>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C21FE87-7C25-C985-F086-D1052E5B7A01}"/>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0AFC95F4-E1D9-6C4C-1859-FA20B7586ED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a:extLst>
              <a:ext uri="{FF2B5EF4-FFF2-40B4-BE49-F238E27FC236}">
                <a16:creationId xmlns:a16="http://schemas.microsoft.com/office/drawing/2014/main" id="{6E9B70EC-6FA3-5B68-F970-6E753535C9F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16025" indent="-275394">
              <a:defRPr>
                <a:solidFill>
                  <a:schemeClr val="tx1"/>
                </a:solidFill>
                <a:latin typeface="Verdana" panose="020B0604030504040204" pitchFamily="34" charset="0"/>
                <a:cs typeface="Arial" panose="020B0604020202020204" pitchFamily="34" charset="0"/>
              </a:defRPr>
            </a:lvl2pPr>
            <a:lvl3pPr marL="1101577" indent="-220316">
              <a:defRPr>
                <a:solidFill>
                  <a:schemeClr val="tx1"/>
                </a:solidFill>
                <a:latin typeface="Verdana" panose="020B0604030504040204" pitchFamily="34" charset="0"/>
                <a:cs typeface="Arial" panose="020B0604020202020204" pitchFamily="34" charset="0"/>
              </a:defRPr>
            </a:lvl3pPr>
            <a:lvl4pPr marL="1542207" indent="-220316">
              <a:defRPr>
                <a:solidFill>
                  <a:schemeClr val="tx1"/>
                </a:solidFill>
                <a:latin typeface="Verdana" panose="020B0604030504040204" pitchFamily="34" charset="0"/>
                <a:cs typeface="Arial" panose="020B0604020202020204" pitchFamily="34" charset="0"/>
              </a:defRPr>
            </a:lvl4pPr>
            <a:lvl5pPr marL="1982838" indent="-220316">
              <a:defRPr>
                <a:solidFill>
                  <a:schemeClr val="tx1"/>
                </a:solidFill>
                <a:latin typeface="Verdana" panose="020B0604030504040204" pitchFamily="34" charset="0"/>
                <a:cs typeface="Arial" panose="020B0604020202020204" pitchFamily="34" charset="0"/>
              </a:defRPr>
            </a:lvl5pPr>
            <a:lvl6pPr marL="2423468"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864099"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304728"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745359"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BC9B447-8E85-45AA-B9BD-88EBE4C25CCE}"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555507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F066D-4956-4C0E-2E30-E641D5DC4107}"/>
            </a:ext>
          </a:extLst>
        </p:cNvPr>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6CF1C44-2290-493B-7210-80E4114C01E1}"/>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7743A930-A796-E66D-164B-0620F3CEEF7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a:extLst>
              <a:ext uri="{FF2B5EF4-FFF2-40B4-BE49-F238E27FC236}">
                <a16:creationId xmlns:a16="http://schemas.microsoft.com/office/drawing/2014/main" id="{BEBA81A1-C6EE-201B-3F12-DD40BC3C81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16025" indent="-275394">
              <a:defRPr>
                <a:solidFill>
                  <a:schemeClr val="tx1"/>
                </a:solidFill>
                <a:latin typeface="Verdana" panose="020B0604030504040204" pitchFamily="34" charset="0"/>
                <a:cs typeface="Arial" panose="020B0604020202020204" pitchFamily="34" charset="0"/>
              </a:defRPr>
            </a:lvl2pPr>
            <a:lvl3pPr marL="1101577" indent="-220316">
              <a:defRPr>
                <a:solidFill>
                  <a:schemeClr val="tx1"/>
                </a:solidFill>
                <a:latin typeface="Verdana" panose="020B0604030504040204" pitchFamily="34" charset="0"/>
                <a:cs typeface="Arial" panose="020B0604020202020204" pitchFamily="34" charset="0"/>
              </a:defRPr>
            </a:lvl3pPr>
            <a:lvl4pPr marL="1542207" indent="-220316">
              <a:defRPr>
                <a:solidFill>
                  <a:schemeClr val="tx1"/>
                </a:solidFill>
                <a:latin typeface="Verdana" panose="020B0604030504040204" pitchFamily="34" charset="0"/>
                <a:cs typeface="Arial" panose="020B0604020202020204" pitchFamily="34" charset="0"/>
              </a:defRPr>
            </a:lvl4pPr>
            <a:lvl5pPr marL="1982838" indent="-220316">
              <a:defRPr>
                <a:solidFill>
                  <a:schemeClr val="tx1"/>
                </a:solidFill>
                <a:latin typeface="Verdana" panose="020B0604030504040204" pitchFamily="34" charset="0"/>
                <a:cs typeface="Arial" panose="020B0604020202020204" pitchFamily="34" charset="0"/>
              </a:defRPr>
            </a:lvl5pPr>
            <a:lvl6pPr marL="2423468"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864099"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304728"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745359"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BC9B447-8E85-45AA-B9BD-88EBE4C25CCE}"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105447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40E27-B9AB-3F0E-262B-FADE6BEA5D38}"/>
            </a:ext>
          </a:extLst>
        </p:cNvPr>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EF24915-E354-4B75-05F4-B5A367C09175}"/>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21DF780C-098C-54B7-9E86-4F8A5BA701A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a:extLst>
              <a:ext uri="{FF2B5EF4-FFF2-40B4-BE49-F238E27FC236}">
                <a16:creationId xmlns:a16="http://schemas.microsoft.com/office/drawing/2014/main" id="{709387A7-F042-206E-93D7-A0FF1D2EB8D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16025" indent="-275394">
              <a:defRPr>
                <a:solidFill>
                  <a:schemeClr val="tx1"/>
                </a:solidFill>
                <a:latin typeface="Verdana" panose="020B0604030504040204" pitchFamily="34" charset="0"/>
                <a:cs typeface="Arial" panose="020B0604020202020204" pitchFamily="34" charset="0"/>
              </a:defRPr>
            </a:lvl2pPr>
            <a:lvl3pPr marL="1101577" indent="-220316">
              <a:defRPr>
                <a:solidFill>
                  <a:schemeClr val="tx1"/>
                </a:solidFill>
                <a:latin typeface="Verdana" panose="020B0604030504040204" pitchFamily="34" charset="0"/>
                <a:cs typeface="Arial" panose="020B0604020202020204" pitchFamily="34" charset="0"/>
              </a:defRPr>
            </a:lvl3pPr>
            <a:lvl4pPr marL="1542207" indent="-220316">
              <a:defRPr>
                <a:solidFill>
                  <a:schemeClr val="tx1"/>
                </a:solidFill>
                <a:latin typeface="Verdana" panose="020B0604030504040204" pitchFamily="34" charset="0"/>
                <a:cs typeface="Arial" panose="020B0604020202020204" pitchFamily="34" charset="0"/>
              </a:defRPr>
            </a:lvl4pPr>
            <a:lvl5pPr marL="1982838" indent="-220316">
              <a:defRPr>
                <a:solidFill>
                  <a:schemeClr val="tx1"/>
                </a:solidFill>
                <a:latin typeface="Verdana" panose="020B0604030504040204" pitchFamily="34" charset="0"/>
                <a:cs typeface="Arial" panose="020B0604020202020204" pitchFamily="34" charset="0"/>
              </a:defRPr>
            </a:lvl5pPr>
            <a:lvl6pPr marL="2423468"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864099"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304728"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745359"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BC9B447-8E85-45AA-B9BD-88EBE4C25CCE}"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46577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233F8F7-977B-49A6-BB9A-68CDC47BE3CB}" type="slidenum">
              <a:rPr lang="en-US" altLang="en-US" smtClean="0"/>
              <a:pPr>
                <a:defRPr/>
              </a:pPr>
              <a:t>6</a:t>
            </a:fld>
            <a:endParaRPr lang="en-US" altLang="en-US" dirty="0"/>
          </a:p>
        </p:txBody>
      </p:sp>
    </p:spTree>
    <p:extLst>
      <p:ext uri="{BB962C8B-B14F-4D97-AF65-F5344CB8AC3E}">
        <p14:creationId xmlns:p14="http://schemas.microsoft.com/office/powerpoint/2010/main" val="2843381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altLang="en-US" dirty="0">
                <a:latin typeface="Arial" panose="020B0604020202020204" pitchFamily="34" charset="0"/>
              </a:rPr>
              <a:t>Note difference between Noncitizen National of the US vs. Noncitizen Authorized to Work.</a:t>
            </a:r>
          </a:p>
          <a:p>
            <a:endParaRPr lang="en-US" dirty="0"/>
          </a:p>
        </p:txBody>
      </p:sp>
      <p:sp>
        <p:nvSpPr>
          <p:cNvPr id="4" name="Slide Number Placeholder 3"/>
          <p:cNvSpPr>
            <a:spLocks noGrp="1"/>
          </p:cNvSpPr>
          <p:nvPr>
            <p:ph type="sldNum" sz="quarter" idx="5"/>
          </p:nvPr>
        </p:nvSpPr>
        <p:spPr/>
        <p:txBody>
          <a:bodyPr/>
          <a:lstStyle/>
          <a:p>
            <a:pPr>
              <a:defRPr/>
            </a:pPr>
            <a:fld id="{8233F8F7-977B-49A6-BB9A-68CDC47BE3CB}" type="slidenum">
              <a:rPr lang="en-US" altLang="en-US" smtClean="0"/>
              <a:pPr>
                <a:defRPr/>
              </a:pPr>
              <a:t>9</a:t>
            </a:fld>
            <a:endParaRPr lang="en-US" altLang="en-US" dirty="0"/>
          </a:p>
        </p:txBody>
      </p:sp>
    </p:spTree>
    <p:extLst>
      <p:ext uri="{BB962C8B-B14F-4D97-AF65-F5344CB8AC3E}">
        <p14:creationId xmlns:p14="http://schemas.microsoft.com/office/powerpoint/2010/main" val="3095403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077D6-CA35-3A87-E144-FDD0202606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1D3A89-8582-CFD3-368C-939C7E8CD3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741C30-9969-4625-A7F0-3697EA658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D14350-0712-11AA-5AEF-72DB9F748A6C}"/>
              </a:ext>
            </a:extLst>
          </p:cNvPr>
          <p:cNvSpPr>
            <a:spLocks noGrp="1"/>
          </p:cNvSpPr>
          <p:nvPr>
            <p:ph type="sldNum" sz="quarter" idx="5"/>
          </p:nvPr>
        </p:nvSpPr>
        <p:spPr/>
        <p:txBody>
          <a:bodyPr/>
          <a:lstStyle/>
          <a:p>
            <a:pPr>
              <a:defRPr/>
            </a:pPr>
            <a:fld id="{8233F8F7-977B-49A6-BB9A-68CDC47BE3CB}" type="slidenum">
              <a:rPr lang="en-US" altLang="en-US" smtClean="0"/>
              <a:pPr>
                <a:defRPr/>
              </a:pPr>
              <a:t>10</a:t>
            </a:fld>
            <a:endParaRPr lang="en-US" altLang="en-US" dirty="0"/>
          </a:p>
        </p:txBody>
      </p:sp>
    </p:spTree>
    <p:extLst>
      <p:ext uri="{BB962C8B-B14F-4D97-AF65-F5344CB8AC3E}">
        <p14:creationId xmlns:p14="http://schemas.microsoft.com/office/powerpoint/2010/main" val="65818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A298C-97F8-DBE2-37C2-A0A623A85F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304C74-806C-2CA3-2B6D-C5DCA81AF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719058-065E-895C-37FB-62F858FCA1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EE7653-5C56-C8F6-7975-DD658E6AAE58}"/>
              </a:ext>
            </a:extLst>
          </p:cNvPr>
          <p:cNvSpPr>
            <a:spLocks noGrp="1"/>
          </p:cNvSpPr>
          <p:nvPr>
            <p:ph type="sldNum" sz="quarter" idx="5"/>
          </p:nvPr>
        </p:nvSpPr>
        <p:spPr/>
        <p:txBody>
          <a:bodyPr/>
          <a:lstStyle/>
          <a:p>
            <a:pPr>
              <a:defRPr/>
            </a:pPr>
            <a:fld id="{8233F8F7-977B-49A6-BB9A-68CDC47BE3CB}" type="slidenum">
              <a:rPr lang="en-US" altLang="en-US" smtClean="0"/>
              <a:pPr>
                <a:defRPr/>
              </a:pPr>
              <a:t>13</a:t>
            </a:fld>
            <a:endParaRPr lang="en-US" altLang="en-US" dirty="0"/>
          </a:p>
        </p:txBody>
      </p:sp>
    </p:spTree>
    <p:extLst>
      <p:ext uri="{BB962C8B-B14F-4D97-AF65-F5344CB8AC3E}">
        <p14:creationId xmlns:p14="http://schemas.microsoft.com/office/powerpoint/2010/main" val="3690122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54761-7D19-9916-BFB9-6C99497BA3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54501-A73F-FB76-A934-988192A1DF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7C777A-CCF1-A463-AA5A-5032B2187E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2A3700-233D-3922-C9A5-DB39CBFBC4E8}"/>
              </a:ext>
            </a:extLst>
          </p:cNvPr>
          <p:cNvSpPr>
            <a:spLocks noGrp="1"/>
          </p:cNvSpPr>
          <p:nvPr>
            <p:ph type="sldNum" sz="quarter" idx="5"/>
          </p:nvPr>
        </p:nvSpPr>
        <p:spPr/>
        <p:txBody>
          <a:bodyPr/>
          <a:lstStyle/>
          <a:p>
            <a:pPr>
              <a:defRPr/>
            </a:pPr>
            <a:fld id="{8233F8F7-977B-49A6-BB9A-68CDC47BE3CB}" type="slidenum">
              <a:rPr lang="en-US" altLang="en-US" smtClean="0"/>
              <a:pPr>
                <a:defRPr/>
              </a:pPr>
              <a:t>18</a:t>
            </a:fld>
            <a:endParaRPr lang="en-US" altLang="en-US" dirty="0"/>
          </a:p>
        </p:txBody>
      </p:sp>
    </p:spTree>
    <p:extLst>
      <p:ext uri="{BB962C8B-B14F-4D97-AF65-F5344CB8AC3E}">
        <p14:creationId xmlns:p14="http://schemas.microsoft.com/office/powerpoint/2010/main" val="2451766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26556C17-CAF3-425B-C36B-BA802D4CCA5B}"/>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47E8AD2F-C5C9-E878-5BF6-80E76C15FB2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a:extLst>
              <a:ext uri="{FF2B5EF4-FFF2-40B4-BE49-F238E27FC236}">
                <a16:creationId xmlns:a16="http://schemas.microsoft.com/office/drawing/2014/main" id="{093886BF-FAE2-BD02-284C-C6754F8E9D3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16025" indent="-275394">
              <a:defRPr>
                <a:solidFill>
                  <a:schemeClr val="tx1"/>
                </a:solidFill>
                <a:latin typeface="Verdana" panose="020B0604030504040204" pitchFamily="34" charset="0"/>
                <a:cs typeface="Arial" panose="020B0604020202020204" pitchFamily="34" charset="0"/>
              </a:defRPr>
            </a:lvl2pPr>
            <a:lvl3pPr marL="1101577" indent="-220316">
              <a:defRPr>
                <a:solidFill>
                  <a:schemeClr val="tx1"/>
                </a:solidFill>
                <a:latin typeface="Verdana" panose="020B0604030504040204" pitchFamily="34" charset="0"/>
                <a:cs typeface="Arial" panose="020B0604020202020204" pitchFamily="34" charset="0"/>
              </a:defRPr>
            </a:lvl3pPr>
            <a:lvl4pPr marL="1542207" indent="-220316">
              <a:defRPr>
                <a:solidFill>
                  <a:schemeClr val="tx1"/>
                </a:solidFill>
                <a:latin typeface="Verdana" panose="020B0604030504040204" pitchFamily="34" charset="0"/>
                <a:cs typeface="Arial" panose="020B0604020202020204" pitchFamily="34" charset="0"/>
              </a:defRPr>
            </a:lvl4pPr>
            <a:lvl5pPr marL="1982838" indent="-220316">
              <a:defRPr>
                <a:solidFill>
                  <a:schemeClr val="tx1"/>
                </a:solidFill>
                <a:latin typeface="Verdana" panose="020B0604030504040204" pitchFamily="34" charset="0"/>
                <a:cs typeface="Arial" panose="020B0604020202020204" pitchFamily="34" charset="0"/>
              </a:defRPr>
            </a:lvl5pPr>
            <a:lvl6pPr marL="2423468"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864099"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304728"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745359"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BC9B447-8E85-45AA-B9BD-88EBE4C25CCE}"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3A944-E34C-FB32-00D0-0C8E34A53ABA}"/>
            </a:ext>
          </a:extLst>
        </p:cNvPr>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DD5CB59-770A-E85A-2192-0EE34581249C}"/>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0B96EF0D-1CFD-C0D2-AC66-4FDF2CA6DCC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a:extLst>
              <a:ext uri="{FF2B5EF4-FFF2-40B4-BE49-F238E27FC236}">
                <a16:creationId xmlns:a16="http://schemas.microsoft.com/office/drawing/2014/main" id="{5C2E87C9-3199-2F4A-B69B-91C35AEE2A6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16025" indent="-275394">
              <a:defRPr>
                <a:solidFill>
                  <a:schemeClr val="tx1"/>
                </a:solidFill>
                <a:latin typeface="Verdana" panose="020B0604030504040204" pitchFamily="34" charset="0"/>
                <a:cs typeface="Arial" panose="020B0604020202020204" pitchFamily="34" charset="0"/>
              </a:defRPr>
            </a:lvl2pPr>
            <a:lvl3pPr marL="1101577" indent="-220316">
              <a:defRPr>
                <a:solidFill>
                  <a:schemeClr val="tx1"/>
                </a:solidFill>
                <a:latin typeface="Verdana" panose="020B0604030504040204" pitchFamily="34" charset="0"/>
                <a:cs typeface="Arial" panose="020B0604020202020204" pitchFamily="34" charset="0"/>
              </a:defRPr>
            </a:lvl3pPr>
            <a:lvl4pPr marL="1542207" indent="-220316">
              <a:defRPr>
                <a:solidFill>
                  <a:schemeClr val="tx1"/>
                </a:solidFill>
                <a:latin typeface="Verdana" panose="020B0604030504040204" pitchFamily="34" charset="0"/>
                <a:cs typeface="Arial" panose="020B0604020202020204" pitchFamily="34" charset="0"/>
              </a:defRPr>
            </a:lvl4pPr>
            <a:lvl5pPr marL="1982838" indent="-220316">
              <a:defRPr>
                <a:solidFill>
                  <a:schemeClr val="tx1"/>
                </a:solidFill>
                <a:latin typeface="Verdana" panose="020B0604030504040204" pitchFamily="34" charset="0"/>
                <a:cs typeface="Arial" panose="020B0604020202020204" pitchFamily="34" charset="0"/>
              </a:defRPr>
            </a:lvl5pPr>
            <a:lvl6pPr marL="2423468"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864099"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304728"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745359"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BC9B447-8E85-45AA-B9BD-88EBE4C25CCE}" type="slidenum">
              <a:rPr lang="en-US" altLang="en-US" smtClean="0">
                <a:latin typeface="Times New Roman" panose="02020603050405020304" pitchFamily="18" charset="0"/>
              </a:rPr>
              <a:pPr/>
              <a:t>20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398412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D2136-67CE-3BDC-1FCC-21A320F11329}"/>
            </a:ext>
          </a:extLst>
        </p:cNvPr>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23B136C4-D7DD-1252-7ACF-7F86227171B1}"/>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ED19FE5A-6560-55BD-D1F4-D0B9E539A27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a:extLst>
              <a:ext uri="{FF2B5EF4-FFF2-40B4-BE49-F238E27FC236}">
                <a16:creationId xmlns:a16="http://schemas.microsoft.com/office/drawing/2014/main" id="{9A34089E-20D3-E79F-F855-DCB1225DD6A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16025" indent="-275394">
              <a:defRPr>
                <a:solidFill>
                  <a:schemeClr val="tx1"/>
                </a:solidFill>
                <a:latin typeface="Verdana" panose="020B0604030504040204" pitchFamily="34" charset="0"/>
                <a:cs typeface="Arial" panose="020B0604020202020204" pitchFamily="34" charset="0"/>
              </a:defRPr>
            </a:lvl2pPr>
            <a:lvl3pPr marL="1101577" indent="-220316">
              <a:defRPr>
                <a:solidFill>
                  <a:schemeClr val="tx1"/>
                </a:solidFill>
                <a:latin typeface="Verdana" panose="020B0604030504040204" pitchFamily="34" charset="0"/>
                <a:cs typeface="Arial" panose="020B0604020202020204" pitchFamily="34" charset="0"/>
              </a:defRPr>
            </a:lvl3pPr>
            <a:lvl4pPr marL="1542207" indent="-220316">
              <a:defRPr>
                <a:solidFill>
                  <a:schemeClr val="tx1"/>
                </a:solidFill>
                <a:latin typeface="Verdana" panose="020B0604030504040204" pitchFamily="34" charset="0"/>
                <a:cs typeface="Arial" panose="020B0604020202020204" pitchFamily="34" charset="0"/>
              </a:defRPr>
            </a:lvl4pPr>
            <a:lvl5pPr marL="1982838" indent="-220316">
              <a:defRPr>
                <a:solidFill>
                  <a:schemeClr val="tx1"/>
                </a:solidFill>
                <a:latin typeface="Verdana" panose="020B0604030504040204" pitchFamily="34" charset="0"/>
                <a:cs typeface="Arial" panose="020B0604020202020204" pitchFamily="34" charset="0"/>
              </a:defRPr>
            </a:lvl5pPr>
            <a:lvl6pPr marL="2423468"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864099"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304728"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745359" indent="-220316"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BC9B447-8E85-45AA-B9BD-88EBE4C25CCE}"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119013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92C091FE-E928-182C-2CC6-B5262B7787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3608388"/>
            <a:ext cx="11274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045519BA-D2BD-CBE3-116F-D21BFD2582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4500" y="473075"/>
            <a:ext cx="22574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a:extLst>
              <a:ext uri="{FF2B5EF4-FFF2-40B4-BE49-F238E27FC236}">
                <a16:creationId xmlns:a16="http://schemas.microsoft.com/office/drawing/2014/main" id="{C43BE7D7-501C-39FD-B434-E430810129F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31438" y="381000"/>
            <a:ext cx="1554162"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3">
            <a:extLst>
              <a:ext uri="{FF2B5EF4-FFF2-40B4-BE49-F238E27FC236}">
                <a16:creationId xmlns:a16="http://schemas.microsoft.com/office/drawing/2014/main" id="{889B3479-E5A3-1967-CD75-82D8B07C6A5C}"/>
              </a:ext>
            </a:extLst>
          </p:cNvPr>
          <p:cNvSpPr txBox="1"/>
          <p:nvPr userDrawn="1"/>
        </p:nvSpPr>
        <p:spPr>
          <a:xfrm>
            <a:off x="403225" y="4176713"/>
            <a:ext cx="1455738" cy="608012"/>
          </a:xfrm>
          <a:prstGeom prst="rect">
            <a:avLst/>
          </a:prstGeom>
        </p:spPr>
        <p:txBody>
          <a:bodyPr lIns="0" tIns="70485" rIns="0" bIns="0">
            <a:spAutoFit/>
          </a:bodyPr>
          <a:lstStyle>
            <a:lvl1pPr marL="1270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ts val="550"/>
              </a:spcBef>
              <a:defRPr/>
            </a:pPr>
            <a:r>
              <a:rPr lang="en-US" altLang="en-US" sz="1400" b="1" dirty="0">
                <a:latin typeface="Arial" panose="020B0604020202020204" pitchFamily="34" charset="0"/>
              </a:rPr>
              <a:t>PRESENTED BY:</a:t>
            </a:r>
            <a:endParaRPr lang="en-US" altLang="en-US" sz="1400" dirty="0">
              <a:latin typeface="Arial" panose="020B0604020202020204" pitchFamily="34" charset="0"/>
            </a:endParaRPr>
          </a:p>
          <a:p>
            <a:pPr>
              <a:spcBef>
                <a:spcPts val="525"/>
              </a:spcBef>
              <a:defRPr/>
            </a:pPr>
            <a:r>
              <a:rPr lang="en-US" altLang="en-US" sz="1600" dirty="0">
                <a:latin typeface="Arial" panose="020B0604020202020204" pitchFamily="34" charset="0"/>
              </a:rPr>
              <a:t>Name Here</a:t>
            </a:r>
          </a:p>
        </p:txBody>
      </p:sp>
      <p:sp>
        <p:nvSpPr>
          <p:cNvPr id="6" name="object 5">
            <a:extLst>
              <a:ext uri="{FF2B5EF4-FFF2-40B4-BE49-F238E27FC236}">
                <a16:creationId xmlns:a16="http://schemas.microsoft.com/office/drawing/2014/main" id="{440FF185-AD97-05F2-BBB1-D7990368E549}"/>
              </a:ext>
            </a:extLst>
          </p:cNvPr>
          <p:cNvSpPr txBox="1"/>
          <p:nvPr userDrawn="1"/>
        </p:nvSpPr>
        <p:spPr>
          <a:xfrm>
            <a:off x="10410825" y="3000375"/>
            <a:ext cx="1323975" cy="268288"/>
          </a:xfrm>
          <a:prstGeom prst="rect">
            <a:avLst/>
          </a:prstGeom>
        </p:spPr>
        <p:txBody>
          <a:bodyPr lIns="0" tIns="12700" rIns="0" bIns="0">
            <a:spAutoFit/>
          </a:bodyPr>
          <a:lstStyle/>
          <a:p>
            <a:pPr marL="12700">
              <a:spcBef>
                <a:spcPts val="100"/>
              </a:spcBef>
              <a:defRPr/>
            </a:pPr>
            <a:r>
              <a:rPr sz="1600" dirty="0">
                <a:latin typeface="Arial"/>
                <a:ea typeface="Arial" charset="0"/>
                <a:cs typeface="Arial"/>
              </a:rPr>
              <a:t>March </a:t>
            </a:r>
            <a:r>
              <a:rPr sz="1600" spc="-5" dirty="0">
                <a:latin typeface="Arial"/>
                <a:ea typeface="Arial" charset="0"/>
                <a:cs typeface="Arial"/>
              </a:rPr>
              <a:t>1,</a:t>
            </a:r>
            <a:r>
              <a:rPr sz="1600" spc="-90" dirty="0">
                <a:latin typeface="Arial"/>
                <a:ea typeface="Arial" charset="0"/>
                <a:cs typeface="Arial"/>
              </a:rPr>
              <a:t> </a:t>
            </a:r>
            <a:r>
              <a:rPr sz="1600" spc="-5" dirty="0">
                <a:latin typeface="Arial"/>
                <a:ea typeface="Arial" charset="0"/>
                <a:cs typeface="Arial"/>
              </a:rPr>
              <a:t>2021</a:t>
            </a:r>
            <a:endParaRPr sz="1600" dirty="0">
              <a:latin typeface="Arial"/>
              <a:ea typeface="Arial" charset="0"/>
              <a:cs typeface="Arial"/>
            </a:endParaRPr>
          </a:p>
        </p:txBody>
      </p:sp>
      <p:sp>
        <p:nvSpPr>
          <p:cNvPr id="7" name="Title 1">
            <a:extLst>
              <a:ext uri="{FF2B5EF4-FFF2-40B4-BE49-F238E27FC236}">
                <a16:creationId xmlns:a16="http://schemas.microsoft.com/office/drawing/2014/main" id="{F158D714-A177-6481-7951-70EA104DB02D}"/>
              </a:ext>
            </a:extLst>
          </p:cNvPr>
          <p:cNvSpPr txBox="1">
            <a:spLocks/>
          </p:cNvSpPr>
          <p:nvPr userDrawn="1"/>
        </p:nvSpPr>
        <p:spPr bwMode="auto">
          <a:xfrm>
            <a:off x="304800" y="2301875"/>
            <a:ext cx="9144000" cy="698500"/>
          </a:xfrm>
          <a:prstGeom prst="rect">
            <a:avLst/>
          </a:prstGeom>
          <a:noFill/>
          <a:ln>
            <a:noFill/>
          </a:ln>
        </p:spPr>
        <p:txBody>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a:defRPr/>
            </a:pPr>
            <a:r>
              <a:rPr lang="en-US" altLang="en-US" sz="3200" b="1" dirty="0">
                <a:solidFill>
                  <a:srgbClr val="72B93F"/>
                </a:solidFill>
                <a:latin typeface="Arial" charset="0"/>
              </a:rPr>
              <a:t>Click to edit Master title style</a:t>
            </a:r>
          </a:p>
        </p:txBody>
      </p:sp>
      <p:sp>
        <p:nvSpPr>
          <p:cNvPr id="8" name="Subtitle 2">
            <a:extLst>
              <a:ext uri="{FF2B5EF4-FFF2-40B4-BE49-F238E27FC236}">
                <a16:creationId xmlns:a16="http://schemas.microsoft.com/office/drawing/2014/main" id="{0A4728FD-6C1E-D30F-71DA-796C166C5677}"/>
              </a:ext>
            </a:extLst>
          </p:cNvPr>
          <p:cNvSpPr txBox="1">
            <a:spLocks/>
          </p:cNvSpPr>
          <p:nvPr userDrawn="1"/>
        </p:nvSpPr>
        <p:spPr bwMode="auto">
          <a:xfrm>
            <a:off x="304800" y="2973388"/>
            <a:ext cx="9144000" cy="635000"/>
          </a:xfrm>
          <a:prstGeom prst="rect">
            <a:avLst/>
          </a:prstGeom>
          <a:noFill/>
          <a:ln>
            <a:noFill/>
          </a:ln>
        </p:spPr>
        <p:txBody>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a:spcBef>
                <a:spcPct val="20000"/>
              </a:spcBef>
              <a:buClr>
                <a:srgbClr val="9DBEDF"/>
              </a:buClr>
              <a:buSzPct val="110000"/>
              <a:buFont typeface="Wingdings" charset="2"/>
              <a:buNone/>
              <a:defRPr/>
            </a:pPr>
            <a:r>
              <a:rPr lang="en-US" altLang="en-US" sz="2100" dirty="0">
                <a:latin typeface="Arial" charset="0"/>
              </a:rPr>
              <a:t>Click to edit Master subtitle style</a:t>
            </a:r>
          </a:p>
        </p:txBody>
      </p:sp>
    </p:spTree>
    <p:extLst>
      <p:ext uri="{BB962C8B-B14F-4D97-AF65-F5344CB8AC3E}">
        <p14:creationId xmlns:p14="http://schemas.microsoft.com/office/powerpoint/2010/main" val="78295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F065AD-291A-D34B-5BDB-3D19ABD54C90}"/>
              </a:ext>
            </a:extLst>
          </p:cNvPr>
          <p:cNvSpPr txBox="1">
            <a:spLocks/>
          </p:cNvSpPr>
          <p:nvPr userDrawn="1"/>
        </p:nvSpPr>
        <p:spPr bwMode="auto">
          <a:xfrm>
            <a:off x="381000" y="1981200"/>
            <a:ext cx="11176000" cy="3997325"/>
          </a:xfrm>
          <a:prstGeom prst="rect">
            <a:avLst/>
          </a:prstGeom>
          <a:noFill/>
          <a:ln>
            <a:noFill/>
          </a:ln>
        </p:spPr>
        <p:txBody>
          <a:bodyPr/>
          <a:lstStyle>
            <a:lvl1pPr marL="342900" indent="-342900">
              <a:defRPr>
                <a:solidFill>
                  <a:schemeClr val="tx1"/>
                </a:solidFill>
                <a:latin typeface="Verdana" charset="0"/>
                <a:ea typeface="Arial" charset="0"/>
                <a:cs typeface="Arial" charset="0"/>
              </a:defRPr>
            </a:lvl1pPr>
            <a:lvl2pPr marL="800100" indent="-342900">
              <a:defRPr>
                <a:solidFill>
                  <a:schemeClr val="tx1"/>
                </a:solidFill>
                <a:latin typeface="Verdana" charset="0"/>
                <a:ea typeface="Arial" charset="0"/>
                <a:cs typeface="Arial" charset="0"/>
              </a:defRPr>
            </a:lvl2pPr>
            <a:lvl3pPr marL="1257300" indent="-342900">
              <a:defRPr>
                <a:solidFill>
                  <a:schemeClr val="tx1"/>
                </a:solidFill>
                <a:latin typeface="Verdana" charset="0"/>
                <a:ea typeface="Arial" charset="0"/>
                <a:cs typeface="Arial" charset="0"/>
              </a:defRPr>
            </a:lvl3pPr>
            <a:lvl4pPr marL="1714500" indent="-342900">
              <a:defRPr>
                <a:solidFill>
                  <a:schemeClr val="tx1"/>
                </a:solidFill>
                <a:latin typeface="Verdana" charset="0"/>
                <a:ea typeface="Arial" charset="0"/>
                <a:cs typeface="Arial" charset="0"/>
              </a:defRPr>
            </a:lvl4pPr>
            <a:lvl5pPr marL="2171700" indent="-342900">
              <a:defRPr>
                <a:solidFill>
                  <a:schemeClr val="tx1"/>
                </a:solidFill>
                <a:latin typeface="Verdana" charset="0"/>
                <a:ea typeface="Arial" charset="0"/>
                <a:cs typeface="Arial" charset="0"/>
              </a:defRPr>
            </a:lvl5pPr>
            <a:lvl6pPr marL="2628900" indent="-342900" eaLnBrk="0" fontAlgn="base" hangingPunct="0">
              <a:spcBef>
                <a:spcPct val="0"/>
              </a:spcBef>
              <a:spcAft>
                <a:spcPct val="0"/>
              </a:spcAft>
              <a:defRPr>
                <a:solidFill>
                  <a:schemeClr val="tx1"/>
                </a:solidFill>
                <a:latin typeface="Verdana" charset="0"/>
                <a:ea typeface="Arial" charset="0"/>
                <a:cs typeface="Arial" charset="0"/>
              </a:defRPr>
            </a:lvl6pPr>
            <a:lvl7pPr marL="3086100" indent="-342900" eaLnBrk="0" fontAlgn="base" hangingPunct="0">
              <a:spcBef>
                <a:spcPct val="0"/>
              </a:spcBef>
              <a:spcAft>
                <a:spcPct val="0"/>
              </a:spcAft>
              <a:defRPr>
                <a:solidFill>
                  <a:schemeClr val="tx1"/>
                </a:solidFill>
                <a:latin typeface="Verdana" charset="0"/>
                <a:ea typeface="Arial" charset="0"/>
                <a:cs typeface="Arial" charset="0"/>
              </a:defRPr>
            </a:lvl7pPr>
            <a:lvl8pPr marL="3543300" indent="-342900" eaLnBrk="0" fontAlgn="base" hangingPunct="0">
              <a:spcBef>
                <a:spcPct val="0"/>
              </a:spcBef>
              <a:spcAft>
                <a:spcPct val="0"/>
              </a:spcAft>
              <a:defRPr>
                <a:solidFill>
                  <a:schemeClr val="tx1"/>
                </a:solidFill>
                <a:latin typeface="Verdana" charset="0"/>
                <a:ea typeface="Arial" charset="0"/>
                <a:cs typeface="Arial" charset="0"/>
              </a:defRPr>
            </a:lvl8pPr>
            <a:lvl9pPr marL="4000500" indent="-342900" eaLnBrk="0" fontAlgn="base" hangingPunct="0">
              <a:spcBef>
                <a:spcPct val="0"/>
              </a:spcBef>
              <a:spcAft>
                <a:spcPct val="0"/>
              </a:spcAft>
              <a:defRPr>
                <a:solidFill>
                  <a:schemeClr val="tx1"/>
                </a:solidFill>
                <a:latin typeface="Verdana" charset="0"/>
                <a:ea typeface="Arial" charset="0"/>
                <a:cs typeface="Arial" charset="0"/>
              </a:defRPr>
            </a:lvl9pPr>
          </a:lstStyle>
          <a:p>
            <a:pPr>
              <a:spcBef>
                <a:spcPct val="20000"/>
              </a:spcBef>
              <a:buClr>
                <a:schemeClr val="tx1"/>
              </a:buClr>
              <a:buSzPct val="100000"/>
              <a:buFont typeface="Arial" charset="0"/>
              <a:buChar char="•"/>
              <a:defRPr/>
            </a:pPr>
            <a:r>
              <a:rPr lang="en-US" altLang="en-US" sz="2000" dirty="0">
                <a:latin typeface="Arial" charset="0"/>
              </a:rPr>
              <a:t>Click to edit Master text styles</a:t>
            </a:r>
          </a:p>
          <a:p>
            <a:pPr lvl="1">
              <a:spcBef>
                <a:spcPct val="20000"/>
              </a:spcBef>
              <a:buClr>
                <a:schemeClr val="tx1"/>
              </a:buClr>
              <a:buSzPct val="100000"/>
              <a:buFont typeface="Arial" charset="0"/>
              <a:buChar char="•"/>
              <a:defRPr/>
            </a:pPr>
            <a:r>
              <a:rPr lang="en-US" altLang="en-US" sz="2000" dirty="0">
                <a:latin typeface="Arial" charset="0"/>
              </a:rPr>
              <a:t>Second level</a:t>
            </a:r>
          </a:p>
          <a:p>
            <a:pPr lvl="2">
              <a:spcBef>
                <a:spcPct val="20000"/>
              </a:spcBef>
              <a:buClr>
                <a:schemeClr val="tx1"/>
              </a:buClr>
              <a:buSzPct val="100000"/>
              <a:buFont typeface="Arial" charset="0"/>
              <a:buChar char="•"/>
              <a:defRPr/>
            </a:pPr>
            <a:r>
              <a:rPr lang="en-US" altLang="en-US" sz="2000" dirty="0">
                <a:latin typeface="Arial" charset="0"/>
              </a:rPr>
              <a:t>Third level</a:t>
            </a:r>
          </a:p>
          <a:p>
            <a:pPr lvl="3">
              <a:spcBef>
                <a:spcPct val="20000"/>
              </a:spcBef>
              <a:buClr>
                <a:schemeClr val="tx1"/>
              </a:buClr>
              <a:buSzPct val="100000"/>
              <a:buFont typeface="Arial" charset="0"/>
              <a:buChar char="•"/>
              <a:defRPr/>
            </a:pPr>
            <a:r>
              <a:rPr lang="en-US" altLang="en-US" sz="2000" dirty="0">
                <a:latin typeface="Arial" charset="0"/>
              </a:rPr>
              <a:t>Fourth level</a:t>
            </a:r>
          </a:p>
          <a:p>
            <a:pPr lvl="4">
              <a:spcBef>
                <a:spcPct val="20000"/>
              </a:spcBef>
              <a:buClr>
                <a:schemeClr val="tx1"/>
              </a:buClr>
              <a:buSzPct val="100000"/>
              <a:buFont typeface="Arial" charset="0"/>
              <a:buChar char="•"/>
              <a:defRPr/>
            </a:pPr>
            <a:r>
              <a:rPr lang="en-US" altLang="en-US" sz="2000" dirty="0">
                <a:latin typeface="Arial" charset="0"/>
              </a:rPr>
              <a:t>Fifth level</a:t>
            </a:r>
          </a:p>
        </p:txBody>
      </p:sp>
      <p:sp>
        <p:nvSpPr>
          <p:cNvPr id="2" name="Title 1"/>
          <p:cNvSpPr>
            <a:spLocks noGrp="1"/>
          </p:cNvSpPr>
          <p:nvPr>
            <p:ph type="title"/>
          </p:nvPr>
        </p:nvSpPr>
        <p:spPr>
          <a:xfrm>
            <a:off x="381000" y="381000"/>
            <a:ext cx="11176000" cy="377825"/>
          </a:xfrm>
          <a:prstGeom prst="rect">
            <a:avLst/>
          </a:prstGeom>
        </p:spPr>
        <p:txBody>
          <a:bodyPr/>
          <a:lstStyle>
            <a:lvl1pPr algn="l">
              <a:defRPr sz="2000" b="0" baseline="0">
                <a:solidFill>
                  <a:schemeClr val="tx1"/>
                </a:solidFill>
              </a:defRPr>
            </a:lvl1pPr>
          </a:lstStyle>
          <a:p>
            <a:r>
              <a:rPr lang="en-US"/>
              <a:t>Click to edit Master title style</a:t>
            </a:r>
            <a:endParaRPr lang="en-US" dirty="0"/>
          </a:p>
        </p:txBody>
      </p:sp>
      <p:sp>
        <p:nvSpPr>
          <p:cNvPr id="4" name="Rectangle 6">
            <a:extLst>
              <a:ext uri="{FF2B5EF4-FFF2-40B4-BE49-F238E27FC236}">
                <a16:creationId xmlns:a16="http://schemas.microsoft.com/office/drawing/2014/main" id="{82E17345-F219-2D0F-501E-A42190322DC4}"/>
              </a:ext>
            </a:extLst>
          </p:cNvPr>
          <p:cNvSpPr>
            <a:spLocks noGrp="1" noChangeArrowheads="1"/>
          </p:cNvSpPr>
          <p:nvPr>
            <p:ph type="sldNum" sz="quarter" idx="10"/>
          </p:nvPr>
        </p:nvSpPr>
        <p:spPr/>
        <p:txBody>
          <a:bodyPr/>
          <a:lstStyle>
            <a:lvl1pPr>
              <a:defRPr/>
            </a:lvl1pPr>
          </a:lstStyle>
          <a:p>
            <a:pPr>
              <a:defRPr/>
            </a:pPr>
            <a:fld id="{5D4049B8-1055-415D-B273-54AF39DDF335}" type="slidenum">
              <a:rPr lang="en-US" altLang="en-US"/>
              <a:pPr>
                <a:defRPr/>
              </a:pPr>
              <a:t>‹#›</a:t>
            </a:fld>
            <a:endParaRPr lang="en-US" altLang="en-US" dirty="0"/>
          </a:p>
        </p:txBody>
      </p:sp>
    </p:spTree>
    <p:extLst>
      <p:ext uri="{BB962C8B-B14F-4D97-AF65-F5344CB8AC3E}">
        <p14:creationId xmlns:p14="http://schemas.microsoft.com/office/powerpoint/2010/main" val="32216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3B81A9-2D67-4E8E-030D-69DE6A27A8F9}"/>
              </a:ext>
            </a:extLst>
          </p:cNvPr>
          <p:cNvSpPr>
            <a:spLocks noChangeArrowheads="1"/>
          </p:cNvSpPr>
          <p:nvPr userDrawn="1"/>
        </p:nvSpPr>
        <p:spPr bwMode="auto">
          <a:xfrm>
            <a:off x="0" y="0"/>
            <a:ext cx="12192000" cy="6858000"/>
          </a:xfrm>
          <a:prstGeom prst="rect">
            <a:avLst/>
          </a:prstGeom>
          <a:solidFill>
            <a:srgbClr val="002252"/>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defRPr/>
            </a:pPr>
            <a:endParaRPr lang="en-US" altLang="en-US" dirty="0"/>
          </a:p>
        </p:txBody>
      </p:sp>
      <p:pic>
        <p:nvPicPr>
          <p:cNvPr id="3" name="Picture 8">
            <a:extLst>
              <a:ext uri="{FF2B5EF4-FFF2-40B4-BE49-F238E27FC236}">
                <a16:creationId xmlns:a16="http://schemas.microsoft.com/office/drawing/2014/main" id="{70CCE415-CA1B-7AEF-5C5C-7EFC67E8B8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2438" y="0"/>
            <a:ext cx="56213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160">
            <a:extLst>
              <a:ext uri="{FF2B5EF4-FFF2-40B4-BE49-F238E27FC236}">
                <a16:creationId xmlns:a16="http://schemas.microsoft.com/office/drawing/2014/main" id="{75C3694E-630A-13EA-D9EA-D27811EF0EC4}"/>
              </a:ext>
            </a:extLst>
          </p:cNvPr>
          <p:cNvSpPr txBox="1"/>
          <p:nvPr userDrawn="1"/>
        </p:nvSpPr>
        <p:spPr>
          <a:xfrm>
            <a:off x="452438" y="6446838"/>
            <a:ext cx="6943725" cy="153987"/>
          </a:xfrm>
          <a:prstGeom prst="rect">
            <a:avLst/>
          </a:prstGeom>
        </p:spPr>
        <p:txBody>
          <a:bodyPr lIns="0" tIns="635" rIns="0" bIns="0">
            <a:spAutoFit/>
          </a:bodyPr>
          <a:lstStyle/>
          <a:p>
            <a:pPr marL="12700">
              <a:spcBef>
                <a:spcPts val="5"/>
              </a:spcBef>
              <a:defRPr/>
            </a:pPr>
            <a:r>
              <a:rPr sz="1000" dirty="0">
                <a:solidFill>
                  <a:schemeClr val="bg1"/>
                </a:solidFill>
                <a:latin typeface="Arial"/>
                <a:ea typeface="Arial" charset="0"/>
                <a:cs typeface="Arial"/>
              </a:rPr>
              <a:t>Kronick, Moskovitz, </a:t>
            </a:r>
            <a:r>
              <a:rPr sz="1000" spc="-10" dirty="0">
                <a:solidFill>
                  <a:schemeClr val="bg1"/>
                </a:solidFill>
                <a:latin typeface="Arial"/>
                <a:ea typeface="Arial" charset="0"/>
                <a:cs typeface="Arial"/>
              </a:rPr>
              <a:t>Tiedemann </a:t>
            </a:r>
            <a:r>
              <a:rPr sz="1000" dirty="0">
                <a:solidFill>
                  <a:schemeClr val="bg1"/>
                </a:solidFill>
                <a:latin typeface="Arial"/>
                <a:ea typeface="Arial" charset="0"/>
                <a:cs typeface="Arial"/>
              </a:rPr>
              <a:t>&amp; Girard | A Professional </a:t>
            </a:r>
            <a:r>
              <a:rPr sz="1000" spc="-5" dirty="0">
                <a:solidFill>
                  <a:schemeClr val="bg1"/>
                </a:solidFill>
                <a:latin typeface="Arial"/>
                <a:ea typeface="Arial" charset="0"/>
                <a:cs typeface="Arial"/>
              </a:rPr>
              <a:t>Corporation </a:t>
            </a:r>
            <a:r>
              <a:rPr sz="1000" dirty="0">
                <a:solidFill>
                  <a:schemeClr val="bg1"/>
                </a:solidFill>
                <a:latin typeface="Arial"/>
                <a:ea typeface="Arial" charset="0"/>
                <a:cs typeface="Arial"/>
              </a:rPr>
              <a:t>| Attorneys At </a:t>
            </a:r>
            <a:r>
              <a:rPr sz="1000" spc="-5" dirty="0">
                <a:solidFill>
                  <a:schemeClr val="bg1"/>
                </a:solidFill>
                <a:latin typeface="Arial"/>
                <a:ea typeface="Arial" charset="0"/>
                <a:cs typeface="Arial"/>
              </a:rPr>
              <a:t>Law</a:t>
            </a:r>
            <a:endParaRPr sz="1000" dirty="0">
              <a:solidFill>
                <a:schemeClr val="bg1"/>
              </a:solidFill>
              <a:latin typeface="Arial"/>
              <a:ea typeface="Arial" charset="0"/>
              <a:cs typeface="Arial"/>
            </a:endParaRPr>
          </a:p>
        </p:txBody>
      </p:sp>
      <p:pic>
        <p:nvPicPr>
          <p:cNvPr id="5" name="Picture 4">
            <a:extLst>
              <a:ext uri="{FF2B5EF4-FFF2-40B4-BE49-F238E27FC236}">
                <a16:creationId xmlns:a16="http://schemas.microsoft.com/office/drawing/2014/main" id="{94E5B738-D109-7568-E96E-E98186017960}"/>
              </a:ext>
            </a:extLst>
          </p:cNvPr>
          <p:cNvPicPr>
            <a:picLocks noChangeAspect="1"/>
          </p:cNvPicPr>
          <p:nvPr userDrawn="1"/>
        </p:nvPicPr>
        <p:blipFill>
          <a:blip r:embed="rId3" cstate="print"/>
          <a:stretch>
            <a:fillRect/>
          </a:stretch>
        </p:blipFill>
        <p:spPr>
          <a:xfrm>
            <a:off x="6858000" y="1129055"/>
            <a:ext cx="4370832" cy="4370832"/>
          </a:xfrm>
          <a:prstGeom prst="ellipse">
            <a:avLst/>
          </a:prstGeom>
        </p:spPr>
      </p:pic>
      <p:sp>
        <p:nvSpPr>
          <p:cNvPr id="6" name="object 4">
            <a:extLst>
              <a:ext uri="{FF2B5EF4-FFF2-40B4-BE49-F238E27FC236}">
                <a16:creationId xmlns:a16="http://schemas.microsoft.com/office/drawing/2014/main" id="{A85B281E-4E2E-0334-9436-AADC8FBF903D}"/>
              </a:ext>
            </a:extLst>
          </p:cNvPr>
          <p:cNvSpPr>
            <a:spLocks/>
          </p:cNvSpPr>
          <p:nvPr userDrawn="1"/>
        </p:nvSpPr>
        <p:spPr bwMode="auto">
          <a:xfrm>
            <a:off x="452438" y="6248400"/>
            <a:ext cx="11250612" cy="0"/>
          </a:xfrm>
          <a:custGeom>
            <a:avLst/>
            <a:gdLst>
              <a:gd name="T0" fmla="*/ 0 w 11250295"/>
              <a:gd name="T1" fmla="*/ 11256849 w 11250295"/>
              <a:gd name="T2" fmla="*/ 0 60000 65536"/>
              <a:gd name="T3" fmla="*/ 0 60000 65536"/>
            </a:gdLst>
            <a:ahLst/>
            <a:cxnLst>
              <a:cxn ang="T2">
                <a:pos x="T0" y="0"/>
              </a:cxn>
              <a:cxn ang="T3">
                <a:pos x="T1" y="0"/>
              </a:cxn>
            </a:cxnLst>
            <a:rect l="0" t="0" r="r" b="b"/>
            <a:pathLst>
              <a:path w="11250295">
                <a:moveTo>
                  <a:pt x="0" y="0"/>
                </a:moveTo>
                <a:lnTo>
                  <a:pt x="11249875" y="0"/>
                </a:lnTo>
              </a:path>
            </a:pathLst>
          </a:custGeom>
          <a:noFill/>
          <a:ln w="3175">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 name="object 2"/>
          <p:cNvSpPr txBox="1">
            <a:spLocks noGrp="1"/>
          </p:cNvSpPr>
          <p:nvPr>
            <p:ph type="title"/>
          </p:nvPr>
        </p:nvSpPr>
        <p:spPr>
          <a:xfrm>
            <a:off x="443848" y="2595134"/>
            <a:ext cx="4672965" cy="536044"/>
          </a:xfrm>
          <a:prstGeom prst="rect">
            <a:avLst/>
          </a:prstGeom>
          <a:noFill/>
          <a:ln>
            <a:noFill/>
          </a:ln>
        </p:spPr>
        <p:txBody>
          <a:bodyPr lIns="0" tIns="12700" rIns="0" bIns="0" rtlCol="0">
            <a:spAutoFit/>
          </a:bodyPr>
          <a:lstStyle>
            <a:lvl1pPr>
              <a:defRPr sz="3400">
                <a:solidFill>
                  <a:schemeClr val="bg1"/>
                </a:solidFill>
              </a:defRPr>
            </a:lvl1pPr>
          </a:lstStyle>
          <a:p>
            <a:r>
              <a:rPr dirty="0"/>
              <a:t>New Section Title Here</a:t>
            </a:r>
          </a:p>
        </p:txBody>
      </p:sp>
    </p:spTree>
    <p:extLst>
      <p:ext uri="{BB962C8B-B14F-4D97-AF65-F5344CB8AC3E}">
        <p14:creationId xmlns:p14="http://schemas.microsoft.com/office/powerpoint/2010/main" val="88081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2185C82-1FFE-DB42-6E00-79511A46008C}"/>
              </a:ext>
            </a:extLst>
          </p:cNvPr>
          <p:cNvSpPr txBox="1"/>
          <p:nvPr userDrawn="1"/>
        </p:nvSpPr>
        <p:spPr>
          <a:xfrm>
            <a:off x="439738" y="3786188"/>
            <a:ext cx="5808662" cy="273050"/>
          </a:xfrm>
          <a:prstGeom prst="rect">
            <a:avLst/>
          </a:prstGeom>
        </p:spPr>
        <p:txBody>
          <a:bodyPr lIns="0" tIns="11430" rIns="0" bIns="0">
            <a:spAutoFit/>
          </a:bodyPr>
          <a:lstStyle>
            <a:lvl1pPr marL="12700">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a:spcBef>
                <a:spcPts val="88"/>
              </a:spcBef>
              <a:defRPr/>
            </a:pPr>
            <a:r>
              <a:rPr lang="en-US" altLang="en-US" sz="1700" spc="80" dirty="0">
                <a:solidFill>
                  <a:srgbClr val="231F20"/>
                </a:solidFill>
                <a:latin typeface="Arial" charset="0"/>
              </a:rPr>
              <a:t>For more information, please visit us </a:t>
            </a:r>
            <a:r>
              <a:rPr lang="en-US" altLang="en-US" sz="1700" b="1" spc="80" dirty="0">
                <a:solidFill>
                  <a:srgbClr val="72B93F"/>
                </a:solidFill>
                <a:latin typeface="Arial" charset="0"/>
              </a:rPr>
              <a:t>www.kmtg.com.</a:t>
            </a:r>
          </a:p>
        </p:txBody>
      </p:sp>
      <p:pic>
        <p:nvPicPr>
          <p:cNvPr id="3" name="Picture 8">
            <a:extLst>
              <a:ext uri="{FF2B5EF4-FFF2-40B4-BE49-F238E27FC236}">
                <a16:creationId xmlns:a16="http://schemas.microsoft.com/office/drawing/2014/main" id="{C4F5DEBF-BC6A-31B0-59D4-EDB496C1FA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2147888"/>
            <a:ext cx="74041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3">
            <a:extLst>
              <a:ext uri="{FF2B5EF4-FFF2-40B4-BE49-F238E27FC236}">
                <a16:creationId xmlns:a16="http://schemas.microsoft.com/office/drawing/2014/main" id="{6BBD4418-13A7-380A-917E-74BDB8C82AC6}"/>
              </a:ext>
            </a:extLst>
          </p:cNvPr>
          <p:cNvSpPr>
            <a:spLocks/>
          </p:cNvSpPr>
          <p:nvPr userDrawn="1"/>
        </p:nvSpPr>
        <p:spPr bwMode="auto">
          <a:xfrm>
            <a:off x="465138" y="3454400"/>
            <a:ext cx="5613400" cy="0"/>
          </a:xfrm>
          <a:custGeom>
            <a:avLst/>
            <a:gdLst>
              <a:gd name="T0" fmla="*/ 0 w 5614035"/>
              <a:gd name="T1" fmla="*/ 5600042 w 5614035"/>
              <a:gd name="T2" fmla="*/ 0 60000 65536"/>
              <a:gd name="T3" fmla="*/ 0 60000 65536"/>
            </a:gdLst>
            <a:ahLst/>
            <a:cxnLst>
              <a:cxn ang="T2">
                <a:pos x="T0" y="0"/>
              </a:cxn>
              <a:cxn ang="T3">
                <a:pos x="T1" y="0"/>
              </a:cxn>
            </a:cxnLst>
            <a:rect l="0" t="0" r="r" b="b"/>
            <a:pathLst>
              <a:path w="5614035">
                <a:moveTo>
                  <a:pt x="0" y="0"/>
                </a:moveTo>
                <a:lnTo>
                  <a:pt x="5613996" y="0"/>
                </a:lnTo>
              </a:path>
            </a:pathLst>
          </a:custGeom>
          <a:noFill/>
          <a:ln w="3175">
            <a:solidFill>
              <a:srgbClr val="6CA515"/>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5" name="Picture 10">
            <a:extLst>
              <a:ext uri="{FF2B5EF4-FFF2-40B4-BE49-F238E27FC236}">
                <a16:creationId xmlns:a16="http://schemas.microsoft.com/office/drawing/2014/main" id="{CA126B2C-92BD-EB8C-8C86-5E59162E56A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5138" y="0"/>
            <a:ext cx="56213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4956C27-4E79-792D-3102-ED405176F8C4}"/>
              </a:ext>
            </a:extLst>
          </p:cNvPr>
          <p:cNvPicPr>
            <a:picLocks noChangeAspect="1"/>
          </p:cNvPicPr>
          <p:nvPr userDrawn="1"/>
        </p:nvPicPr>
        <p:blipFill>
          <a:blip r:embed="rId4" cstate="print"/>
          <a:stretch>
            <a:fillRect/>
          </a:stretch>
        </p:blipFill>
        <p:spPr>
          <a:xfrm>
            <a:off x="6858000" y="1129055"/>
            <a:ext cx="4370832" cy="4370832"/>
          </a:xfrm>
          <a:prstGeom prst="ellipse">
            <a:avLst/>
          </a:prstGeom>
        </p:spPr>
      </p:pic>
    </p:spTree>
    <p:extLst>
      <p:ext uri="{BB962C8B-B14F-4D97-AF65-F5344CB8AC3E}">
        <p14:creationId xmlns:p14="http://schemas.microsoft.com/office/powerpoint/2010/main" val="275248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98676"/>
            <a:ext cx="5486400" cy="3997325"/>
          </a:xfrm>
          <a:prstGeom prst="rect">
            <a:avLst/>
          </a:prstGeom>
        </p:spPr>
        <p:txBody>
          <a:bodyPr/>
          <a:lstStyle>
            <a:lvl1pPr marL="342900" indent="-342900">
              <a:buClr>
                <a:schemeClr val="tx1"/>
              </a:buClr>
              <a:buSzPct val="100000"/>
              <a:buFont typeface="Arial" charset="0"/>
              <a:buChar char="•"/>
              <a:defRPr sz="2000"/>
            </a:lvl1pPr>
            <a:lvl2pPr>
              <a:defRPr sz="2000"/>
            </a:lvl2pPr>
            <a:lvl3pPr>
              <a:defRPr sz="2000"/>
            </a:lvl3pPr>
            <a:lvl4pPr marL="1714500" indent="-342900">
              <a:buClr>
                <a:schemeClr val="tx1"/>
              </a:buClr>
              <a:buSzPct val="100000"/>
              <a:buFont typeface="Arial" charset="0"/>
              <a:buChar char="•"/>
              <a:defRPr sz="2000"/>
            </a:lvl4pPr>
            <a:lvl5pPr marL="2171700" indent="-342900">
              <a:buClr>
                <a:schemeClr val="tx1"/>
              </a:buClr>
              <a:buSzPct val="100000"/>
              <a:buFont typeface="Arial" charset="0"/>
              <a:buChar char="•"/>
              <a:defRPr sz="2000"/>
            </a:lvl5pPr>
            <a:lvl6pPr>
              <a:defRPr sz="1800"/>
            </a:lvl6pPr>
            <a:lvl7pPr>
              <a:defRPr sz="1800"/>
            </a:lvl7pPr>
            <a:lvl8pPr>
              <a:defRPr sz="1800"/>
            </a:lvl8pPr>
            <a:lvl9pPr>
              <a:defRPr sz="1800"/>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29115" y="2098676"/>
            <a:ext cx="5486400" cy="3997325"/>
          </a:xfrm>
          <a:prstGeom prst="rect">
            <a:avLst/>
          </a:prstGeom>
        </p:spPr>
        <p:txBody>
          <a:bodyPr/>
          <a:lstStyle>
            <a:lvl1pPr marL="342900" indent="-342900">
              <a:buClr>
                <a:schemeClr val="tx1"/>
              </a:buClr>
              <a:buSzPct val="100000"/>
              <a:buFont typeface="Arial" charset="0"/>
              <a:buChar char="•"/>
              <a:defRPr sz="2000"/>
            </a:lvl1pPr>
            <a:lvl2pPr>
              <a:defRPr sz="2000"/>
            </a:lvl2pPr>
            <a:lvl3pPr>
              <a:defRPr sz="2000"/>
            </a:lvl3pPr>
            <a:lvl4pPr marL="1714500" indent="-342900">
              <a:buClr>
                <a:schemeClr val="tx1"/>
              </a:buClr>
              <a:buSzPct val="100000"/>
              <a:buFont typeface="Arial" charset="0"/>
              <a:buChar char="•"/>
              <a:defRPr sz="2000"/>
            </a:lvl4pPr>
            <a:lvl5pPr marL="2171700" indent="-342900">
              <a:buClr>
                <a:schemeClr val="tx1"/>
              </a:buClr>
              <a:buSzPct val="100000"/>
              <a:buFont typeface="Arial" charset="0"/>
              <a:buChar char="•"/>
              <a:defRPr sz="2000"/>
            </a:lvl5pPr>
            <a:lvl6pPr>
              <a:defRPr sz="1800"/>
            </a:lvl6pPr>
            <a:lvl7pPr>
              <a:defRPr sz="1800"/>
            </a:lvl7pPr>
            <a:lvl8pPr>
              <a:defRPr sz="1800"/>
            </a:lvl8pPr>
            <a:lvl9pPr>
              <a:defRPr sz="1800"/>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6">
            <a:extLst>
              <a:ext uri="{FF2B5EF4-FFF2-40B4-BE49-F238E27FC236}">
                <a16:creationId xmlns:a16="http://schemas.microsoft.com/office/drawing/2014/main" id="{854545E5-C474-82DF-1850-A1AA48C645FA}"/>
              </a:ext>
            </a:extLst>
          </p:cNvPr>
          <p:cNvSpPr>
            <a:spLocks noGrp="1" noChangeArrowheads="1"/>
          </p:cNvSpPr>
          <p:nvPr>
            <p:ph type="sldNum" sz="quarter" idx="10"/>
          </p:nvPr>
        </p:nvSpPr>
        <p:spPr>
          <a:ln/>
        </p:spPr>
        <p:txBody>
          <a:bodyPr/>
          <a:lstStyle>
            <a:lvl1pPr>
              <a:defRPr/>
            </a:lvl1pPr>
          </a:lstStyle>
          <a:p>
            <a:pPr>
              <a:defRPr/>
            </a:pPr>
            <a:fld id="{ADF8D3BC-6205-45C7-912E-A3F02385E072}" type="slidenum">
              <a:rPr lang="en-US" altLang="en-US"/>
              <a:pPr>
                <a:defRPr/>
              </a:pPr>
              <a:t>‹#›</a:t>
            </a:fld>
            <a:endParaRPr lang="en-US" altLang="en-US" dirty="0"/>
          </a:p>
        </p:txBody>
      </p:sp>
    </p:spTree>
    <p:extLst>
      <p:ext uri="{BB962C8B-B14F-4D97-AF65-F5344CB8AC3E}">
        <p14:creationId xmlns:p14="http://schemas.microsoft.com/office/powerpoint/2010/main" val="102627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35101"/>
            <a:ext cx="6815667" cy="4691063"/>
          </a:xfrm>
          <a:prstGeom prst="rect">
            <a:avLst/>
          </a:prstGeom>
        </p:spPr>
        <p:txBody>
          <a:bodyPr/>
          <a:lstStyle>
            <a:lvl1pPr marL="342900" indent="-342900">
              <a:buClr>
                <a:schemeClr val="tx1"/>
              </a:buClr>
              <a:buSzPct val="100000"/>
              <a:buFont typeface="Arial" charset="0"/>
              <a:buChar char="•"/>
              <a:defRPr sz="2000"/>
            </a:lvl1pPr>
            <a:lvl2pPr>
              <a:defRPr sz="2000"/>
            </a:lvl2pPr>
            <a:lvl3pPr>
              <a:defRPr sz="2000"/>
            </a:lvl3pPr>
            <a:lvl4pPr marL="1714500" indent="-342900">
              <a:buClr>
                <a:schemeClr val="tx1"/>
              </a:buClr>
              <a:buSzPct val="100000"/>
              <a:buFont typeface="Arial" charset="0"/>
              <a:buChar char="•"/>
              <a:defRPr sz="2000"/>
            </a:lvl4pPr>
            <a:lvl5pPr marL="2171700" indent="-342900">
              <a:buClr>
                <a:schemeClr val="tx1"/>
              </a:buClr>
              <a:buSzPct val="100000"/>
              <a:buFont typeface="Arial" charset="0"/>
              <a:buChar char="•"/>
              <a:defRPr sz="2000"/>
            </a:lvl5pPr>
            <a:lvl6pPr>
              <a:defRPr sz="2000"/>
            </a:lvl6pPr>
            <a:lvl7pPr>
              <a:defRPr sz="2000"/>
            </a:lvl7pPr>
            <a:lvl8pPr>
              <a:defRPr sz="2000"/>
            </a:lvl8pPr>
            <a:lvl9pPr>
              <a:defRPr sz="2000"/>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1"/>
            <a:ext cx="4011084" cy="4691063"/>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Rectangle 6">
            <a:extLst>
              <a:ext uri="{FF2B5EF4-FFF2-40B4-BE49-F238E27FC236}">
                <a16:creationId xmlns:a16="http://schemas.microsoft.com/office/drawing/2014/main" id="{C1044623-5F6A-402F-C430-278E46999456}"/>
              </a:ext>
            </a:extLst>
          </p:cNvPr>
          <p:cNvSpPr>
            <a:spLocks noGrp="1" noChangeArrowheads="1"/>
          </p:cNvSpPr>
          <p:nvPr>
            <p:ph type="sldNum" sz="quarter" idx="10"/>
          </p:nvPr>
        </p:nvSpPr>
        <p:spPr>
          <a:ln/>
        </p:spPr>
        <p:txBody>
          <a:bodyPr/>
          <a:lstStyle>
            <a:lvl1pPr>
              <a:defRPr/>
            </a:lvl1pPr>
          </a:lstStyle>
          <a:p>
            <a:pPr>
              <a:defRPr/>
            </a:pPr>
            <a:fld id="{47598D3E-D0C1-4AC5-9A59-8B08AA3A58B9}" type="slidenum">
              <a:rPr lang="en-US" altLang="en-US"/>
              <a:pPr>
                <a:defRPr/>
              </a:pPr>
              <a:t>‹#›</a:t>
            </a:fld>
            <a:endParaRPr lang="en-US" altLang="en-US" dirty="0"/>
          </a:p>
        </p:txBody>
      </p:sp>
    </p:spTree>
    <p:extLst>
      <p:ext uri="{BB962C8B-B14F-4D97-AF65-F5344CB8AC3E}">
        <p14:creationId xmlns:p14="http://schemas.microsoft.com/office/powerpoint/2010/main" val="2015257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1000" y="1219200"/>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2" name="Rectangle 6">
            <a:extLst>
              <a:ext uri="{FF2B5EF4-FFF2-40B4-BE49-F238E27FC236}">
                <a16:creationId xmlns:a16="http://schemas.microsoft.com/office/drawing/2014/main" id="{47F71555-B789-ECF1-DAD1-9181282AFFF4}"/>
              </a:ext>
            </a:extLst>
          </p:cNvPr>
          <p:cNvSpPr>
            <a:spLocks noGrp="1" noChangeArrowheads="1"/>
          </p:cNvSpPr>
          <p:nvPr>
            <p:ph type="sldNum" sz="quarter" idx="10"/>
          </p:nvPr>
        </p:nvSpPr>
        <p:spPr>
          <a:ln/>
        </p:spPr>
        <p:txBody>
          <a:bodyPr/>
          <a:lstStyle>
            <a:lvl1pPr>
              <a:defRPr/>
            </a:lvl1pPr>
          </a:lstStyle>
          <a:p>
            <a:pPr>
              <a:defRPr/>
            </a:pPr>
            <a:fld id="{2A7AEB87-584F-486A-94A6-FDB93D5E0620}" type="slidenum">
              <a:rPr lang="en-US" altLang="en-US"/>
              <a:pPr>
                <a:defRPr/>
              </a:pPr>
              <a:t>‹#›</a:t>
            </a:fld>
            <a:endParaRPr lang="en-US" altLang="en-US" dirty="0"/>
          </a:p>
        </p:txBody>
      </p:sp>
    </p:spTree>
    <p:extLst>
      <p:ext uri="{BB962C8B-B14F-4D97-AF65-F5344CB8AC3E}">
        <p14:creationId xmlns:p14="http://schemas.microsoft.com/office/powerpoint/2010/main" val="389003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8F09-BC9C-45E7-A090-6CDC39967CBE}"/>
              </a:ext>
            </a:extLst>
          </p:cNvPr>
          <p:cNvSpPr>
            <a:spLocks noGrp="1"/>
          </p:cNvSpPr>
          <p:nvPr>
            <p:ph type="title" hasCustomPrompt="1"/>
          </p:nvPr>
        </p:nvSpPr>
        <p:spPr>
          <a:xfrm>
            <a:off x="586409" y="235131"/>
            <a:ext cx="10992677" cy="757928"/>
          </a:xfrm>
          <a:prstGeom prst="rect">
            <a:avLst/>
          </a:prstGeom>
          <a:noFill/>
        </p:spPr>
        <p:txBody>
          <a:bodyPr anchor="ctr"/>
          <a:lstStyle>
            <a:lvl1pPr>
              <a:lnSpc>
                <a:spcPct val="100000"/>
              </a:lnSpc>
              <a:spcBef>
                <a:spcPts val="600"/>
              </a:spcBef>
              <a:spcAft>
                <a:spcPts val="600"/>
              </a:spcAft>
              <a:defRPr sz="4000" b="1" cap="none" spc="0">
                <a:ln w="0"/>
                <a:solidFill>
                  <a:schemeClr val="tx1"/>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3">
            <a:extLst>
              <a:ext uri="{FF2B5EF4-FFF2-40B4-BE49-F238E27FC236}">
                <a16:creationId xmlns:a16="http://schemas.microsoft.com/office/drawing/2014/main" id="{8C61DE44-5755-4BF4-9A53-73D1D51AF907}"/>
              </a:ext>
            </a:extLst>
          </p:cNvPr>
          <p:cNvSpPr>
            <a:spLocks noGrp="1"/>
          </p:cNvSpPr>
          <p:nvPr>
            <p:ph sz="half" idx="2"/>
          </p:nvPr>
        </p:nvSpPr>
        <p:spPr>
          <a:xfrm>
            <a:off x="586409" y="1986915"/>
            <a:ext cx="10992677" cy="4155468"/>
          </a:xfrm>
        </p:spPr>
        <p:txBody>
          <a:bodyPr/>
          <a:lstStyle>
            <a:lvl1pPr>
              <a:defRPr>
                <a:solidFill>
                  <a:srgbClr val="284774"/>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284774"/>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284774"/>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284774"/>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284774"/>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923E1D7-F4F6-4D8A-AE80-0DC50E7CEC16}"/>
              </a:ext>
            </a:extLst>
          </p:cNvPr>
          <p:cNvSpPr>
            <a:spLocks noGrp="1"/>
          </p:cNvSpPr>
          <p:nvPr>
            <p:ph type="body" sz="quarter" idx="10"/>
          </p:nvPr>
        </p:nvSpPr>
        <p:spPr>
          <a:xfrm>
            <a:off x="586409" y="1285047"/>
            <a:ext cx="10992677" cy="487080"/>
          </a:xfrm>
        </p:spPr>
        <p:txBody>
          <a:bodyPr>
            <a:normAutofit/>
          </a:bodyPr>
          <a:lstStyle>
            <a:lvl1pPr marL="0" indent="0">
              <a:buNone/>
              <a:defRPr sz="2400" b="1" i="1">
                <a:solidFill>
                  <a:srgbClr val="284774"/>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149A598E-57CF-8C28-407B-8BAA242E4E4B}"/>
              </a:ext>
            </a:extLst>
          </p:cNvPr>
          <p:cNvCxnSpPr/>
          <p:nvPr userDrawn="1"/>
        </p:nvCxnSpPr>
        <p:spPr>
          <a:xfrm>
            <a:off x="586409" y="993059"/>
            <a:ext cx="1099267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64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1910" name="Rectangle 6">
            <a:extLst>
              <a:ext uri="{FF2B5EF4-FFF2-40B4-BE49-F238E27FC236}">
                <a16:creationId xmlns:a16="http://schemas.microsoft.com/office/drawing/2014/main" id="{E0FC12E1-7C97-D2A2-3447-A759E1FB475B}"/>
              </a:ext>
            </a:extLst>
          </p:cNvPr>
          <p:cNvSpPr>
            <a:spLocks noGrp="1" noChangeArrowheads="1"/>
          </p:cNvSpPr>
          <p:nvPr>
            <p:ph type="sldNum" sz="quarter" idx="4"/>
          </p:nvPr>
        </p:nvSpPr>
        <p:spPr bwMode="auto">
          <a:xfrm>
            <a:off x="9277350" y="6400800"/>
            <a:ext cx="24384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b="1">
                <a:latin typeface="Arial" panose="020B0604020202020204" pitchFamily="34" charset="0"/>
              </a:defRPr>
            </a:lvl1pPr>
          </a:lstStyle>
          <a:p>
            <a:pPr>
              <a:defRPr/>
            </a:pPr>
            <a:fld id="{9EE1DAB3-C2C1-4AC5-ACF2-1681F0F5D4AA}" type="slidenum">
              <a:rPr lang="en-US" altLang="en-US"/>
              <a:pPr>
                <a:defRPr/>
              </a:pPr>
              <a:t>‹#›</a:t>
            </a:fld>
            <a:endParaRPr lang="en-US" altLang="en-US" dirty="0"/>
          </a:p>
        </p:txBody>
      </p:sp>
      <p:sp>
        <p:nvSpPr>
          <p:cNvPr id="1027" name="object 3">
            <a:extLst>
              <a:ext uri="{FF2B5EF4-FFF2-40B4-BE49-F238E27FC236}">
                <a16:creationId xmlns:a16="http://schemas.microsoft.com/office/drawing/2014/main" id="{46377B0A-37D1-15DA-6B33-5E930492B1B4}"/>
              </a:ext>
            </a:extLst>
          </p:cNvPr>
          <p:cNvSpPr>
            <a:spLocks/>
          </p:cNvSpPr>
          <p:nvPr userDrawn="1"/>
        </p:nvSpPr>
        <p:spPr bwMode="auto">
          <a:xfrm>
            <a:off x="465138" y="908050"/>
            <a:ext cx="5613400" cy="0"/>
          </a:xfrm>
          <a:custGeom>
            <a:avLst/>
            <a:gdLst>
              <a:gd name="T0" fmla="*/ 0 w 5614035"/>
              <a:gd name="T1" fmla="*/ 5600042 w 5614035"/>
              <a:gd name="T2" fmla="*/ 0 60000 65536"/>
              <a:gd name="T3" fmla="*/ 0 60000 65536"/>
            </a:gdLst>
            <a:ahLst/>
            <a:cxnLst>
              <a:cxn ang="T2">
                <a:pos x="T0" y="0"/>
              </a:cxn>
              <a:cxn ang="T3">
                <a:pos x="T1" y="0"/>
              </a:cxn>
            </a:cxnLst>
            <a:rect l="0" t="0" r="r" b="b"/>
            <a:pathLst>
              <a:path w="5614035">
                <a:moveTo>
                  <a:pt x="0" y="0"/>
                </a:moveTo>
                <a:lnTo>
                  <a:pt x="5613996" y="0"/>
                </a:lnTo>
              </a:path>
            </a:pathLst>
          </a:custGeom>
          <a:noFill/>
          <a:ln w="3175">
            <a:solidFill>
              <a:srgbClr val="6CA515"/>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28" name="object 4">
            <a:extLst>
              <a:ext uri="{FF2B5EF4-FFF2-40B4-BE49-F238E27FC236}">
                <a16:creationId xmlns:a16="http://schemas.microsoft.com/office/drawing/2014/main" id="{22E3DF2D-C5B7-FEF3-79AF-2A3595B69C42}"/>
              </a:ext>
            </a:extLst>
          </p:cNvPr>
          <p:cNvSpPr>
            <a:spLocks/>
          </p:cNvSpPr>
          <p:nvPr userDrawn="1"/>
        </p:nvSpPr>
        <p:spPr bwMode="auto">
          <a:xfrm>
            <a:off x="465138" y="6251575"/>
            <a:ext cx="11250612" cy="0"/>
          </a:xfrm>
          <a:custGeom>
            <a:avLst/>
            <a:gdLst>
              <a:gd name="T0" fmla="*/ 0 w 11250295"/>
              <a:gd name="T1" fmla="*/ 11256849 w 11250295"/>
              <a:gd name="T2" fmla="*/ 0 60000 65536"/>
              <a:gd name="T3" fmla="*/ 0 60000 65536"/>
            </a:gdLst>
            <a:ahLst/>
            <a:cxnLst>
              <a:cxn ang="T2">
                <a:pos x="T0" y="0"/>
              </a:cxn>
              <a:cxn ang="T3">
                <a:pos x="T1" y="0"/>
              </a:cxn>
            </a:cxnLst>
            <a:rect l="0" t="0" r="r" b="b"/>
            <a:pathLst>
              <a:path w="11250295">
                <a:moveTo>
                  <a:pt x="0" y="0"/>
                </a:moveTo>
                <a:lnTo>
                  <a:pt x="11249875" y="0"/>
                </a:lnTo>
              </a:path>
            </a:pathLst>
          </a:custGeom>
          <a:noFill/>
          <a:ln w="3175">
            <a:solidFill>
              <a:srgbClr val="6CA515"/>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 name="object 160">
            <a:extLst>
              <a:ext uri="{FF2B5EF4-FFF2-40B4-BE49-F238E27FC236}">
                <a16:creationId xmlns:a16="http://schemas.microsoft.com/office/drawing/2014/main" id="{F4C707CF-FF8C-AC2B-5BB7-1F2D96D7BC22}"/>
              </a:ext>
            </a:extLst>
          </p:cNvPr>
          <p:cNvSpPr txBox="1"/>
          <p:nvPr userDrawn="1"/>
        </p:nvSpPr>
        <p:spPr>
          <a:xfrm>
            <a:off x="452438" y="6446838"/>
            <a:ext cx="6943725" cy="153987"/>
          </a:xfrm>
          <a:prstGeom prst="rect">
            <a:avLst/>
          </a:prstGeom>
        </p:spPr>
        <p:txBody>
          <a:bodyPr lIns="0" tIns="635" rIns="0" bIns="0">
            <a:spAutoFit/>
          </a:bodyPr>
          <a:lstStyle>
            <a:lvl1pPr marL="1270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defRPr/>
            </a:pPr>
            <a:r>
              <a:rPr lang="en-US" altLang="en-US" sz="1000" dirty="0">
                <a:solidFill>
                  <a:srgbClr val="002939"/>
                </a:solidFill>
                <a:latin typeface="Arial" panose="020B0604020202020204" pitchFamily="34" charset="0"/>
              </a:rPr>
              <a:t>Kronick, Moskovitz, Tiedemann &amp; Girard </a:t>
            </a:r>
            <a:r>
              <a:rPr lang="en-US" altLang="en-US" sz="1000" dirty="0">
                <a:solidFill>
                  <a:srgbClr val="72B840"/>
                </a:solidFill>
                <a:latin typeface="Arial" panose="020B0604020202020204" pitchFamily="34" charset="0"/>
              </a:rPr>
              <a:t>| </a:t>
            </a:r>
            <a:r>
              <a:rPr lang="en-US" altLang="en-US" sz="1000" dirty="0">
                <a:solidFill>
                  <a:srgbClr val="002939"/>
                </a:solidFill>
                <a:latin typeface="Arial" panose="020B0604020202020204" pitchFamily="34" charset="0"/>
              </a:rPr>
              <a:t>A Professional Corporation </a:t>
            </a:r>
            <a:r>
              <a:rPr lang="en-US" altLang="en-US" sz="1000" dirty="0">
                <a:solidFill>
                  <a:srgbClr val="72B840"/>
                </a:solidFill>
                <a:latin typeface="Arial" panose="020B0604020202020204" pitchFamily="34" charset="0"/>
              </a:rPr>
              <a:t>| </a:t>
            </a:r>
            <a:r>
              <a:rPr lang="en-US" altLang="en-US" sz="1000" dirty="0">
                <a:solidFill>
                  <a:srgbClr val="002939"/>
                </a:solidFill>
                <a:latin typeface="Arial" panose="020B0604020202020204" pitchFamily="34" charset="0"/>
              </a:rPr>
              <a:t>Attorneys At Law</a:t>
            </a:r>
            <a:endParaRPr lang="en-US" altLang="en-US" sz="1000" dirty="0">
              <a:latin typeface="Arial" panose="020B0604020202020204" pitchFamily="34" charset="0"/>
            </a:endParaRPr>
          </a:p>
        </p:txBody>
      </p:sp>
      <p:pic>
        <p:nvPicPr>
          <p:cNvPr id="1030" name="Picture 4">
            <a:extLst>
              <a:ext uri="{FF2B5EF4-FFF2-40B4-BE49-F238E27FC236}">
                <a16:creationId xmlns:a16="http://schemas.microsoft.com/office/drawing/2014/main" id="{3E792721-A1F7-05F2-6B63-94DFAF2D13A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65138" y="0"/>
            <a:ext cx="56213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itle Placeholder 1">
            <a:extLst>
              <a:ext uri="{FF2B5EF4-FFF2-40B4-BE49-F238E27FC236}">
                <a16:creationId xmlns:a16="http://schemas.microsoft.com/office/drawing/2014/main" id="{749871E8-68EC-6186-FB07-C6EEC3D4E9C6}"/>
              </a:ext>
            </a:extLst>
          </p:cNvPr>
          <p:cNvSpPr>
            <a:spLocks noGrp="1"/>
          </p:cNvSpPr>
          <p:nvPr>
            <p:ph type="title"/>
          </p:nvPr>
        </p:nvSpPr>
        <p:spPr bwMode="auto">
          <a:xfrm>
            <a:off x="381000" y="407988"/>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195" r:id="rId5"/>
    <p:sldLayoutId id="2147484196" r:id="rId6"/>
    <p:sldLayoutId id="2147484197" r:id="rId7"/>
    <p:sldLayoutId id="2147484202" r:id="rId8"/>
  </p:sldLayoutIdLst>
  <p:hf hdr="0" ftr="0" dt="0"/>
  <p:txStyles>
    <p:titleStyle>
      <a:lvl1pPr algn="l" rtl="0" eaLnBrk="0" fontAlgn="base" hangingPunct="0">
        <a:spcBef>
          <a:spcPct val="0"/>
        </a:spcBef>
        <a:spcAft>
          <a:spcPct val="0"/>
        </a:spcAft>
        <a:defRPr sz="2000">
          <a:solidFill>
            <a:schemeClr val="tx1"/>
          </a:solidFill>
          <a:latin typeface="Arial" panose="020B0604020202020204" pitchFamily="34" charset="0"/>
          <a:ea typeface="Arial" panose="020B0604020202020204" pitchFamily="34" charset="0"/>
          <a:cs typeface="Arial" panose="020B0604020202020204" pitchFamily="34" charset="0"/>
        </a:defRPr>
      </a:lvl1pPr>
      <a:lvl2pPr algn="l" rtl="0" eaLnBrk="0" fontAlgn="base" hangingPunct="0">
        <a:spcBef>
          <a:spcPct val="0"/>
        </a:spcBef>
        <a:spcAft>
          <a:spcPct val="0"/>
        </a:spcAft>
        <a:defRPr sz="2000">
          <a:solidFill>
            <a:schemeClr val="tx1"/>
          </a:solidFill>
          <a:latin typeface="Arial" charset="0"/>
          <a:ea typeface="Arial" charset="0"/>
          <a:cs typeface="Arial" charset="0"/>
        </a:defRPr>
      </a:lvl2pPr>
      <a:lvl3pPr algn="l" rtl="0" eaLnBrk="0" fontAlgn="base" hangingPunct="0">
        <a:spcBef>
          <a:spcPct val="0"/>
        </a:spcBef>
        <a:spcAft>
          <a:spcPct val="0"/>
        </a:spcAft>
        <a:defRPr sz="2000">
          <a:solidFill>
            <a:schemeClr val="tx1"/>
          </a:solidFill>
          <a:latin typeface="Arial" charset="0"/>
          <a:ea typeface="Arial" charset="0"/>
          <a:cs typeface="Arial" charset="0"/>
        </a:defRPr>
      </a:lvl3pPr>
      <a:lvl4pPr algn="l" rtl="0" eaLnBrk="0" fontAlgn="base" hangingPunct="0">
        <a:spcBef>
          <a:spcPct val="0"/>
        </a:spcBef>
        <a:spcAft>
          <a:spcPct val="0"/>
        </a:spcAft>
        <a:defRPr sz="2000">
          <a:solidFill>
            <a:schemeClr val="tx1"/>
          </a:solidFill>
          <a:latin typeface="Arial" charset="0"/>
          <a:ea typeface="Arial" charset="0"/>
          <a:cs typeface="Arial" charset="0"/>
        </a:defRPr>
      </a:lvl4pPr>
      <a:lvl5pPr algn="l" rtl="0" eaLnBrk="0" fontAlgn="base" hangingPunct="0">
        <a:spcBef>
          <a:spcPct val="0"/>
        </a:spcBef>
        <a:spcAft>
          <a:spcPct val="0"/>
        </a:spcAft>
        <a:defRPr sz="2000">
          <a:solidFill>
            <a:schemeClr val="tx1"/>
          </a:solidFill>
          <a:latin typeface="Arial" charset="0"/>
          <a:ea typeface="Arial" charset="0"/>
          <a:cs typeface="Arial" charset="0"/>
        </a:defRPr>
      </a:lvl5pPr>
      <a:lvl6pPr marL="457200" algn="l" rtl="0" fontAlgn="base">
        <a:spcBef>
          <a:spcPct val="0"/>
        </a:spcBef>
        <a:spcAft>
          <a:spcPct val="0"/>
        </a:spcAft>
        <a:defRPr sz="4000" b="1">
          <a:solidFill>
            <a:schemeClr val="accent1"/>
          </a:solidFill>
          <a:latin typeface="Cambria" pitchFamily="18" charset="0"/>
        </a:defRPr>
      </a:lvl6pPr>
      <a:lvl7pPr marL="914400" algn="l" rtl="0" fontAlgn="base">
        <a:spcBef>
          <a:spcPct val="0"/>
        </a:spcBef>
        <a:spcAft>
          <a:spcPct val="0"/>
        </a:spcAft>
        <a:defRPr sz="4000" b="1">
          <a:solidFill>
            <a:schemeClr val="accent1"/>
          </a:solidFill>
          <a:latin typeface="Cambria" pitchFamily="18" charset="0"/>
        </a:defRPr>
      </a:lvl7pPr>
      <a:lvl8pPr marL="1371600" algn="l" rtl="0" fontAlgn="base">
        <a:spcBef>
          <a:spcPct val="0"/>
        </a:spcBef>
        <a:spcAft>
          <a:spcPct val="0"/>
        </a:spcAft>
        <a:defRPr sz="4000" b="1">
          <a:solidFill>
            <a:schemeClr val="accent1"/>
          </a:solidFill>
          <a:latin typeface="Cambria" pitchFamily="18" charset="0"/>
        </a:defRPr>
      </a:lvl8pPr>
      <a:lvl9pPr marL="1828800" algn="l" rtl="0" fontAlgn="base">
        <a:spcBef>
          <a:spcPct val="0"/>
        </a:spcBef>
        <a:spcAft>
          <a:spcPct val="0"/>
        </a:spcAft>
        <a:defRPr sz="4000" b="1">
          <a:solidFill>
            <a:schemeClr val="accent1"/>
          </a:solidFill>
          <a:latin typeface="Cambria" pitchFamily="18" charset="0"/>
        </a:defRPr>
      </a:lvl9pPr>
    </p:titleStyle>
    <p:bodyStyle>
      <a:lvl1pPr marL="342900" indent="-342900" algn="l" rtl="0" eaLnBrk="0" fontAlgn="base" hangingPunct="0">
        <a:spcBef>
          <a:spcPct val="20000"/>
        </a:spcBef>
        <a:spcAft>
          <a:spcPct val="0"/>
        </a:spcAft>
        <a:buClr>
          <a:srgbClr val="9DBEDF"/>
        </a:buClr>
        <a:buSzPct val="110000"/>
        <a:buFont typeface="Wingdings" panose="05000000000000000000" pitchFamily="2" charset="2"/>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lgn="l" rtl="0" eaLnBrk="0" fontAlgn="base" hangingPunct="0">
        <a:spcBef>
          <a:spcPct val="20000"/>
        </a:spcBef>
        <a:spcAft>
          <a:spcPct val="0"/>
        </a:spcAft>
        <a:buClr>
          <a:srgbClr val="9FC17D"/>
        </a:buClr>
        <a:buSzPct val="110000"/>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lr>
          <a:srgbClr val="B7CFE7"/>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lr>
          <a:srgbClr val="B7C345"/>
        </a:buClr>
        <a:buSzPct val="11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lr>
          <a:srgbClr val="B7C345"/>
        </a:buClr>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fontAlgn="base">
        <a:spcBef>
          <a:spcPct val="20000"/>
        </a:spcBef>
        <a:spcAft>
          <a:spcPct val="0"/>
        </a:spcAft>
        <a:buClr>
          <a:srgbClr val="B7C345"/>
        </a:buClr>
        <a:buChar char="•"/>
        <a:defRPr>
          <a:solidFill>
            <a:schemeClr val="tx1"/>
          </a:solidFill>
          <a:latin typeface="+mn-lt"/>
        </a:defRPr>
      </a:lvl6pPr>
      <a:lvl7pPr marL="2971800" indent="-228600" algn="l" rtl="0" fontAlgn="base">
        <a:spcBef>
          <a:spcPct val="20000"/>
        </a:spcBef>
        <a:spcAft>
          <a:spcPct val="0"/>
        </a:spcAft>
        <a:buClr>
          <a:srgbClr val="B7C345"/>
        </a:buClr>
        <a:buChar char="•"/>
        <a:defRPr>
          <a:solidFill>
            <a:schemeClr val="tx1"/>
          </a:solidFill>
          <a:latin typeface="+mn-lt"/>
        </a:defRPr>
      </a:lvl7pPr>
      <a:lvl8pPr marL="3429000" indent="-228600" algn="l" rtl="0" fontAlgn="base">
        <a:spcBef>
          <a:spcPct val="20000"/>
        </a:spcBef>
        <a:spcAft>
          <a:spcPct val="0"/>
        </a:spcAft>
        <a:buClr>
          <a:srgbClr val="B7C345"/>
        </a:buClr>
        <a:buChar char="•"/>
        <a:defRPr>
          <a:solidFill>
            <a:schemeClr val="tx1"/>
          </a:solidFill>
          <a:latin typeface="+mn-lt"/>
        </a:defRPr>
      </a:lvl8pPr>
      <a:lvl9pPr marL="3886200" indent="-228600" algn="l" rtl="0" fontAlgn="base">
        <a:spcBef>
          <a:spcPct val="20000"/>
        </a:spcBef>
        <a:spcAft>
          <a:spcPct val="0"/>
        </a:spcAft>
        <a:buClr>
          <a:srgbClr val="B7C345"/>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customXml" Target="../ink/ink2.xml"/><Relationship Id="rId4" Type="http://schemas.openxmlformats.org/officeDocument/2006/relationships/image" Target="../media/image11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700DF-789D-F754-5A14-566042869371}"/>
            </a:ext>
          </a:extLst>
        </p:cNvPr>
        <p:cNvGrpSpPr/>
        <p:nvPr/>
      </p:nvGrpSpPr>
      <p:grpSpPr>
        <a:xfrm>
          <a:off x="0" y="0"/>
          <a:ext cx="0" cy="0"/>
          <a:chOff x="0" y="0"/>
          <a:chExt cx="0" cy="0"/>
        </a:xfrm>
      </p:grpSpPr>
      <p:sp>
        <p:nvSpPr>
          <p:cNvPr id="23555" name="TextBox 2">
            <a:extLst>
              <a:ext uri="{FF2B5EF4-FFF2-40B4-BE49-F238E27FC236}">
                <a16:creationId xmlns:a16="http://schemas.microsoft.com/office/drawing/2014/main" id="{EAE6DA56-2D13-2B2A-58F7-D16A590311B5}"/>
              </a:ext>
            </a:extLst>
          </p:cNvPr>
          <p:cNvSpPr txBox="1">
            <a:spLocks noChangeArrowheads="1"/>
          </p:cNvSpPr>
          <p:nvPr/>
        </p:nvSpPr>
        <p:spPr bwMode="auto">
          <a:xfrm>
            <a:off x="304800" y="2167180"/>
            <a:ext cx="11506200" cy="2023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nSpc>
                <a:spcPct val="150000"/>
              </a:lnSpc>
            </a:pPr>
            <a:r>
              <a:rPr lang="en-US" altLang="en-US" sz="3000" b="1" dirty="0">
                <a:solidFill>
                  <a:schemeClr val="bg2"/>
                </a:solidFill>
                <a:latin typeface="Arial" panose="020B0604020202020204" pitchFamily="34" charset="0"/>
              </a:rPr>
              <a:t>Understanding Immigration Policy: </a:t>
            </a:r>
          </a:p>
          <a:p>
            <a:pPr>
              <a:lnSpc>
                <a:spcPct val="150000"/>
              </a:lnSpc>
            </a:pPr>
            <a:r>
              <a:rPr lang="en-US" altLang="en-US" sz="3000" b="1" dirty="0">
                <a:solidFill>
                  <a:schemeClr val="bg2"/>
                </a:solidFill>
                <a:latin typeface="Arial" panose="020B0604020202020204" pitchFamily="34" charset="0"/>
              </a:rPr>
              <a:t>Compliance and Best Practices for California Employers</a:t>
            </a:r>
          </a:p>
          <a:p>
            <a:pPr>
              <a:lnSpc>
                <a:spcPct val="150000"/>
              </a:lnSpc>
            </a:pPr>
            <a:endParaRPr lang="en-US" altLang="en-US" sz="2700" b="1" dirty="0">
              <a:solidFill>
                <a:schemeClr val="bg2"/>
              </a:solidFill>
              <a:latin typeface="Arial" panose="020B0604020202020204" pitchFamily="34" charset="0"/>
            </a:endParaRPr>
          </a:p>
        </p:txBody>
      </p:sp>
      <p:sp>
        <p:nvSpPr>
          <p:cNvPr id="23556" name="TextBox 5">
            <a:extLst>
              <a:ext uri="{FF2B5EF4-FFF2-40B4-BE49-F238E27FC236}">
                <a16:creationId xmlns:a16="http://schemas.microsoft.com/office/drawing/2014/main" id="{2DF6586C-29EF-CD4B-5CC7-146EAEBCDDC5}"/>
              </a:ext>
            </a:extLst>
          </p:cNvPr>
          <p:cNvSpPr txBox="1">
            <a:spLocks noChangeArrowheads="1"/>
          </p:cNvSpPr>
          <p:nvPr/>
        </p:nvSpPr>
        <p:spPr bwMode="auto">
          <a:xfrm>
            <a:off x="9906000" y="4267200"/>
            <a:ext cx="1905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a:endParaRPr lang="en-US" altLang="en-US" dirty="0">
              <a:latin typeface="Arial" panose="020B0604020202020204" pitchFamily="34" charset="0"/>
            </a:endParaRPr>
          </a:p>
        </p:txBody>
      </p:sp>
      <p:sp>
        <p:nvSpPr>
          <p:cNvPr id="2" name="TextBox 1">
            <a:extLst>
              <a:ext uri="{FF2B5EF4-FFF2-40B4-BE49-F238E27FC236}">
                <a16:creationId xmlns:a16="http://schemas.microsoft.com/office/drawing/2014/main" id="{9EF36AEC-16A3-ED6E-C7ED-CD45F35E8996}"/>
              </a:ext>
            </a:extLst>
          </p:cNvPr>
          <p:cNvSpPr txBox="1"/>
          <p:nvPr/>
        </p:nvSpPr>
        <p:spPr>
          <a:xfrm>
            <a:off x="304800" y="4049985"/>
            <a:ext cx="6781800" cy="2054409"/>
          </a:xfrm>
          <a:prstGeom prst="rect">
            <a:avLst/>
          </a:prstGeom>
          <a:solidFill>
            <a:schemeClr val="bg1"/>
          </a:solidFill>
        </p:spPr>
        <p:txBody>
          <a:bodyPr wrap="square" rtlCol="0">
            <a:spAutoFit/>
          </a:bodyPr>
          <a:lstStyle/>
          <a:p>
            <a:pPr>
              <a:spcAft>
                <a:spcPts val="300"/>
              </a:spcAft>
            </a:pPr>
            <a:r>
              <a:rPr lang="en-US" altLang="en-US" sz="2000" b="1" dirty="0">
                <a:latin typeface="Arial" panose="020B0604020202020204" pitchFamily="34" charset="0"/>
              </a:rPr>
              <a:t>Hosted by: CGA Educational Foundation</a:t>
            </a:r>
          </a:p>
          <a:p>
            <a:pPr>
              <a:spcAft>
                <a:spcPts val="300"/>
              </a:spcAft>
            </a:pPr>
            <a:endParaRPr lang="en-US" altLang="en-US" sz="1100" b="1" dirty="0">
              <a:latin typeface="Arial" panose="020B0604020202020204" pitchFamily="34" charset="0"/>
            </a:endParaRPr>
          </a:p>
          <a:p>
            <a:pPr>
              <a:spcAft>
                <a:spcPts val="300"/>
              </a:spcAft>
            </a:pPr>
            <a:r>
              <a:rPr lang="en-US" altLang="en-US" sz="2000" b="1" dirty="0">
                <a:latin typeface="Arial" panose="020B0604020202020204" pitchFamily="34" charset="0"/>
              </a:rPr>
              <a:t>Presented by: Vance Piggott &amp; Kate </a:t>
            </a:r>
            <a:r>
              <a:rPr lang="en-US" altLang="en-US" sz="2000" b="1" dirty="0" err="1">
                <a:latin typeface="Arial" panose="020B0604020202020204" pitchFamily="34" charset="0"/>
              </a:rPr>
              <a:t>Zemlo</a:t>
            </a:r>
            <a:r>
              <a:rPr lang="en-US" altLang="en-US" sz="2000" b="1" dirty="0">
                <a:latin typeface="Arial" panose="020B0604020202020204" pitchFamily="34" charset="0"/>
              </a:rPr>
              <a:t> Rivas</a:t>
            </a:r>
          </a:p>
          <a:p>
            <a:r>
              <a:rPr lang="en-US" altLang="en-US" sz="2000" i="1" dirty="0">
                <a:latin typeface="Arial" panose="020B0604020202020204" pitchFamily="34" charset="0"/>
              </a:rPr>
              <a:t>Attorneys at Law</a:t>
            </a:r>
          </a:p>
          <a:p>
            <a:endParaRPr lang="en-US" sz="1100" dirty="0"/>
          </a:p>
          <a:p>
            <a:r>
              <a:rPr lang="en-US" altLang="en-US" sz="2000" dirty="0">
                <a:latin typeface="Arial" panose="020B0604020202020204" pitchFamily="34" charset="0"/>
              </a:rPr>
              <a:t>March 26, 2025</a:t>
            </a:r>
          </a:p>
          <a:p>
            <a:endParaRPr lang="en-US" dirty="0"/>
          </a:p>
        </p:txBody>
      </p:sp>
    </p:spTree>
    <p:extLst>
      <p:ext uri="{BB962C8B-B14F-4D97-AF65-F5344CB8AC3E}">
        <p14:creationId xmlns:p14="http://schemas.microsoft.com/office/powerpoint/2010/main" val="538383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B7533-91F2-0A65-A1C1-1C2B6C1310A0}"/>
            </a:ext>
          </a:extLst>
        </p:cNvPr>
        <p:cNvGrpSpPr/>
        <p:nvPr/>
      </p:nvGrpSpPr>
      <p:grpSpPr>
        <a:xfrm>
          <a:off x="0" y="0"/>
          <a:ext cx="0" cy="0"/>
          <a:chOff x="0" y="0"/>
          <a:chExt cx="0" cy="0"/>
        </a:xfrm>
      </p:grpSpPr>
      <p:sp>
        <p:nvSpPr>
          <p:cNvPr id="26626" name="Title 1">
            <a:extLst>
              <a:ext uri="{FF2B5EF4-FFF2-40B4-BE49-F238E27FC236}">
                <a16:creationId xmlns:a16="http://schemas.microsoft.com/office/drawing/2014/main" id="{F6F66E8A-B8F5-B248-ED21-143F0858E4AB}"/>
              </a:ext>
            </a:extLst>
          </p:cNvPr>
          <p:cNvSpPr>
            <a:spLocks noGrp="1"/>
          </p:cNvSpPr>
          <p:nvPr>
            <p:ph type="title"/>
          </p:nvPr>
        </p:nvSpPr>
        <p:spPr>
          <a:xfrm>
            <a:off x="381000" y="381000"/>
            <a:ext cx="11176000" cy="533400"/>
          </a:xfrm>
        </p:spPr>
        <p:txBody>
          <a:bodyPr/>
          <a:lstStyle/>
          <a:p>
            <a:r>
              <a:rPr lang="en-US" altLang="en-US" sz="2800" b="1" dirty="0"/>
              <a:t>I-9 Section 2</a:t>
            </a:r>
            <a:br>
              <a:rPr lang="en-US" altLang="en-US" b="1" dirty="0"/>
            </a:br>
            <a:br>
              <a:rPr lang="en-US" altLang="en-US" b="1" dirty="0"/>
            </a:br>
            <a:endParaRPr lang="en-US" altLang="en-US" dirty="0"/>
          </a:p>
        </p:txBody>
      </p:sp>
      <p:sp>
        <p:nvSpPr>
          <p:cNvPr id="26627" name="TextBox 2">
            <a:extLst>
              <a:ext uri="{FF2B5EF4-FFF2-40B4-BE49-F238E27FC236}">
                <a16:creationId xmlns:a16="http://schemas.microsoft.com/office/drawing/2014/main" id="{AB849E36-7C50-F170-76FA-15CBF3AE6F56}"/>
              </a:ext>
            </a:extLst>
          </p:cNvPr>
          <p:cNvSpPr txBox="1">
            <a:spLocks noChangeArrowheads="1"/>
          </p:cNvSpPr>
          <p:nvPr/>
        </p:nvSpPr>
        <p:spPr bwMode="auto">
          <a:xfrm>
            <a:off x="381000" y="1371600"/>
            <a:ext cx="11531600" cy="4391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indent="0">
              <a:lnSpc>
                <a:spcPct val="150000"/>
              </a:lnSpc>
              <a:spcAft>
                <a:spcPts val="1200"/>
              </a:spcAft>
            </a:pPr>
            <a:r>
              <a:rPr lang="en-US" sz="1800" i="0" u="none" strike="noStrike" cap="none" dirty="0">
                <a:solidFill>
                  <a:srgbClr val="FFFFFF"/>
                </a:solidFill>
                <a:latin typeface="Poppins"/>
                <a:ea typeface="Poppins"/>
                <a:cs typeface="Poppins"/>
                <a:sym typeface="Poppins"/>
              </a:rPr>
              <a:t>mandatory under the Immigration Reform and Control Act (</a:t>
            </a:r>
            <a:r>
              <a:rPr lang="en-US" sz="1800" i="0" u="none" strike="noStrike" cap="none" dirty="0" err="1">
                <a:solidFill>
                  <a:srgbClr val="FFFFFF"/>
                </a:solidFill>
                <a:latin typeface="Poppins"/>
                <a:ea typeface="Poppins"/>
                <a:cs typeface="Poppins"/>
                <a:sym typeface="Poppins"/>
              </a:rPr>
              <a:t>IRCA</a:t>
            </a:r>
            <a:r>
              <a:rPr lang="en-US" sz="1800" i="0" u="none" strike="noStrike" cap="none" dirty="0">
                <a:solidFill>
                  <a:srgbClr val="FFFFFF"/>
                </a:solidFill>
                <a:latin typeface="Poppins"/>
                <a:ea typeface="Poppins"/>
                <a:cs typeface="Poppins"/>
                <a:sym typeface="Poppins"/>
              </a:rPr>
              <a:t>)</a:t>
            </a:r>
            <a:endParaRPr lang="en-US" sz="1800" dirty="0">
              <a:solidFill>
                <a:srgbClr val="FFFFFF"/>
              </a:solidFill>
              <a:latin typeface="Poppins"/>
              <a:ea typeface="Poppins"/>
              <a:cs typeface="Poppins"/>
              <a:sym typeface="Poppins"/>
            </a:endParaRPr>
          </a:p>
          <a:p>
            <a:pPr>
              <a:lnSpc>
                <a:spcPct val="150000"/>
              </a:lnSpc>
              <a:spcAft>
                <a:spcPts val="1200"/>
              </a:spcAft>
              <a:buFont typeface="Arial" panose="020B0604020202020204" pitchFamily="34" charset="0"/>
              <a:buChar char="•"/>
            </a:pPr>
            <a:r>
              <a:rPr lang="en-US" altLang="en-US" dirty="0">
                <a:latin typeface="Arial" panose="020B0604020202020204" pitchFamily="34" charset="0"/>
              </a:rPr>
              <a:t>Employer must review 1 document from List A or a combination of documents from List B and List C. </a:t>
            </a:r>
          </a:p>
          <a:p>
            <a:pPr>
              <a:lnSpc>
                <a:spcPct val="150000"/>
              </a:lnSpc>
              <a:spcAft>
                <a:spcPts val="1200"/>
              </a:spcAft>
              <a:buFont typeface="Arial" panose="020B0604020202020204" pitchFamily="34" charset="0"/>
              <a:buChar char="•"/>
            </a:pPr>
            <a:r>
              <a:rPr lang="en-US" altLang="en-US" dirty="0">
                <a:latin typeface="Arial" panose="020B0604020202020204" pitchFamily="34" charset="0"/>
              </a:rPr>
              <a:t>Employer cannot ask an employee to show specific documents.  </a:t>
            </a:r>
          </a:p>
          <a:p>
            <a:pPr>
              <a:lnSpc>
                <a:spcPct val="150000"/>
              </a:lnSpc>
              <a:spcAft>
                <a:spcPts val="1200"/>
              </a:spcAft>
              <a:buFont typeface="Arial" panose="020B0604020202020204" pitchFamily="34" charset="0"/>
              <a:buChar char="•"/>
            </a:pPr>
            <a:r>
              <a:rPr lang="en-US" dirty="0">
                <a:solidFill>
                  <a:srgbClr val="000000"/>
                </a:solidFill>
                <a:latin typeface="Arial" panose="020B0604020202020204" pitchFamily="34" charset="0"/>
              </a:rPr>
              <a:t>C</a:t>
            </a:r>
            <a:r>
              <a:rPr lang="en-US" b="0" i="0" dirty="0">
                <a:solidFill>
                  <a:srgbClr val="000000"/>
                </a:solidFill>
                <a:effectLst/>
                <a:latin typeface="Arial" panose="020B0604020202020204" pitchFamily="34" charset="0"/>
              </a:rPr>
              <a:t>opies</a:t>
            </a:r>
            <a:r>
              <a:rPr lang="en-US" dirty="0">
                <a:solidFill>
                  <a:srgbClr val="000000"/>
                </a:solidFill>
                <a:latin typeface="Arial" panose="020B0604020202020204" pitchFamily="34" charset="0"/>
              </a:rPr>
              <a:t> </a:t>
            </a:r>
            <a:r>
              <a:rPr lang="en-US" b="0" i="0" dirty="0">
                <a:solidFill>
                  <a:srgbClr val="000000"/>
                </a:solidFill>
                <a:effectLst/>
                <a:latin typeface="Arial" panose="020B0604020202020204" pitchFamily="34" charset="0"/>
              </a:rPr>
              <a:t>are not acceptable, except for certified copies of birth certificates.</a:t>
            </a:r>
          </a:p>
          <a:p>
            <a:pPr>
              <a:lnSpc>
                <a:spcPct val="150000"/>
              </a:lnSpc>
              <a:buFont typeface="Arial" panose="020B0604020202020204" pitchFamily="34" charset="0"/>
              <a:buChar char="•"/>
            </a:pPr>
            <a:r>
              <a:rPr lang="en-US" noProof="0" dirty="0">
                <a:latin typeface="Arial" panose="020B0604020202020204" pitchFamily="34" charset="0"/>
              </a:rPr>
              <a:t>Some documents are considered </a:t>
            </a:r>
            <a:r>
              <a:rPr lang="en-US" b="1" noProof="0" dirty="0">
                <a:latin typeface="Arial" panose="020B0604020202020204" pitchFamily="34" charset="0"/>
              </a:rPr>
              <a:t>automatically extended </a:t>
            </a:r>
            <a:r>
              <a:rPr lang="en-US" noProof="0" dirty="0">
                <a:latin typeface="Arial" panose="020B0604020202020204" pitchFamily="34" charset="0"/>
              </a:rPr>
              <a:t>for the purposes of I-9. E.g. if an employee with </a:t>
            </a:r>
            <a:r>
              <a:rPr lang="en-US" noProof="0" dirty="0" err="1">
                <a:latin typeface="Arial" panose="020B0604020202020204" pitchFamily="34" charset="0"/>
              </a:rPr>
              <a:t>EAD</a:t>
            </a:r>
            <a:r>
              <a:rPr lang="en-US" noProof="0" dirty="0">
                <a:latin typeface="Arial" panose="020B0604020202020204" pitchFamily="34" charset="0"/>
              </a:rPr>
              <a:t> check codes if the documents are subject to automatic extension; the Federal </a:t>
            </a:r>
            <a:r>
              <a:rPr lang="en-US" dirty="0">
                <a:latin typeface="Arial" panose="020B0604020202020204" pitchFamily="34" charset="0"/>
              </a:rPr>
              <a:t>R</a:t>
            </a:r>
            <a:r>
              <a:rPr lang="en-US" noProof="0" dirty="0" err="1">
                <a:latin typeface="Arial" panose="020B0604020202020204" pitchFamily="34" charset="0"/>
              </a:rPr>
              <a:t>egister</a:t>
            </a:r>
            <a:r>
              <a:rPr lang="en-US" noProof="0" dirty="0">
                <a:latin typeface="Arial" panose="020B0604020202020204" pitchFamily="34" charset="0"/>
              </a:rPr>
              <a:t> notices, notices sent by DHS e.g Temporary Protective Status.</a:t>
            </a:r>
          </a:p>
          <a:p>
            <a:pPr>
              <a:lnSpc>
                <a:spcPct val="150000"/>
              </a:lnSpc>
              <a:buFont typeface="Arial" panose="020B0604020202020204" pitchFamily="34" charset="0"/>
              <a:buChar char="•"/>
            </a:pPr>
            <a:r>
              <a:rPr lang="en-US" noProof="0" dirty="0">
                <a:latin typeface="Arial" panose="020B0604020202020204" pitchFamily="34" charset="0"/>
              </a:rPr>
              <a:t>Receipts are sometimes acceptable for certain categories (e.g. refugee;  lost documents).</a:t>
            </a:r>
          </a:p>
          <a:p>
            <a:pPr marL="0" indent="0">
              <a:lnSpc>
                <a:spcPct val="150000"/>
              </a:lnSpc>
              <a:spcAft>
                <a:spcPts val="1200"/>
              </a:spcAft>
            </a:pPr>
            <a:endParaRPr lang="en-US" sz="1800" noProof="0" dirty="0"/>
          </a:p>
        </p:txBody>
      </p:sp>
      <p:pic>
        <p:nvPicPr>
          <p:cNvPr id="4" name="Picture 3">
            <a:extLst>
              <a:ext uri="{FF2B5EF4-FFF2-40B4-BE49-F238E27FC236}">
                <a16:creationId xmlns:a16="http://schemas.microsoft.com/office/drawing/2014/main" id="{277DCA28-0E43-9DC5-0A0E-FB6D9B3DECF5}"/>
              </a:ext>
            </a:extLst>
          </p:cNvPr>
          <p:cNvPicPr>
            <a:picLocks noChangeAspect="1"/>
          </p:cNvPicPr>
          <p:nvPr/>
        </p:nvPicPr>
        <p:blipFill>
          <a:blip r:embed="rId3"/>
          <a:stretch>
            <a:fillRect/>
          </a:stretch>
        </p:blipFill>
        <p:spPr>
          <a:xfrm>
            <a:off x="4183610" y="66556"/>
            <a:ext cx="7449590" cy="1695687"/>
          </a:xfrm>
          <a:prstGeom prst="rect">
            <a:avLst/>
          </a:prstGeom>
        </p:spPr>
      </p:pic>
    </p:spTree>
    <p:extLst>
      <p:ext uri="{BB962C8B-B14F-4D97-AF65-F5344CB8AC3E}">
        <p14:creationId xmlns:p14="http://schemas.microsoft.com/office/powerpoint/2010/main" val="4085183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4A3B121-C7FF-6F21-0365-86F26A0A988E}"/>
              </a:ext>
            </a:extLst>
          </p:cNvPr>
          <p:cNvSpPr>
            <a:spLocks noGrp="1"/>
          </p:cNvSpPr>
          <p:nvPr>
            <p:ph type="title"/>
          </p:nvPr>
        </p:nvSpPr>
        <p:spPr/>
        <p:txBody>
          <a:bodyPr/>
          <a:lstStyle/>
          <a:p>
            <a:r>
              <a:rPr lang="en-US" sz="1800" b="1" noProof="0" dirty="0"/>
              <a:t>Section 4  </a:t>
            </a:r>
            <a:r>
              <a:rPr lang="en-US" sz="1600" b="1" i="0" noProof="0" dirty="0">
                <a:effectLst/>
              </a:rPr>
              <a:t>Reverification and Rehire</a:t>
            </a:r>
            <a:endParaRPr lang="en-US" sz="1800" b="1" noProof="0" dirty="0"/>
          </a:p>
        </p:txBody>
      </p:sp>
      <p:sp>
        <p:nvSpPr>
          <p:cNvPr id="28675" name="Slide Number Placeholder 2">
            <a:extLst>
              <a:ext uri="{FF2B5EF4-FFF2-40B4-BE49-F238E27FC236}">
                <a16:creationId xmlns:a16="http://schemas.microsoft.com/office/drawing/2014/main" id="{1EB7AE5E-9905-09F9-8840-E309AEDEA9CC}"/>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3D2615F-09F3-47C0-8465-BE92D30D24D4}" type="slidenum">
              <a:rPr lang="en-US" noProof="0" smtClean="0">
                <a:latin typeface="Arial" panose="020B0604020202020204" pitchFamily="34" charset="0"/>
              </a:rPr>
              <a:pPr/>
              <a:t>11</a:t>
            </a:fld>
            <a:endParaRPr lang="en-US" noProof="0" dirty="0">
              <a:latin typeface="Arial" panose="020B0604020202020204" pitchFamily="34" charset="0"/>
            </a:endParaRPr>
          </a:p>
        </p:txBody>
      </p:sp>
      <p:sp>
        <p:nvSpPr>
          <p:cNvPr id="28676" name="TextBox 1">
            <a:extLst>
              <a:ext uri="{FF2B5EF4-FFF2-40B4-BE49-F238E27FC236}">
                <a16:creationId xmlns:a16="http://schemas.microsoft.com/office/drawing/2014/main" id="{258A9212-5613-5342-F84C-558ADB2A2716}"/>
              </a:ext>
            </a:extLst>
          </p:cNvPr>
          <p:cNvSpPr txBox="1">
            <a:spLocks noChangeArrowheads="1"/>
          </p:cNvSpPr>
          <p:nvPr/>
        </p:nvSpPr>
        <p:spPr bwMode="auto">
          <a:xfrm>
            <a:off x="381000" y="990600"/>
            <a:ext cx="9906000" cy="50270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nSpc>
                <a:spcPct val="150000"/>
              </a:lnSpc>
              <a:buFont typeface="Arial" panose="020B0604020202020204" pitchFamily="34" charset="0"/>
              <a:buChar char="•"/>
            </a:pPr>
            <a:r>
              <a:rPr lang="en-US" dirty="0">
                <a:latin typeface="Arial" panose="020B0604020202020204" pitchFamily="34" charset="0"/>
              </a:rPr>
              <a:t>Reverification is </a:t>
            </a:r>
            <a:r>
              <a:rPr lang="en-US" b="1" dirty="0">
                <a:latin typeface="Arial" panose="020B0604020202020204" pitchFamily="34" charset="0"/>
              </a:rPr>
              <a:t>never</a:t>
            </a:r>
            <a:r>
              <a:rPr lang="en-US" dirty="0">
                <a:latin typeface="Arial" panose="020B0604020202020204" pitchFamily="34" charset="0"/>
              </a:rPr>
              <a:t> required for U.S. citizens or noncitizen nationals. </a:t>
            </a:r>
          </a:p>
          <a:p>
            <a:pPr>
              <a:lnSpc>
                <a:spcPct val="150000"/>
              </a:lnSpc>
              <a:buFont typeface="Arial" panose="020B0604020202020204" pitchFamily="34" charset="0"/>
              <a:buChar char="•"/>
            </a:pPr>
            <a:r>
              <a:rPr lang="en-US" dirty="0">
                <a:latin typeface="Arial" panose="020B0604020202020204" pitchFamily="34" charset="0"/>
              </a:rPr>
              <a:t>Reverification is </a:t>
            </a:r>
            <a:r>
              <a:rPr lang="en-US" b="1" dirty="0">
                <a:latin typeface="Arial" panose="020B0604020202020204" pitchFamily="34" charset="0"/>
              </a:rPr>
              <a:t>never</a:t>
            </a:r>
            <a:r>
              <a:rPr lang="en-US" dirty="0">
                <a:latin typeface="Arial" panose="020B0604020202020204" pitchFamily="34" charset="0"/>
              </a:rPr>
              <a:t> required when the following documents expire U.S. passports, U.S. passport cards, Permanent Resident Cards (also known as Green Cards), and List B documents. </a:t>
            </a:r>
          </a:p>
          <a:p>
            <a:pPr>
              <a:lnSpc>
                <a:spcPct val="150000"/>
              </a:lnSpc>
              <a:buFont typeface="Arial" panose="020B0604020202020204" pitchFamily="34" charset="0"/>
              <a:buChar char="•"/>
            </a:pPr>
            <a:r>
              <a:rPr lang="en-US" dirty="0">
                <a:latin typeface="Arial" panose="020B0604020202020204" pitchFamily="34" charset="0"/>
              </a:rPr>
              <a:t>Reverification </a:t>
            </a:r>
            <a:r>
              <a:rPr lang="en-US" b="1" dirty="0">
                <a:latin typeface="Arial" panose="020B0604020202020204" pitchFamily="34" charset="0"/>
              </a:rPr>
              <a:t>is required </a:t>
            </a:r>
            <a:r>
              <a:rPr lang="en-US" dirty="0">
                <a:latin typeface="Arial" panose="020B0604020202020204" pitchFamily="34" charset="0"/>
              </a:rPr>
              <a:t>no later than the date the employee’s </a:t>
            </a:r>
            <a:r>
              <a:rPr lang="en-US" b="0" i="0" dirty="0">
                <a:solidFill>
                  <a:srgbClr val="000000"/>
                </a:solidFill>
                <a:effectLst/>
                <a:latin typeface="Arial" panose="020B0604020202020204" pitchFamily="34" charset="0"/>
              </a:rPr>
              <a:t>employment authorization expires.</a:t>
            </a:r>
          </a:p>
          <a:p>
            <a:pPr>
              <a:lnSpc>
                <a:spcPct val="150000"/>
              </a:lnSpc>
              <a:buFont typeface="Arial" panose="020B0604020202020204" pitchFamily="34" charset="0"/>
              <a:buChar char="•"/>
            </a:pPr>
            <a:r>
              <a:rPr lang="en-US" b="0" i="0" dirty="0">
                <a:solidFill>
                  <a:srgbClr val="000000"/>
                </a:solidFill>
                <a:effectLst/>
                <a:latin typeface="Arial" panose="020B0604020202020204" pitchFamily="34" charset="0"/>
              </a:rPr>
              <a:t>Employees </a:t>
            </a:r>
            <a:r>
              <a:rPr lang="en-US" b="1" i="0" dirty="0">
                <a:solidFill>
                  <a:srgbClr val="000000"/>
                </a:solidFill>
                <a:effectLst/>
                <a:latin typeface="Arial" panose="020B0604020202020204" pitchFamily="34" charset="0"/>
              </a:rPr>
              <a:t>rehired</a:t>
            </a:r>
            <a:r>
              <a:rPr lang="en-US"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within three years from the date you completed their previous Form I-9, you may complete a block on Supplement B, Reverification and Rehire, or you instead complete a new Form I-9.</a:t>
            </a:r>
          </a:p>
          <a:p>
            <a:pPr>
              <a:lnSpc>
                <a:spcPct val="150000"/>
              </a:lnSpc>
              <a:buFont typeface="Arial" panose="020B0604020202020204" pitchFamily="34" charset="0"/>
              <a:buChar char="•"/>
            </a:pPr>
            <a:r>
              <a:rPr lang="en-US" b="0" i="0" dirty="0">
                <a:solidFill>
                  <a:srgbClr val="000000"/>
                </a:solidFill>
                <a:effectLst/>
                <a:latin typeface="Arial" panose="020B0604020202020204" pitchFamily="34" charset="0"/>
              </a:rPr>
              <a:t>In cases where an employee has worked for you using a </a:t>
            </a:r>
            <a:r>
              <a:rPr lang="en-US" b="1" i="0" dirty="0">
                <a:solidFill>
                  <a:srgbClr val="000000"/>
                </a:solidFill>
                <a:effectLst/>
                <a:latin typeface="Arial" panose="020B0604020202020204" pitchFamily="34" charset="0"/>
              </a:rPr>
              <a:t>false identity </a:t>
            </a:r>
            <a:r>
              <a:rPr lang="en-US" b="0" i="0" dirty="0">
                <a:solidFill>
                  <a:srgbClr val="000000"/>
                </a:solidFill>
                <a:effectLst/>
                <a:latin typeface="Arial" panose="020B0604020202020204" pitchFamily="34" charset="0"/>
              </a:rPr>
              <a:t>but demonstrates current authorization to work in the United States, Form I-9 rules do not require termination of employment.</a:t>
            </a:r>
            <a:endParaRPr lang="en-US"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61A4D7DB-4A9D-36A0-43F0-06030C3A8548}"/>
              </a:ext>
            </a:extLst>
          </p:cNvPr>
          <p:cNvSpPr>
            <a:spLocks noGrp="1"/>
          </p:cNvSpPr>
          <p:nvPr>
            <p:ph type="title"/>
          </p:nvPr>
        </p:nvSpPr>
        <p:spPr>
          <a:xfrm>
            <a:off x="344424" y="381000"/>
            <a:ext cx="11176000" cy="377825"/>
          </a:xfrm>
        </p:spPr>
        <p:txBody>
          <a:bodyPr/>
          <a:lstStyle/>
          <a:p>
            <a:r>
              <a:rPr lang="en-US" altLang="en-US" sz="1800" b="1" dirty="0"/>
              <a:t>E- Verify</a:t>
            </a:r>
          </a:p>
        </p:txBody>
      </p:sp>
      <p:sp>
        <p:nvSpPr>
          <p:cNvPr id="32771" name="Slide Number Placeholder 2">
            <a:extLst>
              <a:ext uri="{FF2B5EF4-FFF2-40B4-BE49-F238E27FC236}">
                <a16:creationId xmlns:a16="http://schemas.microsoft.com/office/drawing/2014/main" id="{B3779D27-85A9-5A68-2FEB-6D0BBF488E88}"/>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D63735DC-57D1-42A1-8230-40444149F80E}" type="slidenum">
              <a:rPr lang="en-US" altLang="en-US" smtClean="0">
                <a:latin typeface="Arial" panose="020B0604020202020204" pitchFamily="34" charset="0"/>
              </a:rPr>
              <a:pPr/>
              <a:t>12</a:t>
            </a:fld>
            <a:endParaRPr lang="en-US" altLang="en-US">
              <a:latin typeface="Arial" panose="020B0604020202020204" pitchFamily="34" charset="0"/>
            </a:endParaRPr>
          </a:p>
        </p:txBody>
      </p:sp>
      <p:sp>
        <p:nvSpPr>
          <p:cNvPr id="32772" name="TextBox 1">
            <a:extLst>
              <a:ext uri="{FF2B5EF4-FFF2-40B4-BE49-F238E27FC236}">
                <a16:creationId xmlns:a16="http://schemas.microsoft.com/office/drawing/2014/main" id="{CB1E7BA8-0773-7AC9-DE32-E94E942789F5}"/>
              </a:ext>
            </a:extLst>
          </p:cNvPr>
          <p:cNvSpPr txBox="1">
            <a:spLocks noChangeArrowheads="1"/>
          </p:cNvSpPr>
          <p:nvPr/>
        </p:nvSpPr>
        <p:spPr bwMode="auto">
          <a:xfrm>
            <a:off x="381000" y="1447800"/>
            <a:ext cx="8991600" cy="46115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indent="0">
              <a:lnSpc>
                <a:spcPct val="150000"/>
              </a:lnSpc>
            </a:pPr>
            <a:r>
              <a:rPr lang="en-US" sz="2000" dirty="0">
                <a:latin typeface="Arial" panose="020B0604020202020204" pitchFamily="34" charset="0"/>
              </a:rPr>
              <a:t>E-Verify is a web-based system that allows employers and other participants to confirm the eligibility of their newly hired employees to work in the U.S. by electronically </a:t>
            </a:r>
            <a:r>
              <a:rPr lang="en-US" sz="2000" b="1" dirty="0">
                <a:latin typeface="Arial" panose="020B0604020202020204" pitchFamily="34" charset="0"/>
              </a:rPr>
              <a:t>matching information </a:t>
            </a:r>
            <a:r>
              <a:rPr lang="en-US" sz="2000" dirty="0">
                <a:latin typeface="Arial" panose="020B0604020202020204" pitchFamily="34" charset="0"/>
              </a:rPr>
              <a:t>on the employee’s Form I-9 against records available to the Social Security Administration (</a:t>
            </a:r>
            <a:r>
              <a:rPr lang="en-US" sz="2000" dirty="0" err="1">
                <a:latin typeface="Arial" panose="020B0604020202020204" pitchFamily="34" charset="0"/>
              </a:rPr>
              <a:t>SSA</a:t>
            </a:r>
            <a:r>
              <a:rPr lang="en-US" sz="2000" dirty="0">
                <a:latin typeface="Arial" panose="020B0604020202020204" pitchFamily="34" charset="0"/>
              </a:rPr>
              <a:t>) and DHS.</a:t>
            </a:r>
          </a:p>
          <a:p>
            <a:pPr marL="0" indent="0">
              <a:lnSpc>
                <a:spcPct val="150000"/>
              </a:lnSpc>
            </a:pPr>
            <a:endParaRPr lang="en-US" sz="2000" dirty="0">
              <a:latin typeface="Arial" panose="020B0604020202020204" pitchFamily="34" charset="0"/>
            </a:endParaRPr>
          </a:p>
          <a:p>
            <a:pPr marL="0" indent="0">
              <a:lnSpc>
                <a:spcPct val="150000"/>
              </a:lnSpc>
            </a:pPr>
            <a:r>
              <a:rPr lang="en-US" sz="2000" dirty="0">
                <a:latin typeface="Arial" panose="020B0604020202020204" pitchFamily="34" charset="0"/>
              </a:rPr>
              <a:t>When an employer enrolls to use E-Verify:</a:t>
            </a:r>
          </a:p>
          <a:p>
            <a:pPr>
              <a:lnSpc>
                <a:spcPct val="150000"/>
              </a:lnSpc>
              <a:buFont typeface="Arial" panose="020B0604020202020204" pitchFamily="34" charset="0"/>
              <a:buChar char="•"/>
            </a:pPr>
            <a:r>
              <a:rPr lang="en-US" sz="2000" dirty="0">
                <a:latin typeface="Arial" panose="020B0604020202020204" pitchFamily="34" charset="0"/>
              </a:rPr>
              <a:t>Must be used for all hires and cannot be used selectively;</a:t>
            </a:r>
          </a:p>
          <a:p>
            <a:pPr>
              <a:lnSpc>
                <a:spcPct val="150000"/>
              </a:lnSpc>
              <a:buFont typeface="Arial" panose="020B0604020202020204" pitchFamily="34" charset="0"/>
              <a:buChar char="•"/>
            </a:pPr>
            <a:r>
              <a:rPr lang="en-US" sz="2000" dirty="0">
                <a:latin typeface="Arial" panose="020B0604020202020204" pitchFamily="34" charset="0"/>
              </a:rPr>
              <a:t>Cannot be used retroactively;</a:t>
            </a:r>
          </a:p>
          <a:p>
            <a:pPr>
              <a:lnSpc>
                <a:spcPct val="150000"/>
              </a:lnSpc>
              <a:buFont typeface="Arial" panose="020B0604020202020204" pitchFamily="34" charset="0"/>
              <a:buChar char="•"/>
            </a:pPr>
            <a:r>
              <a:rPr lang="en-US" sz="2000" dirty="0">
                <a:latin typeface="Arial" panose="020B0604020202020204" pitchFamily="34" charset="0"/>
              </a:rPr>
              <a:t>Voluntary for most employers and states (not required in California).</a:t>
            </a:r>
          </a:p>
          <a:p>
            <a:pPr marL="0" indent="0">
              <a:lnSpc>
                <a:spcPct val="150000"/>
              </a:lnSpc>
            </a:pPr>
            <a:endParaRPr lang="en-US" dirty="0">
              <a:latin typeface="Arial" panose="020B0604020202020204" pitchFamily="34" charset="0"/>
            </a:endParaRPr>
          </a:p>
        </p:txBody>
      </p:sp>
      <p:pic>
        <p:nvPicPr>
          <p:cNvPr id="3" name="Picture 2">
            <a:extLst>
              <a:ext uri="{FF2B5EF4-FFF2-40B4-BE49-F238E27FC236}">
                <a16:creationId xmlns:a16="http://schemas.microsoft.com/office/drawing/2014/main" id="{2ECEDB2E-3456-0E83-C3F3-E2D3B78A6856}"/>
              </a:ext>
            </a:extLst>
          </p:cNvPr>
          <p:cNvPicPr>
            <a:picLocks noChangeAspect="1"/>
          </p:cNvPicPr>
          <p:nvPr/>
        </p:nvPicPr>
        <p:blipFill>
          <a:blip r:embed="rId2"/>
          <a:stretch>
            <a:fillRect/>
          </a:stretch>
        </p:blipFill>
        <p:spPr>
          <a:xfrm>
            <a:off x="9041330" y="203542"/>
            <a:ext cx="3115110" cy="6649378"/>
          </a:xfrm>
          <a:prstGeom prst="rect">
            <a:avLst/>
          </a:prstGeom>
        </p:spPr>
      </p:pic>
    </p:spTree>
    <p:extLst>
      <p:ext uri="{BB962C8B-B14F-4D97-AF65-F5344CB8AC3E}">
        <p14:creationId xmlns:p14="http://schemas.microsoft.com/office/powerpoint/2010/main" val="3734650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D0FE1-9AC1-6558-E486-9C6816CB757B}"/>
            </a:ext>
          </a:extLst>
        </p:cNvPr>
        <p:cNvGrpSpPr/>
        <p:nvPr/>
      </p:nvGrpSpPr>
      <p:grpSpPr>
        <a:xfrm>
          <a:off x="0" y="0"/>
          <a:ext cx="0" cy="0"/>
          <a:chOff x="0" y="0"/>
          <a:chExt cx="0" cy="0"/>
        </a:xfrm>
      </p:grpSpPr>
      <p:sp>
        <p:nvSpPr>
          <p:cNvPr id="26626" name="Title 1">
            <a:extLst>
              <a:ext uri="{FF2B5EF4-FFF2-40B4-BE49-F238E27FC236}">
                <a16:creationId xmlns:a16="http://schemas.microsoft.com/office/drawing/2014/main" id="{360C99A3-55E4-9E05-5DCF-3A83D5FB3811}"/>
              </a:ext>
            </a:extLst>
          </p:cNvPr>
          <p:cNvSpPr>
            <a:spLocks noGrp="1"/>
          </p:cNvSpPr>
          <p:nvPr>
            <p:ph type="title"/>
          </p:nvPr>
        </p:nvSpPr>
        <p:spPr>
          <a:xfrm>
            <a:off x="381000" y="381000"/>
            <a:ext cx="11176000" cy="533400"/>
          </a:xfrm>
        </p:spPr>
        <p:txBody>
          <a:bodyPr/>
          <a:lstStyle/>
          <a:p>
            <a:r>
              <a:rPr lang="en-US" altLang="en-US" sz="2800" b="1" dirty="0"/>
              <a:t>Storage of I-9 forms and documents </a:t>
            </a:r>
            <a:br>
              <a:rPr lang="en-US" altLang="en-US" b="1" dirty="0"/>
            </a:br>
            <a:br>
              <a:rPr lang="en-US" altLang="en-US" b="1" dirty="0"/>
            </a:br>
            <a:endParaRPr lang="en-US" altLang="en-US" dirty="0"/>
          </a:p>
        </p:txBody>
      </p:sp>
      <p:sp>
        <p:nvSpPr>
          <p:cNvPr id="26627" name="TextBox 2">
            <a:extLst>
              <a:ext uri="{FF2B5EF4-FFF2-40B4-BE49-F238E27FC236}">
                <a16:creationId xmlns:a16="http://schemas.microsoft.com/office/drawing/2014/main" id="{376EBDCF-1674-75B1-3325-04B0D259FF33}"/>
              </a:ext>
            </a:extLst>
          </p:cNvPr>
          <p:cNvSpPr txBox="1">
            <a:spLocks noChangeArrowheads="1"/>
          </p:cNvSpPr>
          <p:nvPr/>
        </p:nvSpPr>
        <p:spPr bwMode="auto">
          <a:xfrm>
            <a:off x="381000" y="1066800"/>
            <a:ext cx="8077200" cy="56174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nSpc>
                <a:spcPct val="150000"/>
              </a:lnSpc>
              <a:spcAft>
                <a:spcPts val="1200"/>
              </a:spcAft>
              <a:buFont typeface="Arial" panose="020B0604020202020204" pitchFamily="34" charset="0"/>
              <a:buChar char="•"/>
            </a:pPr>
            <a:r>
              <a:rPr lang="en-US" sz="1600" noProof="0" dirty="0">
                <a:latin typeface="Arial" panose="020B0604020202020204" pitchFamily="34" charset="0"/>
              </a:rPr>
              <a:t>Original forms are not required to be kept. </a:t>
            </a:r>
          </a:p>
          <a:p>
            <a:pPr>
              <a:lnSpc>
                <a:spcPct val="150000"/>
              </a:lnSpc>
              <a:spcAft>
                <a:spcPts val="1200"/>
              </a:spcAft>
              <a:buFont typeface="Arial" panose="020B0604020202020204" pitchFamily="34" charset="0"/>
              <a:buChar char="•"/>
            </a:pPr>
            <a:r>
              <a:rPr lang="en-US" sz="1600" dirty="0">
                <a:latin typeface="Arial" panose="020B0604020202020204" pitchFamily="34" charset="0"/>
              </a:rPr>
              <a:t>Copies of documents used are not required to be kept.</a:t>
            </a:r>
            <a:endParaRPr lang="en-US" sz="1600" noProof="0" dirty="0">
              <a:latin typeface="Arial" panose="020B0604020202020204" pitchFamily="34" charset="0"/>
            </a:endParaRPr>
          </a:p>
          <a:p>
            <a:pPr>
              <a:lnSpc>
                <a:spcPct val="150000"/>
              </a:lnSpc>
              <a:spcAft>
                <a:spcPts val="1200"/>
              </a:spcAft>
              <a:buFont typeface="Arial" panose="020B0604020202020204" pitchFamily="34" charset="0"/>
              <a:buChar char="•"/>
            </a:pPr>
            <a:r>
              <a:rPr lang="en-US" sz="1600" dirty="0">
                <a:solidFill>
                  <a:srgbClr val="000000"/>
                </a:solidFill>
                <a:latin typeface="Arial" panose="020B0604020202020204" pitchFamily="34" charset="0"/>
              </a:rPr>
              <a:t>They can be signed electronically, but documents need to be inspected in person unless E-Verify.</a:t>
            </a:r>
            <a:endParaRPr lang="en-US" sz="1600" b="0" i="0" noProof="0" dirty="0">
              <a:solidFill>
                <a:srgbClr val="000000"/>
              </a:solidFill>
              <a:effectLst/>
              <a:latin typeface="Arial" panose="020B0604020202020204" pitchFamily="34" charset="0"/>
            </a:endParaRPr>
          </a:p>
          <a:p>
            <a:pPr>
              <a:lnSpc>
                <a:spcPct val="150000"/>
              </a:lnSpc>
              <a:spcAft>
                <a:spcPts val="1200"/>
              </a:spcAft>
              <a:buFont typeface="Arial" panose="020B0604020202020204" pitchFamily="34" charset="0"/>
              <a:buChar char="•"/>
            </a:pPr>
            <a:r>
              <a:rPr lang="en-US" sz="1600" b="0" i="0" dirty="0">
                <a:solidFill>
                  <a:srgbClr val="000000"/>
                </a:solidFill>
                <a:effectLst/>
                <a:latin typeface="Arial" panose="020B0604020202020204" pitchFamily="34" charset="0"/>
              </a:rPr>
              <a:t>Federal regulations state you must retain a Form I-9 for each person you hire for </a:t>
            </a:r>
            <a:r>
              <a:rPr lang="en-US" sz="1600" b="1" i="0" dirty="0">
                <a:solidFill>
                  <a:srgbClr val="000000"/>
                </a:solidFill>
                <a:effectLst/>
                <a:latin typeface="Arial" panose="020B0604020202020204" pitchFamily="34" charset="0"/>
              </a:rPr>
              <a:t>three years </a:t>
            </a:r>
            <a:r>
              <a:rPr lang="en-US" sz="1600" b="0" i="0" dirty="0">
                <a:solidFill>
                  <a:srgbClr val="000000"/>
                </a:solidFill>
                <a:effectLst/>
                <a:latin typeface="Arial" panose="020B0604020202020204" pitchFamily="34" charset="0"/>
              </a:rPr>
              <a:t>after the date of hire, or </a:t>
            </a:r>
            <a:r>
              <a:rPr lang="en-US" sz="1600" b="1" i="0" dirty="0">
                <a:solidFill>
                  <a:srgbClr val="000000"/>
                </a:solidFill>
                <a:effectLst/>
                <a:latin typeface="Arial" panose="020B0604020202020204" pitchFamily="34" charset="0"/>
              </a:rPr>
              <a:t>one year </a:t>
            </a:r>
            <a:r>
              <a:rPr lang="en-US" sz="1600" b="0" i="0" dirty="0">
                <a:solidFill>
                  <a:srgbClr val="000000"/>
                </a:solidFill>
                <a:effectLst/>
                <a:latin typeface="Arial" panose="020B0604020202020204" pitchFamily="34" charset="0"/>
              </a:rPr>
              <a:t>after the date employment ends, </a:t>
            </a:r>
            <a:r>
              <a:rPr lang="en-US" sz="1600" b="1" i="0" dirty="0">
                <a:solidFill>
                  <a:srgbClr val="000000"/>
                </a:solidFill>
                <a:effectLst/>
                <a:latin typeface="Arial" panose="020B0604020202020204" pitchFamily="34" charset="0"/>
              </a:rPr>
              <a:t>whichever is later</a:t>
            </a:r>
            <a:r>
              <a:rPr lang="en-US" sz="1600" b="0" i="0" dirty="0">
                <a:solidFill>
                  <a:srgbClr val="000000"/>
                </a:solidFill>
                <a:effectLst/>
                <a:latin typeface="Arial" panose="020B0604020202020204" pitchFamily="34" charset="0"/>
              </a:rPr>
              <a:t>.</a:t>
            </a:r>
          </a:p>
          <a:p>
            <a:pPr>
              <a:lnSpc>
                <a:spcPct val="150000"/>
              </a:lnSpc>
              <a:spcAft>
                <a:spcPts val="1200"/>
              </a:spcAft>
              <a:buFont typeface="Arial" panose="020B0604020202020204" pitchFamily="34" charset="0"/>
              <a:buChar char="•"/>
            </a:pPr>
            <a:r>
              <a:rPr lang="en-US" sz="1600" b="0" i="0" dirty="0">
                <a:solidFill>
                  <a:srgbClr val="000000"/>
                </a:solidFill>
                <a:effectLst/>
                <a:latin typeface="Arial" panose="020B0604020202020204" pitchFamily="34" charset="0"/>
              </a:rPr>
              <a:t>Forms can be stored electronically</a:t>
            </a:r>
            <a:r>
              <a:rPr lang="en-US" sz="1600" dirty="0">
                <a:solidFill>
                  <a:srgbClr val="000000"/>
                </a:solidFill>
                <a:latin typeface="Arial" panose="020B0604020202020204" pitchFamily="34" charset="0"/>
              </a:rPr>
              <a:t> OR you </a:t>
            </a:r>
            <a:r>
              <a:rPr lang="en-US" sz="1600" b="0" i="0" dirty="0">
                <a:solidFill>
                  <a:srgbClr val="000000"/>
                </a:solidFill>
                <a:effectLst/>
                <a:latin typeface="Arial" panose="020B0604020202020204" pitchFamily="34" charset="0"/>
              </a:rPr>
              <a:t>may retain completed paper forms with original handwritten signatures on-site or at an off-site storage facility for the required retention period, as long as you are able to present Forms I-9 within </a:t>
            </a:r>
            <a:r>
              <a:rPr lang="en-US" sz="1600" b="1" i="0" dirty="0">
                <a:solidFill>
                  <a:srgbClr val="000000"/>
                </a:solidFill>
                <a:effectLst/>
                <a:latin typeface="Arial" panose="020B0604020202020204" pitchFamily="34" charset="0"/>
              </a:rPr>
              <a:t>three business days </a:t>
            </a:r>
            <a:r>
              <a:rPr lang="en-US" sz="1600" b="0" i="0" dirty="0">
                <a:solidFill>
                  <a:srgbClr val="000000"/>
                </a:solidFill>
                <a:effectLst/>
                <a:latin typeface="Arial" panose="020B0604020202020204" pitchFamily="34" charset="0"/>
              </a:rPr>
              <a:t>of an inspection.</a:t>
            </a:r>
          </a:p>
          <a:p>
            <a:pPr>
              <a:lnSpc>
                <a:spcPct val="150000"/>
              </a:lnSpc>
              <a:spcAft>
                <a:spcPts val="1200"/>
              </a:spcAft>
              <a:buFont typeface="Arial" panose="020B0604020202020204" pitchFamily="34" charset="0"/>
              <a:buChar char="•"/>
            </a:pPr>
            <a:r>
              <a:rPr lang="en-US" sz="1600" b="0" i="0" dirty="0">
                <a:solidFill>
                  <a:srgbClr val="000000"/>
                </a:solidFill>
                <a:effectLst/>
                <a:latin typeface="Arial" panose="020B0604020202020204" pitchFamily="34" charset="0"/>
              </a:rPr>
              <a:t>They should be kept </a:t>
            </a:r>
            <a:r>
              <a:rPr lang="en-US" sz="1600" b="1" i="0" dirty="0">
                <a:solidFill>
                  <a:srgbClr val="000000"/>
                </a:solidFill>
                <a:effectLst/>
                <a:latin typeface="Arial" panose="020B0604020202020204" pitchFamily="34" charset="0"/>
              </a:rPr>
              <a:t>separately from personnel files </a:t>
            </a:r>
            <a:r>
              <a:rPr lang="en-US" sz="1600" b="0" i="0" dirty="0">
                <a:solidFill>
                  <a:srgbClr val="000000"/>
                </a:solidFill>
                <a:effectLst/>
                <a:latin typeface="Arial" panose="020B0604020202020204" pitchFamily="34" charset="0"/>
              </a:rPr>
              <a:t>but </a:t>
            </a:r>
            <a:r>
              <a:rPr lang="en-US" sz="1600" b="1" i="0" dirty="0">
                <a:solidFill>
                  <a:srgbClr val="000000"/>
                </a:solidFill>
                <a:effectLst/>
                <a:latin typeface="Arial" panose="020B0604020202020204" pitchFamily="34" charset="0"/>
              </a:rPr>
              <a:t>securely</a:t>
            </a:r>
            <a:r>
              <a:rPr lang="en-US" sz="1600" b="0" i="0" dirty="0">
                <a:solidFill>
                  <a:srgbClr val="000000"/>
                </a:solidFill>
                <a:effectLst/>
                <a:latin typeface="Arial" panose="020B0604020202020204" pitchFamily="34" charset="0"/>
              </a:rPr>
              <a:t> and with limited access.</a:t>
            </a:r>
            <a:endParaRPr lang="en-US" altLang="en-US" dirty="0">
              <a:latin typeface="Arial" panose="020B0604020202020204" pitchFamily="34" charset="0"/>
            </a:endParaRPr>
          </a:p>
        </p:txBody>
      </p:sp>
      <p:pic>
        <p:nvPicPr>
          <p:cNvPr id="3" name="Picture 2">
            <a:extLst>
              <a:ext uri="{FF2B5EF4-FFF2-40B4-BE49-F238E27FC236}">
                <a16:creationId xmlns:a16="http://schemas.microsoft.com/office/drawing/2014/main" id="{7A5F314A-C7AA-B3FA-A685-F8835A788CEF}"/>
              </a:ext>
            </a:extLst>
          </p:cNvPr>
          <p:cNvPicPr>
            <a:picLocks noChangeAspect="1"/>
          </p:cNvPicPr>
          <p:nvPr/>
        </p:nvPicPr>
        <p:blipFill>
          <a:blip r:embed="rId3"/>
          <a:stretch>
            <a:fillRect/>
          </a:stretch>
        </p:blipFill>
        <p:spPr>
          <a:xfrm>
            <a:off x="8241837" y="1905000"/>
            <a:ext cx="3610378" cy="2209800"/>
          </a:xfrm>
          <a:prstGeom prst="rect">
            <a:avLst/>
          </a:prstGeom>
        </p:spPr>
      </p:pic>
    </p:spTree>
    <p:extLst>
      <p:ext uri="{BB962C8B-B14F-4D97-AF65-F5344CB8AC3E}">
        <p14:creationId xmlns:p14="http://schemas.microsoft.com/office/powerpoint/2010/main" val="3870057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562991EC-BCFE-255F-0EE1-B9E4CF162774}"/>
              </a:ext>
            </a:extLst>
          </p:cNvPr>
          <p:cNvSpPr>
            <a:spLocks noGrp="1"/>
          </p:cNvSpPr>
          <p:nvPr>
            <p:ph type="title"/>
          </p:nvPr>
        </p:nvSpPr>
        <p:spPr/>
        <p:txBody>
          <a:bodyPr/>
          <a:lstStyle/>
          <a:p>
            <a:r>
              <a:rPr lang="en-US" b="1" i="0" dirty="0">
                <a:solidFill>
                  <a:srgbClr val="000000"/>
                </a:solidFill>
                <a:effectLst/>
              </a:rPr>
              <a:t>Citizenship Status Discrimination</a:t>
            </a:r>
            <a:br>
              <a:rPr lang="en-US" sz="1600" b="1" i="0" dirty="0">
                <a:solidFill>
                  <a:srgbClr val="000000"/>
                </a:solidFill>
                <a:effectLst/>
                <a:latin typeface="source_sans_pro_regular"/>
              </a:rPr>
            </a:br>
            <a:endParaRPr lang="en-US" altLang="en-US" sz="1800" b="1" dirty="0"/>
          </a:p>
        </p:txBody>
      </p:sp>
      <p:sp>
        <p:nvSpPr>
          <p:cNvPr id="30723" name="Slide Number Placeholder 2">
            <a:extLst>
              <a:ext uri="{FF2B5EF4-FFF2-40B4-BE49-F238E27FC236}">
                <a16:creationId xmlns:a16="http://schemas.microsoft.com/office/drawing/2014/main" id="{4F619403-D52B-DFE4-69F9-0C98679F4830}"/>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860DB33A-BA75-4429-BC98-8E85EF637CD6}" type="slidenum">
              <a:rPr lang="en-US" altLang="en-US" smtClean="0">
                <a:latin typeface="Arial" panose="020B0604020202020204" pitchFamily="34" charset="0"/>
              </a:rPr>
              <a:pPr/>
              <a:t>14</a:t>
            </a:fld>
            <a:endParaRPr lang="en-US" altLang="en-US">
              <a:latin typeface="Arial" panose="020B0604020202020204" pitchFamily="34" charset="0"/>
            </a:endParaRPr>
          </a:p>
        </p:txBody>
      </p:sp>
      <p:sp>
        <p:nvSpPr>
          <p:cNvPr id="26628" name="TextBox 1">
            <a:extLst>
              <a:ext uri="{FF2B5EF4-FFF2-40B4-BE49-F238E27FC236}">
                <a16:creationId xmlns:a16="http://schemas.microsoft.com/office/drawing/2014/main" id="{E4F436C5-6DF9-F99F-963E-1D1C5C4B3A54}"/>
              </a:ext>
            </a:extLst>
          </p:cNvPr>
          <p:cNvSpPr txBox="1">
            <a:spLocks noChangeArrowheads="1"/>
          </p:cNvSpPr>
          <p:nvPr/>
        </p:nvSpPr>
        <p:spPr bwMode="auto">
          <a:xfrm>
            <a:off x="381000" y="1422162"/>
            <a:ext cx="11176000" cy="2723823"/>
          </a:xfrm>
          <a:prstGeom prst="rect">
            <a:avLst/>
          </a:prstGeom>
          <a:solidFill>
            <a:schemeClr val="bg1"/>
          </a:solidFill>
          <a:ln>
            <a:noFill/>
          </a:ln>
        </p:spPr>
        <p:txBody>
          <a:bodyPr>
            <a:spAutoFit/>
          </a:bodyPr>
          <a:lstStyle>
            <a:lvl1pPr marL="285750" indent="-28575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l">
              <a:lnSpc>
                <a:spcPct val="150000"/>
              </a:lnSpc>
              <a:buFont typeface="Arial" panose="020B0604020202020204" pitchFamily="34" charset="0"/>
              <a:buChar char="•"/>
            </a:pPr>
            <a:r>
              <a:rPr lang="en-US" b="0" i="0" dirty="0">
                <a:solidFill>
                  <a:srgbClr val="000000"/>
                </a:solidFill>
                <a:effectLst/>
                <a:latin typeface="Arial" panose="020B0604020202020204" pitchFamily="34" charset="0"/>
              </a:rPr>
              <a:t>Citizenship or immigration status discrimination is unlawful.  </a:t>
            </a:r>
          </a:p>
          <a:p>
            <a:pPr algn="l">
              <a:lnSpc>
                <a:spcPct val="150000"/>
              </a:lnSpc>
              <a:buFont typeface="Arial" panose="020B0604020202020204" pitchFamily="34" charset="0"/>
              <a:buChar char="•"/>
            </a:pPr>
            <a:r>
              <a:rPr lang="en-US" dirty="0">
                <a:solidFill>
                  <a:srgbClr val="000000"/>
                </a:solidFill>
                <a:latin typeface="Arial" panose="020B0604020202020204" pitchFamily="34" charset="0"/>
              </a:rPr>
              <a:t>This </a:t>
            </a:r>
            <a:r>
              <a:rPr lang="en-US" b="0" i="0" dirty="0">
                <a:solidFill>
                  <a:srgbClr val="000000"/>
                </a:solidFill>
                <a:effectLst/>
                <a:latin typeface="Arial" panose="020B0604020202020204" pitchFamily="34" charset="0"/>
              </a:rPr>
              <a:t>occurs when an employer treats someone diﬀerently when hiring, firing, or recruiting because of the person’s real or perceived citizenship or immigration status. </a:t>
            </a:r>
          </a:p>
          <a:p>
            <a:pPr algn="l"/>
            <a:endParaRPr lang="en-US" b="0" i="0" dirty="0">
              <a:solidFill>
                <a:srgbClr val="000000"/>
              </a:solidFill>
              <a:effectLst/>
              <a:latin typeface="Arial" panose="020B0604020202020204" pitchFamily="34" charset="0"/>
            </a:endParaRPr>
          </a:p>
          <a:p>
            <a:pPr algn="l"/>
            <a:r>
              <a:rPr lang="en-US" b="0" i="0" dirty="0">
                <a:solidFill>
                  <a:srgbClr val="000000"/>
                </a:solidFill>
                <a:effectLst/>
                <a:latin typeface="Arial" panose="020B0604020202020204" pitchFamily="34" charset="0"/>
              </a:rPr>
              <a:t>Note: </a:t>
            </a:r>
          </a:p>
          <a:p>
            <a:r>
              <a:rPr lang="en-US" b="0" i="0" dirty="0">
                <a:solidFill>
                  <a:srgbClr val="000000"/>
                </a:solidFill>
                <a:effectLst/>
                <a:latin typeface="Arial" panose="020B0604020202020204" pitchFamily="34" charset="0"/>
              </a:rPr>
              <a:t>	There are very rare situations where an employer can take an individual’s citizenship or immigration status into account, such as when a law, executive order, regulation, or government contract requires employers to limit a position to a particular citizenship status (i.e. positions involving national security). </a:t>
            </a:r>
          </a:p>
        </p:txBody>
      </p:sp>
      <p:pic>
        <p:nvPicPr>
          <p:cNvPr id="3" name="Picture 2">
            <a:extLst>
              <a:ext uri="{FF2B5EF4-FFF2-40B4-BE49-F238E27FC236}">
                <a16:creationId xmlns:a16="http://schemas.microsoft.com/office/drawing/2014/main" id="{97A9BD68-622C-69C4-B57D-CC2DE5828A6A}"/>
              </a:ext>
            </a:extLst>
          </p:cNvPr>
          <p:cNvPicPr>
            <a:picLocks noChangeAspect="1"/>
          </p:cNvPicPr>
          <p:nvPr/>
        </p:nvPicPr>
        <p:blipFill>
          <a:blip r:embed="rId2"/>
          <a:stretch>
            <a:fillRect/>
          </a:stretch>
        </p:blipFill>
        <p:spPr>
          <a:xfrm>
            <a:off x="4482892" y="4277891"/>
            <a:ext cx="2972215" cy="199100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1B62E-61A7-A83F-5D27-88876E4ED311}"/>
            </a:ext>
          </a:extLst>
        </p:cNvPr>
        <p:cNvGrpSpPr/>
        <p:nvPr/>
      </p:nvGrpSpPr>
      <p:grpSpPr>
        <a:xfrm>
          <a:off x="0" y="0"/>
          <a:ext cx="0" cy="0"/>
          <a:chOff x="0" y="0"/>
          <a:chExt cx="0" cy="0"/>
        </a:xfrm>
      </p:grpSpPr>
      <p:sp>
        <p:nvSpPr>
          <p:cNvPr id="30722" name="Title 1">
            <a:extLst>
              <a:ext uri="{FF2B5EF4-FFF2-40B4-BE49-F238E27FC236}">
                <a16:creationId xmlns:a16="http://schemas.microsoft.com/office/drawing/2014/main" id="{02F3407A-76CC-897F-8B6C-0333C023708B}"/>
              </a:ext>
            </a:extLst>
          </p:cNvPr>
          <p:cNvSpPr>
            <a:spLocks noGrp="1"/>
          </p:cNvSpPr>
          <p:nvPr>
            <p:ph type="title"/>
          </p:nvPr>
        </p:nvSpPr>
        <p:spPr/>
        <p:txBody>
          <a:bodyPr/>
          <a:lstStyle/>
          <a:p>
            <a:r>
              <a:rPr lang="en-US" b="1" i="0" dirty="0">
                <a:solidFill>
                  <a:srgbClr val="000000"/>
                </a:solidFill>
                <a:effectLst/>
              </a:rPr>
              <a:t>Unlawful Employment Civil Penalties</a:t>
            </a:r>
            <a:br>
              <a:rPr lang="en-US" sz="1400" b="1" i="0" dirty="0">
                <a:solidFill>
                  <a:srgbClr val="000000"/>
                </a:solidFill>
                <a:effectLst/>
                <a:latin typeface="source_sans_pro_regular"/>
              </a:rPr>
            </a:br>
            <a:br>
              <a:rPr lang="en-US" sz="1600" b="1" i="0" dirty="0">
                <a:solidFill>
                  <a:srgbClr val="000000"/>
                </a:solidFill>
                <a:effectLst/>
                <a:latin typeface="source_sans_pro_regular"/>
              </a:rPr>
            </a:br>
            <a:endParaRPr lang="en-US" altLang="en-US" sz="1800" b="1" dirty="0"/>
          </a:p>
        </p:txBody>
      </p:sp>
      <p:sp>
        <p:nvSpPr>
          <p:cNvPr id="30723" name="Slide Number Placeholder 2">
            <a:extLst>
              <a:ext uri="{FF2B5EF4-FFF2-40B4-BE49-F238E27FC236}">
                <a16:creationId xmlns:a16="http://schemas.microsoft.com/office/drawing/2014/main" id="{A4FF7D88-164F-1293-5C98-8B9C1ABC4C56}"/>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860DB33A-BA75-4429-BC98-8E85EF637CD6}" type="slidenum">
              <a:rPr lang="en-US" altLang="en-US" smtClean="0">
                <a:latin typeface="Arial" panose="020B0604020202020204" pitchFamily="34" charset="0"/>
              </a:rPr>
              <a:pPr/>
              <a:t>15</a:t>
            </a:fld>
            <a:endParaRPr lang="en-US" altLang="en-US">
              <a:latin typeface="Arial" panose="020B0604020202020204" pitchFamily="34" charset="0"/>
            </a:endParaRPr>
          </a:p>
        </p:txBody>
      </p:sp>
      <p:sp>
        <p:nvSpPr>
          <p:cNvPr id="26628" name="TextBox 1">
            <a:extLst>
              <a:ext uri="{FF2B5EF4-FFF2-40B4-BE49-F238E27FC236}">
                <a16:creationId xmlns:a16="http://schemas.microsoft.com/office/drawing/2014/main" id="{2552052C-6EC8-431C-A991-8E07DB64DCAA}"/>
              </a:ext>
            </a:extLst>
          </p:cNvPr>
          <p:cNvSpPr txBox="1">
            <a:spLocks noChangeArrowheads="1"/>
          </p:cNvSpPr>
          <p:nvPr/>
        </p:nvSpPr>
        <p:spPr bwMode="auto">
          <a:xfrm>
            <a:off x="381000" y="1371600"/>
            <a:ext cx="11176000" cy="4524315"/>
          </a:xfrm>
          <a:prstGeom prst="rect">
            <a:avLst/>
          </a:prstGeom>
          <a:solidFill>
            <a:schemeClr val="bg1"/>
          </a:solidFill>
          <a:ln>
            <a:noFill/>
          </a:ln>
        </p:spPr>
        <p:txBody>
          <a:bodyPr>
            <a:spAutoFit/>
          </a:bodyPr>
          <a:lstStyle>
            <a:lvl1pPr marL="285750" indent="-28575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l">
              <a:buFont typeface="Wingdings" panose="05000000000000000000" pitchFamily="2" charset="2"/>
              <a:buChar char="Ø"/>
            </a:pPr>
            <a:r>
              <a:rPr lang="en-US" b="0" i="0" dirty="0">
                <a:solidFill>
                  <a:srgbClr val="000000"/>
                </a:solidFill>
                <a:effectLst/>
                <a:latin typeface="Arial" panose="020B0604020202020204" pitchFamily="34" charset="0"/>
              </a:rPr>
              <a:t>DHS or an administrative law judge may impose penalties if an investigation reveals that you </a:t>
            </a:r>
            <a:r>
              <a:rPr lang="en-US" b="1" i="0" dirty="0">
                <a:solidFill>
                  <a:srgbClr val="000000"/>
                </a:solidFill>
                <a:effectLst/>
                <a:latin typeface="Arial" panose="020B0604020202020204" pitchFamily="34" charset="0"/>
              </a:rPr>
              <a:t>knowingly hired or knowingly </a:t>
            </a:r>
            <a:r>
              <a:rPr lang="en-US" i="0" dirty="0">
                <a:solidFill>
                  <a:srgbClr val="000000"/>
                </a:solidFill>
                <a:effectLst/>
                <a:latin typeface="Arial" panose="020B0604020202020204" pitchFamily="34" charset="0"/>
              </a:rPr>
              <a:t>continued to employ </a:t>
            </a:r>
            <a:r>
              <a:rPr lang="en-US" b="0" i="0" dirty="0">
                <a:solidFill>
                  <a:srgbClr val="000000"/>
                </a:solidFill>
                <a:effectLst/>
                <a:latin typeface="Arial" panose="020B0604020202020204" pitchFamily="34" charset="0"/>
              </a:rPr>
              <a:t>an unauthorized immigrant.</a:t>
            </a:r>
          </a:p>
          <a:p>
            <a:pPr marL="0" indent="0" algn="l"/>
            <a:endParaRPr lang="en-US" b="0" i="0" dirty="0">
              <a:solidFill>
                <a:srgbClr val="000000"/>
              </a:solidFill>
              <a:effectLst/>
              <a:latin typeface="Arial" panose="020B0604020202020204" pitchFamily="34" charset="0"/>
            </a:endParaRPr>
          </a:p>
          <a:p>
            <a:pPr algn="l">
              <a:buFont typeface="Wingdings" panose="05000000000000000000" pitchFamily="2" charset="2"/>
              <a:buChar char="Ø"/>
            </a:pPr>
            <a:r>
              <a:rPr lang="en-US" b="0" i="0" dirty="0">
                <a:solidFill>
                  <a:srgbClr val="000000"/>
                </a:solidFill>
                <a:effectLst/>
                <a:latin typeface="Arial" panose="020B0604020202020204" pitchFamily="34" charset="0"/>
              </a:rPr>
              <a:t>DHS will issue a </a:t>
            </a:r>
            <a:r>
              <a:rPr lang="en-US" b="1" i="0" dirty="0">
                <a:solidFill>
                  <a:srgbClr val="000000"/>
                </a:solidFill>
                <a:effectLst/>
                <a:latin typeface="Arial" panose="020B0604020202020204" pitchFamily="34" charset="0"/>
              </a:rPr>
              <a:t>Notice of Intent to Fine </a:t>
            </a:r>
            <a:r>
              <a:rPr lang="en-US" b="0" i="0" dirty="0">
                <a:solidFill>
                  <a:srgbClr val="000000"/>
                </a:solidFill>
                <a:effectLst/>
                <a:latin typeface="Arial" panose="020B0604020202020204" pitchFamily="34" charset="0"/>
              </a:rPr>
              <a:t>(NIF) when it intends to impose penalties. If you receive an NIF, you may request a </a:t>
            </a:r>
            <a:r>
              <a:rPr lang="en-US" b="1" i="0" dirty="0">
                <a:solidFill>
                  <a:srgbClr val="000000"/>
                </a:solidFill>
                <a:effectLst/>
                <a:latin typeface="Arial" panose="020B0604020202020204" pitchFamily="34" charset="0"/>
              </a:rPr>
              <a:t>hearing before an administrative law judge</a:t>
            </a:r>
            <a:r>
              <a:rPr lang="en-US" b="0" i="0" dirty="0">
                <a:solidFill>
                  <a:srgbClr val="000000"/>
                </a:solidFill>
                <a:effectLst/>
                <a:latin typeface="Arial" panose="020B0604020202020204" pitchFamily="34" charset="0"/>
              </a:rPr>
              <a:t>. If DHS does not receive your hearing request within 30 days, DHS will impose the penalty and issue a Final Order, which </a:t>
            </a:r>
            <a:r>
              <a:rPr lang="en-US" b="1" i="0" dirty="0">
                <a:solidFill>
                  <a:srgbClr val="000000"/>
                </a:solidFill>
                <a:effectLst/>
                <a:latin typeface="Arial" panose="020B0604020202020204" pitchFamily="34" charset="0"/>
              </a:rPr>
              <a:t>cannot be appealed</a:t>
            </a:r>
            <a:r>
              <a:rPr lang="en-US" b="0" i="0" dirty="0">
                <a:solidFill>
                  <a:srgbClr val="000000"/>
                </a:solidFill>
                <a:effectLst/>
                <a:latin typeface="Arial" panose="020B0604020202020204" pitchFamily="34" charset="0"/>
              </a:rPr>
              <a:t>.</a:t>
            </a:r>
          </a:p>
          <a:p>
            <a:pPr marL="0" indent="0" algn="l"/>
            <a:endParaRPr lang="en-US" b="0" i="0" dirty="0">
              <a:solidFill>
                <a:srgbClr val="000000"/>
              </a:solidFill>
              <a:effectLst/>
              <a:latin typeface="Arial" panose="020B0604020202020204" pitchFamily="34" charset="0"/>
            </a:endParaRPr>
          </a:p>
          <a:p>
            <a:pPr algn="l">
              <a:buFont typeface="Wingdings" panose="05000000000000000000" pitchFamily="2" charset="2"/>
              <a:buChar char="Ø"/>
            </a:pPr>
            <a:r>
              <a:rPr lang="en-US" b="0" i="0" dirty="0">
                <a:solidFill>
                  <a:srgbClr val="000000"/>
                </a:solidFill>
                <a:effectLst/>
                <a:latin typeface="Arial" panose="020B0604020202020204" pitchFamily="34" charset="0"/>
              </a:rPr>
              <a:t>If DHS or an administrative law judge determines that you have knowingly hired unauthorized immigrants (or are continuing to employ immigrants knowing they are or have become unauthorized to work in the United States), they may order you to </a:t>
            </a:r>
            <a:r>
              <a:rPr lang="en-US" b="1" i="0" dirty="0">
                <a:solidFill>
                  <a:srgbClr val="000000"/>
                </a:solidFill>
                <a:effectLst/>
                <a:latin typeface="Arial" panose="020B0604020202020204" pitchFamily="34" charset="0"/>
              </a:rPr>
              <a:t>cease and desist </a:t>
            </a:r>
            <a:r>
              <a:rPr lang="en-US" b="0" i="0" dirty="0">
                <a:solidFill>
                  <a:srgbClr val="000000"/>
                </a:solidFill>
                <a:effectLst/>
                <a:latin typeface="Arial" panose="020B0604020202020204" pitchFamily="34" charset="0"/>
              </a:rPr>
              <a:t>from such activity and pay a </a:t>
            </a:r>
            <a:r>
              <a:rPr lang="en-US" b="1" i="0" dirty="0">
                <a:solidFill>
                  <a:srgbClr val="000000"/>
                </a:solidFill>
                <a:effectLst/>
                <a:latin typeface="Arial" panose="020B0604020202020204" pitchFamily="34" charset="0"/>
              </a:rPr>
              <a:t>civil money penalty </a:t>
            </a:r>
            <a:r>
              <a:rPr lang="en-US" b="0" i="0" dirty="0">
                <a:solidFill>
                  <a:srgbClr val="000000"/>
                </a:solidFill>
                <a:effectLst/>
                <a:latin typeface="Arial" panose="020B0604020202020204" pitchFamily="34" charset="0"/>
              </a:rPr>
              <a:t>for each oﬀense.</a:t>
            </a:r>
          </a:p>
          <a:p>
            <a:pPr algn="l">
              <a:buFont typeface="Wingdings" panose="05000000000000000000" pitchFamily="2" charset="2"/>
              <a:buChar char="Ø"/>
            </a:pPr>
            <a:endParaRPr lang="en-US" b="0" i="0" dirty="0">
              <a:effectLst/>
              <a:latin typeface="Arial" panose="020B0604020202020204" pitchFamily="34" charset="0"/>
            </a:endParaRPr>
          </a:p>
          <a:p>
            <a:pPr algn="l">
              <a:buFont typeface="Wingdings" panose="05000000000000000000" pitchFamily="2" charset="2"/>
              <a:buChar char="Ø"/>
            </a:pPr>
            <a:r>
              <a:rPr lang="en-US" dirty="0">
                <a:latin typeface="Arial" panose="020B0604020202020204" pitchFamily="34" charset="0"/>
              </a:rPr>
              <a:t>Repeated violations- If</a:t>
            </a:r>
            <a:r>
              <a:rPr lang="en-US" b="0" i="0" dirty="0">
                <a:effectLst/>
                <a:latin typeface="Arial" panose="020B0604020202020204" pitchFamily="34" charset="0"/>
              </a:rPr>
              <a:t> the </a:t>
            </a:r>
            <a:r>
              <a:rPr lang="en-US" b="1" i="0" dirty="0">
                <a:effectLst/>
                <a:latin typeface="Arial" panose="020B0604020202020204" pitchFamily="34" charset="0"/>
              </a:rPr>
              <a:t>attorney general </a:t>
            </a:r>
            <a:r>
              <a:rPr lang="en-US" b="0" i="0" dirty="0">
                <a:effectLst/>
                <a:latin typeface="Arial" panose="020B0604020202020204" pitchFamily="34" charset="0"/>
              </a:rPr>
              <a:t>has reasonable cause to believe you engaged in a pattern or practice of employment, recruitment, they may </a:t>
            </a:r>
            <a:r>
              <a:rPr lang="en-US" b="1" i="0" dirty="0">
                <a:effectLst/>
                <a:latin typeface="Arial" panose="020B0604020202020204" pitchFamily="34" charset="0"/>
              </a:rPr>
              <a:t>bring civil action in the appropriate U.S. District Court </a:t>
            </a:r>
            <a:r>
              <a:rPr lang="en-US" b="0" i="0" dirty="0">
                <a:effectLst/>
                <a:latin typeface="Arial" panose="020B0604020202020204" pitchFamily="34" charset="0"/>
              </a:rPr>
              <a:t>requesting relief, including a </a:t>
            </a:r>
            <a:r>
              <a:rPr lang="en-US" b="1" i="0" dirty="0">
                <a:effectLst/>
                <a:latin typeface="Arial" panose="020B0604020202020204" pitchFamily="34" charset="0"/>
              </a:rPr>
              <a:t>permanent or temporary injunction, restraining order, or other order against you or your business.</a:t>
            </a:r>
          </a:p>
        </p:txBody>
      </p:sp>
      <p:pic>
        <p:nvPicPr>
          <p:cNvPr id="30725" name="Picture 1">
            <a:extLst>
              <a:ext uri="{FF2B5EF4-FFF2-40B4-BE49-F238E27FC236}">
                <a16:creationId xmlns:a16="http://schemas.microsoft.com/office/drawing/2014/main" id="{A6E30B40-6604-20C8-55A9-3C0C86C23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425"/>
          <a:stretch>
            <a:fillRect/>
          </a:stretch>
        </p:blipFill>
        <p:spPr bwMode="auto">
          <a:xfrm>
            <a:off x="10204450" y="0"/>
            <a:ext cx="1352550" cy="131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526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CC568-9C86-860E-7B1A-A12AA0A6CDA5}"/>
            </a:ext>
          </a:extLst>
        </p:cNvPr>
        <p:cNvGrpSpPr/>
        <p:nvPr/>
      </p:nvGrpSpPr>
      <p:grpSpPr>
        <a:xfrm>
          <a:off x="0" y="0"/>
          <a:ext cx="0" cy="0"/>
          <a:chOff x="0" y="0"/>
          <a:chExt cx="0" cy="0"/>
        </a:xfrm>
      </p:grpSpPr>
      <p:sp>
        <p:nvSpPr>
          <p:cNvPr id="30722" name="Title 1">
            <a:extLst>
              <a:ext uri="{FF2B5EF4-FFF2-40B4-BE49-F238E27FC236}">
                <a16:creationId xmlns:a16="http://schemas.microsoft.com/office/drawing/2014/main" id="{0D70E4E5-9D37-7636-B676-7957871EEA7E}"/>
              </a:ext>
            </a:extLst>
          </p:cNvPr>
          <p:cNvSpPr>
            <a:spLocks noGrp="1"/>
          </p:cNvSpPr>
          <p:nvPr>
            <p:ph type="title"/>
          </p:nvPr>
        </p:nvSpPr>
        <p:spPr/>
        <p:txBody>
          <a:bodyPr/>
          <a:lstStyle/>
          <a:p>
            <a:r>
              <a:rPr lang="en-US" sz="1800" b="1" i="0" dirty="0">
                <a:solidFill>
                  <a:srgbClr val="000000"/>
                </a:solidFill>
                <a:effectLst/>
              </a:rPr>
              <a:t>Unlawful Employment Criminal Penalties</a:t>
            </a:r>
            <a:br>
              <a:rPr lang="en-US" sz="1400" b="1" i="0" dirty="0">
                <a:solidFill>
                  <a:srgbClr val="000000"/>
                </a:solidFill>
                <a:effectLst/>
                <a:latin typeface="source_sans_pro_regular"/>
              </a:rPr>
            </a:br>
            <a:br>
              <a:rPr lang="en-US" sz="1600" b="1" i="0" dirty="0">
                <a:solidFill>
                  <a:srgbClr val="000000"/>
                </a:solidFill>
                <a:effectLst/>
                <a:latin typeface="source_sans_pro_regular"/>
              </a:rPr>
            </a:br>
            <a:endParaRPr lang="en-US" altLang="en-US" sz="1800" b="1" dirty="0"/>
          </a:p>
        </p:txBody>
      </p:sp>
      <p:sp>
        <p:nvSpPr>
          <p:cNvPr id="30723" name="Slide Number Placeholder 2">
            <a:extLst>
              <a:ext uri="{FF2B5EF4-FFF2-40B4-BE49-F238E27FC236}">
                <a16:creationId xmlns:a16="http://schemas.microsoft.com/office/drawing/2014/main" id="{3B4CC7C8-CB84-0EF6-367B-37753280526D}"/>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860DB33A-BA75-4429-BC98-8E85EF637CD6}" type="slidenum">
              <a:rPr lang="en-US" altLang="en-US" smtClean="0">
                <a:latin typeface="Arial" panose="020B0604020202020204" pitchFamily="34" charset="0"/>
              </a:rPr>
              <a:pPr/>
              <a:t>16</a:t>
            </a:fld>
            <a:endParaRPr lang="en-US" altLang="en-US">
              <a:latin typeface="Arial" panose="020B0604020202020204" pitchFamily="34" charset="0"/>
            </a:endParaRPr>
          </a:p>
        </p:txBody>
      </p:sp>
      <p:sp>
        <p:nvSpPr>
          <p:cNvPr id="26628" name="TextBox 1">
            <a:extLst>
              <a:ext uri="{FF2B5EF4-FFF2-40B4-BE49-F238E27FC236}">
                <a16:creationId xmlns:a16="http://schemas.microsoft.com/office/drawing/2014/main" id="{5D302FEB-92BA-1DD2-AB01-852E9D8B80C4}"/>
              </a:ext>
            </a:extLst>
          </p:cNvPr>
          <p:cNvSpPr txBox="1">
            <a:spLocks noChangeArrowheads="1"/>
          </p:cNvSpPr>
          <p:nvPr/>
        </p:nvSpPr>
        <p:spPr bwMode="auto">
          <a:xfrm>
            <a:off x="381000" y="1371600"/>
            <a:ext cx="11430000" cy="3888244"/>
          </a:xfrm>
          <a:prstGeom prst="rect">
            <a:avLst/>
          </a:prstGeom>
          <a:solidFill>
            <a:schemeClr val="bg1"/>
          </a:solidFill>
          <a:ln>
            <a:noFill/>
          </a:ln>
        </p:spPr>
        <p:txBody>
          <a:bodyPr wrap="square">
            <a:spAutoFit/>
          </a:bodyPr>
          <a:lstStyle>
            <a:lvl1pPr marL="285750" indent="-28575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l">
              <a:spcAft>
                <a:spcPts val="825"/>
              </a:spcAft>
            </a:pPr>
            <a:r>
              <a:rPr lang="en-US" sz="1600" b="1" i="0" dirty="0">
                <a:solidFill>
                  <a:srgbClr val="000000"/>
                </a:solidFill>
                <a:effectLst/>
                <a:latin typeface="Arial" panose="020B0604020202020204" pitchFamily="34" charset="0"/>
              </a:rPr>
              <a:t>Employers Engaging in a Pattern or Practice of Knowingly Hiring or Continuing to Employ Unauthorized Immigrants</a:t>
            </a:r>
          </a:p>
          <a:p>
            <a:pPr algn="l"/>
            <a:r>
              <a:rPr lang="en-US" sz="1600" b="0" i="0" dirty="0">
                <a:solidFill>
                  <a:srgbClr val="000000"/>
                </a:solidFill>
                <a:effectLst/>
                <a:latin typeface="Arial" panose="020B0604020202020204" pitchFamily="34" charset="0"/>
              </a:rPr>
              <a:t>	If you or your business are convicted of having engaged in a pattern or practice of knowingly hiring unauthorized immigrants (or continuing to employ immigrants knowing they are or have become unauthorized to work in the United States), you may face fines and/or six months imprisonment.</a:t>
            </a:r>
          </a:p>
          <a:p>
            <a:pPr algn="l"/>
            <a:endParaRPr lang="en-US" sz="1600" b="0" i="0" dirty="0">
              <a:solidFill>
                <a:srgbClr val="000000"/>
              </a:solidFill>
              <a:effectLst/>
              <a:latin typeface="Arial" panose="020B0604020202020204" pitchFamily="34" charset="0"/>
            </a:endParaRPr>
          </a:p>
          <a:p>
            <a:pPr algn="l"/>
            <a:r>
              <a:rPr lang="en-US" sz="1600" b="1" dirty="0">
                <a:solidFill>
                  <a:srgbClr val="000000"/>
                </a:solidFill>
                <a:latin typeface="Arial" panose="020B0604020202020204" pitchFamily="34" charset="0"/>
              </a:rPr>
              <a:t>Employees </a:t>
            </a:r>
            <a:r>
              <a:rPr lang="en-US" sz="1600" b="1" dirty="0">
                <a:solidFill>
                  <a:srgbClr val="000000"/>
                </a:solidFill>
                <a:effectLst/>
                <a:latin typeface="Arial" panose="020B0604020202020204" pitchFamily="34" charset="0"/>
              </a:rPr>
              <a:t>Engaging in Fraud or False Statements, or Otherwise Misusing Visas, Immigration Permits, and Identity Documents</a:t>
            </a:r>
          </a:p>
          <a:p>
            <a:pPr algn="l"/>
            <a:endParaRPr lang="en-US" sz="1600" b="1" dirty="0">
              <a:solidFill>
                <a:srgbClr val="000000"/>
              </a:solidFill>
              <a:effectLst/>
              <a:latin typeface="Arial" panose="020B0604020202020204" pitchFamily="34" charset="0"/>
            </a:endParaRPr>
          </a:p>
          <a:p>
            <a:pPr algn="l"/>
            <a:r>
              <a:rPr lang="en-US" sz="1600" b="0" i="0" dirty="0">
                <a:solidFill>
                  <a:srgbClr val="000000"/>
                </a:solidFill>
                <a:effectLst/>
                <a:latin typeface="Arial" panose="020B0604020202020204" pitchFamily="34" charset="0"/>
              </a:rPr>
              <a:t>	</a:t>
            </a:r>
            <a:r>
              <a:rPr lang="en-US" sz="1600" dirty="0">
                <a:solidFill>
                  <a:srgbClr val="000000"/>
                </a:solidFill>
                <a:latin typeface="Arial" panose="020B0604020202020204" pitchFamily="34" charset="0"/>
              </a:rPr>
              <a:t>Employee</a:t>
            </a:r>
            <a:r>
              <a:rPr lang="en-US" sz="1600" b="0" i="0" dirty="0">
                <a:solidFill>
                  <a:srgbClr val="000000"/>
                </a:solidFill>
                <a:effectLst/>
                <a:latin typeface="Arial" panose="020B0604020202020204" pitchFamily="34" charset="0"/>
              </a:rPr>
              <a:t> may be fined and/or imprisoned for up to five years if </a:t>
            </a:r>
            <a:r>
              <a:rPr lang="en-US" sz="1600" dirty="0">
                <a:solidFill>
                  <a:srgbClr val="000000"/>
                </a:solidFill>
                <a:latin typeface="Arial" panose="020B0604020202020204" pitchFamily="34" charset="0"/>
              </a:rPr>
              <a:t>they</a:t>
            </a:r>
            <a:r>
              <a:rPr lang="en-US" sz="1600" b="0" i="0" dirty="0">
                <a:solidFill>
                  <a:srgbClr val="000000"/>
                </a:solidFill>
                <a:effectLst/>
                <a:latin typeface="Arial" panose="020B0604020202020204" pitchFamily="34" charset="0"/>
              </a:rPr>
              <a:t>:</a:t>
            </a:r>
          </a:p>
          <a:p>
            <a:pPr algn="l"/>
            <a:endParaRPr lang="en-US" sz="1600" b="0" i="0" dirty="0">
              <a:solidFill>
                <a:srgbClr val="000000"/>
              </a:solidFill>
              <a:effectLst/>
              <a:latin typeface="Arial" panose="020B0604020202020204" pitchFamily="34" charset="0"/>
            </a:endParaRPr>
          </a:p>
          <a:p>
            <a:pPr marL="914400" algn="l">
              <a:buFont typeface="Arial" panose="020B0604020202020204" pitchFamily="34" charset="0"/>
              <a:buChar char="•"/>
            </a:pPr>
            <a:r>
              <a:rPr lang="en-US" sz="1600" b="0" i="0" dirty="0">
                <a:solidFill>
                  <a:srgbClr val="000000"/>
                </a:solidFill>
                <a:effectLst/>
                <a:latin typeface="Arial" panose="020B0604020202020204" pitchFamily="34" charset="0"/>
              </a:rPr>
              <a:t>Make a false statement or attestation to satisfy the employment eligibility verification requirements;  </a:t>
            </a:r>
          </a:p>
          <a:p>
            <a:pPr marL="914400" algn="l">
              <a:buFont typeface="Arial" panose="020B0604020202020204" pitchFamily="34" charset="0"/>
              <a:buChar char="•"/>
            </a:pPr>
            <a:r>
              <a:rPr lang="en-US" sz="1600" b="0" i="0" dirty="0">
                <a:solidFill>
                  <a:srgbClr val="000000"/>
                </a:solidFill>
                <a:effectLst/>
                <a:latin typeface="Arial" panose="020B0604020202020204" pitchFamily="34" charset="0"/>
              </a:rPr>
              <a:t>Use fraudulent identification or employment authorization documents; or</a:t>
            </a:r>
          </a:p>
          <a:p>
            <a:pPr marL="914400" algn="l">
              <a:buFont typeface="Arial" panose="020B0604020202020204" pitchFamily="34" charset="0"/>
              <a:buChar char="•"/>
            </a:pPr>
            <a:r>
              <a:rPr lang="en-US" sz="1600" b="0" i="0" dirty="0">
                <a:solidFill>
                  <a:srgbClr val="000000"/>
                </a:solidFill>
                <a:effectLst/>
                <a:latin typeface="Arial" panose="020B0604020202020204" pitchFamily="34" charset="0"/>
              </a:rPr>
              <a:t>Use documents that were lawfully issued to another person.</a:t>
            </a:r>
          </a:p>
          <a:p>
            <a:pPr algn="l">
              <a:buFont typeface="Arial" panose="020B0604020202020204" pitchFamily="34" charset="0"/>
              <a:buChar char="•"/>
            </a:pPr>
            <a:endParaRPr lang="en-US" sz="1600" b="0" i="0" dirty="0">
              <a:solidFill>
                <a:srgbClr val="000000"/>
              </a:solidFill>
              <a:effectLst/>
              <a:latin typeface="Arial" panose="020B0604020202020204" pitchFamily="34" charset="0"/>
            </a:endParaRPr>
          </a:p>
          <a:p>
            <a:pPr algn="l"/>
            <a:r>
              <a:rPr lang="en-US" sz="1600" b="0" i="0" dirty="0">
                <a:solidFill>
                  <a:srgbClr val="000000"/>
                </a:solidFill>
                <a:effectLst/>
                <a:latin typeface="Arial" panose="020B0604020202020204" pitchFamily="34" charset="0"/>
              </a:rPr>
              <a:t>Other federal criminal statutes may provide higher penalties in certain fraud cases.</a:t>
            </a:r>
          </a:p>
        </p:txBody>
      </p:sp>
      <p:pic>
        <p:nvPicPr>
          <p:cNvPr id="3" name="Picture 2">
            <a:extLst>
              <a:ext uri="{FF2B5EF4-FFF2-40B4-BE49-F238E27FC236}">
                <a16:creationId xmlns:a16="http://schemas.microsoft.com/office/drawing/2014/main" id="{88ABB79D-D7F8-8122-8569-7687F1D6C1FC}"/>
              </a:ext>
            </a:extLst>
          </p:cNvPr>
          <p:cNvPicPr>
            <a:picLocks noChangeAspect="1"/>
          </p:cNvPicPr>
          <p:nvPr/>
        </p:nvPicPr>
        <p:blipFill>
          <a:blip r:embed="rId2"/>
          <a:stretch>
            <a:fillRect/>
          </a:stretch>
        </p:blipFill>
        <p:spPr>
          <a:xfrm>
            <a:off x="8552995" y="4181133"/>
            <a:ext cx="3258005" cy="2448267"/>
          </a:xfrm>
          <a:prstGeom prst="rect">
            <a:avLst/>
          </a:prstGeom>
        </p:spPr>
      </p:pic>
    </p:spTree>
    <p:extLst>
      <p:ext uri="{BB962C8B-B14F-4D97-AF65-F5344CB8AC3E}">
        <p14:creationId xmlns:p14="http://schemas.microsoft.com/office/powerpoint/2010/main" val="3350937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61A4D7DB-4A9D-36A0-43F0-06030C3A8548}"/>
              </a:ext>
            </a:extLst>
          </p:cNvPr>
          <p:cNvSpPr>
            <a:spLocks noGrp="1"/>
          </p:cNvSpPr>
          <p:nvPr>
            <p:ph type="title"/>
          </p:nvPr>
        </p:nvSpPr>
        <p:spPr>
          <a:xfrm>
            <a:off x="397598" y="381000"/>
            <a:ext cx="11176000" cy="377825"/>
          </a:xfrm>
        </p:spPr>
        <p:txBody>
          <a:bodyPr/>
          <a:lstStyle/>
          <a:p>
            <a:r>
              <a:rPr lang="en-US" altLang="en-US" sz="3200" b="1" dirty="0"/>
              <a:t>HR PRACTICES and I-9 – Summary </a:t>
            </a:r>
          </a:p>
        </p:txBody>
      </p:sp>
      <p:sp>
        <p:nvSpPr>
          <p:cNvPr id="32771" name="Slide Number Placeholder 2">
            <a:extLst>
              <a:ext uri="{FF2B5EF4-FFF2-40B4-BE49-F238E27FC236}">
                <a16:creationId xmlns:a16="http://schemas.microsoft.com/office/drawing/2014/main" id="{B3779D27-85A9-5A68-2FEB-6D0BBF488E88}"/>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D63735DC-57D1-42A1-8230-40444149F80E}" type="slidenum">
              <a:rPr lang="en-US" altLang="en-US" smtClean="0">
                <a:latin typeface="Arial" panose="020B0604020202020204" pitchFamily="34" charset="0"/>
              </a:rPr>
              <a:pPr/>
              <a:t>17</a:t>
            </a:fld>
            <a:endParaRPr lang="en-US" altLang="en-US">
              <a:latin typeface="Arial" panose="020B0604020202020204" pitchFamily="34" charset="0"/>
            </a:endParaRPr>
          </a:p>
        </p:txBody>
      </p:sp>
      <p:sp>
        <p:nvSpPr>
          <p:cNvPr id="32772" name="TextBox 1">
            <a:extLst>
              <a:ext uri="{FF2B5EF4-FFF2-40B4-BE49-F238E27FC236}">
                <a16:creationId xmlns:a16="http://schemas.microsoft.com/office/drawing/2014/main" id="{CB1E7BA8-0773-7AC9-DE32-E94E942789F5}"/>
              </a:ext>
            </a:extLst>
          </p:cNvPr>
          <p:cNvSpPr txBox="1">
            <a:spLocks noChangeArrowheads="1"/>
          </p:cNvSpPr>
          <p:nvPr/>
        </p:nvSpPr>
        <p:spPr bwMode="auto">
          <a:xfrm>
            <a:off x="397598" y="1564675"/>
            <a:ext cx="11318152" cy="2712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457200" indent="-457200">
              <a:lnSpc>
                <a:spcPct val="150000"/>
              </a:lnSpc>
              <a:buAutoNum type="arabicPeriod"/>
            </a:pPr>
            <a:r>
              <a:rPr lang="en-US" altLang="en-US" sz="2400" b="1" dirty="0">
                <a:latin typeface="Arial" panose="020B0604020202020204" pitchFamily="34" charset="0"/>
              </a:rPr>
              <a:t>Fully follow I-9 instructions.</a:t>
            </a:r>
          </a:p>
          <a:p>
            <a:pPr marL="457200" indent="-457200">
              <a:lnSpc>
                <a:spcPct val="150000"/>
              </a:lnSpc>
              <a:buAutoNum type="arabicPeriod"/>
            </a:pPr>
            <a:r>
              <a:rPr lang="en-US" altLang="en-US" sz="2400" b="1" dirty="0">
                <a:latin typeface="Arial" panose="020B0604020202020204" pitchFamily="34" charset="0"/>
              </a:rPr>
              <a:t>Maintain and store correctly.</a:t>
            </a:r>
          </a:p>
          <a:p>
            <a:pPr marL="457200" indent="-457200">
              <a:lnSpc>
                <a:spcPct val="150000"/>
              </a:lnSpc>
              <a:buAutoNum type="arabicPeriod"/>
            </a:pPr>
            <a:r>
              <a:rPr lang="en-US" altLang="en-US" sz="2400" b="1" dirty="0">
                <a:latin typeface="Arial" panose="020B0604020202020204" pitchFamily="34" charset="0"/>
              </a:rPr>
              <a:t>Tracking expirations (alerts; compliant audits).</a:t>
            </a:r>
          </a:p>
          <a:p>
            <a:pPr marL="457200" indent="-457200">
              <a:lnSpc>
                <a:spcPct val="150000"/>
              </a:lnSpc>
              <a:buAutoNum type="arabicPeriod"/>
            </a:pPr>
            <a:r>
              <a:rPr lang="en-US" altLang="en-US" sz="2400" b="1" dirty="0">
                <a:latin typeface="Arial" panose="020B0604020202020204" pitchFamily="34" charset="0"/>
              </a:rPr>
              <a:t>Conduct proper re-verification only when required.</a:t>
            </a:r>
          </a:p>
          <a:p>
            <a:pPr marL="457200" indent="-457200">
              <a:lnSpc>
                <a:spcPct val="150000"/>
              </a:lnSpc>
              <a:buAutoNum type="arabicPeriod"/>
            </a:pPr>
            <a:endParaRPr lang="en-US" altLang="en-US" sz="2000" dirty="0">
              <a:latin typeface="Arial" panose="020B0604020202020204" pitchFamily="34" charset="0"/>
            </a:endParaRPr>
          </a:p>
        </p:txBody>
      </p:sp>
      <p:pic>
        <p:nvPicPr>
          <p:cNvPr id="3" name="Picture 2">
            <a:extLst>
              <a:ext uri="{FF2B5EF4-FFF2-40B4-BE49-F238E27FC236}">
                <a16:creationId xmlns:a16="http://schemas.microsoft.com/office/drawing/2014/main" id="{0603FEB8-831C-84B5-E7D4-BA216A863565}"/>
              </a:ext>
            </a:extLst>
          </p:cNvPr>
          <p:cNvPicPr>
            <a:picLocks noChangeAspect="1"/>
          </p:cNvPicPr>
          <p:nvPr/>
        </p:nvPicPr>
        <p:blipFill>
          <a:blip r:embed="rId2"/>
          <a:stretch>
            <a:fillRect/>
          </a:stretch>
        </p:blipFill>
        <p:spPr>
          <a:xfrm>
            <a:off x="8397813" y="2921168"/>
            <a:ext cx="3310849" cy="2966653"/>
          </a:xfrm>
          <a:prstGeom prst="rect">
            <a:avLst/>
          </a:prstGeom>
        </p:spPr>
      </p:pic>
    </p:spTree>
    <p:extLst>
      <p:ext uri="{BB962C8B-B14F-4D97-AF65-F5344CB8AC3E}">
        <p14:creationId xmlns:p14="http://schemas.microsoft.com/office/powerpoint/2010/main" val="2208736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F765C-1E50-22A2-CF2D-B50459C7DC03}"/>
            </a:ext>
          </a:extLst>
        </p:cNvPr>
        <p:cNvGrpSpPr/>
        <p:nvPr/>
      </p:nvGrpSpPr>
      <p:grpSpPr>
        <a:xfrm>
          <a:off x="0" y="0"/>
          <a:ext cx="0" cy="0"/>
          <a:chOff x="0" y="0"/>
          <a:chExt cx="0" cy="0"/>
        </a:xfrm>
      </p:grpSpPr>
      <p:sp>
        <p:nvSpPr>
          <p:cNvPr id="26626" name="Title 1">
            <a:extLst>
              <a:ext uri="{FF2B5EF4-FFF2-40B4-BE49-F238E27FC236}">
                <a16:creationId xmlns:a16="http://schemas.microsoft.com/office/drawing/2014/main" id="{B0775A9A-62AB-8337-8E89-7F5CC8C7DB1F}"/>
              </a:ext>
            </a:extLst>
          </p:cNvPr>
          <p:cNvSpPr>
            <a:spLocks noGrp="1"/>
          </p:cNvSpPr>
          <p:nvPr>
            <p:ph type="title"/>
          </p:nvPr>
        </p:nvSpPr>
        <p:spPr>
          <a:xfrm>
            <a:off x="381000" y="381000"/>
            <a:ext cx="11176000" cy="533400"/>
          </a:xfrm>
        </p:spPr>
        <p:txBody>
          <a:bodyPr/>
          <a:lstStyle/>
          <a:p>
            <a:r>
              <a:rPr lang="en-US" altLang="en-US" sz="2800" b="1" dirty="0"/>
              <a:t>Inspection by Federal Agents</a:t>
            </a:r>
            <a:br>
              <a:rPr lang="en-US" altLang="en-US" b="1" dirty="0"/>
            </a:br>
            <a:br>
              <a:rPr lang="en-US" altLang="en-US" b="1" dirty="0"/>
            </a:br>
            <a:endParaRPr lang="en-US" altLang="en-US" dirty="0"/>
          </a:p>
        </p:txBody>
      </p:sp>
      <p:sp>
        <p:nvSpPr>
          <p:cNvPr id="26627" name="TextBox 2">
            <a:extLst>
              <a:ext uri="{FF2B5EF4-FFF2-40B4-BE49-F238E27FC236}">
                <a16:creationId xmlns:a16="http://schemas.microsoft.com/office/drawing/2014/main" id="{5B86A9E4-E646-1633-2E68-044BC74489BF}"/>
              </a:ext>
            </a:extLst>
          </p:cNvPr>
          <p:cNvSpPr txBox="1">
            <a:spLocks noChangeArrowheads="1"/>
          </p:cNvSpPr>
          <p:nvPr/>
        </p:nvSpPr>
        <p:spPr bwMode="auto">
          <a:xfrm>
            <a:off x="381000" y="1600200"/>
            <a:ext cx="11430000" cy="37189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a:lnSpc>
                <a:spcPct val="150000"/>
              </a:lnSpc>
              <a:spcAft>
                <a:spcPts val="1200"/>
              </a:spcAft>
              <a:buFont typeface="Arial" panose="020B0604020202020204" pitchFamily="34" charset="0"/>
              <a:buChar char="•"/>
            </a:pPr>
            <a:r>
              <a:rPr lang="en-US" dirty="0">
                <a:latin typeface="Arial" panose="020B0604020202020204" pitchFamily="34" charset="0"/>
              </a:rPr>
              <a:t>The INA specifically authorizes DHS, </a:t>
            </a:r>
            <a:r>
              <a:rPr lang="en-US" dirty="0" err="1">
                <a:latin typeface="Arial" panose="020B0604020202020204" pitchFamily="34" charset="0"/>
              </a:rPr>
              <a:t>IER</a:t>
            </a:r>
            <a:r>
              <a:rPr lang="en-US" dirty="0">
                <a:latin typeface="Arial" panose="020B0604020202020204" pitchFamily="34" charset="0"/>
              </a:rPr>
              <a:t>, and DOL officers to inspect Forms I-9, including any copies of employees’ documents retained with the corresponding Form I-9.</a:t>
            </a:r>
          </a:p>
          <a:p>
            <a:pPr algn="just">
              <a:lnSpc>
                <a:spcPct val="150000"/>
              </a:lnSpc>
              <a:spcAft>
                <a:spcPts val="1200"/>
              </a:spcAft>
              <a:buFont typeface="Arial" panose="020B0604020202020204" pitchFamily="34" charset="0"/>
              <a:buChar char="•"/>
            </a:pPr>
            <a:r>
              <a:rPr lang="en-US" b="0" i="0" dirty="0">
                <a:effectLst/>
                <a:latin typeface="Arial" panose="020B0604020202020204" pitchFamily="34" charset="0"/>
              </a:rPr>
              <a:t>Officers will give you a minimum of </a:t>
            </a:r>
            <a:r>
              <a:rPr lang="en-US" b="1" i="0" dirty="0">
                <a:effectLst/>
                <a:latin typeface="Arial" panose="020B0604020202020204" pitchFamily="34" charset="0"/>
              </a:rPr>
              <a:t>three business days’ notice </a:t>
            </a:r>
            <a:r>
              <a:rPr lang="en-US" b="0" i="0" dirty="0">
                <a:effectLst/>
                <a:latin typeface="Arial" panose="020B0604020202020204" pitchFamily="34" charset="0"/>
              </a:rPr>
              <a:t>before starting an inspection.</a:t>
            </a:r>
          </a:p>
          <a:p>
            <a:pPr algn="just">
              <a:lnSpc>
                <a:spcPct val="150000"/>
              </a:lnSpc>
              <a:spcAft>
                <a:spcPts val="1200"/>
              </a:spcAft>
              <a:buFont typeface="Arial" panose="020B0604020202020204" pitchFamily="34" charset="0"/>
              <a:buChar char="•"/>
            </a:pPr>
            <a:r>
              <a:rPr lang="en-US" dirty="0">
                <a:latin typeface="Arial" panose="020B0604020202020204" pitchFamily="34" charset="0"/>
              </a:rPr>
              <a:t>They need to present you with an official </a:t>
            </a:r>
            <a:r>
              <a:rPr lang="en-US" b="1" dirty="0">
                <a:latin typeface="Arial" panose="020B0604020202020204" pitchFamily="34" charset="0"/>
              </a:rPr>
              <a:t>Notice of Inspection (NOI).</a:t>
            </a:r>
            <a:endParaRPr lang="en-US" dirty="0">
              <a:latin typeface="Arial" panose="020B0604020202020204" pitchFamily="34" charset="0"/>
            </a:endParaRPr>
          </a:p>
          <a:p>
            <a:pPr algn="just">
              <a:lnSpc>
                <a:spcPct val="150000"/>
              </a:lnSpc>
              <a:spcAft>
                <a:spcPts val="1200"/>
              </a:spcAft>
              <a:buFont typeface="Arial" panose="020B0604020202020204" pitchFamily="34" charset="0"/>
              <a:buChar char="•"/>
            </a:pPr>
            <a:r>
              <a:rPr lang="en-US" b="0" i="0" dirty="0">
                <a:effectLst/>
                <a:latin typeface="Arial" panose="020B0604020202020204" pitchFamily="34" charset="0"/>
              </a:rPr>
              <a:t>Officials may also use </a:t>
            </a:r>
            <a:r>
              <a:rPr lang="en-US" b="1" i="0" dirty="0">
                <a:effectLst/>
                <a:latin typeface="Arial" panose="020B0604020202020204" pitchFamily="34" charset="0"/>
              </a:rPr>
              <a:t>subpoenas and warrants </a:t>
            </a:r>
            <a:r>
              <a:rPr lang="en-US" b="0" i="0" dirty="0">
                <a:effectLst/>
                <a:latin typeface="Arial" panose="020B0604020202020204" pitchFamily="34" charset="0"/>
              </a:rPr>
              <a:t>to obtain the forms without providing three days’ notice.</a:t>
            </a:r>
            <a:endParaRPr lang="en-US" dirty="0"/>
          </a:p>
          <a:p>
            <a:pPr marL="0" indent="0" algn="just">
              <a:lnSpc>
                <a:spcPct val="150000"/>
              </a:lnSpc>
              <a:spcAft>
                <a:spcPts val="1200"/>
              </a:spcAft>
            </a:pPr>
            <a:endParaRPr lang="en-US" altLang="en-US" dirty="0">
              <a:latin typeface="Arial" panose="020B0604020202020204" pitchFamily="34" charset="0"/>
            </a:endParaRPr>
          </a:p>
          <a:p>
            <a:pPr marL="0" indent="0" algn="just">
              <a:lnSpc>
                <a:spcPct val="150000"/>
              </a:lnSpc>
              <a:spcAft>
                <a:spcPts val="1200"/>
              </a:spcAft>
            </a:pPr>
            <a:endParaRPr lang="en-US" altLang="en-US" dirty="0">
              <a:latin typeface="Arial" panose="020B0604020202020204" pitchFamily="34" charset="0"/>
            </a:endParaRPr>
          </a:p>
        </p:txBody>
      </p:sp>
      <p:pic>
        <p:nvPicPr>
          <p:cNvPr id="3" name="Picture 2">
            <a:extLst>
              <a:ext uri="{FF2B5EF4-FFF2-40B4-BE49-F238E27FC236}">
                <a16:creationId xmlns:a16="http://schemas.microsoft.com/office/drawing/2014/main" id="{C4D01E90-E0DC-8A77-3E8E-4C4ACBEC3EA9}"/>
              </a:ext>
            </a:extLst>
          </p:cNvPr>
          <p:cNvPicPr>
            <a:picLocks noChangeAspect="1"/>
          </p:cNvPicPr>
          <p:nvPr/>
        </p:nvPicPr>
        <p:blipFill>
          <a:blip r:embed="rId3"/>
          <a:stretch>
            <a:fillRect/>
          </a:stretch>
        </p:blipFill>
        <p:spPr>
          <a:xfrm>
            <a:off x="8686800" y="4572000"/>
            <a:ext cx="2010056" cy="1667108"/>
          </a:xfrm>
          <a:prstGeom prst="rect">
            <a:avLst/>
          </a:prstGeom>
        </p:spPr>
      </p:pic>
    </p:spTree>
    <p:extLst>
      <p:ext uri="{BB962C8B-B14F-4D97-AF65-F5344CB8AC3E}">
        <p14:creationId xmlns:p14="http://schemas.microsoft.com/office/powerpoint/2010/main" val="810150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E027754-7C66-3C21-56C9-D0D8F859C05D}"/>
              </a:ext>
            </a:extLst>
          </p:cNvPr>
          <p:cNvSpPr>
            <a:spLocks noGrp="1"/>
          </p:cNvSpPr>
          <p:nvPr>
            <p:ph type="title"/>
          </p:nvPr>
        </p:nvSpPr>
        <p:spPr/>
        <p:txBody>
          <a:bodyPr/>
          <a:lstStyle/>
          <a:p>
            <a:r>
              <a:rPr lang="en-US" altLang="en-US" sz="1800" b="1" dirty="0"/>
              <a:t>RESPONDING TO A FORMAL I-9 Audit</a:t>
            </a:r>
          </a:p>
        </p:txBody>
      </p:sp>
      <p:sp>
        <p:nvSpPr>
          <p:cNvPr id="35843" name="Slide Number Placeholder 2">
            <a:extLst>
              <a:ext uri="{FF2B5EF4-FFF2-40B4-BE49-F238E27FC236}">
                <a16:creationId xmlns:a16="http://schemas.microsoft.com/office/drawing/2014/main" id="{5FF0D4B7-F340-A57C-ADCE-E42F1B793F8F}"/>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BE25154-0CD8-4644-B630-BFB5F8450C10}" type="slidenum">
              <a:rPr lang="en-US" altLang="en-US" smtClean="0">
                <a:latin typeface="Arial" panose="020B0604020202020204" pitchFamily="34" charset="0"/>
              </a:rPr>
              <a:pPr/>
              <a:t>19</a:t>
            </a:fld>
            <a:endParaRPr lang="en-US" altLang="en-US">
              <a:latin typeface="Arial" panose="020B0604020202020204" pitchFamily="34" charset="0"/>
            </a:endParaRPr>
          </a:p>
        </p:txBody>
      </p:sp>
      <p:sp>
        <p:nvSpPr>
          <p:cNvPr id="35844" name="TextBox 1">
            <a:extLst>
              <a:ext uri="{FF2B5EF4-FFF2-40B4-BE49-F238E27FC236}">
                <a16:creationId xmlns:a16="http://schemas.microsoft.com/office/drawing/2014/main" id="{D1E122A9-01ED-0B9B-9732-0D3A70C433C9}"/>
              </a:ext>
            </a:extLst>
          </p:cNvPr>
          <p:cNvSpPr txBox="1">
            <a:spLocks noChangeArrowheads="1"/>
          </p:cNvSpPr>
          <p:nvPr/>
        </p:nvSpPr>
        <p:spPr bwMode="auto">
          <a:xfrm>
            <a:off x="457200" y="1105157"/>
            <a:ext cx="9067800" cy="37286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nSpc>
                <a:spcPct val="150000"/>
              </a:lnSpc>
              <a:buFont typeface="Arial" panose="020B0604020202020204" pitchFamily="34" charset="0"/>
              <a:buChar char="•"/>
            </a:pPr>
            <a:r>
              <a:rPr lang="en-US" altLang="en-US" sz="2000" b="1" dirty="0">
                <a:latin typeface="Arial" panose="020B0604020202020204" pitchFamily="34" charset="0"/>
              </a:rPr>
              <a:t>Contact Legal Counsel Immediately.</a:t>
            </a:r>
          </a:p>
          <a:p>
            <a:pPr>
              <a:lnSpc>
                <a:spcPct val="150000"/>
              </a:lnSpc>
              <a:buFont typeface="Arial" panose="020B0604020202020204" pitchFamily="34" charset="0"/>
              <a:buChar char="•"/>
            </a:pPr>
            <a:r>
              <a:rPr lang="en-US" altLang="en-US" sz="2000" b="1" dirty="0">
                <a:latin typeface="Arial" panose="020B0604020202020204" pitchFamily="34" charset="0"/>
              </a:rPr>
              <a:t>Gather the requested I-9 forms and supporting documents for current employees and those separated in the last year. </a:t>
            </a:r>
          </a:p>
          <a:p>
            <a:pPr>
              <a:lnSpc>
                <a:spcPct val="150000"/>
              </a:lnSpc>
              <a:buFont typeface="Arial" panose="020B0604020202020204" pitchFamily="34" charset="0"/>
              <a:buChar char="•"/>
            </a:pPr>
            <a:r>
              <a:rPr lang="en-US" altLang="en-US" sz="2000" b="1" dirty="0">
                <a:latin typeface="Arial" panose="020B0604020202020204" pitchFamily="34" charset="0"/>
              </a:rPr>
              <a:t>Review records to determine whether corrections are necessary or appropriate.</a:t>
            </a:r>
          </a:p>
          <a:p>
            <a:pPr>
              <a:lnSpc>
                <a:spcPct val="150000"/>
              </a:lnSpc>
              <a:buFont typeface="Arial" panose="020B0604020202020204" pitchFamily="34" charset="0"/>
              <a:buChar char="•"/>
            </a:pPr>
            <a:r>
              <a:rPr lang="en-US" altLang="en-US" sz="2000" b="1" dirty="0">
                <a:latin typeface="Arial" panose="020B0604020202020204" pitchFamily="34" charset="0"/>
              </a:rPr>
              <a:t>Submitted requested documents to ICE.</a:t>
            </a:r>
          </a:p>
          <a:p>
            <a:pPr>
              <a:lnSpc>
                <a:spcPct val="150000"/>
              </a:lnSpc>
              <a:buFont typeface="Arial" panose="020B0604020202020204" pitchFamily="34" charset="0"/>
              <a:buChar char="•"/>
            </a:pPr>
            <a:r>
              <a:rPr lang="en-US" altLang="en-US" sz="2000" b="1" dirty="0">
                <a:latin typeface="Arial" panose="020B0604020202020204" pitchFamily="34" charset="0"/>
              </a:rPr>
              <a:t>Ensure compliance with California- specific regulations as to I-9  Audits (AB450). </a:t>
            </a:r>
            <a:endParaRPr lang="en-US" sz="2000" b="0" i="0" dirty="0">
              <a:solidFill>
                <a:srgbClr val="000000"/>
              </a:solidFill>
              <a:effectLst/>
              <a:latin typeface="Arial" panose="020B0604020202020204" pitchFamily="34" charset="0"/>
            </a:endParaRPr>
          </a:p>
        </p:txBody>
      </p:sp>
      <p:pic>
        <p:nvPicPr>
          <p:cNvPr id="35845" name="Picture 1">
            <a:extLst>
              <a:ext uri="{FF2B5EF4-FFF2-40B4-BE49-F238E27FC236}">
                <a16:creationId xmlns:a16="http://schemas.microsoft.com/office/drawing/2014/main" id="{1B99899C-8B18-3A14-BA6E-7AFFD896B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8563" y="1662112"/>
            <a:ext cx="210343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9D898-DC17-97F2-92A0-1C0AE71C8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62C5F2-D47A-8226-8530-BA1D5058E156}"/>
              </a:ext>
            </a:extLst>
          </p:cNvPr>
          <p:cNvSpPr>
            <a:spLocks noGrp="1"/>
          </p:cNvSpPr>
          <p:nvPr>
            <p:ph type="title"/>
          </p:nvPr>
        </p:nvSpPr>
        <p:spPr>
          <a:xfrm>
            <a:off x="586409" y="251295"/>
            <a:ext cx="7285382" cy="757928"/>
          </a:xfrm>
        </p:spPr>
        <p:txBody>
          <a:bodyPr/>
          <a:lstStyle/>
          <a:p>
            <a:pPr marL="0" indent="0">
              <a:buNone/>
            </a:pPr>
            <a:r>
              <a:rPr lang="en-US" dirty="0">
                <a:latin typeface="Arial" panose="020B0604020202020204" pitchFamily="34" charset="0"/>
                <a:cs typeface="Arial" panose="020B0604020202020204" pitchFamily="34" charset="0"/>
              </a:rPr>
              <a:t>Can’t Hear the Program?</a:t>
            </a:r>
          </a:p>
        </p:txBody>
      </p:sp>
      <p:sp>
        <p:nvSpPr>
          <p:cNvPr id="3" name="Content Placeholder 2">
            <a:extLst>
              <a:ext uri="{FF2B5EF4-FFF2-40B4-BE49-F238E27FC236}">
                <a16:creationId xmlns:a16="http://schemas.microsoft.com/office/drawing/2014/main" id="{0494ADEF-88EA-856B-1B8D-DEDE1D235580}"/>
              </a:ext>
            </a:extLst>
          </p:cNvPr>
          <p:cNvSpPr>
            <a:spLocks noGrp="1"/>
          </p:cNvSpPr>
          <p:nvPr>
            <p:ph sz="half" idx="2"/>
          </p:nvPr>
        </p:nvSpPr>
        <p:spPr/>
        <p:txBody>
          <a:bodyPr>
            <a:normAutofit/>
          </a:bodyPr>
          <a:lstStyle/>
          <a:p>
            <a:endParaRPr lang="en-US" sz="2400" dirty="0"/>
          </a:p>
          <a:p>
            <a:endParaRPr lang="en-US" sz="2400" dirty="0"/>
          </a:p>
        </p:txBody>
      </p:sp>
      <p:sp>
        <p:nvSpPr>
          <p:cNvPr id="7" name="TextBox 6">
            <a:extLst>
              <a:ext uri="{FF2B5EF4-FFF2-40B4-BE49-F238E27FC236}">
                <a16:creationId xmlns:a16="http://schemas.microsoft.com/office/drawing/2014/main" id="{CAC08083-2DE0-B8FB-2E19-F12A8CA32AD1}"/>
              </a:ext>
            </a:extLst>
          </p:cNvPr>
          <p:cNvSpPr txBox="1"/>
          <p:nvPr/>
        </p:nvSpPr>
        <p:spPr>
          <a:xfrm>
            <a:off x="1799739" y="1809641"/>
            <a:ext cx="3124200" cy="1015663"/>
          </a:xfrm>
          <a:prstGeom prst="rect">
            <a:avLst/>
          </a:prstGeom>
          <a:noFill/>
        </p:spPr>
        <p:txBody>
          <a:bodyPr wrap="square" rtlCol="0">
            <a:spAutoFit/>
          </a:bodyPr>
          <a:lstStyle/>
          <a:p>
            <a:r>
              <a:rPr lang="en-US" sz="2000" dirty="0">
                <a:latin typeface="Arial" panose="020B0604020202020204" pitchFamily="34" charset="0"/>
                <a:ea typeface="Open Sans" panose="020B0606030504020204" pitchFamily="34" charset="0"/>
              </a:rPr>
              <a:t>Click the three dots at the bottom of the screen and select Switch Audio.</a:t>
            </a:r>
          </a:p>
        </p:txBody>
      </p:sp>
      <p:pic>
        <p:nvPicPr>
          <p:cNvPr id="8" name="Picture 7">
            <a:extLst>
              <a:ext uri="{FF2B5EF4-FFF2-40B4-BE49-F238E27FC236}">
                <a16:creationId xmlns:a16="http://schemas.microsoft.com/office/drawing/2014/main" id="{CB6873F7-2202-1A2A-040D-9384263CA6D5}"/>
              </a:ext>
            </a:extLst>
          </p:cNvPr>
          <p:cNvPicPr>
            <a:picLocks noChangeAspect="1"/>
          </p:cNvPicPr>
          <p:nvPr/>
        </p:nvPicPr>
        <p:blipFill>
          <a:blip r:embed="rId2"/>
          <a:stretch>
            <a:fillRect/>
          </a:stretch>
        </p:blipFill>
        <p:spPr>
          <a:xfrm>
            <a:off x="2209800" y="3124200"/>
            <a:ext cx="2428875" cy="2333625"/>
          </a:xfrm>
          <a:prstGeom prst="rect">
            <a:avLst/>
          </a:prstGeom>
        </p:spPr>
      </p:pic>
      <p:sp>
        <p:nvSpPr>
          <p:cNvPr id="9" name="TextBox 8">
            <a:extLst>
              <a:ext uri="{FF2B5EF4-FFF2-40B4-BE49-F238E27FC236}">
                <a16:creationId xmlns:a16="http://schemas.microsoft.com/office/drawing/2014/main" id="{CB75B186-5503-16CB-D3C6-E795CD811710}"/>
              </a:ext>
            </a:extLst>
          </p:cNvPr>
          <p:cNvSpPr txBox="1"/>
          <p:nvPr/>
        </p:nvSpPr>
        <p:spPr>
          <a:xfrm>
            <a:off x="6228589" y="1809640"/>
            <a:ext cx="3233928" cy="1015663"/>
          </a:xfrm>
          <a:prstGeom prst="rect">
            <a:avLst/>
          </a:prstGeom>
          <a:noFill/>
        </p:spPr>
        <p:txBody>
          <a:bodyPr wrap="square" rtlCol="0">
            <a:spAutoFit/>
          </a:bodyPr>
          <a:lstStyle/>
          <a:p>
            <a:r>
              <a:rPr lang="en-US" sz="2000" dirty="0">
                <a:latin typeface="Arial" panose="020B0604020202020204" pitchFamily="34" charset="0"/>
                <a:ea typeface="Open Sans" panose="020B0606030504020204" pitchFamily="34" charset="0"/>
              </a:rPr>
              <a:t>Select your preferred method of connection for the webinar. </a:t>
            </a:r>
          </a:p>
        </p:txBody>
      </p:sp>
      <p:pic>
        <p:nvPicPr>
          <p:cNvPr id="10" name="Picture 9">
            <a:extLst>
              <a:ext uri="{FF2B5EF4-FFF2-40B4-BE49-F238E27FC236}">
                <a16:creationId xmlns:a16="http://schemas.microsoft.com/office/drawing/2014/main" id="{C7714069-1056-1CD1-689A-4AA9CD2A9AEB}"/>
              </a:ext>
            </a:extLst>
          </p:cNvPr>
          <p:cNvPicPr>
            <a:picLocks noChangeAspect="1"/>
          </p:cNvPicPr>
          <p:nvPr/>
        </p:nvPicPr>
        <p:blipFill>
          <a:blip r:embed="rId3"/>
          <a:stretch>
            <a:fillRect/>
          </a:stretch>
        </p:blipFill>
        <p:spPr>
          <a:xfrm>
            <a:off x="6228589" y="3032575"/>
            <a:ext cx="2523743" cy="2347311"/>
          </a:xfrm>
          <a:prstGeom prst="rect">
            <a:avLst/>
          </a:prstGeom>
        </p:spPr>
      </p:pic>
    </p:spTree>
    <p:extLst>
      <p:ext uri="{BB962C8B-B14F-4D97-AF65-F5344CB8AC3E}">
        <p14:creationId xmlns:p14="http://schemas.microsoft.com/office/powerpoint/2010/main" val="707339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B98AC-40BF-10A8-E890-87F68FE6A26A}"/>
            </a:ext>
          </a:extLst>
        </p:cNvPr>
        <p:cNvGrpSpPr/>
        <p:nvPr/>
      </p:nvGrpSpPr>
      <p:grpSpPr>
        <a:xfrm>
          <a:off x="0" y="0"/>
          <a:ext cx="0" cy="0"/>
          <a:chOff x="0" y="0"/>
          <a:chExt cx="0" cy="0"/>
        </a:xfrm>
      </p:grpSpPr>
      <p:sp>
        <p:nvSpPr>
          <p:cNvPr id="35842" name="Title 1">
            <a:extLst>
              <a:ext uri="{FF2B5EF4-FFF2-40B4-BE49-F238E27FC236}">
                <a16:creationId xmlns:a16="http://schemas.microsoft.com/office/drawing/2014/main" id="{3F9907ED-B835-02C6-26E9-F06031515035}"/>
              </a:ext>
            </a:extLst>
          </p:cNvPr>
          <p:cNvSpPr>
            <a:spLocks noGrp="1"/>
          </p:cNvSpPr>
          <p:nvPr>
            <p:ph type="title"/>
          </p:nvPr>
        </p:nvSpPr>
        <p:spPr/>
        <p:txBody>
          <a:bodyPr/>
          <a:lstStyle/>
          <a:p>
            <a:r>
              <a:rPr lang="en-US" altLang="en-US" b="1" dirty="0"/>
              <a:t>RESULTS OF I-9 Audit Outcomes</a:t>
            </a:r>
          </a:p>
        </p:txBody>
      </p:sp>
      <p:sp>
        <p:nvSpPr>
          <p:cNvPr id="35843" name="Slide Number Placeholder 2">
            <a:extLst>
              <a:ext uri="{FF2B5EF4-FFF2-40B4-BE49-F238E27FC236}">
                <a16:creationId xmlns:a16="http://schemas.microsoft.com/office/drawing/2014/main" id="{770FBAC7-7F77-8A10-91A1-3855B3160EA6}"/>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BE25154-0CD8-4644-B630-BFB5F8450C10}" type="slidenum">
              <a:rPr lang="en-US" altLang="en-US" smtClean="0">
                <a:latin typeface="Arial" panose="020B0604020202020204" pitchFamily="34" charset="0"/>
              </a:rPr>
              <a:pPr/>
              <a:t>20</a:t>
            </a:fld>
            <a:endParaRPr lang="en-US" altLang="en-US">
              <a:latin typeface="Arial" panose="020B0604020202020204" pitchFamily="34" charset="0"/>
            </a:endParaRPr>
          </a:p>
        </p:txBody>
      </p:sp>
      <p:sp>
        <p:nvSpPr>
          <p:cNvPr id="35844" name="TextBox 1">
            <a:extLst>
              <a:ext uri="{FF2B5EF4-FFF2-40B4-BE49-F238E27FC236}">
                <a16:creationId xmlns:a16="http://schemas.microsoft.com/office/drawing/2014/main" id="{FC6AF3E5-4A71-04E6-FE25-B0118F72C235}"/>
              </a:ext>
            </a:extLst>
          </p:cNvPr>
          <p:cNvSpPr txBox="1">
            <a:spLocks noChangeArrowheads="1"/>
          </p:cNvSpPr>
          <p:nvPr/>
        </p:nvSpPr>
        <p:spPr bwMode="auto">
          <a:xfrm>
            <a:off x="457200" y="1105157"/>
            <a:ext cx="9067800" cy="37286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indent="0">
              <a:lnSpc>
                <a:spcPct val="150000"/>
              </a:lnSpc>
            </a:pPr>
            <a:r>
              <a:rPr lang="en-US" sz="2000" b="1" i="0" dirty="0">
                <a:solidFill>
                  <a:srgbClr val="000000"/>
                </a:solidFill>
                <a:effectLst/>
                <a:latin typeface="Arial" panose="020B0604020202020204" pitchFamily="34" charset="0"/>
              </a:rPr>
              <a:t>Following an I-9 Audit, </a:t>
            </a:r>
            <a:r>
              <a:rPr lang="en-US" sz="2000" b="1" dirty="0">
                <a:solidFill>
                  <a:srgbClr val="000000"/>
                </a:solidFill>
                <a:latin typeface="Arial" panose="020B0604020202020204" pitchFamily="34" charset="0"/>
              </a:rPr>
              <a:t>generally one of four outcomes: </a:t>
            </a:r>
          </a:p>
          <a:p>
            <a:pPr marL="0" indent="0">
              <a:lnSpc>
                <a:spcPct val="150000"/>
              </a:lnSpc>
            </a:pPr>
            <a:endParaRPr lang="en-US" sz="2000" i="0" dirty="0">
              <a:solidFill>
                <a:srgbClr val="000000"/>
              </a:solidFill>
              <a:effectLst/>
              <a:latin typeface="Arial" panose="020B0604020202020204" pitchFamily="34" charset="0"/>
            </a:endParaRPr>
          </a:p>
          <a:p>
            <a:pPr marL="457200" indent="-457200">
              <a:lnSpc>
                <a:spcPct val="150000"/>
              </a:lnSpc>
              <a:buAutoNum type="arabicPeriod"/>
            </a:pPr>
            <a:r>
              <a:rPr lang="en-US" sz="2000" b="1" dirty="0">
                <a:solidFill>
                  <a:srgbClr val="000000"/>
                </a:solidFill>
                <a:latin typeface="Arial" panose="020B0604020202020204" pitchFamily="34" charset="0"/>
              </a:rPr>
              <a:t>Compliance Letter </a:t>
            </a:r>
            <a:r>
              <a:rPr lang="en-US" sz="2000" dirty="0">
                <a:solidFill>
                  <a:srgbClr val="000000"/>
                </a:solidFill>
                <a:latin typeface="Arial" panose="020B0604020202020204" pitchFamily="34" charset="0"/>
              </a:rPr>
              <a:t>– no violations</a:t>
            </a:r>
          </a:p>
          <a:p>
            <a:pPr marL="457200" indent="-457200">
              <a:lnSpc>
                <a:spcPct val="150000"/>
              </a:lnSpc>
              <a:buAutoNum type="arabicPeriod"/>
            </a:pPr>
            <a:r>
              <a:rPr lang="en-US" sz="2000" b="1" i="0" dirty="0">
                <a:solidFill>
                  <a:srgbClr val="000000"/>
                </a:solidFill>
                <a:effectLst/>
                <a:latin typeface="Arial" panose="020B0604020202020204" pitchFamily="34" charset="0"/>
              </a:rPr>
              <a:t>Notice</a:t>
            </a:r>
            <a:r>
              <a:rPr lang="en-US" sz="2000" b="1" dirty="0">
                <a:solidFill>
                  <a:srgbClr val="000000"/>
                </a:solidFill>
                <a:latin typeface="Arial" panose="020B0604020202020204" pitchFamily="34" charset="0"/>
              </a:rPr>
              <a:t> of Technical or Procedure Violation </a:t>
            </a:r>
            <a:r>
              <a:rPr lang="en-US" sz="2000" dirty="0">
                <a:solidFill>
                  <a:srgbClr val="000000"/>
                </a:solidFill>
                <a:latin typeface="Arial" panose="020B0604020202020204" pitchFamily="34" charset="0"/>
              </a:rPr>
              <a:t>– minor, correctable errors</a:t>
            </a:r>
          </a:p>
          <a:p>
            <a:pPr marL="457200" indent="-457200">
              <a:lnSpc>
                <a:spcPct val="150000"/>
              </a:lnSpc>
              <a:buAutoNum type="arabicPeriod"/>
            </a:pPr>
            <a:r>
              <a:rPr lang="en-US" sz="2000" b="1" i="0" dirty="0">
                <a:solidFill>
                  <a:srgbClr val="000000"/>
                </a:solidFill>
                <a:effectLst/>
                <a:latin typeface="Arial" panose="020B0604020202020204" pitchFamily="34" charset="0"/>
              </a:rPr>
              <a:t>Notice of </a:t>
            </a:r>
            <a:r>
              <a:rPr lang="en-US" sz="2000" b="1" dirty="0">
                <a:solidFill>
                  <a:srgbClr val="000000"/>
                </a:solidFill>
                <a:latin typeface="Arial" panose="020B0604020202020204" pitchFamily="34" charset="0"/>
              </a:rPr>
              <a:t>Suspect Documents </a:t>
            </a:r>
            <a:r>
              <a:rPr lang="en-US" sz="2000" dirty="0">
                <a:solidFill>
                  <a:srgbClr val="000000"/>
                </a:solidFill>
                <a:latin typeface="Arial" panose="020B0604020202020204" pitchFamily="34" charset="0"/>
              </a:rPr>
              <a:t>– identifies employees who have questionable work authorization and gives employers 10 days to resolve. </a:t>
            </a:r>
          </a:p>
          <a:p>
            <a:pPr marL="457200" indent="-457200">
              <a:lnSpc>
                <a:spcPct val="150000"/>
              </a:lnSpc>
              <a:buAutoNum type="arabicPeriod"/>
            </a:pPr>
            <a:r>
              <a:rPr lang="en-US" sz="2000" b="1" i="0" dirty="0">
                <a:solidFill>
                  <a:srgbClr val="000000"/>
                </a:solidFill>
                <a:effectLst/>
                <a:latin typeface="Arial" panose="020B0604020202020204" pitchFamily="34" charset="0"/>
              </a:rPr>
              <a:t>Notice of Intent to Fine </a:t>
            </a:r>
            <a:r>
              <a:rPr lang="en-US" sz="2000" i="0" dirty="0">
                <a:solidFill>
                  <a:srgbClr val="000000"/>
                </a:solidFill>
                <a:effectLst/>
                <a:latin typeface="Arial" panose="020B0604020202020204" pitchFamily="34" charset="0"/>
              </a:rPr>
              <a:t>– identifies violations which may result in civil or criminal penalties.</a:t>
            </a:r>
          </a:p>
        </p:txBody>
      </p:sp>
    </p:spTree>
    <p:extLst>
      <p:ext uri="{BB962C8B-B14F-4D97-AF65-F5344CB8AC3E}">
        <p14:creationId xmlns:p14="http://schemas.microsoft.com/office/powerpoint/2010/main" val="2450574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0B727-B5EA-5A88-024C-3C5A2E351EC0}"/>
            </a:ext>
          </a:extLst>
        </p:cNvPr>
        <p:cNvGrpSpPr/>
        <p:nvPr/>
      </p:nvGrpSpPr>
      <p:grpSpPr>
        <a:xfrm>
          <a:off x="0" y="0"/>
          <a:ext cx="0" cy="0"/>
          <a:chOff x="0" y="0"/>
          <a:chExt cx="0" cy="0"/>
        </a:xfrm>
      </p:grpSpPr>
      <p:sp>
        <p:nvSpPr>
          <p:cNvPr id="35842" name="Title 1">
            <a:extLst>
              <a:ext uri="{FF2B5EF4-FFF2-40B4-BE49-F238E27FC236}">
                <a16:creationId xmlns:a16="http://schemas.microsoft.com/office/drawing/2014/main" id="{536D8277-5CEA-F624-738A-90E9686B5532}"/>
              </a:ext>
            </a:extLst>
          </p:cNvPr>
          <p:cNvSpPr>
            <a:spLocks noGrp="1"/>
          </p:cNvSpPr>
          <p:nvPr>
            <p:ph type="title"/>
          </p:nvPr>
        </p:nvSpPr>
        <p:spPr/>
        <p:txBody>
          <a:bodyPr/>
          <a:lstStyle/>
          <a:p>
            <a:r>
              <a:rPr lang="en-US" altLang="en-US" sz="1800" b="1" dirty="0"/>
              <a:t>PREPARING FOR UNANNOUNCED IMMIGRATION VISIT (ICE RAID)</a:t>
            </a:r>
          </a:p>
        </p:txBody>
      </p:sp>
      <p:sp>
        <p:nvSpPr>
          <p:cNvPr id="35843" name="Slide Number Placeholder 2">
            <a:extLst>
              <a:ext uri="{FF2B5EF4-FFF2-40B4-BE49-F238E27FC236}">
                <a16:creationId xmlns:a16="http://schemas.microsoft.com/office/drawing/2014/main" id="{60D113F1-C1FA-E74F-C7D1-B196DA3A98D0}"/>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BE25154-0CD8-4644-B630-BFB5F8450C10}" type="slidenum">
              <a:rPr lang="en-US" altLang="en-US" smtClean="0">
                <a:latin typeface="Arial" panose="020B0604020202020204" pitchFamily="34" charset="0"/>
              </a:rPr>
              <a:pPr/>
              <a:t>21</a:t>
            </a:fld>
            <a:endParaRPr lang="en-US" altLang="en-US">
              <a:latin typeface="Arial" panose="020B0604020202020204" pitchFamily="34" charset="0"/>
            </a:endParaRPr>
          </a:p>
        </p:txBody>
      </p:sp>
      <p:sp>
        <p:nvSpPr>
          <p:cNvPr id="35844" name="TextBox 1">
            <a:extLst>
              <a:ext uri="{FF2B5EF4-FFF2-40B4-BE49-F238E27FC236}">
                <a16:creationId xmlns:a16="http://schemas.microsoft.com/office/drawing/2014/main" id="{BF1DBF74-4314-29AD-A1E4-01E54BBB3398}"/>
              </a:ext>
            </a:extLst>
          </p:cNvPr>
          <p:cNvSpPr txBox="1">
            <a:spLocks noChangeArrowheads="1"/>
          </p:cNvSpPr>
          <p:nvPr/>
        </p:nvSpPr>
        <p:spPr bwMode="auto">
          <a:xfrm>
            <a:off x="381000" y="1143000"/>
            <a:ext cx="10439400" cy="3324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nSpc>
                <a:spcPct val="150000"/>
              </a:lnSpc>
              <a:buFont typeface="Arial" panose="020B0604020202020204" pitchFamily="34" charset="0"/>
              <a:buChar char="•"/>
            </a:pPr>
            <a:r>
              <a:rPr lang="en-US" altLang="en-US" b="1" dirty="0">
                <a:latin typeface="Arial" panose="020B0604020202020204" pitchFamily="34" charset="0"/>
              </a:rPr>
              <a:t>Develop Raid Response Plan, to include: </a:t>
            </a:r>
            <a:endParaRPr lang="en-US" altLang="en-US" dirty="0">
              <a:latin typeface="Arial" panose="020B0604020202020204" pitchFamily="34" charset="0"/>
            </a:endParaRPr>
          </a:p>
          <a:p>
            <a:pPr lvl="1">
              <a:lnSpc>
                <a:spcPct val="150000"/>
              </a:lnSpc>
              <a:buFont typeface="Arial" panose="020B0604020202020204" pitchFamily="34" charset="0"/>
              <a:buChar char="•"/>
            </a:pPr>
            <a:r>
              <a:rPr lang="en-US" altLang="en-US" dirty="0">
                <a:latin typeface="Arial" panose="020B0604020202020204" pitchFamily="34" charset="0"/>
              </a:rPr>
              <a:t>Provide training for managers and frontline employees on how to address ICE</a:t>
            </a:r>
          </a:p>
          <a:p>
            <a:pPr lvl="1">
              <a:lnSpc>
                <a:spcPct val="150000"/>
              </a:lnSpc>
              <a:buFont typeface="Arial" panose="020B0604020202020204" pitchFamily="34" charset="0"/>
              <a:buChar char="•"/>
            </a:pPr>
            <a:r>
              <a:rPr lang="en-US" altLang="en-US" dirty="0">
                <a:latin typeface="Arial" panose="020B0604020202020204" pitchFamily="34" charset="0"/>
              </a:rPr>
              <a:t>Identify who will be point of contact for ICE and who will contact legal counsel</a:t>
            </a:r>
          </a:p>
          <a:p>
            <a:pPr lvl="1">
              <a:lnSpc>
                <a:spcPct val="150000"/>
              </a:lnSpc>
              <a:buFont typeface="Arial" panose="020B0604020202020204" pitchFamily="34" charset="0"/>
              <a:buChar char="•"/>
            </a:pPr>
            <a:r>
              <a:rPr lang="en-US" altLang="en-US" dirty="0">
                <a:latin typeface="Arial" panose="020B0604020202020204" pitchFamily="34" charset="0"/>
              </a:rPr>
              <a:t>Have plan for compiling and checking documents. </a:t>
            </a:r>
          </a:p>
          <a:p>
            <a:pPr marL="457200" lvl="1" indent="0">
              <a:lnSpc>
                <a:spcPct val="150000"/>
              </a:lnSpc>
            </a:pPr>
            <a:endParaRPr lang="en-US" altLang="en-US" dirty="0">
              <a:latin typeface="Arial" panose="020B0604020202020204" pitchFamily="34" charset="0"/>
            </a:endParaRPr>
          </a:p>
          <a:p>
            <a:pPr>
              <a:lnSpc>
                <a:spcPct val="150000"/>
              </a:lnSpc>
              <a:buFont typeface="Arial" panose="020B0604020202020204" pitchFamily="34" charset="0"/>
              <a:buChar char="•"/>
            </a:pPr>
            <a:endParaRPr lang="en-US" altLang="en-US" b="1" dirty="0">
              <a:latin typeface="Arial" panose="020B0604020202020204" pitchFamily="34" charset="0"/>
            </a:endParaRPr>
          </a:p>
          <a:p>
            <a:pPr>
              <a:lnSpc>
                <a:spcPct val="150000"/>
              </a:lnSpc>
              <a:buFont typeface="Arial" panose="020B0604020202020204" pitchFamily="34" charset="0"/>
              <a:buChar char="•"/>
            </a:pPr>
            <a:endParaRPr lang="en-US" altLang="en-US" b="1" dirty="0">
              <a:latin typeface="Arial" panose="020B0604020202020204" pitchFamily="34" charset="0"/>
            </a:endParaRPr>
          </a:p>
          <a:p>
            <a:pPr>
              <a:lnSpc>
                <a:spcPct val="150000"/>
              </a:lnSpc>
              <a:buFont typeface="Arial" panose="020B0604020202020204" pitchFamily="34" charset="0"/>
              <a:buChar char="•"/>
            </a:pPr>
            <a:endParaRPr lang="en-US" sz="1600" b="0" i="0" dirty="0">
              <a:solidFill>
                <a:srgbClr val="000000"/>
              </a:solidFill>
              <a:effectLst/>
              <a:latin typeface="Arial" panose="020B0604020202020204" pitchFamily="34" charset="0"/>
            </a:endParaRPr>
          </a:p>
        </p:txBody>
      </p:sp>
      <p:pic>
        <p:nvPicPr>
          <p:cNvPr id="3" name="Picture 2">
            <a:extLst>
              <a:ext uri="{FF2B5EF4-FFF2-40B4-BE49-F238E27FC236}">
                <a16:creationId xmlns:a16="http://schemas.microsoft.com/office/drawing/2014/main" id="{D69DEFB9-03E7-81F5-5FB2-79929C18D250}"/>
              </a:ext>
            </a:extLst>
          </p:cNvPr>
          <p:cNvPicPr>
            <a:picLocks noChangeAspect="1"/>
          </p:cNvPicPr>
          <p:nvPr/>
        </p:nvPicPr>
        <p:blipFill>
          <a:blip r:embed="rId3"/>
          <a:stretch>
            <a:fillRect/>
          </a:stretch>
        </p:blipFill>
        <p:spPr>
          <a:xfrm>
            <a:off x="7467600" y="3454055"/>
            <a:ext cx="3448388" cy="2280823"/>
          </a:xfrm>
          <a:prstGeom prst="rect">
            <a:avLst/>
          </a:prstGeom>
        </p:spPr>
      </p:pic>
    </p:spTree>
    <p:extLst>
      <p:ext uri="{BB962C8B-B14F-4D97-AF65-F5344CB8AC3E}">
        <p14:creationId xmlns:p14="http://schemas.microsoft.com/office/powerpoint/2010/main" val="1000305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83E21-1E23-4272-8320-E2A16ACCF8B1}"/>
            </a:ext>
          </a:extLst>
        </p:cNvPr>
        <p:cNvGrpSpPr/>
        <p:nvPr/>
      </p:nvGrpSpPr>
      <p:grpSpPr>
        <a:xfrm>
          <a:off x="0" y="0"/>
          <a:ext cx="0" cy="0"/>
          <a:chOff x="0" y="0"/>
          <a:chExt cx="0" cy="0"/>
        </a:xfrm>
      </p:grpSpPr>
      <p:sp>
        <p:nvSpPr>
          <p:cNvPr id="35848" name="TextBox 1">
            <a:extLst>
              <a:ext uri="{FF2B5EF4-FFF2-40B4-BE49-F238E27FC236}">
                <a16:creationId xmlns:a16="http://schemas.microsoft.com/office/drawing/2014/main" id="{AEACE464-0D37-3811-678C-0842523A8E14}"/>
              </a:ext>
            </a:extLst>
          </p:cNvPr>
          <p:cNvSpPr txBox="1">
            <a:spLocks noChangeArrowheads="1"/>
          </p:cNvSpPr>
          <p:nvPr/>
        </p:nvSpPr>
        <p:spPr bwMode="auto">
          <a:xfrm>
            <a:off x="4766733" y="1435101"/>
            <a:ext cx="6815667" cy="4691063"/>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85750" indent="-28575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342900" indent="-342900">
              <a:lnSpc>
                <a:spcPct val="90000"/>
              </a:lnSpc>
              <a:spcBef>
                <a:spcPct val="20000"/>
              </a:spcBef>
              <a:buClr>
                <a:schemeClr val="tx1"/>
              </a:buClr>
              <a:buSzPct val="100000"/>
              <a:buFont typeface="Arial" charset="0"/>
              <a:buChar char="•"/>
            </a:pPr>
            <a:r>
              <a:rPr lang="en-US" altLang="en-US" sz="1700" b="1" dirty="0">
                <a:latin typeface="Arial" panose="020B0604020202020204" pitchFamily="34" charset="0"/>
              </a:rPr>
              <a:t>Follow the Raid Response Plan.</a:t>
            </a:r>
          </a:p>
          <a:p>
            <a:pPr marL="342900" indent="-342900">
              <a:lnSpc>
                <a:spcPct val="90000"/>
              </a:lnSpc>
              <a:spcBef>
                <a:spcPct val="20000"/>
              </a:spcBef>
              <a:buClr>
                <a:schemeClr val="tx1"/>
              </a:buClr>
              <a:buSzPct val="100000"/>
              <a:buFont typeface="Arial" charset="0"/>
              <a:buChar char="•"/>
            </a:pPr>
            <a:r>
              <a:rPr lang="en-US" altLang="en-US" sz="1700" b="1" dirty="0">
                <a:latin typeface="Arial" panose="020B0604020202020204" pitchFamily="34" charset="0"/>
              </a:rPr>
              <a:t>Request identification to ensure they are not impersonators.</a:t>
            </a:r>
          </a:p>
          <a:p>
            <a:pPr marL="342900" indent="-342900">
              <a:lnSpc>
                <a:spcPct val="90000"/>
              </a:lnSpc>
              <a:spcBef>
                <a:spcPct val="20000"/>
              </a:spcBef>
              <a:buClr>
                <a:schemeClr val="tx1"/>
              </a:buClr>
              <a:buSzPct val="100000"/>
              <a:buFont typeface="Arial" charset="0"/>
              <a:buChar char="•"/>
            </a:pPr>
            <a:r>
              <a:rPr lang="en-US" altLang="en-US" sz="1700" b="1" dirty="0">
                <a:latin typeface="Arial" panose="020B0604020202020204" pitchFamily="34" charset="0"/>
              </a:rPr>
              <a:t>Request a copy of the warrant to verify content.</a:t>
            </a:r>
          </a:p>
          <a:p>
            <a:pPr marL="342900" indent="-342900">
              <a:lnSpc>
                <a:spcPct val="90000"/>
              </a:lnSpc>
              <a:spcBef>
                <a:spcPct val="20000"/>
              </a:spcBef>
              <a:buClr>
                <a:schemeClr val="tx1"/>
              </a:buClr>
              <a:buSzPct val="100000"/>
              <a:buFont typeface="Arial" charset="0"/>
              <a:buChar char="•"/>
            </a:pPr>
            <a:r>
              <a:rPr lang="en-US" altLang="en-US" sz="1700" b="1" dirty="0">
                <a:latin typeface="Arial" panose="020B0604020202020204" pitchFamily="34" charset="0"/>
              </a:rPr>
              <a:t>Accept the warrant, but do not consent to search.</a:t>
            </a:r>
          </a:p>
          <a:p>
            <a:pPr marL="342900" indent="-342900">
              <a:lnSpc>
                <a:spcPct val="90000"/>
              </a:lnSpc>
              <a:spcBef>
                <a:spcPct val="20000"/>
              </a:spcBef>
              <a:buClr>
                <a:schemeClr val="tx1"/>
              </a:buClr>
              <a:buSzPct val="100000"/>
              <a:buFont typeface="Arial" charset="0"/>
              <a:buChar char="•"/>
            </a:pPr>
            <a:r>
              <a:rPr lang="en-US" altLang="en-US" sz="1700" b="1" dirty="0">
                <a:latin typeface="Arial" panose="020B0604020202020204" pitchFamily="34" charset="0"/>
              </a:rPr>
              <a:t>Limit access to public areas and those mentioned in the warrant.</a:t>
            </a:r>
          </a:p>
          <a:p>
            <a:pPr marL="342900" indent="-342900">
              <a:lnSpc>
                <a:spcPct val="90000"/>
              </a:lnSpc>
              <a:spcBef>
                <a:spcPct val="20000"/>
              </a:spcBef>
              <a:buClr>
                <a:schemeClr val="tx1"/>
              </a:buClr>
              <a:buSzPct val="100000"/>
              <a:buFont typeface="Arial" charset="0"/>
              <a:buChar char="•"/>
            </a:pPr>
            <a:r>
              <a:rPr lang="en-US" altLang="en-US" sz="1700" b="1" dirty="0">
                <a:latin typeface="Arial" panose="020B0604020202020204" pitchFamily="34" charset="0"/>
              </a:rPr>
              <a:t>Only allow access to documents mentioned in the warrant.</a:t>
            </a:r>
          </a:p>
          <a:p>
            <a:pPr marL="342900" indent="-342900">
              <a:lnSpc>
                <a:spcPct val="90000"/>
              </a:lnSpc>
              <a:spcBef>
                <a:spcPct val="20000"/>
              </a:spcBef>
              <a:buClr>
                <a:schemeClr val="tx1"/>
              </a:buClr>
              <a:buSzPct val="100000"/>
              <a:buFont typeface="Arial" charset="0"/>
              <a:buChar char="•"/>
            </a:pPr>
            <a:r>
              <a:rPr lang="en-US" altLang="en-US" sz="1700" b="1" dirty="0">
                <a:latin typeface="Arial" panose="020B0604020202020204" pitchFamily="34" charset="0"/>
              </a:rPr>
              <a:t>Do not interfere with agents’ attempts to speak with employees.</a:t>
            </a:r>
          </a:p>
          <a:p>
            <a:pPr marL="342900" indent="-342900">
              <a:lnSpc>
                <a:spcPct val="90000"/>
              </a:lnSpc>
              <a:spcBef>
                <a:spcPct val="20000"/>
              </a:spcBef>
              <a:buClr>
                <a:schemeClr val="tx1"/>
              </a:buClr>
              <a:buSzPct val="100000"/>
              <a:buFont typeface="Arial" charset="0"/>
              <a:buChar char="•"/>
            </a:pPr>
            <a:r>
              <a:rPr lang="en-US" altLang="en-US" sz="1700" b="1" dirty="0">
                <a:latin typeface="Arial" panose="020B0604020202020204" pitchFamily="34" charset="0"/>
              </a:rPr>
              <a:t>Can tell employees that it is their choice whether to speak to agents or to refuse.</a:t>
            </a:r>
          </a:p>
          <a:p>
            <a:pPr marL="342900" indent="-342900">
              <a:lnSpc>
                <a:spcPct val="90000"/>
              </a:lnSpc>
              <a:spcBef>
                <a:spcPct val="20000"/>
              </a:spcBef>
              <a:buClr>
                <a:schemeClr val="tx1"/>
              </a:buClr>
              <a:buSzPct val="100000"/>
              <a:buFont typeface="Arial" charset="0"/>
              <a:buChar char="•"/>
            </a:pPr>
            <a:r>
              <a:rPr lang="en-US" altLang="en-US" sz="1700" b="1" dirty="0">
                <a:latin typeface="Arial" panose="020B0604020202020204" pitchFamily="34" charset="0"/>
              </a:rPr>
              <a:t>Record or document what the agents are doing.</a:t>
            </a:r>
          </a:p>
          <a:p>
            <a:pPr marL="342900" indent="-342900">
              <a:lnSpc>
                <a:spcPct val="90000"/>
              </a:lnSpc>
              <a:spcBef>
                <a:spcPct val="20000"/>
              </a:spcBef>
              <a:buClr>
                <a:schemeClr val="tx1"/>
              </a:buClr>
              <a:buSzPct val="100000"/>
              <a:buFont typeface="Arial" charset="0"/>
              <a:buChar char="•"/>
            </a:pPr>
            <a:r>
              <a:rPr lang="en-US" altLang="en-US" sz="1700" b="1" dirty="0">
                <a:latin typeface="Arial" panose="020B0604020202020204" pitchFamily="34" charset="0"/>
              </a:rPr>
              <a:t>Document any items taken and ask to make copies before they are taken. </a:t>
            </a:r>
          </a:p>
          <a:p>
            <a:pPr marL="342900" indent="-342900">
              <a:lnSpc>
                <a:spcPct val="90000"/>
              </a:lnSpc>
              <a:spcBef>
                <a:spcPct val="20000"/>
              </a:spcBef>
              <a:buClr>
                <a:schemeClr val="tx1"/>
              </a:buClr>
              <a:buSzPct val="100000"/>
              <a:buFont typeface="Arial" charset="0"/>
              <a:buChar char="•"/>
            </a:pPr>
            <a:endParaRPr lang="en-US" altLang="en-US" sz="1700" b="1" dirty="0">
              <a:latin typeface="Arial" panose="020B0604020202020204" pitchFamily="34" charset="0"/>
            </a:endParaRPr>
          </a:p>
          <a:p>
            <a:pPr marL="342900" indent="-342900">
              <a:lnSpc>
                <a:spcPct val="90000"/>
              </a:lnSpc>
              <a:spcBef>
                <a:spcPct val="20000"/>
              </a:spcBef>
              <a:buClr>
                <a:schemeClr val="tx1"/>
              </a:buClr>
              <a:buSzPct val="100000"/>
              <a:buFont typeface="Arial" charset="0"/>
              <a:buChar char="•"/>
            </a:pPr>
            <a:endParaRPr lang="en-US" sz="1700" b="0" i="0" dirty="0">
              <a:effectLst/>
              <a:latin typeface="Arial" panose="020B0604020202020204" pitchFamily="34" charset="0"/>
            </a:endParaRPr>
          </a:p>
        </p:txBody>
      </p:sp>
      <p:sp>
        <p:nvSpPr>
          <p:cNvPr id="35842" name="Title 1">
            <a:extLst>
              <a:ext uri="{FF2B5EF4-FFF2-40B4-BE49-F238E27FC236}">
                <a16:creationId xmlns:a16="http://schemas.microsoft.com/office/drawing/2014/main" id="{E78541B0-8476-6B09-61C8-E531D5454AB0}"/>
              </a:ext>
            </a:extLst>
          </p:cNvPr>
          <p:cNvSpPr>
            <a:spLocks noGrp="1"/>
          </p:cNvSpPr>
          <p:nvPr>
            <p:ph type="body" sz="half" idx="2"/>
          </p:nvPr>
        </p:nvSpPr>
        <p:spPr>
          <a:xfrm>
            <a:off x="457200" y="1435101"/>
            <a:ext cx="4011084" cy="4691063"/>
          </a:xfrm>
        </p:spPr>
        <p:txBody>
          <a:bodyPr>
            <a:normAutofit/>
          </a:bodyPr>
          <a:lstStyle/>
          <a:p>
            <a:r>
              <a:rPr lang="en-US" altLang="en-US" b="1">
                <a:latin typeface="Arial" panose="020B0604020202020204" pitchFamily="34" charset="0"/>
                <a:ea typeface="Arial" panose="020B0604020202020204" pitchFamily="34" charset="0"/>
                <a:cs typeface="Arial" panose="020B0604020202020204" pitchFamily="34" charset="0"/>
              </a:rPr>
              <a:t>DURING UNANNOUNCED IMMIGRATION VISIT (ICE RAID)</a:t>
            </a:r>
          </a:p>
        </p:txBody>
      </p:sp>
      <p:sp>
        <p:nvSpPr>
          <p:cNvPr id="35843" name="Slide Number Placeholder 2">
            <a:extLst>
              <a:ext uri="{FF2B5EF4-FFF2-40B4-BE49-F238E27FC236}">
                <a16:creationId xmlns:a16="http://schemas.microsoft.com/office/drawing/2014/main" id="{C22C23DE-325E-268F-EC29-4F2B8C300BF2}"/>
              </a:ext>
            </a:extLst>
          </p:cNvPr>
          <p:cNvSpPr>
            <a:spLocks noGrp="1"/>
          </p:cNvSpPr>
          <p:nvPr>
            <p:ph type="sldNum" sz="quarter" idx="10"/>
          </p:nvPr>
        </p:nvSpPr>
        <p:spPr>
          <a:xfrm>
            <a:off x="9277350" y="6400800"/>
            <a:ext cx="24384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Aft>
                <a:spcPts val="600"/>
              </a:spcAft>
              <a:defRPr/>
            </a:pPr>
            <a:fld id="{CBE25154-0CD8-4644-B630-BFB5F8450C10}" type="slidenum">
              <a:rPr lang="en-US" altLang="en-US" b="1" kern="1200">
                <a:latin typeface="Arial" panose="020B0604020202020204" pitchFamily="34" charset="0"/>
                <a:ea typeface="+mn-ea"/>
                <a:cs typeface="Arial" panose="020B0604020202020204" pitchFamily="34" charset="0"/>
              </a:rPr>
              <a:pPr>
                <a:spcAft>
                  <a:spcPts val="600"/>
                </a:spcAft>
                <a:defRPr/>
              </a:pPr>
              <a:t>22</a:t>
            </a:fld>
            <a:endParaRPr lang="en-US" altLang="en-US" b="1"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86932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6BDC0-5DE7-027A-D8CD-20F9A4F56755}"/>
            </a:ext>
          </a:extLst>
        </p:cNvPr>
        <p:cNvGrpSpPr/>
        <p:nvPr/>
      </p:nvGrpSpPr>
      <p:grpSpPr>
        <a:xfrm>
          <a:off x="0" y="0"/>
          <a:ext cx="0" cy="0"/>
          <a:chOff x="0" y="0"/>
          <a:chExt cx="0" cy="0"/>
        </a:xfrm>
      </p:grpSpPr>
      <p:sp>
        <p:nvSpPr>
          <p:cNvPr id="35842" name="Title 1">
            <a:extLst>
              <a:ext uri="{FF2B5EF4-FFF2-40B4-BE49-F238E27FC236}">
                <a16:creationId xmlns:a16="http://schemas.microsoft.com/office/drawing/2014/main" id="{4C095B52-05A7-80F3-D38C-47FCF9D91341}"/>
              </a:ext>
            </a:extLst>
          </p:cNvPr>
          <p:cNvSpPr>
            <a:spLocks noGrp="1"/>
          </p:cNvSpPr>
          <p:nvPr>
            <p:ph type="title"/>
          </p:nvPr>
        </p:nvSpPr>
        <p:spPr/>
        <p:txBody>
          <a:bodyPr/>
          <a:lstStyle/>
          <a:p>
            <a:r>
              <a:rPr lang="en-US" altLang="en-US" sz="1800" b="1" dirty="0"/>
              <a:t>AB 450 (2018)– California Immigrant Worker Protection Act (I-9 Audits and ICE Raids)</a:t>
            </a:r>
          </a:p>
        </p:txBody>
      </p:sp>
      <p:sp>
        <p:nvSpPr>
          <p:cNvPr id="35843" name="Slide Number Placeholder 2">
            <a:extLst>
              <a:ext uri="{FF2B5EF4-FFF2-40B4-BE49-F238E27FC236}">
                <a16:creationId xmlns:a16="http://schemas.microsoft.com/office/drawing/2014/main" id="{F1CDE620-47A5-7700-2EB7-DAA20FE25891}"/>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BE25154-0CD8-4644-B630-BFB5F8450C10}" type="slidenum">
              <a:rPr lang="en-US" altLang="en-US" smtClean="0">
                <a:latin typeface="Arial" panose="020B0604020202020204" pitchFamily="34" charset="0"/>
              </a:rPr>
              <a:pPr/>
              <a:t>23</a:t>
            </a:fld>
            <a:endParaRPr lang="en-US" altLang="en-US">
              <a:latin typeface="Arial" panose="020B0604020202020204" pitchFamily="34" charset="0"/>
            </a:endParaRPr>
          </a:p>
        </p:txBody>
      </p:sp>
      <p:sp>
        <p:nvSpPr>
          <p:cNvPr id="35844" name="TextBox 1">
            <a:extLst>
              <a:ext uri="{FF2B5EF4-FFF2-40B4-BE49-F238E27FC236}">
                <a16:creationId xmlns:a16="http://schemas.microsoft.com/office/drawing/2014/main" id="{9DB50076-3533-D8FA-C8A6-FE13F674DB73}"/>
              </a:ext>
            </a:extLst>
          </p:cNvPr>
          <p:cNvSpPr txBox="1">
            <a:spLocks noChangeArrowheads="1"/>
          </p:cNvSpPr>
          <p:nvPr/>
        </p:nvSpPr>
        <p:spPr bwMode="auto">
          <a:xfrm>
            <a:off x="381000" y="1447799"/>
            <a:ext cx="9296400" cy="48479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nSpc>
                <a:spcPct val="150000"/>
              </a:lnSpc>
              <a:buFont typeface="Wingdings" panose="05000000000000000000" pitchFamily="2" charset="2"/>
              <a:buChar char="q"/>
            </a:pPr>
            <a:r>
              <a:rPr lang="en-US" sz="1600" dirty="0">
                <a:solidFill>
                  <a:srgbClr val="000000"/>
                </a:solidFill>
                <a:latin typeface="Arial" panose="020B0604020202020204" pitchFamily="34" charset="0"/>
              </a:rPr>
              <a:t>No “voluntary consent” to the entry of an immigration enforcement agent to “</a:t>
            </a:r>
            <a:r>
              <a:rPr lang="en-US" sz="1600" b="1" dirty="0">
                <a:solidFill>
                  <a:srgbClr val="000000"/>
                </a:solidFill>
                <a:latin typeface="Arial" panose="020B0604020202020204" pitchFamily="34" charset="0"/>
              </a:rPr>
              <a:t>any nonpublic areas of a place of labor</a:t>
            </a:r>
            <a:r>
              <a:rPr lang="en-US" sz="1600" dirty="0">
                <a:solidFill>
                  <a:srgbClr val="000000"/>
                </a:solidFill>
                <a:latin typeface="Arial" panose="020B0604020202020204" pitchFamily="34" charset="0"/>
              </a:rPr>
              <a:t>” </a:t>
            </a:r>
            <a:r>
              <a:rPr lang="en-US" sz="1600" u="sng" dirty="0">
                <a:solidFill>
                  <a:srgbClr val="000000"/>
                </a:solidFill>
                <a:latin typeface="Arial" panose="020B0604020202020204" pitchFamily="34" charset="0"/>
              </a:rPr>
              <a:t>unless judicial warrant</a:t>
            </a:r>
            <a:r>
              <a:rPr lang="en-US" sz="1600" dirty="0">
                <a:solidFill>
                  <a:srgbClr val="000000"/>
                </a:solidFill>
                <a:latin typeface="Arial" panose="020B0604020202020204" pitchFamily="34" charset="0"/>
              </a:rPr>
              <a:t>.</a:t>
            </a:r>
          </a:p>
          <a:p>
            <a:pPr>
              <a:lnSpc>
                <a:spcPct val="150000"/>
              </a:lnSpc>
              <a:buFont typeface="Wingdings" panose="05000000000000000000" pitchFamily="2" charset="2"/>
              <a:buChar char="q"/>
            </a:pPr>
            <a:r>
              <a:rPr lang="en-US" sz="1600" dirty="0">
                <a:solidFill>
                  <a:srgbClr val="000000"/>
                </a:solidFill>
                <a:latin typeface="Arial" panose="020B0604020202020204" pitchFamily="34" charset="0"/>
              </a:rPr>
              <a:t>No “voluntary consent” for an immigration enforcement agent to </a:t>
            </a:r>
            <a:r>
              <a:rPr lang="en-US" sz="1600" b="1" dirty="0">
                <a:solidFill>
                  <a:srgbClr val="000000"/>
                </a:solidFill>
                <a:latin typeface="Arial" panose="020B0604020202020204" pitchFamily="34" charset="0"/>
              </a:rPr>
              <a:t>access, review or obtain employer’s employee records </a:t>
            </a:r>
            <a:r>
              <a:rPr lang="en-US" sz="1600" u="sng" dirty="0">
                <a:solidFill>
                  <a:srgbClr val="000000"/>
                </a:solidFill>
                <a:latin typeface="Arial" panose="020B0604020202020204" pitchFamily="34" charset="0"/>
              </a:rPr>
              <a:t>unless: judicial warrant or subpoena or I-9 audits for which NOI has been provided.</a:t>
            </a:r>
          </a:p>
          <a:p>
            <a:pPr>
              <a:lnSpc>
                <a:spcPct val="150000"/>
              </a:lnSpc>
              <a:buFont typeface="Wingdings" panose="05000000000000000000" pitchFamily="2" charset="2"/>
              <a:buChar char="q"/>
            </a:pPr>
            <a:r>
              <a:rPr lang="en-US" sz="1600" b="0" i="0" dirty="0">
                <a:solidFill>
                  <a:srgbClr val="000000"/>
                </a:solidFill>
                <a:effectLst/>
                <a:latin typeface="Arial" panose="020B0604020202020204" pitchFamily="34" charset="0"/>
              </a:rPr>
              <a:t>Employers that violate this provision are subject to civil penalties of $</a:t>
            </a:r>
            <a:r>
              <a:rPr lang="en-US" sz="1600" b="1" i="0" dirty="0">
                <a:solidFill>
                  <a:srgbClr val="000000"/>
                </a:solidFill>
                <a:effectLst/>
                <a:latin typeface="Arial" panose="020B0604020202020204" pitchFamily="34" charset="0"/>
              </a:rPr>
              <a:t>2,000 to $5,000 </a:t>
            </a:r>
            <a:r>
              <a:rPr lang="en-US" sz="1600" b="0" i="0" dirty="0">
                <a:solidFill>
                  <a:srgbClr val="000000"/>
                </a:solidFill>
                <a:effectLst/>
                <a:latin typeface="Arial" panose="020B0604020202020204" pitchFamily="34" charset="0"/>
              </a:rPr>
              <a:t>for a first violation, and </a:t>
            </a:r>
            <a:r>
              <a:rPr lang="en-US" sz="1600" b="1" i="0" dirty="0">
                <a:solidFill>
                  <a:srgbClr val="000000"/>
                </a:solidFill>
                <a:effectLst/>
                <a:latin typeface="Arial" panose="020B0604020202020204" pitchFamily="34" charset="0"/>
              </a:rPr>
              <a:t>$5,000 to $10,000 </a:t>
            </a:r>
            <a:r>
              <a:rPr lang="en-US" sz="1600" b="0" i="0" dirty="0">
                <a:solidFill>
                  <a:srgbClr val="000000"/>
                </a:solidFill>
                <a:effectLst/>
                <a:latin typeface="Arial" panose="020B0604020202020204" pitchFamily="34" charset="0"/>
              </a:rPr>
              <a:t>for each subsequent violation.</a:t>
            </a:r>
          </a:p>
          <a:p>
            <a:pPr>
              <a:lnSpc>
                <a:spcPct val="150000"/>
              </a:lnSpc>
              <a:buFont typeface="Wingdings" panose="05000000000000000000" pitchFamily="2" charset="2"/>
              <a:buChar char="q"/>
            </a:pPr>
            <a:r>
              <a:rPr lang="en-US" sz="1600" b="0" i="0" dirty="0">
                <a:solidFill>
                  <a:srgbClr val="000000"/>
                </a:solidFill>
                <a:effectLst/>
                <a:latin typeface="Arial" panose="020B0604020202020204" pitchFamily="34" charset="0"/>
              </a:rPr>
              <a:t>Employer must provide a</a:t>
            </a:r>
            <a:r>
              <a:rPr lang="en-US" sz="1600" dirty="0">
                <a:solidFill>
                  <a:srgbClr val="000000"/>
                </a:solidFill>
                <a:latin typeface="Arial" panose="020B0604020202020204" pitchFamily="34" charset="0"/>
              </a:rPr>
              <a:t> </a:t>
            </a:r>
            <a:r>
              <a:rPr lang="en-US" sz="1600" b="1" dirty="0">
                <a:solidFill>
                  <a:srgbClr val="000000"/>
                </a:solidFill>
                <a:latin typeface="Arial" panose="020B0604020202020204" pitchFamily="34" charset="0"/>
              </a:rPr>
              <a:t>n</a:t>
            </a:r>
            <a:r>
              <a:rPr lang="en-US" sz="1600" b="1" i="0" dirty="0">
                <a:solidFill>
                  <a:srgbClr val="000000"/>
                </a:solidFill>
                <a:effectLst/>
                <a:latin typeface="Arial" panose="020B0604020202020204" pitchFamily="34" charset="0"/>
              </a:rPr>
              <a:t>otice to employees of Notice of Inspection of I-9 forms </a:t>
            </a:r>
            <a:r>
              <a:rPr lang="en-US" sz="1600" b="0" i="0" dirty="0">
                <a:solidFill>
                  <a:srgbClr val="000000"/>
                </a:solidFill>
                <a:effectLst/>
                <a:latin typeface="Arial" panose="020B0604020202020204" pitchFamily="34" charset="0"/>
              </a:rPr>
              <a:t>or other employment records to employees within </a:t>
            </a:r>
            <a:r>
              <a:rPr lang="en-US" sz="1600" b="1" i="0" dirty="0">
                <a:solidFill>
                  <a:srgbClr val="000000"/>
                </a:solidFill>
                <a:effectLst/>
                <a:latin typeface="Arial" panose="020B0604020202020204" pitchFamily="34" charset="0"/>
              </a:rPr>
              <a:t>72 hours</a:t>
            </a:r>
            <a:r>
              <a:rPr lang="en-US" sz="1600" b="0" i="0" dirty="0">
                <a:solidFill>
                  <a:srgbClr val="000000"/>
                </a:solidFill>
                <a:effectLst/>
                <a:latin typeface="Arial" panose="020B0604020202020204" pitchFamily="34" charset="0"/>
              </a:rPr>
              <a:t>. </a:t>
            </a:r>
          </a:p>
          <a:p>
            <a:pPr>
              <a:lnSpc>
                <a:spcPct val="150000"/>
              </a:lnSpc>
              <a:buFont typeface="Wingdings" panose="05000000000000000000" pitchFamily="2" charset="2"/>
              <a:buChar char="q"/>
            </a:pPr>
            <a:r>
              <a:rPr lang="en-US" sz="1600" dirty="0">
                <a:solidFill>
                  <a:srgbClr val="000000"/>
                </a:solidFill>
                <a:latin typeface="Arial" panose="020B0604020202020204" pitchFamily="34" charset="0"/>
              </a:rPr>
              <a:t>Provide affected employees notice of </a:t>
            </a:r>
            <a:r>
              <a:rPr lang="en-US" sz="1600" b="1" dirty="0">
                <a:solidFill>
                  <a:srgbClr val="000000"/>
                </a:solidFill>
                <a:latin typeface="Arial" panose="020B0604020202020204" pitchFamily="34" charset="0"/>
              </a:rPr>
              <a:t>results and obligations </a:t>
            </a:r>
            <a:r>
              <a:rPr lang="en-US" sz="1600" dirty="0">
                <a:solidFill>
                  <a:srgbClr val="000000"/>
                </a:solidFill>
                <a:latin typeface="Arial" panose="020B0604020202020204" pitchFamily="34" charset="0"/>
              </a:rPr>
              <a:t>within 72 hours of notice.</a:t>
            </a:r>
            <a:endParaRPr lang="en-US" sz="1600" b="0" i="0" dirty="0">
              <a:solidFill>
                <a:srgbClr val="000000"/>
              </a:solidFill>
              <a:effectLst/>
              <a:latin typeface="Arial" panose="020B0604020202020204" pitchFamily="34" charset="0"/>
            </a:endParaRPr>
          </a:p>
          <a:p>
            <a:pPr>
              <a:lnSpc>
                <a:spcPct val="150000"/>
              </a:lnSpc>
              <a:buFont typeface="Wingdings" panose="05000000000000000000" pitchFamily="2" charset="2"/>
              <a:buChar char="q"/>
            </a:pPr>
            <a:r>
              <a:rPr lang="en-US" sz="1600" b="0" i="0" dirty="0">
                <a:solidFill>
                  <a:srgbClr val="000000"/>
                </a:solidFill>
                <a:effectLst/>
                <a:latin typeface="Arial" panose="020B0604020202020204" pitchFamily="34" charset="0"/>
              </a:rPr>
              <a:t>Prohibits</a:t>
            </a:r>
            <a:r>
              <a:rPr lang="en-US" sz="1600" i="0" dirty="0">
                <a:solidFill>
                  <a:srgbClr val="000000"/>
                </a:solidFill>
                <a:effectLst/>
                <a:latin typeface="Arial" panose="020B0604020202020204" pitchFamily="34" charset="0"/>
              </a:rPr>
              <a:t> re-verification </a:t>
            </a:r>
            <a:r>
              <a:rPr lang="en-US" sz="1600" b="0" i="0" dirty="0">
                <a:solidFill>
                  <a:srgbClr val="000000"/>
                </a:solidFill>
                <a:effectLst/>
                <a:latin typeface="Arial" panose="020B0604020202020204" pitchFamily="34" charset="0"/>
              </a:rPr>
              <a:t>of the employment eligibility of any current employee at a time or in a manner that is not required by Section 1324a(b) of Title 8 of the United States Code.  Violation of this prohibition subjects the employer to a civil penalty </a:t>
            </a:r>
            <a:r>
              <a:rPr lang="en-US" sz="1600" b="1" i="0" dirty="0">
                <a:solidFill>
                  <a:srgbClr val="000000"/>
                </a:solidFill>
                <a:effectLst/>
                <a:latin typeface="Arial" panose="020B0604020202020204" pitchFamily="34" charset="0"/>
              </a:rPr>
              <a:t>up to $10,000</a:t>
            </a:r>
            <a:r>
              <a:rPr lang="en-US" sz="1600" b="0" i="0" dirty="0">
                <a:solidFill>
                  <a:srgbClr val="000000"/>
                </a:solidFill>
                <a:effectLst/>
                <a:latin typeface="Arial" panose="020B0604020202020204" pitchFamily="34" charset="0"/>
              </a:rPr>
              <a:t>. </a:t>
            </a:r>
          </a:p>
        </p:txBody>
      </p:sp>
      <p:pic>
        <p:nvPicPr>
          <p:cNvPr id="3" name="Picture 2">
            <a:extLst>
              <a:ext uri="{FF2B5EF4-FFF2-40B4-BE49-F238E27FC236}">
                <a16:creationId xmlns:a16="http://schemas.microsoft.com/office/drawing/2014/main" id="{8259567C-0454-D283-D21B-BA2C668A5E07}"/>
              </a:ext>
            </a:extLst>
          </p:cNvPr>
          <p:cNvPicPr>
            <a:picLocks noChangeAspect="1"/>
          </p:cNvPicPr>
          <p:nvPr/>
        </p:nvPicPr>
        <p:blipFill>
          <a:blip r:embed="rId3"/>
          <a:stretch>
            <a:fillRect/>
          </a:stretch>
        </p:blipFill>
        <p:spPr>
          <a:xfrm>
            <a:off x="9829800" y="1233164"/>
            <a:ext cx="2225233" cy="1524132"/>
          </a:xfrm>
          <a:prstGeom prst="rect">
            <a:avLst/>
          </a:prstGeom>
        </p:spPr>
      </p:pic>
    </p:spTree>
    <p:extLst>
      <p:ext uri="{BB962C8B-B14F-4D97-AF65-F5344CB8AC3E}">
        <p14:creationId xmlns:p14="http://schemas.microsoft.com/office/powerpoint/2010/main" val="56392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6C803-27FF-1494-C2A4-6E289926EF95}"/>
            </a:ext>
          </a:extLst>
        </p:cNvPr>
        <p:cNvGrpSpPr/>
        <p:nvPr/>
      </p:nvGrpSpPr>
      <p:grpSpPr>
        <a:xfrm>
          <a:off x="0" y="0"/>
          <a:ext cx="0" cy="0"/>
          <a:chOff x="0" y="0"/>
          <a:chExt cx="0" cy="0"/>
        </a:xfrm>
      </p:grpSpPr>
      <p:sp>
        <p:nvSpPr>
          <p:cNvPr id="35842" name="Title 1">
            <a:extLst>
              <a:ext uri="{FF2B5EF4-FFF2-40B4-BE49-F238E27FC236}">
                <a16:creationId xmlns:a16="http://schemas.microsoft.com/office/drawing/2014/main" id="{BB97B43D-807A-A449-B433-638B27D1A3C5}"/>
              </a:ext>
            </a:extLst>
          </p:cNvPr>
          <p:cNvSpPr>
            <a:spLocks noGrp="1"/>
          </p:cNvSpPr>
          <p:nvPr>
            <p:ph type="title"/>
          </p:nvPr>
        </p:nvSpPr>
        <p:spPr/>
        <p:txBody>
          <a:bodyPr/>
          <a:lstStyle/>
          <a:p>
            <a:r>
              <a:rPr lang="en-US" altLang="en-US" sz="1800" b="1" dirty="0"/>
              <a:t>Immigration-Related Retaliation</a:t>
            </a:r>
          </a:p>
        </p:txBody>
      </p:sp>
      <p:sp>
        <p:nvSpPr>
          <p:cNvPr id="35843" name="Slide Number Placeholder 2">
            <a:extLst>
              <a:ext uri="{FF2B5EF4-FFF2-40B4-BE49-F238E27FC236}">
                <a16:creationId xmlns:a16="http://schemas.microsoft.com/office/drawing/2014/main" id="{B4962318-DFCE-2A1C-215A-CF828F1B849F}"/>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BE25154-0CD8-4644-B630-BFB5F8450C10}" type="slidenum">
              <a:rPr lang="en-US" altLang="en-US" smtClean="0">
                <a:latin typeface="Arial" panose="020B0604020202020204" pitchFamily="34" charset="0"/>
              </a:rPr>
              <a:pPr/>
              <a:t>24</a:t>
            </a:fld>
            <a:endParaRPr lang="en-US" altLang="en-US">
              <a:latin typeface="Arial" panose="020B0604020202020204" pitchFamily="34" charset="0"/>
            </a:endParaRPr>
          </a:p>
        </p:txBody>
      </p:sp>
      <p:sp>
        <p:nvSpPr>
          <p:cNvPr id="35844" name="TextBox 1">
            <a:extLst>
              <a:ext uri="{FF2B5EF4-FFF2-40B4-BE49-F238E27FC236}">
                <a16:creationId xmlns:a16="http://schemas.microsoft.com/office/drawing/2014/main" id="{373B1C1C-5E9D-282D-C06F-E1E43634F506}"/>
              </a:ext>
            </a:extLst>
          </p:cNvPr>
          <p:cNvSpPr txBox="1">
            <a:spLocks noChangeArrowheads="1"/>
          </p:cNvSpPr>
          <p:nvPr/>
        </p:nvSpPr>
        <p:spPr bwMode="auto">
          <a:xfrm>
            <a:off x="381000" y="1447799"/>
            <a:ext cx="10896600" cy="44217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endParaRPr lang="en-US" sz="1600" b="1" dirty="0"/>
          </a:p>
          <a:p>
            <a:pPr marL="0" marR="0">
              <a:buNone/>
            </a:pPr>
            <a:r>
              <a:rPr lang="en-US" sz="1600" spc="-25" dirty="0">
                <a:effectLst/>
                <a:latin typeface="Arial" panose="020B0604020202020204" pitchFamily="34" charset="0"/>
                <a:ea typeface="Aptos" panose="020B0004020202020204" pitchFamily="34" charset="0"/>
              </a:rPr>
              <a:t>California law  (Labor Code section 1019) forbids employers from </a:t>
            </a:r>
            <a:r>
              <a:rPr lang="en-US" sz="1600" b="1" spc="-25" dirty="0">
                <a:effectLst/>
                <a:latin typeface="Arial" panose="020B0604020202020204" pitchFamily="34" charset="0"/>
                <a:ea typeface="Aptos" panose="020B0004020202020204" pitchFamily="34" charset="0"/>
              </a:rPr>
              <a:t>retaliating against non-citizen employees</a:t>
            </a:r>
            <a:r>
              <a:rPr lang="en-US" sz="1600" spc="-25" dirty="0">
                <a:effectLst/>
                <a:latin typeface="Arial" panose="020B0604020202020204" pitchFamily="34" charset="0"/>
                <a:ea typeface="Aptos" panose="020B0004020202020204" pitchFamily="34" charset="0"/>
              </a:rPr>
              <a:t> just because they </a:t>
            </a:r>
            <a:r>
              <a:rPr lang="en-US" sz="1600" b="1" spc="-25" dirty="0">
                <a:effectLst/>
                <a:latin typeface="Arial" panose="020B0604020202020204" pitchFamily="34" charset="0"/>
                <a:ea typeface="Aptos" panose="020B0004020202020204" pitchFamily="34" charset="0"/>
              </a:rPr>
              <a:t>raise legitimate concerns</a:t>
            </a:r>
            <a:r>
              <a:rPr lang="en-US" sz="1600" spc="-25" dirty="0">
                <a:effectLst/>
                <a:latin typeface="Arial" panose="020B0604020202020204" pitchFamily="34" charset="0"/>
                <a:ea typeface="Aptos" panose="020B0004020202020204" pitchFamily="34" charset="0"/>
              </a:rPr>
              <a:t> about illegal employment practices, wage and hour violations, or unsafe workplaces.</a:t>
            </a:r>
            <a:endParaRPr lang="en-US" sz="1600" dirty="0">
              <a:effectLst/>
              <a:latin typeface="Arial" panose="020B0604020202020204" pitchFamily="34" charset="0"/>
              <a:ea typeface="SimSun" panose="02010600030101010101" pitchFamily="2" charset="-122"/>
            </a:endParaRPr>
          </a:p>
          <a:p>
            <a:pPr marL="0" marR="0">
              <a:buNone/>
            </a:pPr>
            <a:endParaRPr lang="en-US" sz="1600" b="1" u="sng" dirty="0">
              <a:effectLst/>
              <a:latin typeface="Arial" panose="020B0604020202020204" pitchFamily="34" charset="0"/>
              <a:ea typeface="SimSun" panose="02010600030101010101" pitchFamily="2" charset="-122"/>
            </a:endParaRPr>
          </a:p>
          <a:p>
            <a:pPr marL="0" marR="0">
              <a:buNone/>
            </a:pPr>
            <a:r>
              <a:rPr lang="en-US" sz="1600" b="1" u="sng" spc="-25" dirty="0">
                <a:solidFill>
                  <a:srgbClr val="000000"/>
                </a:solidFill>
                <a:effectLst/>
                <a:latin typeface="Arial" panose="020B0604020202020204" pitchFamily="34" charset="0"/>
                <a:ea typeface="Aptos" panose="020B0004020202020204" pitchFamily="34" charset="0"/>
              </a:rPr>
              <a:t>Law Prohibits: </a:t>
            </a:r>
            <a:endParaRPr lang="en-US" sz="1600" b="1" u="sng" dirty="0">
              <a:effectLst/>
              <a:latin typeface="Arial" panose="020B0604020202020204" pitchFamily="34" charset="0"/>
              <a:ea typeface="SimSun" panose="02010600030101010101" pitchFamily="2" charset="-122"/>
            </a:endParaRPr>
          </a:p>
          <a:p>
            <a:pPr marL="0" marR="0">
              <a:buNone/>
            </a:pPr>
            <a:r>
              <a:rPr lang="en-US" sz="1600" spc="-25" dirty="0">
                <a:solidFill>
                  <a:srgbClr val="000000"/>
                </a:solidFill>
                <a:effectLst/>
                <a:latin typeface="Arial" panose="020B0604020202020204" pitchFamily="34" charset="0"/>
                <a:ea typeface="Aptos" panose="020B0004020202020204" pitchFamily="34" charset="0"/>
              </a:rPr>
              <a:t> </a:t>
            </a:r>
            <a:endParaRPr lang="en-US" sz="1600" dirty="0">
              <a:effectLst/>
              <a:latin typeface="Arial" panose="020B0604020202020204" pitchFamily="34" charset="0"/>
              <a:ea typeface="SimSun" panose="02010600030101010101" pitchFamily="2" charset="-122"/>
            </a:endParaRPr>
          </a:p>
          <a:p>
            <a:pPr marL="342900" marR="0" lvl="0" indent="-342900">
              <a:lnSpc>
                <a:spcPts val="1800"/>
              </a:lnSpc>
              <a:spcAft>
                <a:spcPts val="375"/>
              </a:spcAft>
              <a:buSzPts val="1000"/>
              <a:buFont typeface="Symbol" panose="05050102010706020507" pitchFamily="18" charset="2"/>
              <a:buChar char=""/>
              <a:tabLst>
                <a:tab pos="457200" algn="l"/>
              </a:tabLst>
            </a:pPr>
            <a:r>
              <a:rPr lang="en-US" sz="1600" spc="-25" dirty="0">
                <a:solidFill>
                  <a:srgbClr val="000000"/>
                </a:solidFill>
                <a:effectLst/>
                <a:latin typeface="Arial" panose="020B0604020202020204" pitchFamily="34" charset="0"/>
                <a:ea typeface="Times New Roman" panose="02020603050405020304" pitchFamily="18" charset="0"/>
              </a:rPr>
              <a:t>Threatening to contact immigration authorities such as ICE about the employee.</a:t>
            </a:r>
            <a:endParaRPr lang="en-US" sz="1600" dirty="0">
              <a:effectLst/>
              <a:latin typeface="Arial" panose="020B0604020202020204" pitchFamily="34" charset="0"/>
              <a:ea typeface="Aptos" panose="020B0004020202020204" pitchFamily="34" charset="0"/>
            </a:endParaRPr>
          </a:p>
          <a:p>
            <a:pPr marL="342900" marR="0" lvl="0" indent="-342900">
              <a:lnSpc>
                <a:spcPts val="1800"/>
              </a:lnSpc>
              <a:spcAft>
                <a:spcPts val="375"/>
              </a:spcAft>
              <a:buSzPts val="1000"/>
              <a:buFont typeface="Symbol" panose="05050102010706020507" pitchFamily="18" charset="2"/>
              <a:buChar char=""/>
              <a:tabLst>
                <a:tab pos="457200" algn="l"/>
              </a:tabLst>
            </a:pPr>
            <a:r>
              <a:rPr lang="en-US" sz="1600" spc="-25" dirty="0">
                <a:solidFill>
                  <a:srgbClr val="000000"/>
                </a:solidFill>
                <a:effectLst/>
                <a:latin typeface="Arial" panose="020B0604020202020204" pitchFamily="34" charset="0"/>
                <a:ea typeface="Times New Roman" panose="02020603050405020304" pitchFamily="18" charset="0"/>
              </a:rPr>
              <a:t>Requiring you to produce documents that are not required under current law for I-9 purposes.</a:t>
            </a:r>
          </a:p>
          <a:p>
            <a:pPr marL="342900" marR="0" lvl="0" indent="-342900">
              <a:lnSpc>
                <a:spcPts val="1800"/>
              </a:lnSpc>
              <a:spcAft>
                <a:spcPts val="375"/>
              </a:spcAft>
              <a:buSzPts val="1000"/>
              <a:buFont typeface="Symbol" panose="05050102010706020507" pitchFamily="18" charset="2"/>
              <a:buChar char=""/>
              <a:tabLst>
                <a:tab pos="457200" algn="l"/>
              </a:tabLst>
            </a:pPr>
            <a:r>
              <a:rPr lang="en-US" sz="1600" spc="-25" dirty="0">
                <a:solidFill>
                  <a:srgbClr val="000000"/>
                </a:solidFill>
                <a:effectLst/>
                <a:latin typeface="Arial" panose="020B0604020202020204" pitchFamily="34" charset="0"/>
                <a:ea typeface="Times New Roman" panose="02020603050405020304" pitchFamily="18" charset="0"/>
              </a:rPr>
              <a:t>Threatening to file a false police report.</a:t>
            </a:r>
            <a:endParaRPr lang="en-US" sz="1600" dirty="0">
              <a:effectLst/>
              <a:latin typeface="Arial" panose="020B0604020202020204" pitchFamily="34" charset="0"/>
              <a:ea typeface="Aptos" panose="020B0004020202020204" pitchFamily="34" charset="0"/>
            </a:endParaRPr>
          </a:p>
          <a:p>
            <a:pPr marL="342900" marR="0" lvl="0" indent="-342900">
              <a:lnSpc>
                <a:spcPts val="1800"/>
              </a:lnSpc>
              <a:spcAft>
                <a:spcPts val="375"/>
              </a:spcAft>
              <a:buSzPts val="1000"/>
              <a:buFont typeface="Symbol" panose="05050102010706020507" pitchFamily="18" charset="2"/>
              <a:buChar char=""/>
              <a:tabLst>
                <a:tab pos="457200" algn="l"/>
              </a:tabLst>
            </a:pPr>
            <a:r>
              <a:rPr lang="en-US" sz="1600" spc="-25" dirty="0">
                <a:solidFill>
                  <a:srgbClr val="000000"/>
                </a:solidFill>
                <a:effectLst/>
                <a:latin typeface="Arial" panose="020B0604020202020204" pitchFamily="34" charset="0"/>
                <a:ea typeface="Times New Roman" panose="02020603050405020304" pitchFamily="18" charset="0"/>
              </a:rPr>
              <a:t>Rejecting your documents that otherwise appear to be genuine and accurate; and</a:t>
            </a:r>
            <a:endParaRPr lang="en-US" sz="1600" dirty="0">
              <a:effectLst/>
              <a:latin typeface="Arial" panose="020B0604020202020204" pitchFamily="34" charset="0"/>
              <a:ea typeface="Aptos" panose="020B0004020202020204" pitchFamily="34" charset="0"/>
            </a:endParaRPr>
          </a:p>
          <a:p>
            <a:pPr>
              <a:buFont typeface="Arial" panose="020B0604020202020204" pitchFamily="34" charset="0"/>
              <a:buChar char="•"/>
            </a:pPr>
            <a:r>
              <a:rPr lang="en-US" sz="1600" spc="-25" dirty="0">
                <a:solidFill>
                  <a:srgbClr val="000000"/>
                </a:solidFill>
                <a:effectLst/>
                <a:latin typeface="Arial" panose="020B0604020202020204" pitchFamily="34" charset="0"/>
                <a:ea typeface="Times New Roman" panose="02020603050405020304" pitchFamily="18" charset="0"/>
              </a:rPr>
              <a:t>Any misuse of the E-Verify system.</a:t>
            </a:r>
          </a:p>
          <a:p>
            <a:pPr marL="0" indent="0"/>
            <a:endParaRPr lang="en-US" sz="1600" dirty="0">
              <a:latin typeface="Arial" panose="020B0604020202020204" pitchFamily="34" charset="0"/>
            </a:endParaRPr>
          </a:p>
          <a:p>
            <a:r>
              <a:rPr lang="en-US" sz="1600" b="1" u="sng" dirty="0">
                <a:latin typeface="Arial" panose="020B0604020202020204" pitchFamily="34" charset="0"/>
              </a:rPr>
              <a:t>Denying employee’s request to update their SSN</a:t>
            </a:r>
            <a:r>
              <a:rPr lang="en-US" sz="1600" b="1" dirty="0">
                <a:latin typeface="Arial" panose="020B0604020202020204" pitchFamily="34" charset="0"/>
              </a:rPr>
              <a:t>:  </a:t>
            </a:r>
            <a:r>
              <a:rPr lang="en-US" sz="1600" b="0" i="0" dirty="0">
                <a:solidFill>
                  <a:srgbClr val="1F1F1F"/>
                </a:solidFill>
                <a:effectLst/>
                <a:latin typeface="Arial" panose="020B0604020202020204" pitchFamily="34" charset="0"/>
              </a:rPr>
              <a:t>Under California Labor Code </a:t>
            </a:r>
            <a:r>
              <a:rPr lang="en-US" sz="1600" b="0" i="0" dirty="0">
                <a:solidFill>
                  <a:srgbClr val="040C28"/>
                </a:solidFill>
                <a:effectLst/>
                <a:latin typeface="Arial" panose="020B0604020202020204" pitchFamily="34" charset="0"/>
              </a:rPr>
              <a:t>§ 1024.6</a:t>
            </a:r>
            <a:r>
              <a:rPr lang="en-US" sz="1600" b="0" i="0" dirty="0">
                <a:solidFill>
                  <a:srgbClr val="1F1F1F"/>
                </a:solidFill>
                <a:effectLst/>
                <a:latin typeface="Arial" panose="020B0604020202020204" pitchFamily="34" charset="0"/>
              </a:rPr>
              <a:t>, the employer cannot fire, discriminate, retaliate, or take any adverse action against an employee who wants to update or try to update your personal information based on a lawful change of name, Social Security number, or federal employment authorization document.</a:t>
            </a:r>
            <a:endParaRPr lang="en-US" sz="1600" dirty="0">
              <a:latin typeface="Arial" panose="020B0604020202020204" pitchFamily="34" charset="0"/>
            </a:endParaRPr>
          </a:p>
        </p:txBody>
      </p:sp>
      <p:pic>
        <p:nvPicPr>
          <p:cNvPr id="4" name="Picture 3">
            <a:extLst>
              <a:ext uri="{FF2B5EF4-FFF2-40B4-BE49-F238E27FC236}">
                <a16:creationId xmlns:a16="http://schemas.microsoft.com/office/drawing/2014/main" id="{9AD97FFE-70C9-C30F-95EA-8AC404FB477E}"/>
              </a:ext>
            </a:extLst>
          </p:cNvPr>
          <p:cNvPicPr>
            <a:picLocks noChangeAspect="1"/>
          </p:cNvPicPr>
          <p:nvPr/>
        </p:nvPicPr>
        <p:blipFill>
          <a:blip r:embed="rId3"/>
          <a:stretch>
            <a:fillRect/>
          </a:stretch>
        </p:blipFill>
        <p:spPr>
          <a:xfrm>
            <a:off x="8981693" y="2543051"/>
            <a:ext cx="2734057" cy="885949"/>
          </a:xfrm>
          <a:prstGeom prst="rect">
            <a:avLst/>
          </a:prstGeom>
        </p:spPr>
      </p:pic>
    </p:spTree>
    <p:extLst>
      <p:ext uri="{BB962C8B-B14F-4D97-AF65-F5344CB8AC3E}">
        <p14:creationId xmlns:p14="http://schemas.microsoft.com/office/powerpoint/2010/main" val="286900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0AA96-0F57-3DD6-1044-9C6CF9E38FC3}"/>
            </a:ext>
          </a:extLst>
        </p:cNvPr>
        <p:cNvGrpSpPr/>
        <p:nvPr/>
      </p:nvGrpSpPr>
      <p:grpSpPr>
        <a:xfrm>
          <a:off x="0" y="0"/>
          <a:ext cx="0" cy="0"/>
          <a:chOff x="0" y="0"/>
          <a:chExt cx="0" cy="0"/>
        </a:xfrm>
      </p:grpSpPr>
      <p:sp>
        <p:nvSpPr>
          <p:cNvPr id="35842" name="Title 1">
            <a:extLst>
              <a:ext uri="{FF2B5EF4-FFF2-40B4-BE49-F238E27FC236}">
                <a16:creationId xmlns:a16="http://schemas.microsoft.com/office/drawing/2014/main" id="{66206A16-27D8-42D5-DFB9-C5DF71F9B377}"/>
              </a:ext>
            </a:extLst>
          </p:cNvPr>
          <p:cNvSpPr>
            <a:spLocks noGrp="1"/>
          </p:cNvSpPr>
          <p:nvPr>
            <p:ph type="title"/>
          </p:nvPr>
        </p:nvSpPr>
        <p:spPr/>
        <p:txBody>
          <a:bodyPr/>
          <a:lstStyle/>
          <a:p>
            <a:r>
              <a:rPr lang="en-US" altLang="en-US" b="1" dirty="0"/>
              <a:t>Interaction with Labor Law</a:t>
            </a:r>
          </a:p>
        </p:txBody>
      </p:sp>
      <p:sp>
        <p:nvSpPr>
          <p:cNvPr id="35843" name="Slide Number Placeholder 2">
            <a:extLst>
              <a:ext uri="{FF2B5EF4-FFF2-40B4-BE49-F238E27FC236}">
                <a16:creationId xmlns:a16="http://schemas.microsoft.com/office/drawing/2014/main" id="{DD0B53AB-20CF-13F2-A546-2C301A2D323B}"/>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BE25154-0CD8-4644-B630-BFB5F8450C10}" type="slidenum">
              <a:rPr lang="en-US" altLang="en-US" smtClean="0">
                <a:latin typeface="Arial" panose="020B0604020202020204" pitchFamily="34" charset="0"/>
              </a:rPr>
              <a:pPr/>
              <a:t>25</a:t>
            </a:fld>
            <a:endParaRPr lang="en-US" altLang="en-US">
              <a:latin typeface="Arial" panose="020B0604020202020204" pitchFamily="34" charset="0"/>
            </a:endParaRPr>
          </a:p>
        </p:txBody>
      </p:sp>
      <p:sp>
        <p:nvSpPr>
          <p:cNvPr id="35844" name="TextBox 1">
            <a:extLst>
              <a:ext uri="{FF2B5EF4-FFF2-40B4-BE49-F238E27FC236}">
                <a16:creationId xmlns:a16="http://schemas.microsoft.com/office/drawing/2014/main" id="{40858F20-E9CC-629C-58F7-3291300E1DDF}"/>
              </a:ext>
            </a:extLst>
          </p:cNvPr>
          <p:cNvSpPr txBox="1">
            <a:spLocks noChangeArrowheads="1"/>
          </p:cNvSpPr>
          <p:nvPr/>
        </p:nvSpPr>
        <p:spPr bwMode="auto">
          <a:xfrm>
            <a:off x="381000" y="1447799"/>
            <a:ext cx="8153400" cy="31700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Font typeface="Arial" panose="020B0604020202020204" pitchFamily="34" charset="0"/>
              <a:buChar char="•"/>
            </a:pPr>
            <a:r>
              <a:rPr lang="en-US" sz="2000" dirty="0">
                <a:latin typeface="Arial" panose="020B0604020202020204" pitchFamily="34" charset="0"/>
              </a:rPr>
              <a:t>Employers should review the applicable collective bargaining agreements proactively to determine whether they require any additional conduct by the employer in the event of an ICE visit.</a:t>
            </a:r>
          </a:p>
          <a:p>
            <a:pPr>
              <a:buFont typeface="Arial" panose="020B0604020202020204" pitchFamily="34" charset="0"/>
              <a:buChar char="•"/>
            </a:pPr>
            <a:endParaRPr lang="en-US" sz="2000" dirty="0">
              <a:latin typeface="Arial" panose="020B0604020202020204" pitchFamily="34" charset="0"/>
            </a:endParaRPr>
          </a:p>
          <a:p>
            <a:pPr>
              <a:buFont typeface="Arial" panose="020B0604020202020204" pitchFamily="34" charset="0"/>
              <a:buChar char="•"/>
            </a:pPr>
            <a:r>
              <a:rPr lang="en-US" sz="2000" dirty="0">
                <a:latin typeface="Arial" panose="020B0604020202020204" pitchFamily="34" charset="0"/>
              </a:rPr>
              <a:t>Section 7 of the National Labor Relations Act: Protects employees engaged in concerted activity.</a:t>
            </a:r>
          </a:p>
          <a:p>
            <a:pPr>
              <a:buFont typeface="Arial" panose="020B0604020202020204" pitchFamily="34" charset="0"/>
              <a:buChar char="•"/>
            </a:pPr>
            <a:endParaRPr lang="en-US" sz="2000" dirty="0">
              <a:latin typeface="Arial" panose="020B0604020202020204" pitchFamily="34" charset="0"/>
            </a:endParaRPr>
          </a:p>
          <a:p>
            <a:pPr>
              <a:buFont typeface="Arial" panose="020B0604020202020204" pitchFamily="34" charset="0"/>
              <a:buChar char="•"/>
            </a:pPr>
            <a:r>
              <a:rPr lang="en-US" sz="2000" dirty="0">
                <a:latin typeface="Arial" panose="020B0604020202020204" pitchFamily="34" charset="0"/>
              </a:rPr>
              <a:t>NLRB has generally extended protections to employees irrespective of their immigration status, including undocumented workers.</a:t>
            </a:r>
          </a:p>
          <a:p>
            <a:pPr marL="0" indent="0"/>
            <a:r>
              <a:rPr lang="en-US" sz="2000" dirty="0">
                <a:latin typeface="Arial" panose="020B0604020202020204" pitchFamily="34" charset="0"/>
              </a:rPr>
              <a:t> </a:t>
            </a:r>
          </a:p>
        </p:txBody>
      </p:sp>
      <p:pic>
        <p:nvPicPr>
          <p:cNvPr id="6" name="Picture 5">
            <a:extLst>
              <a:ext uri="{FF2B5EF4-FFF2-40B4-BE49-F238E27FC236}">
                <a16:creationId xmlns:a16="http://schemas.microsoft.com/office/drawing/2014/main" id="{88329307-6274-43D7-5C9F-1654C8391C10}"/>
              </a:ext>
            </a:extLst>
          </p:cNvPr>
          <p:cNvPicPr>
            <a:picLocks noChangeAspect="1"/>
          </p:cNvPicPr>
          <p:nvPr/>
        </p:nvPicPr>
        <p:blipFill>
          <a:blip r:embed="rId3"/>
          <a:stretch>
            <a:fillRect/>
          </a:stretch>
        </p:blipFill>
        <p:spPr>
          <a:xfrm>
            <a:off x="8686800" y="1905000"/>
            <a:ext cx="3211938" cy="3922004"/>
          </a:xfrm>
          <a:prstGeom prst="rect">
            <a:avLst/>
          </a:prstGeom>
        </p:spPr>
      </p:pic>
    </p:spTree>
    <p:extLst>
      <p:ext uri="{BB962C8B-B14F-4D97-AF65-F5344CB8AC3E}">
        <p14:creationId xmlns:p14="http://schemas.microsoft.com/office/powerpoint/2010/main" val="2919832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a:extLst>
              <a:ext uri="{FF2B5EF4-FFF2-40B4-BE49-F238E27FC236}">
                <a16:creationId xmlns:a16="http://schemas.microsoft.com/office/drawing/2014/main" id="{BB2E263D-7F9D-7C18-58BF-29DF4FBAF8CB}"/>
              </a:ext>
            </a:extLst>
          </p:cNvPr>
          <p:cNvSpPr txBox="1">
            <a:spLocks noChangeArrowheads="1"/>
          </p:cNvSpPr>
          <p:nvPr/>
        </p:nvSpPr>
        <p:spPr bwMode="auto">
          <a:xfrm>
            <a:off x="381000" y="3581400"/>
            <a:ext cx="5791200" cy="769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r>
              <a:rPr lang="en-US" altLang="en-US" sz="4400" b="1" dirty="0">
                <a:solidFill>
                  <a:schemeClr val="accent1"/>
                </a:solidFill>
                <a:latin typeface="Arial" panose="020B0604020202020204" pitchFamily="34" charset="0"/>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98F2EB6-364A-1690-6F52-E7A610920155}"/>
              </a:ext>
            </a:extLst>
          </p:cNvPr>
          <p:cNvSpPr>
            <a:spLocks noGrp="1"/>
          </p:cNvSpPr>
          <p:nvPr>
            <p:ph type="title"/>
          </p:nvPr>
        </p:nvSpPr>
        <p:spPr>
          <a:xfrm>
            <a:off x="585788" y="234950"/>
            <a:ext cx="10993437" cy="758825"/>
          </a:xfrm>
        </p:spPr>
        <p:txBody>
          <a:bodyPr>
            <a:noAutofit/>
          </a:bodyPr>
          <a:lstStyle/>
          <a:p>
            <a:pPr marL="0" indent="0">
              <a:buNone/>
            </a:pP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 During Program</a:t>
            </a:r>
          </a:p>
        </p:txBody>
      </p:sp>
      <p:sp>
        <p:nvSpPr>
          <p:cNvPr id="7" name="TextBox 6">
            <a:extLst>
              <a:ext uri="{FF2B5EF4-FFF2-40B4-BE49-F238E27FC236}">
                <a16:creationId xmlns:a16="http://schemas.microsoft.com/office/drawing/2014/main" id="{FCE8AF46-D680-F019-3E11-EC9C38FBF7EF}"/>
              </a:ext>
            </a:extLst>
          </p:cNvPr>
          <p:cNvSpPr txBox="1"/>
          <p:nvPr/>
        </p:nvSpPr>
        <p:spPr>
          <a:xfrm>
            <a:off x="1133060" y="2567758"/>
            <a:ext cx="4303644" cy="2246769"/>
          </a:xfrm>
          <a:prstGeom prst="rect">
            <a:avLst/>
          </a:prstGeom>
          <a:noFill/>
        </p:spPr>
        <p:txBody>
          <a:bodyPr wrap="square" rtlCol="0">
            <a:spAutoFit/>
          </a:bodyPr>
          <a:lstStyle/>
          <a:p>
            <a:endParaRPr lang="en-US" sz="2000" dirty="0">
              <a:latin typeface="Arial" panose="020B0604020202020204" pitchFamily="34" charset="0"/>
              <a:ea typeface="Open Sans" panose="020B0606030504020204" pitchFamily="34" charset="0"/>
            </a:endParaRPr>
          </a:p>
          <a:p>
            <a:r>
              <a:rPr lang="en-US" sz="2000" dirty="0">
                <a:latin typeface="Arial" panose="020B0604020202020204" pitchFamily="34" charset="0"/>
                <a:ea typeface="Open Sans" panose="020B0606030504020204" pitchFamily="34" charset="0"/>
              </a:rPr>
              <a:t>Use the Q&amp;A Box on the right side of your screen to send questions during the presentation.  </a:t>
            </a:r>
          </a:p>
          <a:p>
            <a:endParaRPr lang="en-US" sz="2000" dirty="0">
              <a:latin typeface="Arial" panose="020B0604020202020204" pitchFamily="34" charset="0"/>
              <a:ea typeface="Open Sans" panose="020B0606030504020204" pitchFamily="34" charset="0"/>
            </a:endParaRPr>
          </a:p>
          <a:p>
            <a:r>
              <a:rPr lang="en-US" sz="2000" b="1" dirty="0">
                <a:effectLst>
                  <a:outerShdw blurRad="38100" dist="38100" dir="2700000" algn="tl">
                    <a:srgbClr val="000000">
                      <a:alpha val="43137"/>
                    </a:srgbClr>
                  </a:outerShdw>
                </a:effectLst>
                <a:latin typeface="Arial" panose="020B0604020202020204" pitchFamily="34" charset="0"/>
                <a:ea typeface="Open Sans" panose="020B0606030504020204" pitchFamily="34" charset="0"/>
              </a:rPr>
              <a:t>Send questions to </a:t>
            </a:r>
            <a:br>
              <a:rPr lang="en-US" sz="2000" b="1" dirty="0">
                <a:effectLst>
                  <a:outerShdw blurRad="38100" dist="38100" dir="2700000" algn="tl">
                    <a:srgbClr val="000000">
                      <a:alpha val="43137"/>
                    </a:srgbClr>
                  </a:outerShdw>
                </a:effectLst>
                <a:latin typeface="Arial" panose="020B0604020202020204" pitchFamily="34" charset="0"/>
                <a:ea typeface="Open Sans" panose="020B0606030504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Open Sans" panose="020B0606030504020204" pitchFamily="34" charset="0"/>
              </a:rPr>
              <a:t>All Panelists</a:t>
            </a:r>
            <a:endParaRPr lang="en-US" sz="2000" dirty="0">
              <a:effectLst>
                <a:outerShdw blurRad="38100" dist="38100" dir="2700000" algn="tl">
                  <a:srgbClr val="000000">
                    <a:alpha val="43137"/>
                  </a:srgbClr>
                </a:outerShdw>
              </a:effectLst>
              <a:latin typeface="Arial" panose="020B0604020202020204" pitchFamily="34" charset="0"/>
              <a:ea typeface="Open Sans" panose="020B0606030504020204" pitchFamily="34" charset="0"/>
            </a:endParaRPr>
          </a:p>
        </p:txBody>
      </p:sp>
      <p:pic>
        <p:nvPicPr>
          <p:cNvPr id="8" name="Picture 7">
            <a:extLst>
              <a:ext uri="{FF2B5EF4-FFF2-40B4-BE49-F238E27FC236}">
                <a16:creationId xmlns:a16="http://schemas.microsoft.com/office/drawing/2014/main" id="{7DED648B-9D45-BDD9-A9AD-B8E4ADD4DF0A}"/>
              </a:ext>
            </a:extLst>
          </p:cNvPr>
          <p:cNvPicPr>
            <a:picLocks noChangeAspect="1"/>
          </p:cNvPicPr>
          <p:nvPr/>
        </p:nvPicPr>
        <p:blipFill>
          <a:blip r:embed="rId2"/>
          <a:stretch>
            <a:fillRect/>
          </a:stretch>
        </p:blipFill>
        <p:spPr>
          <a:xfrm>
            <a:off x="6172200" y="2632154"/>
            <a:ext cx="4172099" cy="2117979"/>
          </a:xfrm>
          <a:prstGeom prst="rect">
            <a:avLst/>
          </a:prstGeom>
        </p:spPr>
      </p:pic>
    </p:spTree>
    <p:extLst>
      <p:ext uri="{BB962C8B-B14F-4D97-AF65-F5344CB8AC3E}">
        <p14:creationId xmlns:p14="http://schemas.microsoft.com/office/powerpoint/2010/main" val="2037783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BB552-DC1A-9D76-C485-78D28B25ECA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DB757E-975B-F460-C609-B6A62A4AD24D}"/>
              </a:ext>
            </a:extLst>
          </p:cNvPr>
          <p:cNvSpPr>
            <a:spLocks noGrp="1"/>
          </p:cNvSpPr>
          <p:nvPr>
            <p:ph sz="half" idx="2"/>
          </p:nvPr>
        </p:nvSpPr>
        <p:spPr>
          <a:xfrm>
            <a:off x="586409" y="1649896"/>
            <a:ext cx="10992677" cy="4492487"/>
          </a:xfrm>
        </p:spPr>
        <p:txBody>
          <a:bodyPr>
            <a:normAutofit fontScale="85000" lnSpcReduction="10000"/>
          </a:bodyPr>
          <a:lstStyle/>
          <a:p>
            <a:pPr marL="0" indent="0">
              <a:buNone/>
            </a:pPr>
            <a:r>
              <a:rPr lang="en-US" sz="2800" dirty="0">
                <a:latin typeface="Arial" panose="020B0604020202020204" pitchFamily="34" charset="0"/>
                <a:cs typeface="Arial" panose="020B0604020202020204" pitchFamily="34" charset="0"/>
              </a:rPr>
              <a:t>By hosting this Webinar, California Grocers Association (CGA) and the CGA Educational Foundation (CGAEF) are providing an opportunity for their members and attendees to obtain general information that may be of interest to your company</a:t>
            </a:r>
            <a:r>
              <a:rPr lang="en-US" sz="2800">
                <a:latin typeface="Arial" panose="020B0604020202020204" pitchFamily="34" charset="0"/>
                <a:cs typeface="Arial" panose="020B0604020202020204" pitchFamily="34" charset="0"/>
              </a:rPr>
              <a:t>.  The </a:t>
            </a:r>
            <a:r>
              <a:rPr lang="en-US" sz="2800" dirty="0">
                <a:latin typeface="Arial" panose="020B0604020202020204" pitchFamily="34" charset="0"/>
                <a:cs typeface="Arial" panose="020B0604020202020204" pitchFamily="34" charset="0"/>
              </a:rPr>
              <a:t>Webinar is designed to provide practical and useful information on the subject matter covered. However, CGA /CGAEF is not engaged in rendering legal, accounting or other professional advice or services. </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CGA/CGAEF does not review or approve the content of the webinar presented by guest speakers and others, and makes no representations or warranties about the accuracy or legality of any compliance or other recommendations provided during the webinar. If legal advice or other expert assistance is required, the services of a competent professional should be sought.</a:t>
            </a:r>
            <a:endParaRPr lang="en-US" dirty="0">
              <a:latin typeface="Arial" panose="020B0604020202020204" pitchFamily="34" charset="0"/>
              <a:cs typeface="Arial" panose="020B0604020202020204" pitchFamily="34" charset="0"/>
            </a:endParaRPr>
          </a:p>
          <a:p>
            <a:endParaRPr lang="en-US" dirty="0"/>
          </a:p>
        </p:txBody>
      </p:sp>
      <p:sp>
        <p:nvSpPr>
          <p:cNvPr id="5" name="Content Placeholder 2">
            <a:extLst>
              <a:ext uri="{FF2B5EF4-FFF2-40B4-BE49-F238E27FC236}">
                <a16:creationId xmlns:a16="http://schemas.microsoft.com/office/drawing/2014/main" id="{971C9489-A0F4-D1CE-702B-7A3674C522FE}"/>
              </a:ext>
            </a:extLst>
          </p:cNvPr>
          <p:cNvSpPr>
            <a:spLocks noGrp="1"/>
          </p:cNvSpPr>
          <p:nvPr>
            <p:ph type="title"/>
          </p:nvPr>
        </p:nvSpPr>
        <p:spPr>
          <a:xfrm>
            <a:off x="585788" y="234950"/>
            <a:ext cx="10993437" cy="758825"/>
          </a:xfrm>
        </p:spPr>
        <p:txBody>
          <a:bodyPr>
            <a:noAutofit/>
          </a:bodyPr>
          <a:lstStyle/>
          <a:p>
            <a:pPr marL="0" indent="0">
              <a:buNone/>
            </a:pP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Webinar Disclosure</a:t>
            </a:r>
          </a:p>
        </p:txBody>
      </p:sp>
    </p:spTree>
    <p:extLst>
      <p:ext uri="{BB962C8B-B14F-4D97-AF65-F5344CB8AC3E}">
        <p14:creationId xmlns:p14="http://schemas.microsoft.com/office/powerpoint/2010/main" val="322738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001D-106A-C597-1011-57080E5869C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About Our Presenter</a:t>
            </a:r>
          </a:p>
        </p:txBody>
      </p:sp>
      <p:sp>
        <p:nvSpPr>
          <p:cNvPr id="7" name="TextBox 6">
            <a:extLst>
              <a:ext uri="{FF2B5EF4-FFF2-40B4-BE49-F238E27FC236}">
                <a16:creationId xmlns:a16="http://schemas.microsoft.com/office/drawing/2014/main" id="{00EB0B61-DA11-32DB-B69D-F9B1277EB217}"/>
              </a:ext>
            </a:extLst>
          </p:cNvPr>
          <p:cNvSpPr txBox="1"/>
          <p:nvPr/>
        </p:nvSpPr>
        <p:spPr>
          <a:xfrm>
            <a:off x="1524864" y="4552765"/>
            <a:ext cx="3686589" cy="1200329"/>
          </a:xfrm>
          <a:prstGeom prst="rect">
            <a:avLst/>
          </a:prstGeom>
          <a:noFill/>
        </p:spPr>
        <p:txBody>
          <a:bodyPr wrap="square">
            <a:spAutoFit/>
          </a:bodyPr>
          <a:lstStyle/>
          <a:p>
            <a:pPr algn="ctr"/>
            <a:r>
              <a:rPr lang="en-US" sz="2400" b="1" dirty="0">
                <a:solidFill>
                  <a:schemeClr val="tx1">
                    <a:lumMod val="60000"/>
                    <a:lumOff val="40000"/>
                  </a:schemeClr>
                </a:solidFill>
                <a:latin typeface="Arial" panose="020B0604020202020204" pitchFamily="34" charset="0"/>
                <a:ea typeface="Open Sans SemiBold" panose="020B0706030804020204" pitchFamily="34" charset="0"/>
              </a:rPr>
              <a:t>Vance Piggott</a:t>
            </a:r>
          </a:p>
          <a:p>
            <a:pPr algn="ctr"/>
            <a:r>
              <a:rPr lang="en-US" sz="2400" b="1" dirty="0">
                <a:solidFill>
                  <a:srgbClr val="666666"/>
                </a:solidFill>
                <a:latin typeface="Arial" panose="020B0604020202020204" pitchFamily="34" charset="0"/>
                <a:ea typeface="Open Sans SemiBold" panose="020B0706030804020204" pitchFamily="34" charset="0"/>
              </a:rPr>
              <a:t>Senior Counsel</a:t>
            </a:r>
          </a:p>
          <a:p>
            <a:pPr algn="ctr"/>
            <a:r>
              <a:rPr lang="en-US" sz="2400" b="1" dirty="0">
                <a:solidFill>
                  <a:schemeClr val="tx2"/>
                </a:solidFill>
                <a:latin typeface="Arial" panose="020B0604020202020204" pitchFamily="34" charset="0"/>
                <a:ea typeface="Open Sans SemiBold" panose="020B0706030804020204" pitchFamily="34" charset="0"/>
                <a:cs typeface="Open Sans SemiBold" panose="020B0706030804020204" pitchFamily="34" charset="0"/>
              </a:rPr>
              <a:t>vpiggott@kmtg.com</a:t>
            </a:r>
            <a:endParaRPr lang="en-US" sz="2000" b="1"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 name="TextBox 3">
            <a:extLst>
              <a:ext uri="{FF2B5EF4-FFF2-40B4-BE49-F238E27FC236}">
                <a16:creationId xmlns:a16="http://schemas.microsoft.com/office/drawing/2014/main" id="{2805E8F0-EC1E-FEE4-AF54-F403F4AC12BD}"/>
              </a:ext>
            </a:extLst>
          </p:cNvPr>
          <p:cNvSpPr txBox="1"/>
          <p:nvPr/>
        </p:nvSpPr>
        <p:spPr>
          <a:xfrm>
            <a:off x="6096000" y="4579571"/>
            <a:ext cx="3810000" cy="1200329"/>
          </a:xfrm>
          <a:prstGeom prst="rect">
            <a:avLst/>
          </a:prstGeom>
          <a:noFill/>
        </p:spPr>
        <p:txBody>
          <a:bodyPr wrap="square">
            <a:spAutoFit/>
          </a:bodyPr>
          <a:lstStyle/>
          <a:p>
            <a:pPr algn="ctr"/>
            <a:r>
              <a:rPr lang="en-US" sz="2400" b="1" dirty="0">
                <a:solidFill>
                  <a:schemeClr val="tx1">
                    <a:lumMod val="60000"/>
                    <a:lumOff val="40000"/>
                  </a:schemeClr>
                </a:solidFill>
                <a:latin typeface="Arial" panose="020B0604020202020204" pitchFamily="34" charset="0"/>
                <a:ea typeface="Open Sans SemiBold" panose="020B0706030804020204" pitchFamily="34" charset="0"/>
              </a:rPr>
              <a:t>Kate </a:t>
            </a:r>
            <a:r>
              <a:rPr lang="en-US" sz="2400" b="1" dirty="0" err="1">
                <a:solidFill>
                  <a:schemeClr val="tx1">
                    <a:lumMod val="60000"/>
                    <a:lumOff val="40000"/>
                  </a:schemeClr>
                </a:solidFill>
                <a:latin typeface="Arial" panose="020B0604020202020204" pitchFamily="34" charset="0"/>
                <a:ea typeface="Open Sans SemiBold" panose="020B0706030804020204" pitchFamily="34" charset="0"/>
              </a:rPr>
              <a:t>Zemlo</a:t>
            </a:r>
            <a:r>
              <a:rPr lang="en-US" sz="2400" b="1" dirty="0">
                <a:solidFill>
                  <a:schemeClr val="tx1">
                    <a:lumMod val="60000"/>
                    <a:lumOff val="40000"/>
                  </a:schemeClr>
                </a:solidFill>
                <a:latin typeface="Arial" panose="020B0604020202020204" pitchFamily="34" charset="0"/>
                <a:ea typeface="Open Sans SemiBold" panose="020B0706030804020204" pitchFamily="34" charset="0"/>
              </a:rPr>
              <a:t> Rivas</a:t>
            </a:r>
          </a:p>
          <a:p>
            <a:pPr algn="ctr"/>
            <a:r>
              <a:rPr lang="en-US" sz="2400" b="1" dirty="0">
                <a:solidFill>
                  <a:srgbClr val="666666"/>
                </a:solidFill>
                <a:latin typeface="Arial" panose="020B0604020202020204" pitchFamily="34" charset="0"/>
                <a:ea typeface="Open Sans SemiBold" panose="020B0706030804020204" pitchFamily="34" charset="0"/>
              </a:rPr>
              <a:t>Associate</a:t>
            </a:r>
          </a:p>
          <a:p>
            <a:pPr algn="ctr"/>
            <a:r>
              <a:rPr lang="en-US" sz="2400" b="1" dirty="0">
                <a:solidFill>
                  <a:schemeClr val="tx2"/>
                </a:solidFill>
                <a:latin typeface="Arial" panose="020B0604020202020204" pitchFamily="34" charset="0"/>
                <a:ea typeface="Open Sans SemiBold" panose="020B0706030804020204" pitchFamily="34" charset="0"/>
                <a:cs typeface="Open Sans SemiBold" panose="020B0706030804020204" pitchFamily="34" charset="0"/>
              </a:rPr>
              <a:t>kzemlorivas@kmtg.com</a:t>
            </a:r>
            <a:endParaRPr lang="en-US" sz="2000" b="1"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026" name="Picture 2" descr="Profile photo of Vance Piggott">
            <a:extLst>
              <a:ext uri="{FF2B5EF4-FFF2-40B4-BE49-F238E27FC236}">
                <a16:creationId xmlns:a16="http://schemas.microsoft.com/office/drawing/2014/main" id="{7E5F1ACD-333A-7983-CE04-E126AD80D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73828"/>
            <a:ext cx="2926318" cy="29263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A person in a black suit&#10;&#10;AI-generated content may be incorrect.">
            <a:extLst>
              <a:ext uri="{FF2B5EF4-FFF2-40B4-BE49-F238E27FC236}">
                <a16:creationId xmlns:a16="http://schemas.microsoft.com/office/drawing/2014/main" id="{9FF72685-1B9A-3CA4-F1FC-DEA23DEA624A}"/>
              </a:ext>
            </a:extLst>
          </p:cNvPr>
          <p:cNvPicPr>
            <a:picLocks noChangeAspect="1"/>
          </p:cNvPicPr>
          <p:nvPr/>
        </p:nvPicPr>
        <p:blipFill>
          <a:blip r:embed="rId3">
            <a:extLst>
              <a:ext uri="{28A0092B-C50C-407E-A947-70E740481C1C}">
                <a14:useLocalDpi xmlns:a14="http://schemas.microsoft.com/office/drawing/2010/main" val="0"/>
              </a:ext>
            </a:extLst>
          </a:blip>
          <a:srcRect l="15377" r="10518"/>
          <a:stretch/>
        </p:blipFill>
        <p:spPr>
          <a:xfrm>
            <a:off x="6324600" y="1610373"/>
            <a:ext cx="3160489" cy="2940129"/>
          </a:xfrm>
          <a:prstGeom prst="ellipse">
            <a:avLst/>
          </a:prstGeom>
          <a:ln>
            <a:noFill/>
          </a:ln>
          <a:effectLst>
            <a:softEdge rad="112500"/>
          </a:effectLst>
        </p:spPr>
      </p:pic>
    </p:spTree>
    <p:extLst>
      <p:ext uri="{BB962C8B-B14F-4D97-AF65-F5344CB8AC3E}">
        <p14:creationId xmlns:p14="http://schemas.microsoft.com/office/powerpoint/2010/main" val="1727620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17F7FE54-F59F-324F-0A41-3F2005EAC12D}"/>
              </a:ext>
            </a:extLst>
          </p:cNvPr>
          <p:cNvSpPr>
            <a:spLocks noGrp="1"/>
          </p:cNvSpPr>
          <p:nvPr>
            <p:ph type="title"/>
          </p:nvPr>
        </p:nvSpPr>
        <p:spPr>
          <a:xfrm>
            <a:off x="381000" y="381000"/>
            <a:ext cx="11176000" cy="762000"/>
          </a:xfrm>
        </p:spPr>
        <p:txBody>
          <a:bodyPr/>
          <a:lstStyle/>
          <a:p>
            <a:r>
              <a:rPr lang="en-US" altLang="en-US" sz="2400" b="1" dirty="0"/>
              <a:t>What We’ll Cover Today</a:t>
            </a:r>
          </a:p>
        </p:txBody>
      </p:sp>
      <p:sp>
        <p:nvSpPr>
          <p:cNvPr id="25603" name="TextBox 2">
            <a:extLst>
              <a:ext uri="{FF2B5EF4-FFF2-40B4-BE49-F238E27FC236}">
                <a16:creationId xmlns:a16="http://schemas.microsoft.com/office/drawing/2014/main" id="{9289EC17-F4E1-49F5-689E-6DED57580093}"/>
              </a:ext>
            </a:extLst>
          </p:cNvPr>
          <p:cNvSpPr txBox="1">
            <a:spLocks noChangeArrowheads="1"/>
          </p:cNvSpPr>
          <p:nvPr/>
        </p:nvSpPr>
        <p:spPr bwMode="auto">
          <a:xfrm>
            <a:off x="457200" y="1524000"/>
            <a:ext cx="11658600" cy="48013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342900" lvl="0" indent="-342900">
              <a:lnSpc>
                <a:spcPct val="150000"/>
              </a:lnSpc>
              <a:buFont typeface="+mj-lt"/>
              <a:buAutoNum type="arabicPeriod"/>
            </a:pPr>
            <a:r>
              <a:rPr lang="en-US" sz="2400" b="1" dirty="0">
                <a:latin typeface="Arial" panose="020B0604020202020204" pitchFamily="34" charset="0"/>
              </a:rPr>
              <a:t>Understanding the I-9 form and its requirements.</a:t>
            </a:r>
          </a:p>
          <a:p>
            <a:pPr marL="342900" lvl="0" indent="-342900">
              <a:lnSpc>
                <a:spcPct val="150000"/>
              </a:lnSpc>
              <a:buFont typeface="+mj-lt"/>
              <a:buAutoNum type="arabicPeriod"/>
            </a:pPr>
            <a:r>
              <a:rPr lang="en-US" sz="2400" b="1" dirty="0">
                <a:latin typeface="Arial" panose="020B0604020202020204" pitchFamily="34" charset="0"/>
              </a:rPr>
              <a:t>Best practices for maintaining accurate and compliant records.</a:t>
            </a:r>
          </a:p>
          <a:p>
            <a:pPr marL="342900" lvl="0" indent="-342900">
              <a:lnSpc>
                <a:spcPct val="150000"/>
              </a:lnSpc>
              <a:buFont typeface="+mj-lt"/>
              <a:buAutoNum type="arabicPeriod"/>
            </a:pPr>
            <a:r>
              <a:rPr lang="en-US" sz="2400" b="1" dirty="0">
                <a:latin typeface="Arial" panose="020B0604020202020204" pitchFamily="34" charset="0"/>
              </a:rPr>
              <a:t>Legal implications of non-compliance with I-9 regulations.</a:t>
            </a:r>
          </a:p>
          <a:p>
            <a:pPr marL="342900" lvl="0" indent="-342900">
              <a:lnSpc>
                <a:spcPct val="150000"/>
              </a:lnSpc>
              <a:buFont typeface="+mj-lt"/>
              <a:buAutoNum type="arabicPeriod"/>
            </a:pPr>
            <a:r>
              <a:rPr lang="en-US" sz="2400" b="1" dirty="0">
                <a:latin typeface="Arial" panose="020B0604020202020204" pitchFamily="34" charset="0"/>
              </a:rPr>
              <a:t>HR staff best practices on I-9 compliance.</a:t>
            </a:r>
          </a:p>
          <a:p>
            <a:pPr marL="342900" lvl="0" indent="-342900">
              <a:lnSpc>
                <a:spcPct val="150000"/>
              </a:lnSpc>
              <a:buFont typeface="+mj-lt"/>
              <a:buAutoNum type="arabicPeriod"/>
            </a:pPr>
            <a:r>
              <a:rPr lang="en-US" sz="2400" b="1" dirty="0">
                <a:latin typeface="Arial" panose="020B0604020202020204" pitchFamily="34" charset="0"/>
              </a:rPr>
              <a:t>Steps to take during a federal I-9 audit.</a:t>
            </a:r>
          </a:p>
          <a:p>
            <a:pPr marL="342900" lvl="0" indent="-342900">
              <a:lnSpc>
                <a:spcPct val="150000"/>
              </a:lnSpc>
              <a:buFont typeface="+mj-lt"/>
              <a:buAutoNum type="arabicPeriod"/>
            </a:pPr>
            <a:r>
              <a:rPr lang="en-US" sz="2400" b="1" dirty="0">
                <a:latin typeface="Arial" panose="020B0604020202020204" pitchFamily="34" charset="0"/>
              </a:rPr>
              <a:t>Steps to take during a “raid.”</a:t>
            </a:r>
          </a:p>
          <a:p>
            <a:pPr marL="342900" indent="-342900">
              <a:lnSpc>
                <a:spcPct val="150000"/>
              </a:lnSpc>
              <a:buFont typeface="+mj-lt"/>
              <a:buAutoNum type="arabicPeriod"/>
            </a:pPr>
            <a:r>
              <a:rPr lang="en-US" sz="2400" b="1" dirty="0">
                <a:latin typeface="Arial" panose="020B0604020202020204" pitchFamily="34" charset="0"/>
              </a:rPr>
              <a:t>California-specific regulations- AB 450.</a:t>
            </a:r>
          </a:p>
          <a:p>
            <a:pPr marL="342900" indent="-342900">
              <a:lnSpc>
                <a:spcPct val="150000"/>
              </a:lnSpc>
              <a:buFont typeface="+mj-lt"/>
              <a:buAutoNum type="arabicPeriod"/>
            </a:pPr>
            <a:r>
              <a:rPr lang="en-US" sz="2400" b="1" dirty="0">
                <a:latin typeface="Arial" panose="020B0604020202020204" pitchFamily="34" charset="0"/>
              </a:rPr>
              <a:t>Immigration Retaliation- California law.</a:t>
            </a:r>
          </a:p>
          <a:p>
            <a:pPr marL="0" lvl="0" indent="0"/>
            <a:endParaRPr lang="en-US" dirty="0"/>
          </a:p>
        </p:txBody>
      </p:sp>
    </p:spTree>
    <p:extLst>
      <p:ext uri="{BB962C8B-B14F-4D97-AF65-F5344CB8AC3E}">
        <p14:creationId xmlns:p14="http://schemas.microsoft.com/office/powerpoint/2010/main" val="343883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F9D22500-F708-AF17-E3BF-7EC08E1516B3}"/>
              </a:ext>
            </a:extLst>
          </p:cNvPr>
          <p:cNvSpPr>
            <a:spLocks noGrp="1"/>
          </p:cNvSpPr>
          <p:nvPr>
            <p:ph type="title"/>
          </p:nvPr>
        </p:nvSpPr>
        <p:spPr/>
        <p:txBody>
          <a:bodyPr/>
          <a:lstStyle/>
          <a:p>
            <a:r>
              <a:rPr lang="en-US" altLang="en-US" sz="1800" b="1" dirty="0"/>
              <a:t>Immigration Enforcement </a:t>
            </a:r>
          </a:p>
        </p:txBody>
      </p:sp>
      <p:sp>
        <p:nvSpPr>
          <p:cNvPr id="34819" name="Slide Number Placeholder 2">
            <a:extLst>
              <a:ext uri="{FF2B5EF4-FFF2-40B4-BE49-F238E27FC236}">
                <a16:creationId xmlns:a16="http://schemas.microsoft.com/office/drawing/2014/main" id="{7D5DC00F-F0D6-491E-4E48-77F90B18B457}"/>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D8E275D-F6A3-4F39-9016-6471321D78CC}" type="slidenum">
              <a:rPr lang="en-US" altLang="en-US" smtClean="0">
                <a:latin typeface="Arial" panose="020B0604020202020204" pitchFamily="34" charset="0"/>
              </a:rPr>
              <a:pPr/>
              <a:t>7</a:t>
            </a:fld>
            <a:endParaRPr lang="en-US" altLang="en-US">
              <a:latin typeface="Arial" panose="020B0604020202020204" pitchFamily="34" charset="0"/>
            </a:endParaRPr>
          </a:p>
        </p:txBody>
      </p:sp>
      <p:sp>
        <p:nvSpPr>
          <p:cNvPr id="34820" name="TextBox 1">
            <a:extLst>
              <a:ext uri="{FF2B5EF4-FFF2-40B4-BE49-F238E27FC236}">
                <a16:creationId xmlns:a16="http://schemas.microsoft.com/office/drawing/2014/main" id="{99DB116F-189C-E339-14C9-D8696D3FC68F}"/>
              </a:ext>
            </a:extLst>
          </p:cNvPr>
          <p:cNvSpPr txBox="1">
            <a:spLocks noChangeArrowheads="1"/>
          </p:cNvSpPr>
          <p:nvPr/>
        </p:nvSpPr>
        <p:spPr bwMode="auto">
          <a:xfrm>
            <a:off x="304800" y="1143000"/>
            <a:ext cx="11404600" cy="37548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sz="2000" dirty="0">
                <a:latin typeface="Arial" panose="020B0604020202020204" pitchFamily="34" charset="0"/>
              </a:rPr>
              <a:t>	On March 1, 2003, the authorities of the former Immigration and Naturalization Service (</a:t>
            </a:r>
            <a:r>
              <a:rPr lang="en-US" sz="2000" b="1" dirty="0">
                <a:latin typeface="Arial" panose="020B0604020202020204" pitchFamily="34" charset="0"/>
              </a:rPr>
              <a:t>INS</a:t>
            </a:r>
            <a:r>
              <a:rPr lang="en-US" sz="2000" dirty="0">
                <a:latin typeface="Arial" panose="020B0604020202020204" pitchFamily="34" charset="0"/>
              </a:rPr>
              <a:t>) were transferred to three new agencies in the U.S. Department of Homeland Security (</a:t>
            </a:r>
            <a:r>
              <a:rPr lang="en-US" sz="2000" b="1" dirty="0">
                <a:latin typeface="Arial" panose="020B0604020202020204" pitchFamily="34" charset="0"/>
              </a:rPr>
              <a:t>DHS</a:t>
            </a:r>
            <a:r>
              <a:rPr lang="en-US" sz="2000" dirty="0">
                <a:latin typeface="Arial" panose="020B0604020202020204" pitchFamily="34" charset="0"/>
              </a:rPr>
              <a:t>) which all have some role in the enforcement of immigration laws:</a:t>
            </a:r>
          </a:p>
          <a:p>
            <a:endParaRPr lang="en-US" sz="2000" dirty="0">
              <a:latin typeface="Arial" panose="020B0604020202020204" pitchFamily="34" charset="0"/>
            </a:endParaRPr>
          </a:p>
          <a:p>
            <a:pPr marL="1371600" indent="-173038">
              <a:buFont typeface="Arial" panose="020B0604020202020204" pitchFamily="34" charset="0"/>
              <a:buChar char="•"/>
            </a:pPr>
            <a:r>
              <a:rPr lang="en-US" sz="2000" dirty="0">
                <a:latin typeface="Arial" panose="020B0604020202020204" pitchFamily="34" charset="0"/>
              </a:rPr>
              <a:t>U.S. Citizenship and Immigration Services (</a:t>
            </a:r>
            <a:r>
              <a:rPr lang="en-US" sz="2000" b="1" dirty="0">
                <a:latin typeface="Arial" panose="020B0604020202020204" pitchFamily="34" charset="0"/>
              </a:rPr>
              <a:t>USCIS).</a:t>
            </a:r>
          </a:p>
          <a:p>
            <a:pPr marL="1371600" indent="-173038"/>
            <a:endParaRPr lang="en-US" sz="2000" dirty="0">
              <a:latin typeface="Arial" panose="020B0604020202020204" pitchFamily="34" charset="0"/>
            </a:endParaRPr>
          </a:p>
          <a:p>
            <a:pPr marL="1371600" indent="-173038">
              <a:buFont typeface="Arial" panose="020B0604020202020204" pitchFamily="34" charset="0"/>
              <a:buChar char="•"/>
            </a:pPr>
            <a:r>
              <a:rPr lang="en-US" sz="2000" dirty="0">
                <a:latin typeface="Arial" panose="020B0604020202020204" pitchFamily="34" charset="0"/>
              </a:rPr>
              <a:t>U.S. Customs and Border Protection (</a:t>
            </a:r>
            <a:r>
              <a:rPr lang="en-US" sz="2000" b="1" dirty="0">
                <a:latin typeface="Arial" panose="020B0604020202020204" pitchFamily="34" charset="0"/>
              </a:rPr>
              <a:t>CBP</a:t>
            </a:r>
            <a:r>
              <a:rPr lang="en-US" sz="2000" dirty="0">
                <a:latin typeface="Arial" panose="020B0604020202020204" pitchFamily="34" charset="0"/>
              </a:rPr>
              <a:t>).</a:t>
            </a:r>
          </a:p>
          <a:p>
            <a:pPr marL="1371600" indent="-173038"/>
            <a:endParaRPr lang="en-US" sz="2000" dirty="0">
              <a:latin typeface="Arial" panose="020B0604020202020204" pitchFamily="34" charset="0"/>
            </a:endParaRPr>
          </a:p>
          <a:p>
            <a:pPr marL="1371600" indent="-173038">
              <a:buFont typeface="Arial" panose="020B0604020202020204" pitchFamily="34" charset="0"/>
              <a:buChar char="•"/>
            </a:pPr>
            <a:r>
              <a:rPr lang="en-US" sz="2000" dirty="0">
                <a:latin typeface="Arial" panose="020B0604020202020204" pitchFamily="34" charset="0"/>
              </a:rPr>
              <a:t>U.S. Immigration and Customs Enforcement (</a:t>
            </a:r>
            <a:r>
              <a:rPr lang="en-US" sz="2000" b="1" dirty="0">
                <a:latin typeface="Arial" panose="020B0604020202020204" pitchFamily="34" charset="0"/>
              </a:rPr>
              <a:t>ICE</a:t>
            </a:r>
            <a:r>
              <a:rPr lang="en-US" sz="2000" dirty="0">
                <a:latin typeface="Arial" panose="020B0604020202020204" pitchFamily="34" charset="0"/>
              </a:rPr>
              <a:t>)</a:t>
            </a:r>
            <a:r>
              <a:rPr lang="en-US" sz="2000" i="0" dirty="0">
                <a:solidFill>
                  <a:srgbClr val="000000"/>
                </a:solidFill>
                <a:effectLst/>
                <a:latin typeface="Arial" panose="020B0604020202020204" pitchFamily="34" charset="0"/>
              </a:rPr>
              <a:t>.</a:t>
            </a:r>
            <a:endParaRPr lang="en-US" sz="2000" dirty="0">
              <a:latin typeface="Arial" panose="020B0604020202020204" pitchFamily="34" charset="0"/>
            </a:endParaRPr>
          </a:p>
          <a:p>
            <a:endParaRPr lang="en-US" sz="2000" dirty="0">
              <a:latin typeface="Arial" panose="020B0604020202020204" pitchFamily="34" charset="0"/>
            </a:endParaRPr>
          </a:p>
          <a:p>
            <a:r>
              <a:rPr lang="en-US" sz="2000" b="0" i="0" dirty="0">
                <a:solidFill>
                  <a:srgbClr val="000000"/>
                </a:solidFill>
                <a:effectLst/>
                <a:latin typeface="Arial" panose="020B0604020202020204" pitchFamily="34" charset="0"/>
              </a:rPr>
              <a:t>The DOJ’s Civil Rights Division and the Executive Oﬀice for Immigration Review (</a:t>
            </a:r>
            <a:r>
              <a:rPr lang="en-US" sz="2000" b="1" i="0" dirty="0">
                <a:solidFill>
                  <a:srgbClr val="000000"/>
                </a:solidFill>
                <a:effectLst/>
                <a:latin typeface="Arial" panose="020B0604020202020204" pitchFamily="34" charset="0"/>
              </a:rPr>
              <a:t>EOIR</a:t>
            </a:r>
            <a:r>
              <a:rPr lang="en-US" sz="2000" b="0" i="0" dirty="0">
                <a:solidFill>
                  <a:srgbClr val="000000"/>
                </a:solidFill>
                <a:effectLst/>
                <a:latin typeface="Arial" panose="020B0604020202020204" pitchFamily="34" charset="0"/>
              </a:rPr>
              <a:t>)</a:t>
            </a:r>
            <a:endParaRPr lang="en-US" sz="2000" dirty="0">
              <a:latin typeface="Arial" panose="020B0604020202020204" pitchFamily="34" charset="0"/>
            </a:endParaRPr>
          </a:p>
          <a:p>
            <a:endParaRPr lang="en-US" dirty="0">
              <a:latin typeface="Arial" panose="020B0604020202020204" pitchFamily="34" charset="0"/>
            </a:endParaRPr>
          </a:p>
        </p:txBody>
      </p:sp>
      <p:pic>
        <p:nvPicPr>
          <p:cNvPr id="3" name="Picture 2">
            <a:extLst>
              <a:ext uri="{FF2B5EF4-FFF2-40B4-BE49-F238E27FC236}">
                <a16:creationId xmlns:a16="http://schemas.microsoft.com/office/drawing/2014/main" id="{EB867936-6799-7BD0-AA38-195A6FC40BAC}"/>
              </a:ext>
            </a:extLst>
          </p:cNvPr>
          <p:cNvPicPr>
            <a:picLocks noChangeAspect="1"/>
          </p:cNvPicPr>
          <p:nvPr/>
        </p:nvPicPr>
        <p:blipFill>
          <a:blip r:embed="rId2"/>
          <a:stretch>
            <a:fillRect/>
          </a:stretch>
        </p:blipFill>
        <p:spPr>
          <a:xfrm>
            <a:off x="9601200" y="5245432"/>
            <a:ext cx="2152950" cy="1000265"/>
          </a:xfrm>
          <a:prstGeom prst="rect">
            <a:avLst/>
          </a:prstGeom>
        </p:spPr>
      </p:pic>
    </p:spTree>
    <p:extLst>
      <p:ext uri="{BB962C8B-B14F-4D97-AF65-F5344CB8AC3E}">
        <p14:creationId xmlns:p14="http://schemas.microsoft.com/office/powerpoint/2010/main" val="2348093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17F7FE54-F59F-324F-0A41-3F2005EAC12D}"/>
              </a:ext>
            </a:extLst>
          </p:cNvPr>
          <p:cNvSpPr>
            <a:spLocks noGrp="1"/>
          </p:cNvSpPr>
          <p:nvPr>
            <p:ph sz="half" idx="1"/>
          </p:nvPr>
        </p:nvSpPr>
        <p:spPr>
          <a:xfrm>
            <a:off x="457200" y="2098676"/>
            <a:ext cx="5486400" cy="3997325"/>
          </a:xfrm>
          <a:prstGeom prst="rect">
            <a:avLst/>
          </a:prstGeom>
        </p:spPr>
        <p:txBody>
          <a:bodyPr>
            <a:normAutofit/>
          </a:bodyPr>
          <a:lstStyle/>
          <a:p>
            <a:pPr marL="0" indent="0">
              <a:buNone/>
            </a:pPr>
            <a:r>
              <a:rPr lang="en-US" altLang="en-US" sz="2800" b="1" dirty="0"/>
              <a:t>What is the I-9 Form?</a:t>
            </a:r>
            <a:endParaRPr lang="en-US" altLang="en-US" sz="2800" dirty="0"/>
          </a:p>
        </p:txBody>
      </p:sp>
      <p:sp>
        <p:nvSpPr>
          <p:cNvPr id="25608" name="Slide Number Placeholder 3">
            <a:extLst>
              <a:ext uri="{FF2B5EF4-FFF2-40B4-BE49-F238E27FC236}">
                <a16:creationId xmlns:a16="http://schemas.microsoft.com/office/drawing/2014/main" id="{4E2207B9-B4CF-DB91-0227-34B10231DB56}"/>
              </a:ext>
            </a:extLst>
          </p:cNvPr>
          <p:cNvSpPr>
            <a:spLocks noGrp="1"/>
          </p:cNvSpPr>
          <p:nvPr>
            <p:ph type="sldNum" sz="quarter" idx="10"/>
          </p:nvPr>
        </p:nvSpPr>
        <p:spPr>
          <a:xfrm>
            <a:off x="9277350" y="6400800"/>
            <a:ext cx="2438400" cy="457200"/>
          </a:xfrm>
        </p:spPr>
        <p:txBody>
          <a:bodyPr wrap="square" anchor="t">
            <a:normAutofit/>
          </a:bodyPr>
          <a:lstStyle/>
          <a:p>
            <a:pPr>
              <a:spcAft>
                <a:spcPts val="600"/>
              </a:spcAft>
              <a:defRPr/>
            </a:pPr>
            <a:fld id="{47598D3E-D0C1-4AC5-9A59-8B08AA3A58B9}" type="slidenum">
              <a:rPr lang="en-US" altLang="en-US"/>
              <a:pPr>
                <a:spcAft>
                  <a:spcPts val="600"/>
                </a:spcAft>
                <a:defRPr/>
              </a:pPr>
              <a:t>8</a:t>
            </a:fld>
            <a:endParaRPr lang="en-US" altLang="en-US"/>
          </a:p>
        </p:txBody>
      </p:sp>
      <p:sp>
        <p:nvSpPr>
          <p:cNvPr id="25603" name="TextBox 2">
            <a:extLst>
              <a:ext uri="{FF2B5EF4-FFF2-40B4-BE49-F238E27FC236}">
                <a16:creationId xmlns:a16="http://schemas.microsoft.com/office/drawing/2014/main" id="{9289EC17-F4E1-49F5-689E-6DED57580093}"/>
              </a:ext>
            </a:extLst>
          </p:cNvPr>
          <p:cNvSpPr txBox="1">
            <a:spLocks noChangeArrowheads="1"/>
          </p:cNvSpPr>
          <p:nvPr/>
        </p:nvSpPr>
        <p:spPr bwMode="auto">
          <a:xfrm>
            <a:off x="361950" y="731836"/>
            <a:ext cx="11353800" cy="4565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914400">
              <a:lnSpc>
                <a:spcPct val="150000"/>
              </a:lnSpc>
              <a:spcAft>
                <a:spcPts val="1200"/>
              </a:spcAft>
              <a:buFont typeface="Wingdings" panose="05000000000000000000" pitchFamily="2" charset="2"/>
              <a:buChar char="§"/>
            </a:pPr>
            <a:endParaRPr lang="en-US" altLang="en-US" dirty="0">
              <a:latin typeface="Arial" panose="020B0604020202020204" pitchFamily="34" charset="0"/>
            </a:endParaRPr>
          </a:p>
        </p:txBody>
      </p:sp>
      <p:pic>
        <p:nvPicPr>
          <p:cNvPr id="5" name="Picture 4">
            <a:extLst>
              <a:ext uri="{FF2B5EF4-FFF2-40B4-BE49-F238E27FC236}">
                <a16:creationId xmlns:a16="http://schemas.microsoft.com/office/drawing/2014/main" id="{CEF6D00B-E380-5C46-254A-5D9275F7888E}"/>
              </a:ext>
            </a:extLst>
          </p:cNvPr>
          <p:cNvPicPr>
            <a:picLocks noChangeAspect="1"/>
          </p:cNvPicPr>
          <p:nvPr/>
        </p:nvPicPr>
        <p:blipFill>
          <a:blip r:embed="rId2"/>
          <a:stretch>
            <a:fillRect/>
          </a:stretch>
        </p:blipFill>
        <p:spPr>
          <a:xfrm>
            <a:off x="5410200" y="762000"/>
            <a:ext cx="6419850" cy="5334002"/>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50F3237-D97E-212F-BCD5-61771D99AF7A}"/>
                  </a:ext>
                </a:extLst>
              </p14:cNvPr>
              <p14:cNvContentPartPr/>
              <p14:nvPr/>
            </p14:nvContentPartPr>
            <p14:xfrm>
              <a:off x="10712782" y="1298340"/>
              <a:ext cx="841680" cy="11160"/>
            </p14:xfrm>
          </p:contentPart>
        </mc:Choice>
        <mc:Fallback xmlns="">
          <p:pic>
            <p:nvPicPr>
              <p:cNvPr id="6" name="Ink 5">
                <a:extLst>
                  <a:ext uri="{FF2B5EF4-FFF2-40B4-BE49-F238E27FC236}">
                    <a16:creationId xmlns:a16="http://schemas.microsoft.com/office/drawing/2014/main" id="{450F3237-D97E-212F-BCD5-61771D99AF7A}"/>
                  </a:ext>
                </a:extLst>
              </p:cNvPr>
              <p:cNvPicPr/>
              <p:nvPr/>
            </p:nvPicPr>
            <p:blipFill>
              <a:blip r:embed="rId4"/>
              <a:stretch>
                <a:fillRect/>
              </a:stretch>
            </p:blipFill>
            <p:spPr>
              <a:xfrm>
                <a:off x="10659142" y="1190340"/>
                <a:ext cx="9493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4EFA5981-6C5E-8CA0-0B63-A4A210BB91B2}"/>
                  </a:ext>
                </a:extLst>
              </p14:cNvPr>
              <p14:cNvContentPartPr/>
              <p14:nvPr/>
            </p14:nvContentPartPr>
            <p14:xfrm>
              <a:off x="7086502" y="5173740"/>
              <a:ext cx="632880" cy="63720"/>
            </p14:xfrm>
          </p:contentPart>
        </mc:Choice>
        <mc:Fallback xmlns="">
          <p:pic>
            <p:nvPicPr>
              <p:cNvPr id="7" name="Ink 6">
                <a:extLst>
                  <a:ext uri="{FF2B5EF4-FFF2-40B4-BE49-F238E27FC236}">
                    <a16:creationId xmlns:a16="http://schemas.microsoft.com/office/drawing/2014/main" id="{4EFA5981-6C5E-8CA0-0B63-A4A210BB91B2}"/>
                  </a:ext>
                </a:extLst>
              </p:cNvPr>
              <p:cNvPicPr/>
              <p:nvPr/>
            </p:nvPicPr>
            <p:blipFill>
              <a:blip r:embed="rId6"/>
              <a:stretch>
                <a:fillRect/>
              </a:stretch>
            </p:blipFill>
            <p:spPr>
              <a:xfrm>
                <a:off x="7032502" y="5066100"/>
                <a:ext cx="7405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7D8AD86D-73AA-4CA5-50BC-8FA4FE83F9DD}"/>
                  </a:ext>
                </a:extLst>
              </p14:cNvPr>
              <p14:cNvContentPartPr/>
              <p14:nvPr/>
            </p14:nvContentPartPr>
            <p14:xfrm>
              <a:off x="8832142" y="5195340"/>
              <a:ext cx="2172240" cy="31320"/>
            </p14:xfrm>
          </p:contentPart>
        </mc:Choice>
        <mc:Fallback xmlns="">
          <p:pic>
            <p:nvPicPr>
              <p:cNvPr id="10" name="Ink 9">
                <a:extLst>
                  <a:ext uri="{FF2B5EF4-FFF2-40B4-BE49-F238E27FC236}">
                    <a16:creationId xmlns:a16="http://schemas.microsoft.com/office/drawing/2014/main" id="{7D8AD86D-73AA-4CA5-50BC-8FA4FE83F9DD}"/>
                  </a:ext>
                </a:extLst>
              </p:cNvPr>
              <p:cNvPicPr/>
              <p:nvPr/>
            </p:nvPicPr>
            <p:blipFill>
              <a:blip r:embed="rId8"/>
              <a:stretch>
                <a:fillRect/>
              </a:stretch>
            </p:blipFill>
            <p:spPr>
              <a:xfrm>
                <a:off x="8778142" y="5087340"/>
                <a:ext cx="2279880" cy="246960"/>
              </a:xfrm>
              <a:prstGeom prst="rect">
                <a:avLst/>
              </a:prstGeom>
            </p:spPr>
          </p:pic>
        </mc:Fallback>
      </mc:AlternateContent>
    </p:spTree>
    <p:extLst>
      <p:ext uri="{BB962C8B-B14F-4D97-AF65-F5344CB8AC3E}">
        <p14:creationId xmlns:p14="http://schemas.microsoft.com/office/powerpoint/2010/main" val="4201619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7EE0F856-B635-CB90-15D9-53B018EF1C6E}"/>
              </a:ext>
            </a:extLst>
          </p:cNvPr>
          <p:cNvSpPr>
            <a:spLocks noGrp="1"/>
          </p:cNvSpPr>
          <p:nvPr>
            <p:ph type="title"/>
          </p:nvPr>
        </p:nvSpPr>
        <p:spPr>
          <a:xfrm>
            <a:off x="381000" y="381000"/>
            <a:ext cx="10471815" cy="377825"/>
          </a:xfrm>
        </p:spPr>
        <p:txBody>
          <a:bodyPr/>
          <a:lstStyle/>
          <a:p>
            <a:r>
              <a:rPr lang="en-US" altLang="en-US" b="1" dirty="0"/>
              <a:t>I-9 COMPLIANCE: Timeline</a:t>
            </a:r>
            <a:endParaRPr lang="en-US" altLang="en-US" dirty="0"/>
          </a:p>
        </p:txBody>
      </p:sp>
      <p:sp>
        <p:nvSpPr>
          <p:cNvPr id="23555" name="TextBox 2">
            <a:extLst>
              <a:ext uri="{FF2B5EF4-FFF2-40B4-BE49-F238E27FC236}">
                <a16:creationId xmlns:a16="http://schemas.microsoft.com/office/drawing/2014/main" id="{4DFA4634-10E8-B4BC-BDAF-8A8DA7301627}"/>
              </a:ext>
            </a:extLst>
          </p:cNvPr>
          <p:cNvSpPr txBox="1">
            <a:spLocks noChangeArrowheads="1"/>
          </p:cNvSpPr>
          <p:nvPr/>
        </p:nvSpPr>
        <p:spPr bwMode="auto">
          <a:xfrm>
            <a:off x="342901" y="921996"/>
            <a:ext cx="8077199" cy="5771324"/>
          </a:xfrm>
          <a:prstGeom prst="rect">
            <a:avLst/>
          </a:prstGeom>
          <a:solidFill>
            <a:schemeClr val="bg1"/>
          </a:solidFill>
          <a:ln>
            <a:noFill/>
          </a:ln>
        </p:spPr>
        <p:txBody>
          <a:bodyPr wrap="square">
            <a:spAutoFit/>
          </a:bodyPr>
          <a:lstStyle>
            <a:lvl1pPr marL="285750" indent="-28575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indent="0">
              <a:lnSpc>
                <a:spcPct val="150000"/>
              </a:lnSpc>
              <a:spcAft>
                <a:spcPts val="1200"/>
              </a:spcAft>
            </a:pPr>
            <a:r>
              <a:rPr lang="en-US" altLang="en-US" sz="1600" b="1" u="sng" dirty="0">
                <a:latin typeface="Arial" panose="020B0604020202020204" pitchFamily="34" charset="0"/>
              </a:rPr>
              <a:t>At the time of Hire: </a:t>
            </a:r>
            <a:r>
              <a:rPr lang="en-US" altLang="en-US" sz="1600" dirty="0">
                <a:latin typeface="Arial" panose="020B0604020202020204" pitchFamily="34" charset="0"/>
              </a:rPr>
              <a:t> </a:t>
            </a:r>
          </a:p>
          <a:p>
            <a:pPr>
              <a:lnSpc>
                <a:spcPct val="150000"/>
              </a:lnSpc>
              <a:spcAft>
                <a:spcPts val="1200"/>
              </a:spcAft>
              <a:buFont typeface="Arial" panose="020B0604020202020204" pitchFamily="34" charset="0"/>
              <a:buChar char="•"/>
            </a:pPr>
            <a:r>
              <a:rPr lang="en-US" altLang="en-US" sz="1600" dirty="0">
                <a:latin typeface="Arial" panose="020B0604020202020204" pitchFamily="34" charset="0"/>
              </a:rPr>
              <a:t>Employees must Complete Section 1: Employee Information and Attestation. Note that providing an SSN is voluntary unless the employer participates in E-Verify.</a:t>
            </a:r>
          </a:p>
          <a:p>
            <a:pPr>
              <a:lnSpc>
                <a:spcPct val="150000"/>
              </a:lnSpc>
              <a:spcAft>
                <a:spcPts val="1200"/>
              </a:spcAft>
              <a:buFont typeface="Arial" panose="020B0604020202020204" pitchFamily="34" charset="0"/>
              <a:buChar char="•"/>
            </a:pPr>
            <a:r>
              <a:rPr lang="en-US" altLang="en-US" sz="1600" dirty="0">
                <a:latin typeface="Arial" panose="020B0604020202020204" pitchFamily="34" charset="0"/>
              </a:rPr>
              <a:t>Employers must ensure form instructions are available to employees when completing the Form. </a:t>
            </a:r>
          </a:p>
          <a:p>
            <a:pPr marL="0" indent="0">
              <a:lnSpc>
                <a:spcPct val="150000"/>
              </a:lnSpc>
              <a:spcAft>
                <a:spcPts val="1200"/>
              </a:spcAft>
            </a:pPr>
            <a:r>
              <a:rPr lang="en-US" altLang="en-US" sz="1600" b="1" u="sng" dirty="0">
                <a:latin typeface="Arial" panose="020B0604020202020204" pitchFamily="34" charset="0"/>
              </a:rPr>
              <a:t>Within 3 days of Hire:</a:t>
            </a:r>
            <a:r>
              <a:rPr lang="en-US" altLang="en-US" sz="1600" dirty="0">
                <a:latin typeface="Arial" panose="020B0604020202020204" pitchFamily="34" charset="0"/>
              </a:rPr>
              <a:t>  Employer must complete Section 2 (Verification). Use the Employee Manual (M-274) for guidance on how to enter less typical names/addresses and documents.</a:t>
            </a:r>
            <a:endParaRPr lang="en-US" altLang="en-US" sz="1600" b="1" u="sng" dirty="0">
              <a:latin typeface="Arial" panose="020B0604020202020204" pitchFamily="34" charset="0"/>
            </a:endParaRPr>
          </a:p>
          <a:p>
            <a:pPr marL="0" indent="0">
              <a:lnSpc>
                <a:spcPct val="150000"/>
              </a:lnSpc>
              <a:spcAft>
                <a:spcPts val="1200"/>
              </a:spcAft>
            </a:pPr>
            <a:r>
              <a:rPr lang="en-US" sz="1600" b="1" i="0" u="sng" dirty="0">
                <a:effectLst/>
                <a:latin typeface="Arial" panose="020B0604020202020204" pitchFamily="34" charset="0"/>
              </a:rPr>
              <a:t>During Employment:</a:t>
            </a:r>
            <a:r>
              <a:rPr lang="en-US" sz="1600" b="1" i="1" dirty="0">
                <a:effectLst/>
                <a:latin typeface="Arial" panose="020B0604020202020204" pitchFamily="34" charset="0"/>
              </a:rPr>
              <a:t> </a:t>
            </a:r>
            <a:r>
              <a:rPr lang="en-US" sz="1600" i="0" dirty="0">
                <a:effectLst/>
                <a:latin typeface="Arial" panose="020B0604020202020204" pitchFamily="34" charset="0"/>
              </a:rPr>
              <a:t>Employer must </a:t>
            </a:r>
            <a:r>
              <a:rPr lang="en-US" sz="1600" b="0" i="0" dirty="0">
                <a:effectLst/>
                <a:latin typeface="Arial" panose="020B0604020202020204" pitchFamily="34" charset="0"/>
              </a:rPr>
              <a:t>make their forms available for inspection if requested by authorized U.S. government officials from</a:t>
            </a:r>
            <a:r>
              <a:rPr lang="en-US" sz="1600" dirty="0">
                <a:latin typeface="Arial" panose="020B0604020202020204" pitchFamily="34" charset="0"/>
              </a:rPr>
              <a:t> </a:t>
            </a:r>
            <a:r>
              <a:rPr lang="en-US" sz="1600" b="0" i="0" dirty="0">
                <a:effectLst/>
                <a:latin typeface="Arial" panose="020B0604020202020204" pitchFamily="34" charset="0"/>
              </a:rPr>
              <a:t>the Department of Homeland Security, Department of Labor, or Department of Justice.</a:t>
            </a:r>
          </a:p>
          <a:p>
            <a:pPr marL="0" indent="0">
              <a:lnSpc>
                <a:spcPct val="150000"/>
              </a:lnSpc>
              <a:spcAft>
                <a:spcPts val="1200"/>
              </a:spcAft>
            </a:pPr>
            <a:r>
              <a:rPr lang="en-US" sz="1600" b="1" u="sng" dirty="0">
                <a:latin typeface="Arial" panose="020B0604020202020204" pitchFamily="34" charset="0"/>
              </a:rPr>
              <a:t>Reverification:</a:t>
            </a:r>
            <a:r>
              <a:rPr lang="en-US" sz="1600" b="1" dirty="0">
                <a:latin typeface="Arial" panose="020B0604020202020204" pitchFamily="34" charset="0"/>
              </a:rPr>
              <a:t> </a:t>
            </a:r>
            <a:r>
              <a:rPr lang="en-US" sz="1600" dirty="0">
                <a:latin typeface="Arial" panose="020B0604020202020204" pitchFamily="34" charset="0"/>
              </a:rPr>
              <a:t>When applicable.</a:t>
            </a:r>
            <a:endParaRPr lang="en-US" sz="1600" b="0" i="0" dirty="0">
              <a:effectLst/>
              <a:latin typeface="Arial" panose="020B0604020202020204" pitchFamily="34" charset="0"/>
            </a:endParaRPr>
          </a:p>
          <a:p>
            <a:pPr marL="0" indent="0">
              <a:lnSpc>
                <a:spcPct val="150000"/>
              </a:lnSpc>
              <a:spcAft>
                <a:spcPts val="1200"/>
              </a:spcAft>
            </a:pPr>
            <a:endParaRPr lang="en-US" sz="1600" dirty="0">
              <a:latin typeface="Arial" panose="020B0604020202020204" pitchFamily="34" charset="0"/>
            </a:endParaRPr>
          </a:p>
        </p:txBody>
      </p:sp>
      <p:pic>
        <p:nvPicPr>
          <p:cNvPr id="5" name="Picture 4">
            <a:extLst>
              <a:ext uri="{FF2B5EF4-FFF2-40B4-BE49-F238E27FC236}">
                <a16:creationId xmlns:a16="http://schemas.microsoft.com/office/drawing/2014/main" id="{AC09811F-6161-4637-EE1B-2C4CB62C541B}"/>
              </a:ext>
            </a:extLst>
          </p:cNvPr>
          <p:cNvPicPr>
            <a:picLocks noChangeAspect="1"/>
          </p:cNvPicPr>
          <p:nvPr/>
        </p:nvPicPr>
        <p:blipFill>
          <a:blip r:embed="rId3"/>
          <a:stretch>
            <a:fillRect/>
          </a:stretch>
        </p:blipFill>
        <p:spPr>
          <a:xfrm>
            <a:off x="8382000" y="294303"/>
            <a:ext cx="3048000" cy="6182697"/>
          </a:xfrm>
          <a:prstGeom prst="rect">
            <a:avLst/>
          </a:prstGeom>
        </p:spPr>
      </p:pic>
    </p:spTree>
  </p:cSld>
  <p:clrMapOvr>
    <a:masterClrMapping/>
  </p:clrMapOvr>
</p:sld>
</file>

<file path=ppt/theme/theme1.xml><?xml version="1.0" encoding="utf-8"?>
<a:theme xmlns:a="http://schemas.openxmlformats.org/drawingml/2006/main" name="Level">
  <a:themeElements>
    <a:clrScheme name="Level 11">
      <a:dk1>
        <a:srgbClr val="000000"/>
      </a:dk1>
      <a:lt1>
        <a:srgbClr val="FFFFFF"/>
      </a:lt1>
      <a:dk2>
        <a:srgbClr val="6DB33F"/>
      </a:dk2>
      <a:lt2>
        <a:srgbClr val="6DB33F"/>
      </a:lt2>
      <a:accent1>
        <a:srgbClr val="00447C"/>
      </a:accent1>
      <a:accent2>
        <a:srgbClr val="CCCC66"/>
      </a:accent2>
      <a:accent3>
        <a:srgbClr val="FFFFFF"/>
      </a:accent3>
      <a:accent4>
        <a:srgbClr val="000000"/>
      </a:accent4>
      <a:accent5>
        <a:srgbClr val="AAB0BF"/>
      </a:accent5>
      <a:accent6>
        <a:srgbClr val="B9B95C"/>
      </a:accent6>
      <a:hlink>
        <a:srgbClr val="FFCC00"/>
      </a:hlink>
      <a:folHlink>
        <a:srgbClr val="6DB33F"/>
      </a:folHlink>
    </a:clrScheme>
    <a:fontScheme name="Level">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0D598D"/>
        </a:dk2>
        <a:lt2>
          <a:srgbClr val="666600"/>
        </a:lt2>
        <a:accent1>
          <a:srgbClr val="00447C"/>
        </a:accent1>
        <a:accent2>
          <a:srgbClr val="CCCC66"/>
        </a:accent2>
        <a:accent3>
          <a:srgbClr val="FFFFFF"/>
        </a:accent3>
        <a:accent4>
          <a:srgbClr val="000000"/>
        </a:accent4>
        <a:accent5>
          <a:srgbClr val="AAB0BF"/>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10">
        <a:dk1>
          <a:srgbClr val="000000"/>
        </a:dk1>
        <a:lt1>
          <a:srgbClr val="FFFFFF"/>
        </a:lt1>
        <a:dk2>
          <a:srgbClr val="0F68A5"/>
        </a:dk2>
        <a:lt2>
          <a:srgbClr val="0F68A5"/>
        </a:lt2>
        <a:accent1>
          <a:srgbClr val="00447C"/>
        </a:accent1>
        <a:accent2>
          <a:srgbClr val="CCCC66"/>
        </a:accent2>
        <a:accent3>
          <a:srgbClr val="FFFFFF"/>
        </a:accent3>
        <a:accent4>
          <a:srgbClr val="000000"/>
        </a:accent4>
        <a:accent5>
          <a:srgbClr val="AAB0BF"/>
        </a:accent5>
        <a:accent6>
          <a:srgbClr val="B9B95C"/>
        </a:accent6>
        <a:hlink>
          <a:srgbClr val="FFCC00"/>
        </a:hlink>
        <a:folHlink>
          <a:srgbClr val="6DB33F"/>
        </a:folHlink>
      </a:clrScheme>
      <a:clrMap bg1="lt1" tx1="dk1" bg2="lt2" tx2="dk2" accent1="accent1" accent2="accent2" accent3="accent3" accent4="accent4" accent5="accent5" accent6="accent6" hlink="hlink" folHlink="folHlink"/>
    </a:extraClrScheme>
    <a:extraClrScheme>
      <a:clrScheme name="Level 11">
        <a:dk1>
          <a:srgbClr val="000000"/>
        </a:dk1>
        <a:lt1>
          <a:srgbClr val="FFFFFF"/>
        </a:lt1>
        <a:dk2>
          <a:srgbClr val="6DB33F"/>
        </a:dk2>
        <a:lt2>
          <a:srgbClr val="6DB33F"/>
        </a:lt2>
        <a:accent1>
          <a:srgbClr val="00447C"/>
        </a:accent1>
        <a:accent2>
          <a:srgbClr val="CCCC66"/>
        </a:accent2>
        <a:accent3>
          <a:srgbClr val="FFFFFF"/>
        </a:accent3>
        <a:accent4>
          <a:srgbClr val="000000"/>
        </a:accent4>
        <a:accent5>
          <a:srgbClr val="AAB0BF"/>
        </a:accent5>
        <a:accent6>
          <a:srgbClr val="B9B95C"/>
        </a:accent6>
        <a:hlink>
          <a:srgbClr val="FFCC00"/>
        </a:hlink>
        <a:folHlink>
          <a:srgbClr val="6DB33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4180773-cb8d-486a-8ac1-7593c1f38c7a" xsi:nil="true"/>
    <lcf76f155ced4ddcb4097134ff3c332f xmlns="4d620fa7-e1fa-41c0-86ad-762cd103c2f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7399C0EACFED4BA64AFFEF1CAEE469" ma:contentTypeVersion="19" ma:contentTypeDescription="Create a new document." ma:contentTypeScope="" ma:versionID="7c7fecffab7420a2b8e698d7d487d141">
  <xsd:schema xmlns:xsd="http://www.w3.org/2001/XMLSchema" xmlns:xs="http://www.w3.org/2001/XMLSchema" xmlns:p="http://schemas.microsoft.com/office/2006/metadata/properties" xmlns:ns2="4d620fa7-e1fa-41c0-86ad-762cd103c2fc" xmlns:ns3="b4180773-cb8d-486a-8ac1-7593c1f38c7a" targetNamespace="http://schemas.microsoft.com/office/2006/metadata/properties" ma:root="true" ma:fieldsID="2c7ce8cb4ac6a5184e0768dd1a8d9cfc" ns2:_="" ns3:_="">
    <xsd:import namespace="4d620fa7-e1fa-41c0-86ad-762cd103c2fc"/>
    <xsd:import namespace="b4180773-cb8d-486a-8ac1-7593c1f38c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620fa7-e1fa-41c0-86ad-762cd103c2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9e380a-450a-4d65-bf4b-6d20d581031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180773-cb8d-486a-8ac1-7593c1f38c7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6c41bfd-6308-42cb-ad3b-1ba70ca2d4be}" ma:internalName="TaxCatchAll" ma:showField="CatchAllData" ma:web="b4180773-cb8d-486a-8ac1-7593c1f38c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CF31960D-DDCC-4B54-8725-84FBC77530DA}">
  <ds:schemaRefs>
    <ds:schemaRef ds:uri="http://purl.org/dc/elements/1.1/"/>
    <ds:schemaRef ds:uri="4d620fa7-e1fa-41c0-86ad-762cd103c2fc"/>
    <ds:schemaRef ds:uri="http://purl.org/dc/dcmitype/"/>
    <ds:schemaRef ds:uri="http://purl.org/dc/terms/"/>
    <ds:schemaRef ds:uri="b4180773-cb8d-486a-8ac1-7593c1f38c7a"/>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357BFC3-8E35-4725-87A1-67AD13A49942}">
  <ds:schemaRefs>
    <ds:schemaRef ds:uri="http://schemas.microsoft.com/sharepoint/v3/contenttype/forms"/>
  </ds:schemaRefs>
</ds:datastoreItem>
</file>

<file path=customXml/itemProps3.xml><?xml version="1.0" encoding="utf-8"?>
<ds:datastoreItem xmlns:ds="http://schemas.openxmlformats.org/officeDocument/2006/customXml" ds:itemID="{168CFBA7-536F-40D4-AB9B-C99081EAF1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620fa7-e1fa-41c0-86ad-762cd103c2fc"/>
    <ds:schemaRef ds:uri="b4180773-cb8d-486a-8ac1-7593c1f38c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804D4E3-E938-410B-BA8E-331B16DAA7E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56561</TotalTime>
  <Words>2403</Words>
  <Application>Microsoft Office PowerPoint</Application>
  <PresentationFormat>Widescreen</PresentationFormat>
  <Paragraphs>207</Paragraphs>
  <Slides>26</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Cambria</vt:lpstr>
      <vt:lpstr>Open Sans</vt:lpstr>
      <vt:lpstr>Open Sans SemiBold</vt:lpstr>
      <vt:lpstr>Poppins</vt:lpstr>
      <vt:lpstr>source_sans_pro_regular</vt:lpstr>
      <vt:lpstr>Symbol</vt:lpstr>
      <vt:lpstr>Times New Roman</vt:lpstr>
      <vt:lpstr>Verdana</vt:lpstr>
      <vt:lpstr>Wingdings</vt:lpstr>
      <vt:lpstr>Level</vt:lpstr>
      <vt:lpstr>PowerPoint Presentation</vt:lpstr>
      <vt:lpstr>Can’t Hear the Program?</vt:lpstr>
      <vt:lpstr>Questions During Program</vt:lpstr>
      <vt:lpstr>Webinar Disclosure</vt:lpstr>
      <vt:lpstr>About Our Presenter</vt:lpstr>
      <vt:lpstr>What We’ll Cover Today</vt:lpstr>
      <vt:lpstr>Immigration Enforcement </vt:lpstr>
      <vt:lpstr>PowerPoint Presentation</vt:lpstr>
      <vt:lpstr>I-9 COMPLIANCE: Timeline</vt:lpstr>
      <vt:lpstr>I-9 Section 2  </vt:lpstr>
      <vt:lpstr>Section 4  Reverification and Rehire</vt:lpstr>
      <vt:lpstr>E- Verify</vt:lpstr>
      <vt:lpstr>Storage of I-9 forms and documents   </vt:lpstr>
      <vt:lpstr>Citizenship Status Discrimination </vt:lpstr>
      <vt:lpstr>Unlawful Employment Civil Penalties  </vt:lpstr>
      <vt:lpstr>Unlawful Employment Criminal Penalties  </vt:lpstr>
      <vt:lpstr>HR PRACTICES and I-9 – Summary </vt:lpstr>
      <vt:lpstr>Inspection by Federal Agents  </vt:lpstr>
      <vt:lpstr>RESPONDING TO A FORMAL I-9 Audit</vt:lpstr>
      <vt:lpstr>RESULTS OF I-9 Audit Outcomes</vt:lpstr>
      <vt:lpstr>PREPARING FOR UNANNOUNCED IMMIGRATION VISIT (ICE RAID)</vt:lpstr>
      <vt:lpstr>PowerPoint Presentation</vt:lpstr>
      <vt:lpstr>AB 450 (2018)– California Immigrant Worker Protection Act (I-9 Audits and ICE Raids)</vt:lpstr>
      <vt:lpstr>Immigration-Related Retaliation</vt:lpstr>
      <vt:lpstr>Interaction with Labor Law</vt:lpstr>
      <vt:lpstr>PowerPoint Presentation</vt:lpstr>
    </vt:vector>
  </TitlesOfParts>
  <Company>KMTG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Topic Here</dc:title>
  <dc:creator>Ann M. Murray</dc:creator>
  <cp:lastModifiedBy>Brianne Page</cp:lastModifiedBy>
  <cp:revision>337</cp:revision>
  <cp:lastPrinted>2025-03-25T20:45:18Z</cp:lastPrinted>
  <dcterms:created xsi:type="dcterms:W3CDTF">2004-08-31T19:06:00Z</dcterms:created>
  <dcterms:modified xsi:type="dcterms:W3CDTF">2025-03-25T23:45:59Z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a32d50188ef422c913aea3df2609396">
    <vt:lpwstr/>
  </property>
  <property fmtid="{D5CDD505-2E9C-101B-9397-08002B2CF9AE}" pid="3" name="KMTG Subject">
    <vt:lpwstr/>
  </property>
  <property fmtid="{D5CDD505-2E9C-101B-9397-08002B2CF9AE}" pid="4" name="TaxCatchAll">
    <vt:lpwstr/>
  </property>
  <property fmtid="{D5CDD505-2E9C-101B-9397-08002B2CF9AE}" pid="5" name="ContentTypeId">
    <vt:lpwstr>0x010100567399C0EACFED4BA64AFFEF1CAEE469</vt:lpwstr>
  </property>
  <property fmtid="{D5CDD505-2E9C-101B-9397-08002B2CF9AE}" pid="6" name="MediaServiceImageTags">
    <vt:lpwstr/>
  </property>
</Properties>
</file>