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54"/>
  </p:notesMasterIdLst>
  <p:sldIdLst>
    <p:sldId id="2219" r:id="rId5"/>
    <p:sldId id="838840346" r:id="rId6"/>
    <p:sldId id="838840347" r:id="rId7"/>
    <p:sldId id="838840348" r:id="rId8"/>
    <p:sldId id="2220" r:id="rId9"/>
    <p:sldId id="1956" r:id="rId10"/>
    <p:sldId id="2044" r:id="rId11"/>
    <p:sldId id="1984" r:id="rId12"/>
    <p:sldId id="1987" r:id="rId13"/>
    <p:sldId id="2092" r:id="rId14"/>
    <p:sldId id="2051" r:id="rId15"/>
    <p:sldId id="1988" r:id="rId16"/>
    <p:sldId id="838840341" r:id="rId17"/>
    <p:sldId id="838840343" r:id="rId18"/>
    <p:sldId id="2232" r:id="rId19"/>
    <p:sldId id="838840329" r:id="rId20"/>
    <p:sldId id="838840322" r:id="rId21"/>
    <p:sldId id="838840323" r:id="rId22"/>
    <p:sldId id="838840330" r:id="rId23"/>
    <p:sldId id="838840344" r:id="rId24"/>
    <p:sldId id="838840331" r:id="rId25"/>
    <p:sldId id="2235" r:id="rId26"/>
    <p:sldId id="838840332" r:id="rId27"/>
    <p:sldId id="2236" r:id="rId28"/>
    <p:sldId id="2237" r:id="rId29"/>
    <p:sldId id="838840337" r:id="rId30"/>
    <p:sldId id="2238" r:id="rId31"/>
    <p:sldId id="838840334" r:id="rId32"/>
    <p:sldId id="838840335" r:id="rId33"/>
    <p:sldId id="838840333" r:id="rId34"/>
    <p:sldId id="2239" r:id="rId35"/>
    <p:sldId id="838840336" r:id="rId36"/>
    <p:sldId id="838840321" r:id="rId37"/>
    <p:sldId id="2240" r:id="rId38"/>
    <p:sldId id="838840338" r:id="rId39"/>
    <p:sldId id="838840339" r:id="rId40"/>
    <p:sldId id="838840320" r:id="rId41"/>
    <p:sldId id="838840340" r:id="rId42"/>
    <p:sldId id="838840324" r:id="rId43"/>
    <p:sldId id="838840325" r:id="rId44"/>
    <p:sldId id="2087" r:id="rId45"/>
    <p:sldId id="2086" r:id="rId46"/>
    <p:sldId id="2062" r:id="rId47"/>
    <p:sldId id="2242" r:id="rId48"/>
    <p:sldId id="2243" r:id="rId49"/>
    <p:sldId id="2140" r:id="rId50"/>
    <p:sldId id="838840327" r:id="rId51"/>
    <p:sldId id="838840328" r:id="rId52"/>
    <p:sldId id="2139"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64" userDrawn="1">
          <p15:clr>
            <a:srgbClr val="A4A3A4"/>
          </p15:clr>
        </p15:guide>
        <p15:guide id="2" pos="4992" userDrawn="1">
          <p15:clr>
            <a:srgbClr val="A4A3A4"/>
          </p15:clr>
        </p15:guide>
        <p15:guide id="3" pos="2688" userDrawn="1">
          <p15:clr>
            <a:srgbClr val="A4A3A4"/>
          </p15:clr>
        </p15:guide>
        <p15:guide id="4" orient="horz" pos="2184" userDrawn="1">
          <p15:clr>
            <a:srgbClr val="A4A3A4"/>
          </p15:clr>
        </p15:guide>
        <p15:guide id="5" pos="6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64C091-F65D-E594-F982-F10B0ADE694B}" name="Theresa Green" initials="TG" userId="S::tgreen@connmaciel.com::1433ee11-c7ed-4fde-a87f-29fe7081010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439"/>
    <a:srgbClr val="F5DD90"/>
    <a:srgbClr val="000000"/>
    <a:srgbClr val="F28411"/>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715" autoAdjust="0"/>
  </p:normalViewPr>
  <p:slideViewPr>
    <p:cSldViewPr snapToGrid="0">
      <p:cViewPr varScale="1">
        <p:scale>
          <a:sx n="108" d="100"/>
          <a:sy n="108" d="100"/>
        </p:scale>
        <p:origin x="426" y="90"/>
      </p:cViewPr>
      <p:guideLst>
        <p:guide pos="3864"/>
        <p:guide pos="4992"/>
        <p:guide pos="2688"/>
        <p:guide orient="horz" pos="2184"/>
        <p:guide pos="6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e Page" userId="e116b028-dcf7-4d21-956f-88c42d8fdb3e" providerId="ADAL" clId="{BB56F01D-A1A3-44E4-BD80-FE8EA0552195}"/>
    <pc:docChg chg="undo custSel addSld delSld modSld">
      <pc:chgData name="Brianne Page" userId="e116b028-dcf7-4d21-956f-88c42d8fdb3e" providerId="ADAL" clId="{BB56F01D-A1A3-44E4-BD80-FE8EA0552195}" dt="2024-05-01T01:42:12.111" v="36" actId="47"/>
      <pc:docMkLst>
        <pc:docMk/>
      </pc:docMkLst>
      <pc:sldChg chg="modSp add del mod">
        <pc:chgData name="Brianne Page" userId="e116b028-dcf7-4d21-956f-88c42d8fdb3e" providerId="ADAL" clId="{BB56F01D-A1A3-44E4-BD80-FE8EA0552195}" dt="2024-05-01T01:42:10.002" v="35" actId="1076"/>
        <pc:sldMkLst>
          <pc:docMk/>
          <pc:sldMk cId="1797553425" sldId="2219"/>
        </pc:sldMkLst>
        <pc:spChg chg="mod">
          <ac:chgData name="Brianne Page" userId="e116b028-dcf7-4d21-956f-88c42d8fdb3e" providerId="ADAL" clId="{BB56F01D-A1A3-44E4-BD80-FE8EA0552195}" dt="2024-05-01T01:42:10.002" v="35" actId="1076"/>
          <ac:spMkLst>
            <pc:docMk/>
            <pc:sldMk cId="1797553425" sldId="2219"/>
            <ac:spMk id="15" creationId="{1E698DE7-7433-5214-34AB-8FEC7F947E1A}"/>
          </ac:spMkLst>
        </pc:spChg>
      </pc:sldChg>
      <pc:sldChg chg="modSp add del mod">
        <pc:chgData name="Brianne Page" userId="e116b028-dcf7-4d21-956f-88c42d8fdb3e" providerId="ADAL" clId="{BB56F01D-A1A3-44E4-BD80-FE8EA0552195}" dt="2024-05-01T01:42:12.111" v="36" actId="47"/>
        <pc:sldMkLst>
          <pc:docMk/>
          <pc:sldMk cId="3469283428" sldId="838840345"/>
        </pc:sldMkLst>
        <pc:spChg chg="mod">
          <ac:chgData name="Brianne Page" userId="e116b028-dcf7-4d21-956f-88c42d8fdb3e" providerId="ADAL" clId="{BB56F01D-A1A3-44E4-BD80-FE8EA0552195}" dt="2024-05-01T01:41:48.482" v="9" actId="20577"/>
          <ac:spMkLst>
            <pc:docMk/>
            <pc:sldMk cId="3469283428" sldId="838840345"/>
            <ac:spMk id="5" creationId="{B9BAB486-8FB2-1370-EC00-9F0623F5CB8A}"/>
          </ac:spMkLst>
        </pc:spChg>
      </pc:sldChg>
      <pc:sldChg chg="add">
        <pc:chgData name="Brianne Page" userId="e116b028-dcf7-4d21-956f-88c42d8fdb3e" providerId="ADAL" clId="{BB56F01D-A1A3-44E4-BD80-FE8EA0552195}" dt="2024-05-01T01:41:28.821" v="3"/>
        <pc:sldMkLst>
          <pc:docMk/>
          <pc:sldMk cId="2723224644" sldId="838840346"/>
        </pc:sldMkLst>
      </pc:sldChg>
      <pc:sldChg chg="add">
        <pc:chgData name="Brianne Page" userId="e116b028-dcf7-4d21-956f-88c42d8fdb3e" providerId="ADAL" clId="{BB56F01D-A1A3-44E4-BD80-FE8EA0552195}" dt="2024-05-01T01:41:29.767" v="5"/>
        <pc:sldMkLst>
          <pc:docMk/>
          <pc:sldMk cId="1784679061" sldId="838840347"/>
        </pc:sldMkLst>
      </pc:sldChg>
      <pc:sldChg chg="add">
        <pc:chgData name="Brianne Page" userId="e116b028-dcf7-4d21-956f-88c42d8fdb3e" providerId="ADAL" clId="{BB56F01D-A1A3-44E4-BD80-FE8EA0552195}" dt="2024-05-01T01:41:30.125" v="7"/>
        <pc:sldMkLst>
          <pc:docMk/>
          <pc:sldMk cId="4208530941" sldId="8388403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74D143-1832-4057-BC2C-BA704056C0A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047259F4-597A-4448-9BA4-B62836002115}">
      <dgm:prSet phldrT="[Text]" custT="1"/>
      <dgm:spPr/>
      <dgm:t>
        <a:bodyPr lIns="548640"/>
        <a:lstStyle/>
        <a:p>
          <a:r>
            <a:rPr lang="en-US" sz="2300" baseline="0" dirty="0"/>
            <a:t>SB 553 	</a:t>
          </a:r>
        </a:p>
      </dgm:t>
    </dgm:pt>
    <dgm:pt modelId="{85E9126E-6067-4C4C-8690-922D11B9755C}" type="parTrans" cxnId="{67F7276D-0104-4661-B74E-DE0499B46D40}">
      <dgm:prSet/>
      <dgm:spPr/>
      <dgm:t>
        <a:bodyPr/>
        <a:lstStyle/>
        <a:p>
          <a:endParaRPr lang="en-US" sz="1200"/>
        </a:p>
      </dgm:t>
    </dgm:pt>
    <dgm:pt modelId="{4D06C168-2571-445E-80F2-8869AB47A255}" type="sibTrans" cxnId="{67F7276D-0104-4661-B74E-DE0499B46D40}">
      <dgm:prSet/>
      <dgm:spPr/>
      <dgm:t>
        <a:bodyPr/>
        <a:lstStyle/>
        <a:p>
          <a:endParaRPr lang="en-US" sz="1200"/>
        </a:p>
      </dgm:t>
    </dgm:pt>
    <dgm:pt modelId="{2D6F435B-AEFF-4936-8864-9D7019CB944B}">
      <dgm:prSet/>
      <dgm:spPr/>
      <dgm:t>
        <a:bodyPr lIns="548640"/>
        <a:lstStyle/>
        <a:p>
          <a:r>
            <a:rPr lang="en-US" baseline="0" dirty="0"/>
            <a:t>The Plan</a:t>
          </a:r>
        </a:p>
      </dgm:t>
    </dgm:pt>
    <dgm:pt modelId="{DD218977-CB17-4DAF-9592-7304868A50A6}" type="parTrans" cxnId="{85473716-3EBA-4737-BFE0-BF1828A26298}">
      <dgm:prSet/>
      <dgm:spPr/>
      <dgm:t>
        <a:bodyPr/>
        <a:lstStyle/>
        <a:p>
          <a:endParaRPr lang="en-US"/>
        </a:p>
      </dgm:t>
    </dgm:pt>
    <dgm:pt modelId="{03B92D76-D7F1-4BC4-934D-7E7A0FB84155}" type="sibTrans" cxnId="{85473716-3EBA-4737-BFE0-BF1828A26298}">
      <dgm:prSet/>
      <dgm:spPr/>
      <dgm:t>
        <a:bodyPr/>
        <a:lstStyle/>
        <a:p>
          <a:endParaRPr lang="en-US"/>
        </a:p>
      </dgm:t>
    </dgm:pt>
    <dgm:pt modelId="{94BD7464-A065-4DF6-AF08-2456282B108C}">
      <dgm:prSet/>
      <dgm:spPr/>
      <dgm:t>
        <a:bodyPr lIns="548640"/>
        <a:lstStyle/>
        <a:p>
          <a:r>
            <a:rPr lang="en-US" baseline="0" dirty="0"/>
            <a:t>Status of Cal/OSHA Regulation</a:t>
          </a:r>
        </a:p>
      </dgm:t>
    </dgm:pt>
    <dgm:pt modelId="{24A532D2-CD26-44F6-B182-E9DEBBF52A1A}" type="parTrans" cxnId="{9B440B5A-D8B1-4A35-8804-0C2EB20B5993}">
      <dgm:prSet/>
      <dgm:spPr/>
      <dgm:t>
        <a:bodyPr/>
        <a:lstStyle/>
        <a:p>
          <a:endParaRPr lang="en-US"/>
        </a:p>
      </dgm:t>
    </dgm:pt>
    <dgm:pt modelId="{D078FB0D-3FCC-453D-B174-7B03F2DFA2CA}" type="sibTrans" cxnId="{9B440B5A-D8B1-4A35-8804-0C2EB20B5993}">
      <dgm:prSet/>
      <dgm:spPr/>
      <dgm:t>
        <a:bodyPr/>
        <a:lstStyle/>
        <a:p>
          <a:endParaRPr lang="en-US"/>
        </a:p>
      </dgm:t>
    </dgm:pt>
    <dgm:pt modelId="{70644624-A20D-42C6-AFE9-1CC0378B479B}">
      <dgm:prSet/>
      <dgm:spPr/>
      <dgm:t>
        <a:bodyPr lIns="548640"/>
        <a:lstStyle/>
        <a:p>
          <a:r>
            <a:rPr lang="en-US" baseline="0" dirty="0"/>
            <a:t>Training</a:t>
          </a:r>
        </a:p>
      </dgm:t>
    </dgm:pt>
    <dgm:pt modelId="{48D645C4-B095-478C-9DBA-A5155C61B419}" type="parTrans" cxnId="{41CDA449-67AB-4246-9EEA-74592F5064AA}">
      <dgm:prSet/>
      <dgm:spPr/>
      <dgm:t>
        <a:bodyPr/>
        <a:lstStyle/>
        <a:p>
          <a:endParaRPr lang="en-US"/>
        </a:p>
      </dgm:t>
    </dgm:pt>
    <dgm:pt modelId="{9B8E8C91-7049-4940-9780-4E48FB224098}" type="sibTrans" cxnId="{41CDA449-67AB-4246-9EEA-74592F5064AA}">
      <dgm:prSet/>
      <dgm:spPr/>
      <dgm:t>
        <a:bodyPr/>
        <a:lstStyle/>
        <a:p>
          <a:endParaRPr lang="en-US"/>
        </a:p>
      </dgm:t>
    </dgm:pt>
    <dgm:pt modelId="{721C81EA-611B-4E59-8437-0DD507514F7F}">
      <dgm:prSet/>
      <dgm:spPr/>
      <dgm:t>
        <a:bodyPr lIns="548640"/>
        <a:lstStyle/>
        <a:p>
          <a:r>
            <a:rPr lang="en-US" baseline="0" dirty="0"/>
            <a:t>Recordkeeping</a:t>
          </a:r>
        </a:p>
      </dgm:t>
    </dgm:pt>
    <dgm:pt modelId="{958EFB82-BEB8-4146-AEFC-36EF234FD4FD}" type="parTrans" cxnId="{A4962215-DF50-40F9-AAB9-460DDC6D2784}">
      <dgm:prSet/>
      <dgm:spPr/>
      <dgm:t>
        <a:bodyPr/>
        <a:lstStyle/>
        <a:p>
          <a:endParaRPr lang="en-US"/>
        </a:p>
      </dgm:t>
    </dgm:pt>
    <dgm:pt modelId="{3B9ADA12-8EF0-42EA-B88D-FBFBFC157854}" type="sibTrans" cxnId="{A4962215-DF50-40F9-AAB9-460DDC6D2784}">
      <dgm:prSet/>
      <dgm:spPr/>
      <dgm:t>
        <a:bodyPr/>
        <a:lstStyle/>
        <a:p>
          <a:endParaRPr lang="en-US"/>
        </a:p>
      </dgm:t>
    </dgm:pt>
    <dgm:pt modelId="{87DCA319-ACDD-46B8-ABA7-275DF862F5D6}">
      <dgm:prSet/>
      <dgm:spPr/>
      <dgm:t>
        <a:bodyPr lIns="548640"/>
        <a:lstStyle/>
        <a:p>
          <a:r>
            <a:rPr lang="en-US" baseline="0" dirty="0"/>
            <a:t>Violent Incident Log</a:t>
          </a:r>
        </a:p>
      </dgm:t>
    </dgm:pt>
    <dgm:pt modelId="{23371D95-87AF-4AA3-9C0C-3A82CE9B1BD4}" type="parTrans" cxnId="{B4F0D948-7D10-4054-B24C-0106DAEBB2D5}">
      <dgm:prSet/>
      <dgm:spPr/>
      <dgm:t>
        <a:bodyPr/>
        <a:lstStyle/>
        <a:p>
          <a:endParaRPr lang="en-US"/>
        </a:p>
      </dgm:t>
    </dgm:pt>
    <dgm:pt modelId="{E84F7A1E-769C-4D93-93AE-37A8FD4E3252}" type="sibTrans" cxnId="{B4F0D948-7D10-4054-B24C-0106DAEBB2D5}">
      <dgm:prSet/>
      <dgm:spPr/>
      <dgm:t>
        <a:bodyPr/>
        <a:lstStyle/>
        <a:p>
          <a:endParaRPr lang="en-US"/>
        </a:p>
      </dgm:t>
    </dgm:pt>
    <dgm:pt modelId="{11028032-15A9-4EEB-B437-1684B3A7BED2}">
      <dgm:prSet/>
      <dgm:spPr/>
      <dgm:t>
        <a:bodyPr lIns="548640"/>
        <a:lstStyle/>
        <a:p>
          <a:r>
            <a:rPr lang="en-US" baseline="0" dirty="0"/>
            <a:t>Implications and Concerns</a:t>
          </a:r>
        </a:p>
      </dgm:t>
    </dgm:pt>
    <dgm:pt modelId="{E44325E2-084C-4A6B-B11A-43AAE9342112}" type="parTrans" cxnId="{0B3ED1A7-63C4-4CC3-A287-23C1EAEDCD9C}">
      <dgm:prSet/>
      <dgm:spPr/>
      <dgm:t>
        <a:bodyPr/>
        <a:lstStyle/>
        <a:p>
          <a:endParaRPr lang="en-US"/>
        </a:p>
      </dgm:t>
    </dgm:pt>
    <dgm:pt modelId="{B44FFAB5-9923-4E23-9735-62BFC007EA6F}" type="sibTrans" cxnId="{0B3ED1A7-63C4-4CC3-A287-23C1EAEDCD9C}">
      <dgm:prSet/>
      <dgm:spPr/>
      <dgm:t>
        <a:bodyPr/>
        <a:lstStyle/>
        <a:p>
          <a:endParaRPr lang="en-US"/>
        </a:p>
      </dgm:t>
    </dgm:pt>
    <dgm:pt modelId="{F3CDBF04-0FA7-44E7-8B5B-B31EDB735C5C}" type="pres">
      <dgm:prSet presAssocID="{A574D143-1832-4057-BC2C-BA704056C0AE}" presName="Name0" presStyleCnt="0">
        <dgm:presLayoutVars>
          <dgm:chMax val="7"/>
          <dgm:chPref val="7"/>
          <dgm:dir/>
        </dgm:presLayoutVars>
      </dgm:prSet>
      <dgm:spPr/>
    </dgm:pt>
    <dgm:pt modelId="{A6277FCE-7FF9-44A9-9D8D-81A2D8AA5439}" type="pres">
      <dgm:prSet presAssocID="{A574D143-1832-4057-BC2C-BA704056C0AE}" presName="Name1" presStyleCnt="0"/>
      <dgm:spPr/>
    </dgm:pt>
    <dgm:pt modelId="{1B563F61-4490-452A-8A26-528D9D3263E0}" type="pres">
      <dgm:prSet presAssocID="{A574D143-1832-4057-BC2C-BA704056C0AE}" presName="cycle" presStyleCnt="0"/>
      <dgm:spPr/>
    </dgm:pt>
    <dgm:pt modelId="{CE65900B-D43B-4E9F-87A6-0E239B5B319C}" type="pres">
      <dgm:prSet presAssocID="{A574D143-1832-4057-BC2C-BA704056C0AE}" presName="srcNode" presStyleLbl="node1" presStyleIdx="0" presStyleCnt="7"/>
      <dgm:spPr/>
    </dgm:pt>
    <dgm:pt modelId="{FEE41DEE-8FAD-4C9E-A786-031ADF5FE538}" type="pres">
      <dgm:prSet presAssocID="{A574D143-1832-4057-BC2C-BA704056C0AE}" presName="conn" presStyleLbl="parChTrans1D2" presStyleIdx="0" presStyleCnt="1"/>
      <dgm:spPr/>
    </dgm:pt>
    <dgm:pt modelId="{F899971A-B454-401F-8EF9-F2D81CFAEDC8}" type="pres">
      <dgm:prSet presAssocID="{A574D143-1832-4057-BC2C-BA704056C0AE}" presName="extraNode" presStyleLbl="node1" presStyleIdx="0" presStyleCnt="7"/>
      <dgm:spPr/>
    </dgm:pt>
    <dgm:pt modelId="{A6756942-CED4-4E30-AA7A-D28F968450E1}" type="pres">
      <dgm:prSet presAssocID="{A574D143-1832-4057-BC2C-BA704056C0AE}" presName="dstNode" presStyleLbl="node1" presStyleIdx="0" presStyleCnt="7"/>
      <dgm:spPr/>
    </dgm:pt>
    <dgm:pt modelId="{9DFCFB9D-0A78-468A-81F2-DC1F4EBE0DBA}" type="pres">
      <dgm:prSet presAssocID="{047259F4-597A-4448-9BA4-B62836002115}" presName="text_1" presStyleLbl="node1" presStyleIdx="0" presStyleCnt="7">
        <dgm:presLayoutVars>
          <dgm:bulletEnabled val="1"/>
        </dgm:presLayoutVars>
      </dgm:prSet>
      <dgm:spPr/>
    </dgm:pt>
    <dgm:pt modelId="{7D7523B5-79D4-42E5-95E0-DCC1CA001F49}" type="pres">
      <dgm:prSet presAssocID="{047259F4-597A-4448-9BA4-B62836002115}" presName="accent_1" presStyleCnt="0"/>
      <dgm:spPr/>
    </dgm:pt>
    <dgm:pt modelId="{43A3FF42-E508-4086-8285-7B8EDCBCC141}" type="pres">
      <dgm:prSet presAssocID="{047259F4-597A-4448-9BA4-B62836002115}" presName="accentRepeatNode" presStyleLbl="solidFgAcc1" presStyleIdx="0" presStyleCnt="7"/>
      <dgm:spPr/>
    </dgm:pt>
    <dgm:pt modelId="{E837A832-F8D1-46C3-A780-F67FF884B186}" type="pres">
      <dgm:prSet presAssocID="{2D6F435B-AEFF-4936-8864-9D7019CB944B}" presName="text_2" presStyleLbl="node1" presStyleIdx="1" presStyleCnt="7">
        <dgm:presLayoutVars>
          <dgm:bulletEnabled val="1"/>
        </dgm:presLayoutVars>
      </dgm:prSet>
      <dgm:spPr/>
    </dgm:pt>
    <dgm:pt modelId="{AD9EB798-769F-4DBC-B4DC-9D91F16CE56B}" type="pres">
      <dgm:prSet presAssocID="{2D6F435B-AEFF-4936-8864-9D7019CB944B}" presName="accent_2" presStyleCnt="0"/>
      <dgm:spPr/>
    </dgm:pt>
    <dgm:pt modelId="{6F83EA99-9866-4168-AA23-CD75BB5F91E3}" type="pres">
      <dgm:prSet presAssocID="{2D6F435B-AEFF-4936-8864-9D7019CB944B}" presName="accentRepeatNode" presStyleLbl="solidFgAcc1" presStyleIdx="1" presStyleCnt="7"/>
      <dgm:spPr/>
    </dgm:pt>
    <dgm:pt modelId="{44B3A1EF-2748-4729-9172-B9C0A563E595}" type="pres">
      <dgm:prSet presAssocID="{70644624-A20D-42C6-AFE9-1CC0378B479B}" presName="text_3" presStyleLbl="node1" presStyleIdx="2" presStyleCnt="7">
        <dgm:presLayoutVars>
          <dgm:bulletEnabled val="1"/>
        </dgm:presLayoutVars>
      </dgm:prSet>
      <dgm:spPr/>
    </dgm:pt>
    <dgm:pt modelId="{B4A1279F-9A3F-4DF5-8D5A-DDBC0AF96F0C}" type="pres">
      <dgm:prSet presAssocID="{70644624-A20D-42C6-AFE9-1CC0378B479B}" presName="accent_3" presStyleCnt="0"/>
      <dgm:spPr/>
    </dgm:pt>
    <dgm:pt modelId="{E6EE18DC-F2E8-4B4B-BBED-D4EFD32EC02D}" type="pres">
      <dgm:prSet presAssocID="{70644624-A20D-42C6-AFE9-1CC0378B479B}" presName="accentRepeatNode" presStyleLbl="solidFgAcc1" presStyleIdx="2" presStyleCnt="7"/>
      <dgm:spPr/>
    </dgm:pt>
    <dgm:pt modelId="{5FBB5E68-098A-4573-8C4D-BD12F33CD22B}" type="pres">
      <dgm:prSet presAssocID="{87DCA319-ACDD-46B8-ABA7-275DF862F5D6}" presName="text_4" presStyleLbl="node1" presStyleIdx="3" presStyleCnt="7">
        <dgm:presLayoutVars>
          <dgm:bulletEnabled val="1"/>
        </dgm:presLayoutVars>
      </dgm:prSet>
      <dgm:spPr/>
    </dgm:pt>
    <dgm:pt modelId="{D6E941C2-5436-4ABF-91B2-67AB09590C89}" type="pres">
      <dgm:prSet presAssocID="{87DCA319-ACDD-46B8-ABA7-275DF862F5D6}" presName="accent_4" presStyleCnt="0"/>
      <dgm:spPr/>
    </dgm:pt>
    <dgm:pt modelId="{CC16747A-FEF3-4B21-973A-D7D39A708230}" type="pres">
      <dgm:prSet presAssocID="{87DCA319-ACDD-46B8-ABA7-275DF862F5D6}" presName="accentRepeatNode" presStyleLbl="solidFgAcc1" presStyleIdx="3" presStyleCnt="7"/>
      <dgm:spPr/>
    </dgm:pt>
    <dgm:pt modelId="{5372C39D-BF50-4923-AF98-977767185D2F}" type="pres">
      <dgm:prSet presAssocID="{721C81EA-611B-4E59-8437-0DD507514F7F}" presName="text_5" presStyleLbl="node1" presStyleIdx="4" presStyleCnt="7">
        <dgm:presLayoutVars>
          <dgm:bulletEnabled val="1"/>
        </dgm:presLayoutVars>
      </dgm:prSet>
      <dgm:spPr/>
    </dgm:pt>
    <dgm:pt modelId="{67C1F859-A40B-4A8B-95E1-8BCD06AA292F}" type="pres">
      <dgm:prSet presAssocID="{721C81EA-611B-4E59-8437-0DD507514F7F}" presName="accent_5" presStyleCnt="0"/>
      <dgm:spPr/>
    </dgm:pt>
    <dgm:pt modelId="{69EDE18F-2FA4-44A1-831B-B1AFB4D904BA}" type="pres">
      <dgm:prSet presAssocID="{721C81EA-611B-4E59-8437-0DD507514F7F}" presName="accentRepeatNode" presStyleLbl="solidFgAcc1" presStyleIdx="4" presStyleCnt="7"/>
      <dgm:spPr/>
    </dgm:pt>
    <dgm:pt modelId="{25F63A15-4086-46CF-B4BE-BEEC46F118E3}" type="pres">
      <dgm:prSet presAssocID="{94BD7464-A065-4DF6-AF08-2456282B108C}" presName="text_6" presStyleLbl="node1" presStyleIdx="5" presStyleCnt="7">
        <dgm:presLayoutVars>
          <dgm:bulletEnabled val="1"/>
        </dgm:presLayoutVars>
      </dgm:prSet>
      <dgm:spPr/>
    </dgm:pt>
    <dgm:pt modelId="{ABDA9092-D045-4A2F-B3D5-4C737106CB10}" type="pres">
      <dgm:prSet presAssocID="{94BD7464-A065-4DF6-AF08-2456282B108C}" presName="accent_6" presStyleCnt="0"/>
      <dgm:spPr/>
    </dgm:pt>
    <dgm:pt modelId="{6E3FFF49-F208-48A5-9918-E50EB21AA1CD}" type="pres">
      <dgm:prSet presAssocID="{94BD7464-A065-4DF6-AF08-2456282B108C}" presName="accentRepeatNode" presStyleLbl="solidFgAcc1" presStyleIdx="5" presStyleCnt="7"/>
      <dgm:spPr/>
    </dgm:pt>
    <dgm:pt modelId="{E77CF2AF-2B5B-41C9-B455-FE18CDD9A120}" type="pres">
      <dgm:prSet presAssocID="{11028032-15A9-4EEB-B437-1684B3A7BED2}" presName="text_7" presStyleLbl="node1" presStyleIdx="6" presStyleCnt="7">
        <dgm:presLayoutVars>
          <dgm:bulletEnabled val="1"/>
        </dgm:presLayoutVars>
      </dgm:prSet>
      <dgm:spPr/>
    </dgm:pt>
    <dgm:pt modelId="{3B0B45E6-87B7-418D-818A-3D95D43FAB1F}" type="pres">
      <dgm:prSet presAssocID="{11028032-15A9-4EEB-B437-1684B3A7BED2}" presName="accent_7" presStyleCnt="0"/>
      <dgm:spPr/>
    </dgm:pt>
    <dgm:pt modelId="{1D2DF6A8-954A-4341-B88B-B903F37ACB4E}" type="pres">
      <dgm:prSet presAssocID="{11028032-15A9-4EEB-B437-1684B3A7BED2}" presName="accentRepeatNode" presStyleLbl="solidFgAcc1" presStyleIdx="6" presStyleCnt="7"/>
      <dgm:spPr/>
    </dgm:pt>
  </dgm:ptLst>
  <dgm:cxnLst>
    <dgm:cxn modelId="{7FE9C30C-FBCD-4ED4-BBC7-38AF6595F2C1}" type="presOf" srcId="{87DCA319-ACDD-46B8-ABA7-275DF862F5D6}" destId="{5FBB5E68-098A-4573-8C4D-BD12F33CD22B}" srcOrd="0" destOrd="0" presId="urn:microsoft.com/office/officeart/2008/layout/VerticalCurvedList"/>
    <dgm:cxn modelId="{A4962215-DF50-40F9-AAB9-460DDC6D2784}" srcId="{A574D143-1832-4057-BC2C-BA704056C0AE}" destId="{721C81EA-611B-4E59-8437-0DD507514F7F}" srcOrd="4" destOrd="0" parTransId="{958EFB82-BEB8-4146-AEFC-36EF234FD4FD}" sibTransId="{3B9ADA12-8EF0-42EA-B88D-FBFBFC157854}"/>
    <dgm:cxn modelId="{85473716-3EBA-4737-BFE0-BF1828A26298}" srcId="{A574D143-1832-4057-BC2C-BA704056C0AE}" destId="{2D6F435B-AEFF-4936-8864-9D7019CB944B}" srcOrd="1" destOrd="0" parTransId="{DD218977-CB17-4DAF-9592-7304868A50A6}" sibTransId="{03B92D76-D7F1-4BC4-934D-7E7A0FB84155}"/>
    <dgm:cxn modelId="{891B5636-04D8-4362-B0F1-06FC79C40B26}" type="presOf" srcId="{721C81EA-611B-4E59-8437-0DD507514F7F}" destId="{5372C39D-BF50-4923-AF98-977767185D2F}" srcOrd="0" destOrd="0" presId="urn:microsoft.com/office/officeart/2008/layout/VerticalCurvedList"/>
    <dgm:cxn modelId="{B4F0D948-7D10-4054-B24C-0106DAEBB2D5}" srcId="{A574D143-1832-4057-BC2C-BA704056C0AE}" destId="{87DCA319-ACDD-46B8-ABA7-275DF862F5D6}" srcOrd="3" destOrd="0" parTransId="{23371D95-87AF-4AA3-9C0C-3A82CE9B1BD4}" sibTransId="{E84F7A1E-769C-4D93-93AE-37A8FD4E3252}"/>
    <dgm:cxn modelId="{41CDA449-67AB-4246-9EEA-74592F5064AA}" srcId="{A574D143-1832-4057-BC2C-BA704056C0AE}" destId="{70644624-A20D-42C6-AFE9-1CC0378B479B}" srcOrd="2" destOrd="0" parTransId="{48D645C4-B095-478C-9DBA-A5155C61B419}" sibTransId="{9B8E8C91-7049-4940-9780-4E48FB224098}"/>
    <dgm:cxn modelId="{67F7276D-0104-4661-B74E-DE0499B46D40}" srcId="{A574D143-1832-4057-BC2C-BA704056C0AE}" destId="{047259F4-597A-4448-9BA4-B62836002115}" srcOrd="0" destOrd="0" parTransId="{85E9126E-6067-4C4C-8690-922D11B9755C}" sibTransId="{4D06C168-2571-445E-80F2-8869AB47A255}"/>
    <dgm:cxn modelId="{C571FF54-9B32-4338-8ED5-057C54E1280F}" type="presOf" srcId="{70644624-A20D-42C6-AFE9-1CC0378B479B}" destId="{44B3A1EF-2748-4729-9172-B9C0A563E595}" srcOrd="0" destOrd="0" presId="urn:microsoft.com/office/officeart/2008/layout/VerticalCurvedList"/>
    <dgm:cxn modelId="{68C54175-6F9D-4E79-A2A2-0FE5F4F24E5C}" type="presOf" srcId="{047259F4-597A-4448-9BA4-B62836002115}" destId="{9DFCFB9D-0A78-468A-81F2-DC1F4EBE0DBA}" srcOrd="0" destOrd="0" presId="urn:microsoft.com/office/officeart/2008/layout/VerticalCurvedList"/>
    <dgm:cxn modelId="{9B440B5A-D8B1-4A35-8804-0C2EB20B5993}" srcId="{A574D143-1832-4057-BC2C-BA704056C0AE}" destId="{94BD7464-A065-4DF6-AF08-2456282B108C}" srcOrd="5" destOrd="0" parTransId="{24A532D2-CD26-44F6-B182-E9DEBBF52A1A}" sibTransId="{D078FB0D-3FCC-453D-B174-7B03F2DFA2CA}"/>
    <dgm:cxn modelId="{03C94BA4-846D-4C86-9E3A-B13FDEE964CC}" type="presOf" srcId="{4D06C168-2571-445E-80F2-8869AB47A255}" destId="{FEE41DEE-8FAD-4C9E-A786-031ADF5FE538}" srcOrd="0" destOrd="0" presId="urn:microsoft.com/office/officeart/2008/layout/VerticalCurvedList"/>
    <dgm:cxn modelId="{0B3ED1A7-63C4-4CC3-A287-23C1EAEDCD9C}" srcId="{A574D143-1832-4057-BC2C-BA704056C0AE}" destId="{11028032-15A9-4EEB-B437-1684B3A7BED2}" srcOrd="6" destOrd="0" parTransId="{E44325E2-084C-4A6B-B11A-43AAE9342112}" sibTransId="{B44FFAB5-9923-4E23-9735-62BFC007EA6F}"/>
    <dgm:cxn modelId="{74E3C9AF-A0DF-47C5-B237-398D55BB439A}" type="presOf" srcId="{A574D143-1832-4057-BC2C-BA704056C0AE}" destId="{F3CDBF04-0FA7-44E7-8B5B-B31EDB735C5C}" srcOrd="0" destOrd="0" presId="urn:microsoft.com/office/officeart/2008/layout/VerticalCurvedList"/>
    <dgm:cxn modelId="{3BB134D1-15DD-4073-9272-656C350031AC}" type="presOf" srcId="{2D6F435B-AEFF-4936-8864-9D7019CB944B}" destId="{E837A832-F8D1-46C3-A780-F67FF884B186}" srcOrd="0" destOrd="0" presId="urn:microsoft.com/office/officeart/2008/layout/VerticalCurvedList"/>
    <dgm:cxn modelId="{CC0524EE-7207-4291-860C-2F2B7BC11610}" type="presOf" srcId="{94BD7464-A065-4DF6-AF08-2456282B108C}" destId="{25F63A15-4086-46CF-B4BE-BEEC46F118E3}" srcOrd="0" destOrd="0" presId="urn:microsoft.com/office/officeart/2008/layout/VerticalCurvedList"/>
    <dgm:cxn modelId="{9ABE3DF0-BCCE-40A7-9A9D-5305CA2ED78D}" type="presOf" srcId="{11028032-15A9-4EEB-B437-1684B3A7BED2}" destId="{E77CF2AF-2B5B-41C9-B455-FE18CDD9A120}" srcOrd="0" destOrd="0" presId="urn:microsoft.com/office/officeart/2008/layout/VerticalCurvedList"/>
    <dgm:cxn modelId="{D2207521-91EC-4D5C-8EFD-5DACA5427A1C}" type="presParOf" srcId="{F3CDBF04-0FA7-44E7-8B5B-B31EDB735C5C}" destId="{A6277FCE-7FF9-44A9-9D8D-81A2D8AA5439}" srcOrd="0" destOrd="0" presId="urn:microsoft.com/office/officeart/2008/layout/VerticalCurvedList"/>
    <dgm:cxn modelId="{FEC6C594-18DF-4B39-AE9A-DF5A1803A814}" type="presParOf" srcId="{A6277FCE-7FF9-44A9-9D8D-81A2D8AA5439}" destId="{1B563F61-4490-452A-8A26-528D9D3263E0}" srcOrd="0" destOrd="0" presId="urn:microsoft.com/office/officeart/2008/layout/VerticalCurvedList"/>
    <dgm:cxn modelId="{B09601FB-BE95-41A3-B31F-446DF8FA7C63}" type="presParOf" srcId="{1B563F61-4490-452A-8A26-528D9D3263E0}" destId="{CE65900B-D43B-4E9F-87A6-0E239B5B319C}" srcOrd="0" destOrd="0" presId="urn:microsoft.com/office/officeart/2008/layout/VerticalCurvedList"/>
    <dgm:cxn modelId="{33DA565A-3CC7-4F9D-ABE4-6D755B4B8893}" type="presParOf" srcId="{1B563F61-4490-452A-8A26-528D9D3263E0}" destId="{FEE41DEE-8FAD-4C9E-A786-031ADF5FE538}" srcOrd="1" destOrd="0" presId="urn:microsoft.com/office/officeart/2008/layout/VerticalCurvedList"/>
    <dgm:cxn modelId="{A4B2B7CD-CB7E-4158-9611-45E067EDC7A9}" type="presParOf" srcId="{1B563F61-4490-452A-8A26-528D9D3263E0}" destId="{F899971A-B454-401F-8EF9-F2D81CFAEDC8}" srcOrd="2" destOrd="0" presId="urn:microsoft.com/office/officeart/2008/layout/VerticalCurvedList"/>
    <dgm:cxn modelId="{9A43451C-E3A3-4F90-BC47-954E63DB9217}" type="presParOf" srcId="{1B563F61-4490-452A-8A26-528D9D3263E0}" destId="{A6756942-CED4-4E30-AA7A-D28F968450E1}" srcOrd="3" destOrd="0" presId="urn:microsoft.com/office/officeart/2008/layout/VerticalCurvedList"/>
    <dgm:cxn modelId="{8E55091B-6A2E-419E-A7B3-16CC18E6BF2F}" type="presParOf" srcId="{A6277FCE-7FF9-44A9-9D8D-81A2D8AA5439}" destId="{9DFCFB9D-0A78-468A-81F2-DC1F4EBE0DBA}" srcOrd="1" destOrd="0" presId="urn:microsoft.com/office/officeart/2008/layout/VerticalCurvedList"/>
    <dgm:cxn modelId="{B20A9CEE-31AC-43BB-A0DA-17EC3865B034}" type="presParOf" srcId="{A6277FCE-7FF9-44A9-9D8D-81A2D8AA5439}" destId="{7D7523B5-79D4-42E5-95E0-DCC1CA001F49}" srcOrd="2" destOrd="0" presId="urn:microsoft.com/office/officeart/2008/layout/VerticalCurvedList"/>
    <dgm:cxn modelId="{7AFE0699-7E30-4D55-8872-97B490A98986}" type="presParOf" srcId="{7D7523B5-79D4-42E5-95E0-DCC1CA001F49}" destId="{43A3FF42-E508-4086-8285-7B8EDCBCC141}" srcOrd="0" destOrd="0" presId="urn:microsoft.com/office/officeart/2008/layout/VerticalCurvedList"/>
    <dgm:cxn modelId="{D730D7E2-324D-4748-B02C-C05EB616E2CA}" type="presParOf" srcId="{A6277FCE-7FF9-44A9-9D8D-81A2D8AA5439}" destId="{E837A832-F8D1-46C3-A780-F67FF884B186}" srcOrd="3" destOrd="0" presId="urn:microsoft.com/office/officeart/2008/layout/VerticalCurvedList"/>
    <dgm:cxn modelId="{0A9FCA72-5755-46D9-8857-D37293775183}" type="presParOf" srcId="{A6277FCE-7FF9-44A9-9D8D-81A2D8AA5439}" destId="{AD9EB798-769F-4DBC-B4DC-9D91F16CE56B}" srcOrd="4" destOrd="0" presId="urn:microsoft.com/office/officeart/2008/layout/VerticalCurvedList"/>
    <dgm:cxn modelId="{8030C5D4-1CAD-4B90-99F0-15ACD0D1E6A3}" type="presParOf" srcId="{AD9EB798-769F-4DBC-B4DC-9D91F16CE56B}" destId="{6F83EA99-9866-4168-AA23-CD75BB5F91E3}" srcOrd="0" destOrd="0" presId="urn:microsoft.com/office/officeart/2008/layout/VerticalCurvedList"/>
    <dgm:cxn modelId="{65A6761B-4E1E-49E0-A548-026E69A18DEB}" type="presParOf" srcId="{A6277FCE-7FF9-44A9-9D8D-81A2D8AA5439}" destId="{44B3A1EF-2748-4729-9172-B9C0A563E595}" srcOrd="5" destOrd="0" presId="urn:microsoft.com/office/officeart/2008/layout/VerticalCurvedList"/>
    <dgm:cxn modelId="{F81F4D15-0D9D-4EE6-8241-B67D080804C2}" type="presParOf" srcId="{A6277FCE-7FF9-44A9-9D8D-81A2D8AA5439}" destId="{B4A1279F-9A3F-4DF5-8D5A-DDBC0AF96F0C}" srcOrd="6" destOrd="0" presId="urn:microsoft.com/office/officeart/2008/layout/VerticalCurvedList"/>
    <dgm:cxn modelId="{3D7F49CD-39A2-416B-8AB3-9443A596E44A}" type="presParOf" srcId="{B4A1279F-9A3F-4DF5-8D5A-DDBC0AF96F0C}" destId="{E6EE18DC-F2E8-4B4B-BBED-D4EFD32EC02D}" srcOrd="0" destOrd="0" presId="urn:microsoft.com/office/officeart/2008/layout/VerticalCurvedList"/>
    <dgm:cxn modelId="{29F80933-0C01-4DD2-BCD9-027B04276B7A}" type="presParOf" srcId="{A6277FCE-7FF9-44A9-9D8D-81A2D8AA5439}" destId="{5FBB5E68-098A-4573-8C4D-BD12F33CD22B}" srcOrd="7" destOrd="0" presId="urn:microsoft.com/office/officeart/2008/layout/VerticalCurvedList"/>
    <dgm:cxn modelId="{FFF94828-33D0-455B-A9A6-92F2E1616F0D}" type="presParOf" srcId="{A6277FCE-7FF9-44A9-9D8D-81A2D8AA5439}" destId="{D6E941C2-5436-4ABF-91B2-67AB09590C89}" srcOrd="8" destOrd="0" presId="urn:microsoft.com/office/officeart/2008/layout/VerticalCurvedList"/>
    <dgm:cxn modelId="{C7FA7FCB-8DC9-47AE-99BC-66082329C7D9}" type="presParOf" srcId="{D6E941C2-5436-4ABF-91B2-67AB09590C89}" destId="{CC16747A-FEF3-4B21-973A-D7D39A708230}" srcOrd="0" destOrd="0" presId="urn:microsoft.com/office/officeart/2008/layout/VerticalCurvedList"/>
    <dgm:cxn modelId="{00DA6C22-61E6-44CC-9D82-D1CED8D16444}" type="presParOf" srcId="{A6277FCE-7FF9-44A9-9D8D-81A2D8AA5439}" destId="{5372C39D-BF50-4923-AF98-977767185D2F}" srcOrd="9" destOrd="0" presId="urn:microsoft.com/office/officeart/2008/layout/VerticalCurvedList"/>
    <dgm:cxn modelId="{659899C4-FE20-49B0-B4F2-495A1711D901}" type="presParOf" srcId="{A6277FCE-7FF9-44A9-9D8D-81A2D8AA5439}" destId="{67C1F859-A40B-4A8B-95E1-8BCD06AA292F}" srcOrd="10" destOrd="0" presId="urn:microsoft.com/office/officeart/2008/layout/VerticalCurvedList"/>
    <dgm:cxn modelId="{2B87E3C3-DBE0-442D-9FBA-B3F23375F56B}" type="presParOf" srcId="{67C1F859-A40B-4A8B-95E1-8BCD06AA292F}" destId="{69EDE18F-2FA4-44A1-831B-B1AFB4D904BA}" srcOrd="0" destOrd="0" presId="urn:microsoft.com/office/officeart/2008/layout/VerticalCurvedList"/>
    <dgm:cxn modelId="{6041EAB2-8268-4A36-958B-40995B2D563C}" type="presParOf" srcId="{A6277FCE-7FF9-44A9-9D8D-81A2D8AA5439}" destId="{25F63A15-4086-46CF-B4BE-BEEC46F118E3}" srcOrd="11" destOrd="0" presId="urn:microsoft.com/office/officeart/2008/layout/VerticalCurvedList"/>
    <dgm:cxn modelId="{A8753AAC-59F3-49FF-A1AD-A9159A149C8E}" type="presParOf" srcId="{A6277FCE-7FF9-44A9-9D8D-81A2D8AA5439}" destId="{ABDA9092-D045-4A2F-B3D5-4C737106CB10}" srcOrd="12" destOrd="0" presId="urn:microsoft.com/office/officeart/2008/layout/VerticalCurvedList"/>
    <dgm:cxn modelId="{335524C4-2F39-4A85-9B42-2384CD060EF6}" type="presParOf" srcId="{ABDA9092-D045-4A2F-B3D5-4C737106CB10}" destId="{6E3FFF49-F208-48A5-9918-E50EB21AA1CD}" srcOrd="0" destOrd="0" presId="urn:microsoft.com/office/officeart/2008/layout/VerticalCurvedList"/>
    <dgm:cxn modelId="{D8BBAEFE-08DE-4921-BCA1-36D740950100}" type="presParOf" srcId="{A6277FCE-7FF9-44A9-9D8D-81A2D8AA5439}" destId="{E77CF2AF-2B5B-41C9-B455-FE18CDD9A120}" srcOrd="13" destOrd="0" presId="urn:microsoft.com/office/officeart/2008/layout/VerticalCurvedList"/>
    <dgm:cxn modelId="{06F95B27-05A4-46EE-9219-89BED46C3D12}" type="presParOf" srcId="{A6277FCE-7FF9-44A9-9D8D-81A2D8AA5439}" destId="{3B0B45E6-87B7-418D-818A-3D95D43FAB1F}" srcOrd="14" destOrd="0" presId="urn:microsoft.com/office/officeart/2008/layout/VerticalCurvedList"/>
    <dgm:cxn modelId="{8E91DC11-67FA-4A09-960C-26AFCBED5402}" type="presParOf" srcId="{3B0B45E6-87B7-418D-818A-3D95D43FAB1F}" destId="{1D2DF6A8-954A-4341-B88B-B903F37ACB4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E41DEE-8FAD-4C9E-A786-031ADF5FE538}">
      <dsp:nvSpPr>
        <dsp:cNvPr id="0" name=""/>
        <dsp:cNvSpPr/>
      </dsp:nvSpPr>
      <dsp:spPr>
        <a:xfrm>
          <a:off x="-5511004" y="-844209"/>
          <a:ext cx="6565219" cy="6565219"/>
        </a:xfrm>
        <a:prstGeom prst="blockArc">
          <a:avLst>
            <a:gd name="adj1" fmla="val 18900000"/>
            <a:gd name="adj2" fmla="val 2700000"/>
            <a:gd name="adj3" fmla="val 32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FCFB9D-0A78-468A-81F2-DC1F4EBE0DBA}">
      <dsp:nvSpPr>
        <dsp:cNvPr id="0" name=""/>
        <dsp:cNvSpPr/>
      </dsp:nvSpPr>
      <dsp:spPr>
        <a:xfrm>
          <a:off x="342107" y="221699"/>
          <a:ext cx="10832287" cy="443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64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SB 553 	</a:t>
          </a:r>
        </a:p>
      </dsp:txBody>
      <dsp:txXfrm>
        <a:off x="342107" y="221699"/>
        <a:ext cx="10832287" cy="443203"/>
      </dsp:txXfrm>
    </dsp:sp>
    <dsp:sp modelId="{43A3FF42-E508-4086-8285-7B8EDCBCC141}">
      <dsp:nvSpPr>
        <dsp:cNvPr id="0" name=""/>
        <dsp:cNvSpPr/>
      </dsp:nvSpPr>
      <dsp:spPr>
        <a:xfrm>
          <a:off x="65105" y="166298"/>
          <a:ext cx="554004" cy="55400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37A832-F8D1-46C3-A780-F67FF884B186}">
      <dsp:nvSpPr>
        <dsp:cNvPr id="0" name=""/>
        <dsp:cNvSpPr/>
      </dsp:nvSpPr>
      <dsp:spPr>
        <a:xfrm>
          <a:off x="743468" y="886894"/>
          <a:ext cx="10430926" cy="443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64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The Plan</a:t>
          </a:r>
        </a:p>
      </dsp:txBody>
      <dsp:txXfrm>
        <a:off x="743468" y="886894"/>
        <a:ext cx="10430926" cy="443203"/>
      </dsp:txXfrm>
    </dsp:sp>
    <dsp:sp modelId="{6F83EA99-9866-4168-AA23-CD75BB5F91E3}">
      <dsp:nvSpPr>
        <dsp:cNvPr id="0" name=""/>
        <dsp:cNvSpPr/>
      </dsp:nvSpPr>
      <dsp:spPr>
        <a:xfrm>
          <a:off x="466465" y="831494"/>
          <a:ext cx="554004" cy="55400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4B3A1EF-2748-4729-9172-B9C0A563E595}">
      <dsp:nvSpPr>
        <dsp:cNvPr id="0" name=""/>
        <dsp:cNvSpPr/>
      </dsp:nvSpPr>
      <dsp:spPr>
        <a:xfrm>
          <a:off x="963411" y="1551602"/>
          <a:ext cx="10210982" cy="443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64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Training</a:t>
          </a:r>
        </a:p>
      </dsp:txBody>
      <dsp:txXfrm>
        <a:off x="963411" y="1551602"/>
        <a:ext cx="10210982" cy="443203"/>
      </dsp:txXfrm>
    </dsp:sp>
    <dsp:sp modelId="{E6EE18DC-F2E8-4B4B-BBED-D4EFD32EC02D}">
      <dsp:nvSpPr>
        <dsp:cNvPr id="0" name=""/>
        <dsp:cNvSpPr/>
      </dsp:nvSpPr>
      <dsp:spPr>
        <a:xfrm>
          <a:off x="686409" y="1496202"/>
          <a:ext cx="554004" cy="55400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BB5E68-098A-4573-8C4D-BD12F33CD22B}">
      <dsp:nvSpPr>
        <dsp:cNvPr id="0" name=""/>
        <dsp:cNvSpPr/>
      </dsp:nvSpPr>
      <dsp:spPr>
        <a:xfrm>
          <a:off x="1033637" y="2216798"/>
          <a:ext cx="10140756" cy="443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64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Violent Incident Log</a:t>
          </a:r>
        </a:p>
      </dsp:txBody>
      <dsp:txXfrm>
        <a:off x="1033637" y="2216798"/>
        <a:ext cx="10140756" cy="443203"/>
      </dsp:txXfrm>
    </dsp:sp>
    <dsp:sp modelId="{CC16747A-FEF3-4B21-973A-D7D39A708230}">
      <dsp:nvSpPr>
        <dsp:cNvPr id="0" name=""/>
        <dsp:cNvSpPr/>
      </dsp:nvSpPr>
      <dsp:spPr>
        <a:xfrm>
          <a:off x="756635" y="2161397"/>
          <a:ext cx="554004" cy="55400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72C39D-BF50-4923-AF98-977767185D2F}">
      <dsp:nvSpPr>
        <dsp:cNvPr id="0" name=""/>
        <dsp:cNvSpPr/>
      </dsp:nvSpPr>
      <dsp:spPr>
        <a:xfrm>
          <a:off x="963411" y="2881993"/>
          <a:ext cx="10210982" cy="443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64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Recordkeeping</a:t>
          </a:r>
        </a:p>
      </dsp:txBody>
      <dsp:txXfrm>
        <a:off x="963411" y="2881993"/>
        <a:ext cx="10210982" cy="443203"/>
      </dsp:txXfrm>
    </dsp:sp>
    <dsp:sp modelId="{69EDE18F-2FA4-44A1-831B-B1AFB4D904BA}">
      <dsp:nvSpPr>
        <dsp:cNvPr id="0" name=""/>
        <dsp:cNvSpPr/>
      </dsp:nvSpPr>
      <dsp:spPr>
        <a:xfrm>
          <a:off x="686409" y="2826593"/>
          <a:ext cx="554004" cy="55400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F63A15-4086-46CF-B4BE-BEEC46F118E3}">
      <dsp:nvSpPr>
        <dsp:cNvPr id="0" name=""/>
        <dsp:cNvSpPr/>
      </dsp:nvSpPr>
      <dsp:spPr>
        <a:xfrm>
          <a:off x="743468" y="3546701"/>
          <a:ext cx="10430926" cy="443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64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Status of Cal/OSHA Regulation</a:t>
          </a:r>
        </a:p>
      </dsp:txBody>
      <dsp:txXfrm>
        <a:off x="743468" y="3546701"/>
        <a:ext cx="10430926" cy="443203"/>
      </dsp:txXfrm>
    </dsp:sp>
    <dsp:sp modelId="{6E3FFF49-F208-48A5-9918-E50EB21AA1CD}">
      <dsp:nvSpPr>
        <dsp:cNvPr id="0" name=""/>
        <dsp:cNvSpPr/>
      </dsp:nvSpPr>
      <dsp:spPr>
        <a:xfrm>
          <a:off x="466465" y="3491301"/>
          <a:ext cx="554004" cy="55400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7CF2AF-2B5B-41C9-B455-FE18CDD9A120}">
      <dsp:nvSpPr>
        <dsp:cNvPr id="0" name=""/>
        <dsp:cNvSpPr/>
      </dsp:nvSpPr>
      <dsp:spPr>
        <a:xfrm>
          <a:off x="342107" y="4211897"/>
          <a:ext cx="10832287" cy="44320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48640" tIns="58420" rIns="58420" bIns="58420" numCol="1" spcCol="1270" anchor="ctr" anchorCtr="0">
          <a:noAutofit/>
        </a:bodyPr>
        <a:lstStyle/>
        <a:p>
          <a:pPr marL="0" lvl="0" indent="0" algn="l" defTabSz="1022350">
            <a:lnSpc>
              <a:spcPct val="90000"/>
            </a:lnSpc>
            <a:spcBef>
              <a:spcPct val="0"/>
            </a:spcBef>
            <a:spcAft>
              <a:spcPct val="35000"/>
            </a:spcAft>
            <a:buNone/>
          </a:pPr>
          <a:r>
            <a:rPr lang="en-US" sz="2300" kern="1200" baseline="0" dirty="0"/>
            <a:t>Implications and Concerns</a:t>
          </a:r>
        </a:p>
      </dsp:txBody>
      <dsp:txXfrm>
        <a:off x="342107" y="4211897"/>
        <a:ext cx="10832287" cy="443203"/>
      </dsp:txXfrm>
    </dsp:sp>
    <dsp:sp modelId="{1D2DF6A8-954A-4341-B88B-B903F37ACB4E}">
      <dsp:nvSpPr>
        <dsp:cNvPr id="0" name=""/>
        <dsp:cNvSpPr/>
      </dsp:nvSpPr>
      <dsp:spPr>
        <a:xfrm>
          <a:off x="65105" y="4156496"/>
          <a:ext cx="554004" cy="55400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D73053-E9DC-4086-BBC9-32F5F577E2D0}" type="datetimeFigureOut">
              <a:rPr lang="en-US" smtClean="0"/>
              <a:t>4/30/2024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F2039-AE73-476F-95DB-11B814FBA14F}" type="slidenum">
              <a:rPr lang="en-US" smtClean="0"/>
              <a:t>‹#›</a:t>
            </a:fld>
            <a:endParaRPr lang="en-US" dirty="0"/>
          </a:p>
        </p:txBody>
      </p:sp>
    </p:spTree>
    <p:extLst>
      <p:ext uri="{BB962C8B-B14F-4D97-AF65-F5344CB8AC3E}">
        <p14:creationId xmlns:p14="http://schemas.microsoft.com/office/powerpoint/2010/main" val="61657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2825" y="527050"/>
            <a:ext cx="5594350" cy="31464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8242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20</a:t>
            </a:fld>
            <a:endParaRPr lang="en-US" dirty="0"/>
          </a:p>
        </p:txBody>
      </p:sp>
    </p:spTree>
    <p:extLst>
      <p:ext uri="{BB962C8B-B14F-4D97-AF65-F5344CB8AC3E}">
        <p14:creationId xmlns:p14="http://schemas.microsoft.com/office/powerpoint/2010/main" val="1385976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22</a:t>
            </a:fld>
            <a:endParaRPr lang="en-US" dirty="0"/>
          </a:p>
        </p:txBody>
      </p:sp>
    </p:spTree>
    <p:extLst>
      <p:ext uri="{BB962C8B-B14F-4D97-AF65-F5344CB8AC3E}">
        <p14:creationId xmlns:p14="http://schemas.microsoft.com/office/powerpoint/2010/main" val="914227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23</a:t>
            </a:fld>
            <a:endParaRPr lang="en-US" dirty="0"/>
          </a:p>
        </p:txBody>
      </p:sp>
    </p:spTree>
    <p:extLst>
      <p:ext uri="{BB962C8B-B14F-4D97-AF65-F5344CB8AC3E}">
        <p14:creationId xmlns:p14="http://schemas.microsoft.com/office/powerpoint/2010/main" val="2427097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30</a:t>
            </a:fld>
            <a:endParaRPr lang="en-US" dirty="0"/>
          </a:p>
        </p:txBody>
      </p:sp>
    </p:spTree>
    <p:extLst>
      <p:ext uri="{BB962C8B-B14F-4D97-AF65-F5344CB8AC3E}">
        <p14:creationId xmlns:p14="http://schemas.microsoft.com/office/powerpoint/2010/main" val="296753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34</a:t>
            </a:fld>
            <a:endParaRPr lang="en-US" dirty="0"/>
          </a:p>
        </p:txBody>
      </p:sp>
    </p:spTree>
    <p:extLst>
      <p:ext uri="{BB962C8B-B14F-4D97-AF65-F5344CB8AC3E}">
        <p14:creationId xmlns:p14="http://schemas.microsoft.com/office/powerpoint/2010/main" val="510986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5C864F-F04D-47E2-8C1B-447CD9A835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7793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47</a:t>
            </a:fld>
            <a:endParaRPr lang="en-US" dirty="0"/>
          </a:p>
        </p:txBody>
      </p:sp>
    </p:spTree>
    <p:extLst>
      <p:ext uri="{BB962C8B-B14F-4D97-AF65-F5344CB8AC3E}">
        <p14:creationId xmlns:p14="http://schemas.microsoft.com/office/powerpoint/2010/main" val="1913684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024412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7</a:t>
            </a:fld>
            <a:endParaRPr lang="en-US" dirty="0"/>
          </a:p>
        </p:txBody>
      </p:sp>
    </p:spTree>
    <p:extLst>
      <p:ext uri="{BB962C8B-B14F-4D97-AF65-F5344CB8AC3E}">
        <p14:creationId xmlns:p14="http://schemas.microsoft.com/office/powerpoint/2010/main" val="187894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8</a:t>
            </a:fld>
            <a:endParaRPr lang="en-US" dirty="0"/>
          </a:p>
        </p:txBody>
      </p:sp>
    </p:spTree>
    <p:extLst>
      <p:ext uri="{BB962C8B-B14F-4D97-AF65-F5344CB8AC3E}">
        <p14:creationId xmlns:p14="http://schemas.microsoft.com/office/powerpoint/2010/main" val="405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9</a:t>
            </a:fld>
            <a:endParaRPr lang="en-US" dirty="0"/>
          </a:p>
        </p:txBody>
      </p:sp>
    </p:spTree>
    <p:extLst>
      <p:ext uri="{BB962C8B-B14F-4D97-AF65-F5344CB8AC3E}">
        <p14:creationId xmlns:p14="http://schemas.microsoft.com/office/powerpoint/2010/main" val="113069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12</a:t>
            </a:fld>
            <a:endParaRPr lang="en-US" dirty="0"/>
          </a:p>
        </p:txBody>
      </p:sp>
    </p:spTree>
    <p:extLst>
      <p:ext uri="{BB962C8B-B14F-4D97-AF65-F5344CB8AC3E}">
        <p14:creationId xmlns:p14="http://schemas.microsoft.com/office/powerpoint/2010/main" val="1023225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13</a:t>
            </a:fld>
            <a:endParaRPr lang="en-US" dirty="0"/>
          </a:p>
        </p:txBody>
      </p:sp>
    </p:spTree>
    <p:extLst>
      <p:ext uri="{BB962C8B-B14F-4D97-AF65-F5344CB8AC3E}">
        <p14:creationId xmlns:p14="http://schemas.microsoft.com/office/powerpoint/2010/main" val="463104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14</a:t>
            </a:fld>
            <a:endParaRPr lang="en-US" dirty="0"/>
          </a:p>
        </p:txBody>
      </p:sp>
    </p:spTree>
    <p:extLst>
      <p:ext uri="{BB962C8B-B14F-4D97-AF65-F5344CB8AC3E}">
        <p14:creationId xmlns:p14="http://schemas.microsoft.com/office/powerpoint/2010/main" val="2709935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16</a:t>
            </a:fld>
            <a:endParaRPr lang="en-US" dirty="0"/>
          </a:p>
        </p:txBody>
      </p:sp>
    </p:spTree>
    <p:extLst>
      <p:ext uri="{BB962C8B-B14F-4D97-AF65-F5344CB8AC3E}">
        <p14:creationId xmlns:p14="http://schemas.microsoft.com/office/powerpoint/2010/main" val="227069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F2039-AE73-476F-95DB-11B814FBA14F}" type="slidenum">
              <a:rPr lang="en-US" smtClean="0"/>
              <a:t>17</a:t>
            </a:fld>
            <a:endParaRPr lang="en-US" dirty="0"/>
          </a:p>
        </p:txBody>
      </p:sp>
    </p:spTree>
    <p:extLst>
      <p:ext uri="{BB962C8B-B14F-4D97-AF65-F5344CB8AC3E}">
        <p14:creationId xmlns:p14="http://schemas.microsoft.com/office/powerpoint/2010/main" val="650584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002D-95E5-0EF5-CDBE-0F18F8486D3B}"/>
              </a:ext>
            </a:extLst>
          </p:cNvPr>
          <p:cNvSpPr>
            <a:spLocks noGrp="1"/>
          </p:cNvSpPr>
          <p:nvPr>
            <p:ph type="ctrTitle"/>
          </p:nvPr>
        </p:nvSpPr>
        <p:spPr>
          <a:xfrm>
            <a:off x="1523999" y="3185403"/>
            <a:ext cx="9144000" cy="1054575"/>
          </a:xfrm>
        </p:spPr>
        <p:txBody>
          <a:bodyPr anchor="b">
            <a:normAutofit/>
          </a:bodyPr>
          <a:lstStyle>
            <a:lvl1pPr algn="ctr">
              <a:defRPr sz="5400" cap="none"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05BC616-1088-56BE-D368-268905DFF020}"/>
              </a:ext>
            </a:extLst>
          </p:cNvPr>
          <p:cNvSpPr>
            <a:spLocks noGrp="1"/>
          </p:cNvSpPr>
          <p:nvPr>
            <p:ph type="subTitle" idx="1"/>
          </p:nvPr>
        </p:nvSpPr>
        <p:spPr>
          <a:xfrm>
            <a:off x="1524000" y="4520700"/>
            <a:ext cx="9144000" cy="710514"/>
          </a:xfrm>
        </p:spPr>
        <p:txBody>
          <a:bodyPr anchor="ct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5342BE-BAA4-15E2-D47F-F17A407761C0}"/>
              </a:ext>
            </a:extLst>
          </p:cNvPr>
          <p:cNvSpPr>
            <a:spLocks noGrp="1"/>
          </p:cNvSpPr>
          <p:nvPr>
            <p:ph type="dt" sz="half" idx="10"/>
          </p:nvPr>
        </p:nvSpPr>
        <p:spPr/>
        <p:txBody>
          <a:bodyPr/>
          <a:lstStyle/>
          <a:p>
            <a:fld id="{ABA1104C-01C1-46EB-94FC-CBF769B334E8}" type="datetimeFigureOut">
              <a:rPr lang="en-US" smtClean="0"/>
              <a:t>4/30/2024</a:t>
            </a:fld>
            <a:endParaRPr lang="en-US" dirty="0"/>
          </a:p>
        </p:txBody>
      </p:sp>
      <p:sp>
        <p:nvSpPr>
          <p:cNvPr id="5" name="Footer Placeholder 4">
            <a:extLst>
              <a:ext uri="{FF2B5EF4-FFF2-40B4-BE49-F238E27FC236}">
                <a16:creationId xmlns:a16="http://schemas.microsoft.com/office/drawing/2014/main" id="{C956E47F-9638-BF7F-C08B-BC20A2442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72402A-0BC8-5364-94C0-448426CF4C1A}"/>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14" name="Content Placeholder 13">
            <a:extLst>
              <a:ext uri="{FF2B5EF4-FFF2-40B4-BE49-F238E27FC236}">
                <a16:creationId xmlns:a16="http://schemas.microsoft.com/office/drawing/2014/main" id="{F3EA68E6-DCA5-C588-73CC-6DE856D19490}"/>
              </a:ext>
            </a:extLst>
          </p:cNvPr>
          <p:cNvSpPr>
            <a:spLocks noGrp="1"/>
          </p:cNvSpPr>
          <p:nvPr>
            <p:ph sz="quarter" idx="13"/>
          </p:nvPr>
        </p:nvSpPr>
        <p:spPr>
          <a:xfrm>
            <a:off x="1523999" y="5554233"/>
            <a:ext cx="9144000" cy="981075"/>
          </a:xfrm>
        </p:spPr>
        <p:txBody>
          <a:bodyPr/>
          <a:lstStyle>
            <a:lvl1pPr marL="0" indent="0" algn="ctr">
              <a:buNone/>
              <a:defRPr/>
            </a:lvl1pPr>
          </a:lstStyle>
          <a:p>
            <a:pPr lvl="0"/>
            <a:r>
              <a:rPr lang="en-US"/>
              <a:t>Click to edit Master text styles</a:t>
            </a:r>
          </a:p>
        </p:txBody>
      </p:sp>
      <p:pic>
        <p:nvPicPr>
          <p:cNvPr id="8" name="Picture 7">
            <a:extLst>
              <a:ext uri="{FF2B5EF4-FFF2-40B4-BE49-F238E27FC236}">
                <a16:creationId xmlns:a16="http://schemas.microsoft.com/office/drawing/2014/main" id="{4F95FF66-7683-28A3-3A2E-04E4E5D72AB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324469" y="136525"/>
            <a:ext cx="9543060" cy="3013598"/>
          </a:xfrm>
          <a:prstGeom prst="rect">
            <a:avLst/>
          </a:prstGeom>
        </p:spPr>
      </p:pic>
    </p:spTree>
    <p:extLst>
      <p:ext uri="{BB962C8B-B14F-4D97-AF65-F5344CB8AC3E}">
        <p14:creationId xmlns:p14="http://schemas.microsoft.com/office/powerpoint/2010/main" val="542397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4E141-A605-E5A4-4F34-EF9A7DDEB4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DAAB09-4BB6-FD78-C624-258BF66A2A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551796-2C99-136B-2E0C-E6F8EC281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extBox 7">
            <a:extLst>
              <a:ext uri="{FF2B5EF4-FFF2-40B4-BE49-F238E27FC236}">
                <a16:creationId xmlns:a16="http://schemas.microsoft.com/office/drawing/2014/main" id="{DF42055D-597E-895B-EF4E-406E2708E4DA}"/>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grpSp>
        <p:nvGrpSpPr>
          <p:cNvPr id="5" name="Group 4">
            <a:extLst>
              <a:ext uri="{FF2B5EF4-FFF2-40B4-BE49-F238E27FC236}">
                <a16:creationId xmlns:a16="http://schemas.microsoft.com/office/drawing/2014/main" id="{4981298F-13A8-59FF-186D-B77B5D1BDFD8}"/>
              </a:ext>
            </a:extLst>
          </p:cNvPr>
          <p:cNvGrpSpPr>
            <a:grpSpLocks noChangeAspect="1"/>
          </p:cNvGrpSpPr>
          <p:nvPr userDrawn="1"/>
        </p:nvGrpSpPr>
        <p:grpSpPr>
          <a:xfrm>
            <a:off x="10124441" y="61669"/>
            <a:ext cx="1607770" cy="1157532"/>
            <a:chOff x="1345324" y="3720662"/>
            <a:chExt cx="1734207" cy="1240221"/>
          </a:xfrm>
          <a:solidFill>
            <a:schemeClr val="bg2"/>
          </a:solidFill>
        </p:grpSpPr>
        <p:sp>
          <p:nvSpPr>
            <p:cNvPr id="6" name="TextBox 5">
              <a:extLst>
                <a:ext uri="{FF2B5EF4-FFF2-40B4-BE49-F238E27FC236}">
                  <a16:creationId xmlns:a16="http://schemas.microsoft.com/office/drawing/2014/main" id="{F37829E2-0F46-52A7-3970-9149B16ACDAF}"/>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7" name="Picture 6">
              <a:extLst>
                <a:ext uri="{FF2B5EF4-FFF2-40B4-BE49-F238E27FC236}">
                  <a16:creationId xmlns:a16="http://schemas.microsoft.com/office/drawing/2014/main" id="{2109C239-E8BD-F63E-2769-CC36BC5E47B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6048" y="3811154"/>
              <a:ext cx="1533780" cy="1059232"/>
            </a:xfrm>
            <a:prstGeom prst="rect">
              <a:avLst/>
            </a:prstGeom>
            <a:grpFill/>
            <a:ln>
              <a:noFill/>
            </a:ln>
          </p:spPr>
        </p:pic>
      </p:grpSp>
    </p:spTree>
    <p:extLst>
      <p:ext uri="{BB962C8B-B14F-4D97-AF65-F5344CB8AC3E}">
        <p14:creationId xmlns:p14="http://schemas.microsoft.com/office/powerpoint/2010/main" val="138720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42A9AD66-8C83-D278-28EB-5DA35A3E15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DF2253-EC02-6FA9-3544-D7FAE7ACF494}"/>
              </a:ext>
            </a:extLst>
          </p:cNvPr>
          <p:cNvSpPr>
            <a:spLocks noGrp="1"/>
          </p:cNvSpPr>
          <p:nvPr>
            <p:ph type="dt" sz="half" idx="10"/>
          </p:nvPr>
        </p:nvSpPr>
        <p:spPr/>
        <p:txBody>
          <a:bodyPr/>
          <a:lstStyle/>
          <a:p>
            <a:fld id="{ABA1104C-01C1-46EB-94FC-CBF769B334E8}" type="datetimeFigureOut">
              <a:rPr lang="en-US" smtClean="0"/>
              <a:t>4/30/2024</a:t>
            </a:fld>
            <a:endParaRPr lang="en-US" dirty="0"/>
          </a:p>
        </p:txBody>
      </p:sp>
      <p:sp>
        <p:nvSpPr>
          <p:cNvPr id="5" name="Footer Placeholder 4">
            <a:extLst>
              <a:ext uri="{FF2B5EF4-FFF2-40B4-BE49-F238E27FC236}">
                <a16:creationId xmlns:a16="http://schemas.microsoft.com/office/drawing/2014/main" id="{891D7F9F-F170-CA6B-1B0E-3A813D10FF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C94B6EE-54CE-F1E3-F8A2-F1E6C61A374B}"/>
              </a:ext>
            </a:extLst>
          </p:cNvPr>
          <p:cNvSpPr>
            <a:spLocks noGrp="1"/>
          </p:cNvSpPr>
          <p:nvPr>
            <p:ph type="sldNum" sz="quarter" idx="12"/>
          </p:nvPr>
        </p:nvSpPr>
        <p:spPr/>
        <p:txBody>
          <a:bodyPr/>
          <a:lstStyle/>
          <a:p>
            <a:fld id="{0FF47217-0BB0-40A1-B366-2D2C750E4DBA}" type="slidenum">
              <a:rPr lang="en-US" smtClean="0"/>
              <a:t>‹#›</a:t>
            </a:fld>
            <a:endParaRPr lang="en-US" dirty="0"/>
          </a:p>
        </p:txBody>
      </p:sp>
      <p:sp>
        <p:nvSpPr>
          <p:cNvPr id="8" name="Title 1">
            <a:extLst>
              <a:ext uri="{FF2B5EF4-FFF2-40B4-BE49-F238E27FC236}">
                <a16:creationId xmlns:a16="http://schemas.microsoft.com/office/drawing/2014/main" id="{B2758A76-4ED1-9D87-4008-FC44498822C0}"/>
              </a:ext>
            </a:extLst>
          </p:cNvPr>
          <p:cNvSpPr>
            <a:spLocks noGrp="1"/>
          </p:cNvSpPr>
          <p:nvPr>
            <p:ph type="title"/>
          </p:nvPr>
        </p:nvSpPr>
        <p:spPr>
          <a:xfrm>
            <a:off x="609600" y="342901"/>
            <a:ext cx="10744200" cy="876300"/>
          </a:xfrm>
        </p:spPr>
        <p:txBody>
          <a:bodyPr>
            <a:normAutofit/>
          </a:bodyPr>
          <a:lstStyle>
            <a:lvl1pPr algn="l">
              <a:defRPr sz="4000" b="1" cap="none" baseline="0">
                <a:solidFill>
                  <a:srgbClr val="002060"/>
                </a:solidFill>
              </a:defRPr>
            </a:lvl1pPr>
          </a:lstStyle>
          <a:p>
            <a:r>
              <a:rPr lang="en-US" dirty="0"/>
              <a:t>Click to edit Master title style</a:t>
            </a:r>
          </a:p>
        </p:txBody>
      </p:sp>
    </p:spTree>
    <p:extLst>
      <p:ext uri="{BB962C8B-B14F-4D97-AF65-F5344CB8AC3E}">
        <p14:creationId xmlns:p14="http://schemas.microsoft.com/office/powerpoint/2010/main" val="288357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5E527A-A8C8-7F5E-FA8B-8102DCB16B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73B011A-52A0-CCA0-725B-03E14FCEFC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6A8350-5330-C333-36B1-05C2084E5FA2}"/>
              </a:ext>
            </a:extLst>
          </p:cNvPr>
          <p:cNvSpPr>
            <a:spLocks noGrp="1"/>
          </p:cNvSpPr>
          <p:nvPr>
            <p:ph type="dt" sz="half" idx="10"/>
          </p:nvPr>
        </p:nvSpPr>
        <p:spPr/>
        <p:txBody>
          <a:bodyPr/>
          <a:lstStyle/>
          <a:p>
            <a:fld id="{ABA1104C-01C1-46EB-94FC-CBF769B334E8}" type="datetimeFigureOut">
              <a:rPr lang="en-US" smtClean="0"/>
              <a:t>4/30/2024</a:t>
            </a:fld>
            <a:endParaRPr lang="en-US" dirty="0"/>
          </a:p>
        </p:txBody>
      </p:sp>
      <p:sp>
        <p:nvSpPr>
          <p:cNvPr id="5" name="Footer Placeholder 4">
            <a:extLst>
              <a:ext uri="{FF2B5EF4-FFF2-40B4-BE49-F238E27FC236}">
                <a16:creationId xmlns:a16="http://schemas.microsoft.com/office/drawing/2014/main" id="{33153135-6904-6CFA-24A1-865ADEFF1E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08EF53-0C3E-32EF-06B0-669693082D69}"/>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2496074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22796256-97C1-B9DB-1A15-8F1427900778}"/>
              </a:ext>
            </a:extLst>
          </p:cNvPr>
          <p:cNvSpPr>
            <a:spLocks noGrp="1"/>
          </p:cNvSpPr>
          <p:nvPr>
            <p:ph sz="quarter" idx="13"/>
          </p:nvPr>
        </p:nvSpPr>
        <p:spPr>
          <a:xfrm>
            <a:off x="381000" y="1409700"/>
            <a:ext cx="5650154" cy="23531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a:extLst>
              <a:ext uri="{FF2B5EF4-FFF2-40B4-BE49-F238E27FC236}">
                <a16:creationId xmlns:a16="http://schemas.microsoft.com/office/drawing/2014/main" id="{36AC9957-F66B-B907-DCB2-4382DD786C10}"/>
              </a:ext>
            </a:extLst>
          </p:cNvPr>
          <p:cNvSpPr>
            <a:spLocks noGrp="1"/>
          </p:cNvSpPr>
          <p:nvPr>
            <p:ph sz="quarter" idx="14"/>
          </p:nvPr>
        </p:nvSpPr>
        <p:spPr>
          <a:xfrm>
            <a:off x="381000" y="3868540"/>
            <a:ext cx="5650154" cy="2492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66272E6C-EE23-6DE9-C780-1A39347572BB}"/>
              </a:ext>
            </a:extLst>
          </p:cNvPr>
          <p:cNvSpPr>
            <a:spLocks noGrp="1"/>
          </p:cNvSpPr>
          <p:nvPr>
            <p:ph sz="quarter" idx="15"/>
          </p:nvPr>
        </p:nvSpPr>
        <p:spPr>
          <a:xfrm>
            <a:off x="6178378" y="1409700"/>
            <a:ext cx="5650153" cy="23531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a:extLst>
              <a:ext uri="{FF2B5EF4-FFF2-40B4-BE49-F238E27FC236}">
                <a16:creationId xmlns:a16="http://schemas.microsoft.com/office/drawing/2014/main" id="{70E79ED0-FB3D-08EE-3A1E-28CCE0C89F7C}"/>
              </a:ext>
            </a:extLst>
          </p:cNvPr>
          <p:cNvSpPr>
            <a:spLocks noGrp="1"/>
          </p:cNvSpPr>
          <p:nvPr>
            <p:ph sz="quarter" idx="16"/>
          </p:nvPr>
        </p:nvSpPr>
        <p:spPr>
          <a:xfrm>
            <a:off x="6178378" y="3873528"/>
            <a:ext cx="5673811" cy="24928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Box 19">
            <a:extLst>
              <a:ext uri="{FF2B5EF4-FFF2-40B4-BE49-F238E27FC236}">
                <a16:creationId xmlns:a16="http://schemas.microsoft.com/office/drawing/2014/main" id="{85F9C6A7-F075-9008-7716-CAF777D812DC}"/>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
        <p:nvSpPr>
          <p:cNvPr id="21" name="Title 1">
            <a:extLst>
              <a:ext uri="{FF2B5EF4-FFF2-40B4-BE49-F238E27FC236}">
                <a16:creationId xmlns:a16="http://schemas.microsoft.com/office/drawing/2014/main" id="{6560CB6B-F4B0-7337-3A16-5D0B6735C9A1}"/>
              </a:ext>
            </a:extLst>
          </p:cNvPr>
          <p:cNvSpPr>
            <a:spLocks noGrp="1"/>
          </p:cNvSpPr>
          <p:nvPr>
            <p:ph type="title"/>
          </p:nvPr>
        </p:nvSpPr>
        <p:spPr>
          <a:xfrm>
            <a:off x="609600" y="342901"/>
            <a:ext cx="10744200" cy="876300"/>
          </a:xfrm>
        </p:spPr>
        <p:txBody>
          <a:bodyPr>
            <a:normAutofit/>
          </a:bodyPr>
          <a:lstStyle>
            <a:lvl1pPr algn="l">
              <a:defRPr sz="4000" b="1" cap="none" baseline="0">
                <a:solidFill>
                  <a:srgbClr val="002060"/>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2C16C4DA-F9C5-6095-D087-B7A999488D49}"/>
              </a:ext>
            </a:extLst>
          </p:cNvPr>
          <p:cNvGrpSpPr>
            <a:grpSpLocks noChangeAspect="1"/>
          </p:cNvGrpSpPr>
          <p:nvPr userDrawn="1"/>
        </p:nvGrpSpPr>
        <p:grpSpPr>
          <a:xfrm>
            <a:off x="10124441" y="61669"/>
            <a:ext cx="1607770" cy="1157532"/>
            <a:chOff x="1345324" y="3720662"/>
            <a:chExt cx="1734207" cy="1240221"/>
          </a:xfrm>
          <a:solidFill>
            <a:schemeClr val="bg2"/>
          </a:solidFill>
        </p:grpSpPr>
        <p:sp>
          <p:nvSpPr>
            <p:cNvPr id="3" name="TextBox 2">
              <a:extLst>
                <a:ext uri="{FF2B5EF4-FFF2-40B4-BE49-F238E27FC236}">
                  <a16:creationId xmlns:a16="http://schemas.microsoft.com/office/drawing/2014/main" id="{DB2F09D5-3430-08CF-EB92-AC96EA352858}"/>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DFE80EDA-5AA5-3C5A-2F28-3C24905F137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6048" y="3811154"/>
              <a:ext cx="1533780" cy="1059232"/>
            </a:xfrm>
            <a:prstGeom prst="rect">
              <a:avLst/>
            </a:prstGeom>
            <a:grpFill/>
            <a:ln>
              <a:noFill/>
            </a:ln>
          </p:spPr>
        </p:pic>
      </p:grpSp>
    </p:spTree>
    <p:extLst>
      <p:ext uri="{BB962C8B-B14F-4D97-AF65-F5344CB8AC3E}">
        <p14:creationId xmlns:p14="http://schemas.microsoft.com/office/powerpoint/2010/main" val="3443600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B6871577-E56B-18EC-B1F9-A906A39D8BCC}"/>
              </a:ext>
            </a:extLst>
          </p:cNvPr>
          <p:cNvSpPr>
            <a:spLocks noGrp="1"/>
          </p:cNvSpPr>
          <p:nvPr>
            <p:ph sz="quarter" idx="13"/>
          </p:nvPr>
        </p:nvSpPr>
        <p:spPr>
          <a:xfrm>
            <a:off x="596582" y="1409700"/>
            <a:ext cx="11252518" cy="1616075"/>
          </a:xfrm>
        </p:spPr>
        <p:txBody>
          <a:bodyPr anchor="ctr"/>
          <a:lstStyle/>
          <a:p>
            <a:pPr lvl="0"/>
            <a:r>
              <a:rPr lang="en-US" dirty="0"/>
              <a:t>Click to edit Master text styles</a:t>
            </a:r>
          </a:p>
        </p:txBody>
      </p:sp>
      <p:sp>
        <p:nvSpPr>
          <p:cNvPr id="13" name="Content Placeholder 11">
            <a:extLst>
              <a:ext uri="{FF2B5EF4-FFF2-40B4-BE49-F238E27FC236}">
                <a16:creationId xmlns:a16="http://schemas.microsoft.com/office/drawing/2014/main" id="{2B1752CF-F6FC-EC22-9D31-CEB319FC62EC}"/>
              </a:ext>
            </a:extLst>
          </p:cNvPr>
          <p:cNvSpPr>
            <a:spLocks noGrp="1"/>
          </p:cNvSpPr>
          <p:nvPr>
            <p:ph sz="quarter" idx="14"/>
          </p:nvPr>
        </p:nvSpPr>
        <p:spPr>
          <a:xfrm>
            <a:off x="609600" y="3039699"/>
            <a:ext cx="11252518" cy="1616075"/>
          </a:xfrm>
        </p:spPr>
        <p:txBody>
          <a:bodyPr anchor="ctr"/>
          <a:lstStyle/>
          <a:p>
            <a:pPr lvl="0"/>
            <a:r>
              <a:rPr lang="en-US"/>
              <a:t>Click to edit Master text styles</a:t>
            </a:r>
          </a:p>
        </p:txBody>
      </p:sp>
      <p:sp>
        <p:nvSpPr>
          <p:cNvPr id="14" name="Content Placeholder 11">
            <a:extLst>
              <a:ext uri="{FF2B5EF4-FFF2-40B4-BE49-F238E27FC236}">
                <a16:creationId xmlns:a16="http://schemas.microsoft.com/office/drawing/2014/main" id="{C3C934A6-4EA9-D7B0-8AF6-1B660672C54B}"/>
              </a:ext>
            </a:extLst>
          </p:cNvPr>
          <p:cNvSpPr>
            <a:spLocks noGrp="1"/>
          </p:cNvSpPr>
          <p:nvPr>
            <p:ph sz="quarter" idx="15"/>
          </p:nvPr>
        </p:nvSpPr>
        <p:spPr>
          <a:xfrm>
            <a:off x="617692" y="4647682"/>
            <a:ext cx="11252518" cy="1616075"/>
          </a:xfrm>
        </p:spPr>
        <p:txBody>
          <a:bodyPr anchor="ctr"/>
          <a:lstStyle/>
          <a:p>
            <a:pPr lvl="0"/>
            <a:r>
              <a:rPr lang="en-US"/>
              <a:t>Click to edit Master text styles</a:t>
            </a:r>
          </a:p>
          <a:p>
            <a:pPr lvl="1"/>
            <a:r>
              <a:rPr lang="en-US"/>
              <a:t>Second level</a:t>
            </a:r>
          </a:p>
        </p:txBody>
      </p:sp>
      <p:sp>
        <p:nvSpPr>
          <p:cNvPr id="17" name="Title 1">
            <a:extLst>
              <a:ext uri="{FF2B5EF4-FFF2-40B4-BE49-F238E27FC236}">
                <a16:creationId xmlns:a16="http://schemas.microsoft.com/office/drawing/2014/main" id="{4A98F363-8F82-5A81-8C1E-2ACC4DF16D28}"/>
              </a:ext>
            </a:extLst>
          </p:cNvPr>
          <p:cNvSpPr>
            <a:spLocks noGrp="1"/>
          </p:cNvSpPr>
          <p:nvPr>
            <p:ph type="title"/>
          </p:nvPr>
        </p:nvSpPr>
        <p:spPr>
          <a:xfrm>
            <a:off x="609600" y="342901"/>
            <a:ext cx="10744200" cy="876300"/>
          </a:xfrm>
        </p:spPr>
        <p:txBody>
          <a:bodyPr>
            <a:normAutofit/>
          </a:bodyPr>
          <a:lstStyle>
            <a:lvl1pPr algn="l">
              <a:defRPr sz="4000" b="1" cap="none" baseline="0">
                <a:solidFill>
                  <a:srgbClr val="002060"/>
                </a:solidFill>
              </a:defRPr>
            </a:lvl1pPr>
          </a:lstStyle>
          <a:p>
            <a:r>
              <a:rPr lang="en-US" dirty="0"/>
              <a:t>Click to edit Master title style</a:t>
            </a:r>
          </a:p>
        </p:txBody>
      </p:sp>
      <p:sp>
        <p:nvSpPr>
          <p:cNvPr id="18" name="TextBox 17">
            <a:extLst>
              <a:ext uri="{FF2B5EF4-FFF2-40B4-BE49-F238E27FC236}">
                <a16:creationId xmlns:a16="http://schemas.microsoft.com/office/drawing/2014/main" id="{E9CA4811-CF93-6CC3-4998-6D3A9B7511B1}"/>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grpSp>
        <p:nvGrpSpPr>
          <p:cNvPr id="2" name="Group 1">
            <a:extLst>
              <a:ext uri="{FF2B5EF4-FFF2-40B4-BE49-F238E27FC236}">
                <a16:creationId xmlns:a16="http://schemas.microsoft.com/office/drawing/2014/main" id="{E9227BE4-B450-D58F-9DF3-81419B8FAE58}"/>
              </a:ext>
            </a:extLst>
          </p:cNvPr>
          <p:cNvGrpSpPr>
            <a:grpSpLocks noChangeAspect="1"/>
          </p:cNvGrpSpPr>
          <p:nvPr userDrawn="1"/>
        </p:nvGrpSpPr>
        <p:grpSpPr>
          <a:xfrm>
            <a:off x="10124441" y="61669"/>
            <a:ext cx="1607770" cy="1157532"/>
            <a:chOff x="1345324" y="3720662"/>
            <a:chExt cx="1734207" cy="1240221"/>
          </a:xfrm>
          <a:solidFill>
            <a:schemeClr val="bg2"/>
          </a:solidFill>
        </p:grpSpPr>
        <p:sp>
          <p:nvSpPr>
            <p:cNvPr id="3" name="TextBox 2">
              <a:extLst>
                <a:ext uri="{FF2B5EF4-FFF2-40B4-BE49-F238E27FC236}">
                  <a16:creationId xmlns:a16="http://schemas.microsoft.com/office/drawing/2014/main" id="{19902261-30E6-5A8C-D192-7443A37BED1A}"/>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91EE4749-400B-DC8A-1664-31957B9639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6048" y="3811154"/>
              <a:ext cx="1533780" cy="1059232"/>
            </a:xfrm>
            <a:prstGeom prst="rect">
              <a:avLst/>
            </a:prstGeom>
            <a:grpFill/>
            <a:ln>
              <a:noFill/>
            </a:ln>
          </p:spPr>
        </p:pic>
      </p:grpSp>
    </p:spTree>
    <p:extLst>
      <p:ext uri="{BB962C8B-B14F-4D97-AF65-F5344CB8AC3E}">
        <p14:creationId xmlns:p14="http://schemas.microsoft.com/office/powerpoint/2010/main" val="2217489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2535E48-B898-4AAE-E21C-E966AAE9DF08}"/>
              </a:ext>
            </a:extLst>
          </p:cNvPr>
          <p:cNvSpPr>
            <a:spLocks noGrp="1"/>
          </p:cNvSpPr>
          <p:nvPr>
            <p:ph type="pic" sz="quarter" idx="13"/>
          </p:nvPr>
        </p:nvSpPr>
        <p:spPr>
          <a:xfrm>
            <a:off x="8642968" y="1338420"/>
            <a:ext cx="3549032" cy="5017930"/>
          </a:xfrm>
        </p:spPr>
        <p:txBody>
          <a:bodyPr/>
          <a:lstStyle/>
          <a:p>
            <a:r>
              <a:rPr lang="en-US" dirty="0"/>
              <a:t>Click icon to add picture</a:t>
            </a:r>
          </a:p>
        </p:txBody>
      </p:sp>
      <p:sp>
        <p:nvSpPr>
          <p:cNvPr id="13" name="Content Placeholder 12">
            <a:extLst>
              <a:ext uri="{FF2B5EF4-FFF2-40B4-BE49-F238E27FC236}">
                <a16:creationId xmlns:a16="http://schemas.microsoft.com/office/drawing/2014/main" id="{3F0D4355-A989-E43B-2D24-0BD36E4A1C3A}"/>
              </a:ext>
            </a:extLst>
          </p:cNvPr>
          <p:cNvSpPr>
            <a:spLocks noGrp="1"/>
          </p:cNvSpPr>
          <p:nvPr>
            <p:ph sz="quarter" idx="14"/>
          </p:nvPr>
        </p:nvSpPr>
        <p:spPr>
          <a:xfrm>
            <a:off x="381000" y="1349375"/>
            <a:ext cx="8107363" cy="500697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14BE48E9-79E2-C27A-89AB-2F80E611798B}"/>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
        <p:nvSpPr>
          <p:cNvPr id="19" name="Title 1">
            <a:extLst>
              <a:ext uri="{FF2B5EF4-FFF2-40B4-BE49-F238E27FC236}">
                <a16:creationId xmlns:a16="http://schemas.microsoft.com/office/drawing/2014/main" id="{1FABB130-32FE-3EBC-AD9B-5805B980E743}"/>
              </a:ext>
            </a:extLst>
          </p:cNvPr>
          <p:cNvSpPr>
            <a:spLocks noGrp="1"/>
          </p:cNvSpPr>
          <p:nvPr>
            <p:ph type="title"/>
          </p:nvPr>
        </p:nvSpPr>
        <p:spPr>
          <a:xfrm>
            <a:off x="381000" y="342901"/>
            <a:ext cx="10972800" cy="876300"/>
          </a:xfrm>
        </p:spPr>
        <p:txBody>
          <a:bodyPr>
            <a:normAutofit/>
          </a:bodyPr>
          <a:lstStyle>
            <a:lvl1pPr algn="l">
              <a:defRPr sz="4000" b="1" cap="none" baseline="0">
                <a:solidFill>
                  <a:srgbClr val="002060"/>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1AD0EA0C-5A23-E855-6481-82B1FAD09266}"/>
              </a:ext>
            </a:extLst>
          </p:cNvPr>
          <p:cNvGrpSpPr>
            <a:grpSpLocks noChangeAspect="1"/>
          </p:cNvGrpSpPr>
          <p:nvPr userDrawn="1"/>
        </p:nvGrpSpPr>
        <p:grpSpPr>
          <a:xfrm>
            <a:off x="10124441" y="61669"/>
            <a:ext cx="1607770" cy="1157532"/>
            <a:chOff x="1345324" y="3720662"/>
            <a:chExt cx="1734207" cy="1240221"/>
          </a:xfrm>
          <a:solidFill>
            <a:schemeClr val="bg2"/>
          </a:solidFill>
        </p:grpSpPr>
        <p:sp>
          <p:nvSpPr>
            <p:cNvPr id="3" name="TextBox 2">
              <a:extLst>
                <a:ext uri="{FF2B5EF4-FFF2-40B4-BE49-F238E27FC236}">
                  <a16:creationId xmlns:a16="http://schemas.microsoft.com/office/drawing/2014/main" id="{7BAC3626-724C-41AA-0F81-8B1907AABCA2}"/>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3D5737F0-D41A-F564-DA2A-86D223B3BCD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6048" y="3811154"/>
              <a:ext cx="1533780" cy="1059232"/>
            </a:xfrm>
            <a:prstGeom prst="rect">
              <a:avLst/>
            </a:prstGeom>
            <a:grpFill/>
            <a:ln>
              <a:noFill/>
            </a:ln>
          </p:spPr>
        </p:pic>
      </p:grpSp>
    </p:spTree>
    <p:extLst>
      <p:ext uri="{BB962C8B-B14F-4D97-AF65-F5344CB8AC3E}">
        <p14:creationId xmlns:p14="http://schemas.microsoft.com/office/powerpoint/2010/main" val="3613853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E106-0420-72D7-38A4-EF021E55F862}"/>
              </a:ext>
            </a:extLst>
          </p:cNvPr>
          <p:cNvSpPr>
            <a:spLocks noGrp="1"/>
          </p:cNvSpPr>
          <p:nvPr>
            <p:ph type="title" hasCustomPrompt="1"/>
          </p:nvPr>
        </p:nvSpPr>
        <p:spPr/>
        <p:txBody>
          <a:bodyPr/>
          <a:lstStyle>
            <a:lvl1pPr>
              <a:defRPr/>
            </a:lvl1pPr>
          </a:lstStyle>
          <a:p>
            <a:r>
              <a:rPr lang="en-US" dirty="0"/>
              <a:t>Contact Us</a:t>
            </a:r>
          </a:p>
        </p:txBody>
      </p:sp>
      <p:sp>
        <p:nvSpPr>
          <p:cNvPr id="7" name="Picture Placeholder 6">
            <a:extLst>
              <a:ext uri="{FF2B5EF4-FFF2-40B4-BE49-F238E27FC236}">
                <a16:creationId xmlns:a16="http://schemas.microsoft.com/office/drawing/2014/main" id="{B42D3E2B-BB85-FDDA-DB5F-77108CA0B8DC}"/>
              </a:ext>
            </a:extLst>
          </p:cNvPr>
          <p:cNvSpPr>
            <a:spLocks noGrp="1"/>
          </p:cNvSpPr>
          <p:nvPr>
            <p:ph type="pic" sz="quarter" idx="13"/>
          </p:nvPr>
        </p:nvSpPr>
        <p:spPr>
          <a:xfrm>
            <a:off x="2219173" y="1409700"/>
            <a:ext cx="2468880" cy="2320728"/>
          </a:xfrm>
        </p:spPr>
        <p:txBody>
          <a:bodyPr/>
          <a:lstStyle/>
          <a:p>
            <a:r>
              <a:rPr lang="en-US" dirty="0"/>
              <a:t>Click icon to add picture</a:t>
            </a:r>
          </a:p>
        </p:txBody>
      </p:sp>
      <p:sp>
        <p:nvSpPr>
          <p:cNvPr id="9" name="Picture Placeholder 8">
            <a:extLst>
              <a:ext uri="{FF2B5EF4-FFF2-40B4-BE49-F238E27FC236}">
                <a16:creationId xmlns:a16="http://schemas.microsoft.com/office/drawing/2014/main" id="{161B6FBD-78D2-E98F-0850-17D9EF1BAC9C}"/>
              </a:ext>
            </a:extLst>
          </p:cNvPr>
          <p:cNvSpPr>
            <a:spLocks noGrp="1"/>
          </p:cNvSpPr>
          <p:nvPr>
            <p:ph type="pic" sz="quarter" idx="14"/>
          </p:nvPr>
        </p:nvSpPr>
        <p:spPr>
          <a:xfrm>
            <a:off x="7492205" y="1409700"/>
            <a:ext cx="2465388" cy="2320925"/>
          </a:xfrm>
        </p:spPr>
        <p:txBody>
          <a:bodyPr/>
          <a:lstStyle/>
          <a:p>
            <a:r>
              <a:rPr lang="en-US" dirty="0"/>
              <a:t>Click icon to add picture</a:t>
            </a:r>
          </a:p>
        </p:txBody>
      </p:sp>
      <p:sp>
        <p:nvSpPr>
          <p:cNvPr id="11" name="Text Placeholder 10">
            <a:extLst>
              <a:ext uri="{FF2B5EF4-FFF2-40B4-BE49-F238E27FC236}">
                <a16:creationId xmlns:a16="http://schemas.microsoft.com/office/drawing/2014/main" id="{3AB540CC-3EF9-E6B5-EE40-3C45B507808D}"/>
              </a:ext>
            </a:extLst>
          </p:cNvPr>
          <p:cNvSpPr>
            <a:spLocks noGrp="1"/>
          </p:cNvSpPr>
          <p:nvPr>
            <p:ph type="body" sz="quarter" idx="15"/>
          </p:nvPr>
        </p:nvSpPr>
        <p:spPr>
          <a:xfrm>
            <a:off x="838200" y="3837030"/>
            <a:ext cx="5257799" cy="524577"/>
          </a:xfrm>
        </p:spPr>
        <p:txBody>
          <a:bodyPr/>
          <a:lstStyle>
            <a:lvl1pPr marL="0" indent="0" algn="ctr">
              <a:buNone/>
              <a:defRPr b="1">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E44EA9CF-BE48-93E5-2FA9-8ED8863B18A3}"/>
              </a:ext>
            </a:extLst>
          </p:cNvPr>
          <p:cNvSpPr>
            <a:spLocks noGrp="1"/>
          </p:cNvSpPr>
          <p:nvPr>
            <p:ph type="body" sz="quarter" idx="16"/>
          </p:nvPr>
        </p:nvSpPr>
        <p:spPr>
          <a:xfrm>
            <a:off x="6096000" y="3836988"/>
            <a:ext cx="5257800" cy="524577"/>
          </a:xfrm>
        </p:spPr>
        <p:txBody>
          <a:bodyPr/>
          <a:lstStyle>
            <a:lvl1pPr marL="0" indent="0" algn="ctr">
              <a:buNone/>
              <a:defRPr b="1">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p:txBody>
      </p:sp>
      <p:sp>
        <p:nvSpPr>
          <p:cNvPr id="16" name="Text Placeholder 15">
            <a:extLst>
              <a:ext uri="{FF2B5EF4-FFF2-40B4-BE49-F238E27FC236}">
                <a16:creationId xmlns:a16="http://schemas.microsoft.com/office/drawing/2014/main" id="{875083EF-A82D-969E-2422-2272758EB2CB}"/>
              </a:ext>
            </a:extLst>
          </p:cNvPr>
          <p:cNvSpPr>
            <a:spLocks noGrp="1"/>
          </p:cNvSpPr>
          <p:nvPr>
            <p:ph type="body" sz="quarter" idx="17"/>
          </p:nvPr>
        </p:nvSpPr>
        <p:spPr>
          <a:xfrm>
            <a:off x="838200" y="4360864"/>
            <a:ext cx="5257799" cy="365126"/>
          </a:xfrm>
        </p:spPr>
        <p:txBody>
          <a:bodyPr>
            <a:normAutofit/>
          </a:bodyPr>
          <a:lstStyle>
            <a:lvl1pPr marL="0" indent="0" algn="ctr">
              <a:buNone/>
              <a:defRPr sz="2400"/>
            </a:lvl1pPr>
          </a:lstStyle>
          <a:p>
            <a:pPr lvl="0"/>
            <a:r>
              <a:rPr lang="en-US"/>
              <a:t>Click to edit Master text styles</a:t>
            </a:r>
          </a:p>
        </p:txBody>
      </p:sp>
      <p:sp>
        <p:nvSpPr>
          <p:cNvPr id="18" name="Text Placeholder 17">
            <a:extLst>
              <a:ext uri="{FF2B5EF4-FFF2-40B4-BE49-F238E27FC236}">
                <a16:creationId xmlns:a16="http://schemas.microsoft.com/office/drawing/2014/main" id="{CF94E967-6302-978B-ADA8-022274FED8AB}"/>
              </a:ext>
            </a:extLst>
          </p:cNvPr>
          <p:cNvSpPr>
            <a:spLocks noGrp="1"/>
          </p:cNvSpPr>
          <p:nvPr>
            <p:ph type="body" sz="quarter" idx="18"/>
          </p:nvPr>
        </p:nvSpPr>
        <p:spPr>
          <a:xfrm>
            <a:off x="6096000" y="4360863"/>
            <a:ext cx="5257799" cy="365125"/>
          </a:xfrm>
        </p:spPr>
        <p:txBody>
          <a:bodyPr/>
          <a:lstStyle>
            <a:lvl1pPr marL="0" indent="0" algn="ctr">
              <a:buNone/>
              <a:defRPr sz="2400"/>
            </a:lvl1pPr>
          </a:lstStyle>
          <a:p>
            <a:pPr lvl="0"/>
            <a:r>
              <a:rPr lang="en-US"/>
              <a:t>Click to edit Master text styles</a:t>
            </a:r>
          </a:p>
          <a:p>
            <a:pPr lvl="1"/>
            <a:r>
              <a:rPr lang="en-US"/>
              <a:t>Second level</a:t>
            </a:r>
          </a:p>
        </p:txBody>
      </p:sp>
      <p:sp>
        <p:nvSpPr>
          <p:cNvPr id="8" name="TextBox 7">
            <a:extLst>
              <a:ext uri="{FF2B5EF4-FFF2-40B4-BE49-F238E27FC236}">
                <a16:creationId xmlns:a16="http://schemas.microsoft.com/office/drawing/2014/main" id="{7B673C21-50F6-7B3D-24EB-8281C1EDA4C7}"/>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176929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picture containing posing&#10;&#10;Description automatically generated">
            <a:extLst>
              <a:ext uri="{FF2B5EF4-FFF2-40B4-BE49-F238E27FC236}">
                <a16:creationId xmlns:a16="http://schemas.microsoft.com/office/drawing/2014/main" id="{0155A1AF-C76D-292C-DB60-2440B7EF033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647936"/>
          </a:xfrm>
          <a:prstGeom prst="rect">
            <a:avLst/>
          </a:prstGeom>
        </p:spPr>
      </p:pic>
      <p:sp>
        <p:nvSpPr>
          <p:cNvPr id="2" name="Title 1">
            <a:extLst>
              <a:ext uri="{FF2B5EF4-FFF2-40B4-BE49-F238E27FC236}">
                <a16:creationId xmlns:a16="http://schemas.microsoft.com/office/drawing/2014/main" id="{ECD42525-E44B-AED7-AB9F-438263D69D78}"/>
              </a:ext>
            </a:extLst>
          </p:cNvPr>
          <p:cNvSpPr>
            <a:spLocks noGrp="1"/>
          </p:cNvSpPr>
          <p:nvPr>
            <p:ph type="title" hasCustomPrompt="1"/>
          </p:nvPr>
        </p:nvSpPr>
        <p:spPr/>
        <p:txBody>
          <a:bodyPr/>
          <a:lstStyle>
            <a:lvl1pPr>
              <a:defRPr/>
            </a:lvl1pPr>
          </a:lstStyle>
          <a:p>
            <a:r>
              <a:rPr lang="en-US" dirty="0"/>
              <a:t>Questions?</a:t>
            </a:r>
          </a:p>
        </p:txBody>
      </p:sp>
      <p:sp>
        <p:nvSpPr>
          <p:cNvPr id="8" name="TextBox 7">
            <a:extLst>
              <a:ext uri="{FF2B5EF4-FFF2-40B4-BE49-F238E27FC236}">
                <a16:creationId xmlns:a16="http://schemas.microsoft.com/office/drawing/2014/main" id="{7E5FF4F6-59E8-E6E4-78C0-39CE90A9C1DC}"/>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66803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2D1A5B-8A3D-97E0-A6CC-66F599A5313E}"/>
              </a:ext>
            </a:extLst>
          </p:cNvPr>
          <p:cNvSpPr/>
          <p:nvPr userDrawn="1"/>
        </p:nvSpPr>
        <p:spPr>
          <a:xfrm>
            <a:off x="7520" y="0"/>
            <a:ext cx="12192001" cy="66291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7">
            <a:extLst>
              <a:ext uri="{FF2B5EF4-FFF2-40B4-BE49-F238E27FC236}">
                <a16:creationId xmlns:a16="http://schemas.microsoft.com/office/drawing/2014/main" id="{4500B75F-ADB9-4A2E-12C5-56647B4AD2DC}"/>
              </a:ext>
            </a:extLst>
          </p:cNvPr>
          <p:cNvGraphicFramePr>
            <a:graphicFrameLocks noGrp="1"/>
          </p:cNvGraphicFramePr>
          <p:nvPr userDrawn="1">
            <p:extLst>
              <p:ext uri="{D42A27DB-BD31-4B8C-83A1-F6EECF244321}">
                <p14:modId xmlns:p14="http://schemas.microsoft.com/office/powerpoint/2010/main" val="2470745482"/>
              </p:ext>
            </p:extLst>
          </p:nvPr>
        </p:nvGraphicFramePr>
        <p:xfrm>
          <a:off x="7520" y="2555335"/>
          <a:ext cx="12176960" cy="4073802"/>
        </p:xfrm>
        <a:graphic>
          <a:graphicData uri="http://schemas.openxmlformats.org/drawingml/2006/table">
            <a:tbl>
              <a:tblPr firstRow="1" bandRow="1">
                <a:tableStyleId>{BC89EF96-8CEA-46FF-86C4-4CE0E7609802}</a:tableStyleId>
              </a:tblPr>
              <a:tblGrid>
                <a:gridCol w="6088480">
                  <a:extLst>
                    <a:ext uri="{9D8B030D-6E8A-4147-A177-3AD203B41FA5}">
                      <a16:colId xmlns:a16="http://schemas.microsoft.com/office/drawing/2014/main" val="3502649622"/>
                    </a:ext>
                  </a:extLst>
                </a:gridCol>
                <a:gridCol w="6088480">
                  <a:extLst>
                    <a:ext uri="{9D8B030D-6E8A-4147-A177-3AD203B41FA5}">
                      <a16:colId xmlns:a16="http://schemas.microsoft.com/office/drawing/2014/main" val="2904330491"/>
                    </a:ext>
                  </a:extLst>
                </a:gridCol>
              </a:tblGrid>
              <a:tr h="678967">
                <a:tc>
                  <a:txBody>
                    <a:bodyPr/>
                    <a:lstStyle/>
                    <a:p>
                      <a:pPr algn="ctr">
                        <a:lnSpc>
                          <a:spcPts val="1700"/>
                        </a:lnSpc>
                      </a:pPr>
                      <a:r>
                        <a:rPr lang="en-US" sz="1600" b="1" i="0" u="none" dirty="0">
                          <a:solidFill>
                            <a:schemeClr val="accent5"/>
                          </a:solidFill>
                          <a:latin typeface="Calibri" panose="020F0502020204030204" pitchFamily="34" charset="0"/>
                          <a:cs typeface="Calibri" panose="020F0502020204030204" pitchFamily="34" charset="0"/>
                        </a:rPr>
                        <a:t>California’s Workplace Violence Prevention Law</a:t>
                      </a:r>
                    </a:p>
                    <a:p>
                      <a:pPr algn="ctr">
                        <a:lnSpc>
                          <a:spcPts val="1700"/>
                        </a:lnSpc>
                      </a:pPr>
                      <a:r>
                        <a:rPr lang="en-US" sz="1500" b="1" i="0" u="none" dirty="0">
                          <a:solidFill>
                            <a:schemeClr val="accent6"/>
                          </a:solidFill>
                          <a:latin typeface="Calibri" panose="020F0502020204030204" pitchFamily="34" charset="0"/>
                          <a:cs typeface="Calibri" panose="020F0502020204030204" pitchFamily="34" charset="0"/>
                        </a:rPr>
                        <a:t>Thursday, November 9</a:t>
                      </a:r>
                      <a:r>
                        <a:rPr lang="en-US" sz="1500" b="1" i="0" u="none" baseline="30000" dirty="0">
                          <a:solidFill>
                            <a:schemeClr val="accent6"/>
                          </a:solidFill>
                          <a:latin typeface="Calibri" panose="020F0502020204030204" pitchFamily="34" charset="0"/>
                          <a:cs typeface="Calibri" panose="020F0502020204030204" pitchFamily="34" charset="0"/>
                        </a:rPr>
                        <a:t>th</a:t>
                      </a:r>
                      <a:r>
                        <a:rPr lang="en-US" sz="1500" b="1" i="0" u="none" dirty="0">
                          <a:solidFill>
                            <a:schemeClr val="accent6"/>
                          </a:solidFill>
                          <a:latin typeface="Calibri" panose="020F0502020204030204" pitchFamily="34" charset="0"/>
                          <a:cs typeface="Calibri" panose="020F0502020204030204" pitchFamily="34" charset="0"/>
                        </a:rPr>
                        <a:t> (2023)</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fontAlgn="base">
                        <a:lnSpc>
                          <a:spcPts val="1700"/>
                        </a:lnSpc>
                      </a:pPr>
                      <a:r>
                        <a:rPr lang="en-US" sz="1600" b="1" i="0" u="none" dirty="0">
                          <a:solidFill>
                            <a:schemeClr val="accent5"/>
                          </a:solidFill>
                          <a:latin typeface="Calibri" panose="020F0502020204030204" pitchFamily="34" charset="0"/>
                          <a:cs typeface="Calibri" panose="020F0502020204030204" pitchFamily="34" charset="0"/>
                        </a:rPr>
                        <a:t>2024 Cal/OSHA Enforcement and Regulatory Update</a:t>
                      </a:r>
                    </a:p>
                    <a:p>
                      <a:pPr algn="ctr" fontAlgn="base">
                        <a:lnSpc>
                          <a:spcPts val="1700"/>
                        </a:lnSpc>
                      </a:pPr>
                      <a:r>
                        <a:rPr lang="en-US" sz="1500" b="1" i="0" u="none" dirty="0">
                          <a:solidFill>
                            <a:schemeClr val="accent6"/>
                          </a:solidFill>
                          <a:latin typeface="Calibri" panose="020F0502020204030204" pitchFamily="34" charset="0"/>
                          <a:cs typeface="Calibri" panose="020F0502020204030204" pitchFamily="34" charset="0"/>
                        </a:rPr>
                        <a:t>Tuesday, December 12</a:t>
                      </a:r>
                      <a:r>
                        <a:rPr lang="en-US" sz="1500" b="1" i="0" u="none" baseline="30000" dirty="0">
                          <a:solidFill>
                            <a:schemeClr val="accent6"/>
                          </a:solidFill>
                          <a:latin typeface="Calibri" panose="020F0502020204030204" pitchFamily="34" charset="0"/>
                          <a:cs typeface="Calibri" panose="020F0502020204030204" pitchFamily="34" charset="0"/>
                        </a:rPr>
                        <a:t>th</a:t>
                      </a:r>
                      <a:r>
                        <a:rPr lang="en-US" sz="1500" b="1" i="0" u="none" dirty="0">
                          <a:solidFill>
                            <a:schemeClr val="accent6"/>
                          </a:solidFill>
                          <a:latin typeface="Calibri" panose="020F0502020204030204" pitchFamily="34" charset="0"/>
                          <a:cs typeface="Calibri" panose="020F0502020204030204" pitchFamily="34" charset="0"/>
                        </a:rPr>
                        <a:t> (2023)</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916802723"/>
                  </a:ext>
                </a:extLst>
              </a:tr>
              <a:tr h="678967">
                <a:tc>
                  <a:txBody>
                    <a:bodyPr/>
                    <a:lstStyle/>
                    <a:p>
                      <a:pPr algn="ctr">
                        <a:lnSpc>
                          <a:spcPts val="1700"/>
                        </a:lnSpc>
                      </a:pPr>
                      <a:r>
                        <a:rPr lang="en-US" sz="1600" b="1" u="none" strike="noStrike" dirty="0">
                          <a:solidFill>
                            <a:schemeClr val="accent5"/>
                          </a:solidFill>
                          <a:effectLst/>
                        </a:rPr>
                        <a:t>Preparing for California’s Indoor Heat Regulation</a:t>
                      </a:r>
                      <a:br>
                        <a:rPr lang="en-US" sz="1500" b="1" u="none" dirty="0">
                          <a:solidFill>
                            <a:schemeClr val="accent6"/>
                          </a:solidFill>
                        </a:rPr>
                      </a:br>
                      <a:r>
                        <a:rPr lang="en-US" sz="1500" b="1" u="none" dirty="0">
                          <a:solidFill>
                            <a:schemeClr val="accent6"/>
                          </a:solidFill>
                          <a:effectLst/>
                        </a:rPr>
                        <a:t>Tuesday, January 30</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fontAlgn="base">
                        <a:lnSpc>
                          <a:spcPts val="1700"/>
                        </a:lnSpc>
                      </a:pPr>
                      <a:r>
                        <a:rPr lang="en-US" sz="1600" b="1" u="none" strike="noStrike" dirty="0">
                          <a:solidFill>
                            <a:schemeClr val="accent5"/>
                          </a:solidFill>
                          <a:effectLst/>
                        </a:rPr>
                        <a:t>Top Cal/OSHA Violations</a:t>
                      </a:r>
                      <a:br>
                        <a:rPr lang="en-US" sz="1500" b="1" u="none" dirty="0">
                          <a:solidFill>
                            <a:schemeClr val="accent6"/>
                          </a:solidFill>
                          <a:effectLst/>
                        </a:rPr>
                      </a:br>
                      <a:r>
                        <a:rPr lang="en-US" sz="1500" b="1" u="none" dirty="0">
                          <a:solidFill>
                            <a:schemeClr val="accent6"/>
                          </a:solidFill>
                          <a:effectLst/>
                        </a:rPr>
                        <a:t>Wednesday, February 21</a:t>
                      </a:r>
                      <a:r>
                        <a:rPr lang="en-US" sz="1500" b="1" u="none" baseline="30000" dirty="0">
                          <a:solidFill>
                            <a:schemeClr val="accent6"/>
                          </a:solidFill>
                          <a:effectLst/>
                        </a:rPr>
                        <a:t>st</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1526662313"/>
                  </a:ext>
                </a:extLst>
              </a:tr>
              <a:tr h="678967">
                <a:tc>
                  <a:txBody>
                    <a:bodyPr/>
                    <a:lstStyle/>
                    <a:p>
                      <a:pPr algn="ctr">
                        <a:lnSpc>
                          <a:spcPts val="1700"/>
                        </a:lnSpc>
                      </a:pPr>
                      <a:r>
                        <a:rPr lang="en-US" sz="1600" b="1" u="none" strike="noStrike" dirty="0">
                          <a:solidFill>
                            <a:schemeClr val="accent5"/>
                          </a:solidFill>
                          <a:effectLst/>
                        </a:rPr>
                        <a:t>Safety and Employment Law Compliance in ESG Programs</a:t>
                      </a:r>
                      <a:br>
                        <a:rPr lang="en-US" sz="1500" b="1" u="none" dirty="0">
                          <a:solidFill>
                            <a:schemeClr val="accent6"/>
                          </a:solidFill>
                          <a:effectLst/>
                        </a:rPr>
                      </a:br>
                      <a:r>
                        <a:rPr lang="en-US" sz="1500" b="1" u="none" dirty="0">
                          <a:solidFill>
                            <a:schemeClr val="accent6"/>
                          </a:solidFill>
                          <a:effectLst/>
                        </a:rPr>
                        <a:t>Thursday, March 21</a:t>
                      </a:r>
                      <a:r>
                        <a:rPr lang="en-US" sz="1500" b="1" u="none" baseline="30000" dirty="0">
                          <a:solidFill>
                            <a:schemeClr val="accent6"/>
                          </a:solidFill>
                          <a:effectLst/>
                        </a:rPr>
                        <a:t>st</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fontAlgn="base">
                        <a:lnSpc>
                          <a:spcPts val="1700"/>
                        </a:lnSpc>
                      </a:pPr>
                      <a:r>
                        <a:rPr lang="en-US" sz="1600" b="1" u="none" strike="noStrike" dirty="0">
                          <a:solidFill>
                            <a:schemeClr val="accent5"/>
                          </a:solidFill>
                          <a:effectLst/>
                        </a:rPr>
                        <a:t>Tips for Responding to Workplace Violence</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Wednesday, April 24</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17630010"/>
                  </a:ext>
                </a:extLst>
              </a:tr>
              <a:tr h="678967">
                <a:tc>
                  <a:txBody>
                    <a:bodyPr/>
                    <a:lstStyle/>
                    <a:p>
                      <a:pPr algn="ctr">
                        <a:lnSpc>
                          <a:spcPts val="1700"/>
                        </a:lnSpc>
                      </a:pPr>
                      <a:r>
                        <a:rPr lang="en-US" sz="1600" b="1" u="none" strike="noStrike" dirty="0">
                          <a:solidFill>
                            <a:schemeClr val="accent5"/>
                          </a:solidFill>
                          <a:effectLst/>
                        </a:rPr>
                        <a:t>Mid-Year Review of Cal/OSHA Developments</a:t>
                      </a:r>
                      <a:br>
                        <a:rPr lang="en-US" sz="1500" b="1" u="none" dirty="0">
                          <a:solidFill>
                            <a:schemeClr val="accent6"/>
                          </a:solidFill>
                        </a:rPr>
                      </a:br>
                      <a:r>
                        <a:rPr lang="en-US" sz="1500" b="1" u="none" dirty="0">
                          <a:solidFill>
                            <a:schemeClr val="accent6"/>
                          </a:solidFill>
                          <a:effectLst/>
                        </a:rPr>
                        <a:t>Wednesday, May 22</a:t>
                      </a:r>
                      <a:r>
                        <a:rPr lang="en-US" sz="1500" b="1" u="none" baseline="30000" dirty="0">
                          <a:solidFill>
                            <a:schemeClr val="accent6"/>
                          </a:solidFill>
                          <a:effectLst/>
                        </a:rPr>
                        <a:t>nd</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ase">
                        <a:lnSpc>
                          <a:spcPts val="1700"/>
                        </a:lnSpc>
                      </a:pPr>
                      <a:r>
                        <a:rPr lang="en-US" sz="1600" b="1" u="none" strike="noStrike" dirty="0">
                          <a:solidFill>
                            <a:schemeClr val="accent5"/>
                          </a:solidFill>
                          <a:effectLst/>
                        </a:rPr>
                        <a:t>Process Safety Management and CalARP</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Monday, August 5</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30785589"/>
                  </a:ext>
                </a:extLst>
              </a:tr>
              <a:tr h="678967">
                <a:tc>
                  <a:txBody>
                    <a:bodyPr/>
                    <a:lstStyle/>
                    <a:p>
                      <a:pPr algn="ctr" fontAlgn="base">
                        <a:lnSpc>
                          <a:spcPts val="1700"/>
                        </a:lnSpc>
                      </a:pPr>
                      <a:r>
                        <a:rPr lang="en-US" sz="1600" b="1" u="none" strike="noStrike" dirty="0">
                          <a:solidFill>
                            <a:schemeClr val="accent5"/>
                          </a:solidFill>
                          <a:effectLst/>
                        </a:rPr>
                        <a:t>Preparing for and Managing Cal/OSHA Inspections</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Wednesday, August 21</a:t>
                      </a:r>
                      <a:r>
                        <a:rPr lang="en-US" sz="1500" b="1" u="none" baseline="30000" dirty="0">
                          <a:solidFill>
                            <a:schemeClr val="accent6"/>
                          </a:solidFill>
                          <a:effectLst/>
                        </a:rPr>
                        <a:t>st</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ase">
                        <a:lnSpc>
                          <a:spcPts val="1700"/>
                        </a:lnSpc>
                      </a:pPr>
                      <a:r>
                        <a:rPr lang="en-US" sz="1600" b="1" u="none" strike="noStrike" dirty="0">
                          <a:solidFill>
                            <a:schemeClr val="accent5"/>
                          </a:solidFill>
                          <a:effectLst/>
                        </a:rPr>
                        <a:t>CMC’s 2</a:t>
                      </a:r>
                      <a:r>
                        <a:rPr lang="en-US" sz="1600" b="1" u="none" strike="noStrike" baseline="30000" dirty="0">
                          <a:solidFill>
                            <a:schemeClr val="accent5"/>
                          </a:solidFill>
                          <a:effectLst/>
                        </a:rPr>
                        <a:t>nd</a:t>
                      </a:r>
                      <a:r>
                        <a:rPr lang="en-US" sz="1600" b="1" u="none" strike="noStrike" dirty="0">
                          <a:solidFill>
                            <a:schemeClr val="accent5"/>
                          </a:solidFill>
                          <a:effectLst/>
                        </a:rPr>
                        <a:t> Annual Cal/OSHA and Employment Law Summit</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Tuesday, October 8</a:t>
                      </a:r>
                      <a:r>
                        <a:rPr lang="en-US" sz="1500" b="1" u="none" baseline="30000" dirty="0">
                          <a:solidFill>
                            <a:schemeClr val="accent6"/>
                          </a:solidFill>
                          <a:effectLst/>
                        </a:rPr>
                        <a:t>th</a:t>
                      </a:r>
                      <a:r>
                        <a:rPr lang="en-US" sz="1500" b="1" u="none" dirty="0">
                          <a:solidFill>
                            <a:schemeClr val="accent6"/>
                          </a:solidFill>
                          <a:effectLst/>
                        </a:rPr>
                        <a:t> and Thursday, October 10</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61630446"/>
                  </a:ext>
                </a:extLst>
              </a:tr>
              <a:tr h="678967">
                <a:tc>
                  <a:txBody>
                    <a:bodyPr/>
                    <a:lstStyle/>
                    <a:p>
                      <a:pPr algn="ctr">
                        <a:lnSpc>
                          <a:spcPts val="1700"/>
                        </a:lnSpc>
                      </a:pPr>
                      <a:r>
                        <a:rPr lang="en-US" sz="1600" b="1" u="none" strike="noStrike" spc="-40" baseline="0" dirty="0">
                          <a:solidFill>
                            <a:schemeClr val="accent5"/>
                          </a:solidFill>
                          <a:effectLst/>
                        </a:rPr>
                        <a:t>The Intersection of AI and Employment and OSHA Law</a:t>
                      </a:r>
                      <a:br>
                        <a:rPr lang="en-US" sz="1500" b="1" u="none" dirty="0">
                          <a:solidFill>
                            <a:schemeClr val="accent6"/>
                          </a:solidFill>
                        </a:rPr>
                      </a:br>
                      <a:r>
                        <a:rPr lang="en-US" sz="1500" b="1" u="none" dirty="0">
                          <a:solidFill>
                            <a:schemeClr val="accent6"/>
                          </a:solidFill>
                          <a:effectLst/>
                        </a:rPr>
                        <a:t>Wednesday, November 13</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ase">
                        <a:lnSpc>
                          <a:spcPts val="1700"/>
                        </a:lnSpc>
                      </a:pPr>
                      <a:r>
                        <a:rPr lang="en-US" sz="1600" b="1" u="none" strike="noStrike" dirty="0">
                          <a:solidFill>
                            <a:schemeClr val="accent5"/>
                          </a:solidFill>
                          <a:effectLst/>
                        </a:rPr>
                        <a:t>2025 Cal/OSHA Enforcement and Regulatory Update</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Thursday, December 5</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59321538"/>
                  </a:ext>
                </a:extLst>
              </a:tr>
            </a:tbl>
          </a:graphicData>
        </a:graphic>
      </p:graphicFrame>
      <p:pic>
        <p:nvPicPr>
          <p:cNvPr id="3" name="Picture 2">
            <a:extLst>
              <a:ext uri="{FF2B5EF4-FFF2-40B4-BE49-F238E27FC236}">
                <a16:creationId xmlns:a16="http://schemas.microsoft.com/office/drawing/2014/main" id="{D2479B91-AC77-F14D-827E-B8BF191368B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08560" y="177597"/>
            <a:ext cx="6374878" cy="2091314"/>
          </a:xfrm>
          <a:prstGeom prst="rect">
            <a:avLst/>
          </a:prstGeom>
        </p:spPr>
      </p:pic>
      <p:sp>
        <p:nvSpPr>
          <p:cNvPr id="5" name="TextBox 4">
            <a:extLst>
              <a:ext uri="{FF2B5EF4-FFF2-40B4-BE49-F238E27FC236}">
                <a16:creationId xmlns:a16="http://schemas.microsoft.com/office/drawing/2014/main" id="{464C5B8B-9059-B22A-3956-5B6F471760B4}"/>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all" spc="0" normalizeH="0" baseline="0" noProof="0" dirty="0">
                <a:ln>
                  <a:noFill/>
                </a:ln>
                <a:solidFill>
                  <a:prstClr val="white"/>
                </a:solidFill>
                <a:effectLst/>
                <a:uLnTx/>
                <a:uFillTx/>
              </a:rPr>
              <a:t>Conn Maciel Carey LLP      All Rights Reserved     Attorney Advertising				           www.connmaciel.com </a:t>
            </a:r>
          </a:p>
        </p:txBody>
      </p:sp>
    </p:spTree>
    <p:extLst>
      <p:ext uri="{BB962C8B-B14F-4D97-AF65-F5344CB8AC3E}">
        <p14:creationId xmlns:p14="http://schemas.microsoft.com/office/powerpoint/2010/main" val="2621568486"/>
      </p:ext>
    </p:extLst>
  </p:cSld>
  <p:clrMapOvr>
    <a:masterClrMapping/>
  </p:clrMapOvr>
  <p:extLst>
    <p:ext uri="{DCECCB84-F9BA-43D5-87BE-67443E8EF086}">
      <p15:sldGuideLst xmlns:p15="http://schemas.microsoft.com/office/powerpoint/2012/main">
        <p15:guide id="2" pos="528">
          <p15:clr>
            <a:srgbClr val="FBAE40"/>
          </p15:clr>
        </p15:guide>
        <p15:guide id="3" pos="7152">
          <p15:clr>
            <a:srgbClr val="FBAE40"/>
          </p15:clr>
        </p15:guide>
        <p15:guide id="6"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45B5C3-2C72-9577-F1FB-E13630FAABE2}"/>
              </a:ext>
            </a:extLst>
          </p:cNvPr>
          <p:cNvSpPr/>
          <p:nvPr userDrawn="1"/>
        </p:nvSpPr>
        <p:spPr>
          <a:xfrm>
            <a:off x="0" y="0"/>
            <a:ext cx="12192001" cy="66291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DE34B67-3F77-21C7-9D8D-68F69CA156B2}"/>
              </a:ext>
            </a:extLst>
          </p:cNvPr>
          <p:cNvGraphicFramePr>
            <a:graphicFrameLocks noGrp="1"/>
          </p:cNvGraphicFramePr>
          <p:nvPr userDrawn="1">
            <p:extLst>
              <p:ext uri="{D42A27DB-BD31-4B8C-83A1-F6EECF244321}">
                <p14:modId xmlns:p14="http://schemas.microsoft.com/office/powerpoint/2010/main" val="292092603"/>
              </p:ext>
            </p:extLst>
          </p:nvPr>
        </p:nvGraphicFramePr>
        <p:xfrm>
          <a:off x="0" y="2396970"/>
          <a:ext cx="12192000" cy="4232164"/>
        </p:xfrm>
        <a:graphic>
          <a:graphicData uri="http://schemas.openxmlformats.org/drawingml/2006/table">
            <a:tbl>
              <a:tblPr firstRow="1" bandRow="1">
                <a:tableStyleId>{BC89EF96-8CEA-46FF-86C4-4CE0E7609802}</a:tableStyleId>
              </a:tblPr>
              <a:tblGrid>
                <a:gridCol w="6096000">
                  <a:extLst>
                    <a:ext uri="{9D8B030D-6E8A-4147-A177-3AD203B41FA5}">
                      <a16:colId xmlns:a16="http://schemas.microsoft.com/office/drawing/2014/main" val="3289855115"/>
                    </a:ext>
                  </a:extLst>
                </a:gridCol>
                <a:gridCol w="6096000">
                  <a:extLst>
                    <a:ext uri="{9D8B030D-6E8A-4147-A177-3AD203B41FA5}">
                      <a16:colId xmlns:a16="http://schemas.microsoft.com/office/drawing/2014/main" val="2504635893"/>
                    </a:ext>
                  </a:extLst>
                </a:gridCol>
              </a:tblGrid>
              <a:tr h="567281">
                <a:tc>
                  <a:txBody>
                    <a:bodyPr/>
                    <a:lstStyle/>
                    <a:p>
                      <a:pPr algn="ctr">
                        <a:lnSpc>
                          <a:spcPts val="1700"/>
                        </a:lnSpc>
                      </a:pPr>
                      <a:r>
                        <a:rPr lang="en-US" sz="1600" b="1" u="none" strike="noStrike" dirty="0">
                          <a:solidFill>
                            <a:schemeClr val="accent5"/>
                          </a:solidFill>
                          <a:effectLst/>
                        </a:rPr>
                        <a:t>2023 in Review and 2024 Forecast</a:t>
                      </a:r>
                      <a:br>
                        <a:rPr lang="en-US" sz="1500" b="1" u="none" dirty="0">
                          <a:solidFill>
                            <a:schemeClr val="accent6"/>
                          </a:solidFill>
                        </a:rPr>
                      </a:br>
                      <a:r>
                        <a:rPr lang="en-US" sz="1500" b="1" u="none" dirty="0">
                          <a:solidFill>
                            <a:schemeClr val="accent6"/>
                          </a:solidFill>
                          <a:effectLst/>
                        </a:rPr>
                        <a:t>Wednesday, January 17</a:t>
                      </a:r>
                      <a:r>
                        <a:rPr lang="en-US" sz="1500" b="1" u="none" baseline="30000" dirty="0">
                          <a:solidFill>
                            <a:schemeClr val="accent6"/>
                          </a:solidFill>
                          <a:effectLst/>
                        </a:rPr>
                        <a:t>th</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fontAlgn="base">
                        <a:lnSpc>
                          <a:spcPts val="1700"/>
                        </a:lnSpc>
                      </a:pPr>
                      <a:r>
                        <a:rPr lang="en-US" sz="1600" b="1" u="none" strike="noStrike" dirty="0">
                          <a:solidFill>
                            <a:schemeClr val="accent5"/>
                          </a:solidFill>
                          <a:effectLst/>
                        </a:rPr>
                        <a:t>OSHA Recordkeeping, E-Recordkeeping, and Reporting</a:t>
                      </a:r>
                      <a:br>
                        <a:rPr lang="en-US" sz="1500" b="1" u="none" dirty="0">
                          <a:solidFill>
                            <a:schemeClr val="accent6"/>
                          </a:solidFill>
                          <a:effectLst/>
                        </a:rPr>
                      </a:br>
                      <a:r>
                        <a:rPr lang="en-US" sz="1500" b="1" u="none" dirty="0">
                          <a:solidFill>
                            <a:schemeClr val="accent6"/>
                          </a:solidFill>
                          <a:effectLst/>
                        </a:rPr>
                        <a:t>Thursday, February 8</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942717935"/>
                  </a:ext>
                </a:extLst>
              </a:tr>
              <a:tr h="679374">
                <a:tc>
                  <a:txBody>
                    <a:bodyPr/>
                    <a:lstStyle/>
                    <a:p>
                      <a:pPr algn="ctr" fontAlgn="base">
                        <a:lnSpc>
                          <a:spcPts val="1700"/>
                        </a:lnSpc>
                      </a:pPr>
                      <a:r>
                        <a:rPr lang="en-US" sz="1600" b="1" u="none" strike="noStrike" dirty="0">
                          <a:solidFill>
                            <a:schemeClr val="accent5"/>
                          </a:solidFill>
                          <a:effectLst/>
                        </a:rPr>
                        <a:t>Strategies for Preventing and Responding to Workplace Violence</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Wednesday, April 24</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ctr" fontAlgn="base">
                        <a:lnSpc>
                          <a:spcPts val="1700"/>
                        </a:lnSpc>
                      </a:pPr>
                      <a:r>
                        <a:rPr lang="en-US" sz="1600" b="1" u="none" strike="noStrike" dirty="0">
                          <a:solidFill>
                            <a:schemeClr val="accent5"/>
                          </a:solidFill>
                          <a:effectLst/>
                        </a:rPr>
                        <a:t>Workplace Safety and Employment Law Compliance in ESG Programs</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Tuesday, May 28</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14249231"/>
                  </a:ext>
                </a:extLst>
              </a:tr>
              <a:tr h="567281">
                <a:tc>
                  <a:txBody>
                    <a:bodyPr/>
                    <a:lstStyle/>
                    <a:p>
                      <a:pPr algn="ctr" fontAlgn="base">
                        <a:lnSpc>
                          <a:spcPts val="1700"/>
                        </a:lnSpc>
                      </a:pPr>
                      <a:r>
                        <a:rPr lang="en-US" sz="1400" b="1" u="none" strike="noStrike" dirty="0">
                          <a:solidFill>
                            <a:schemeClr val="accent5"/>
                          </a:solidFill>
                          <a:effectLst/>
                        </a:rPr>
                        <a:t>The Impact of New TSCA Regs on OSHA Chemical Safety</a:t>
                      </a:r>
                      <a:endParaRPr lang="en-US" sz="1400" b="1" u="none" dirty="0">
                        <a:solidFill>
                          <a:schemeClr val="accent5"/>
                        </a:solidFill>
                        <a:effectLst/>
                      </a:endParaRPr>
                    </a:p>
                    <a:p>
                      <a:pPr algn="ctr" fontAlgn="base">
                        <a:lnSpc>
                          <a:spcPts val="1700"/>
                        </a:lnSpc>
                      </a:pPr>
                      <a:r>
                        <a:rPr lang="en-US" sz="1400" b="1" u="none" dirty="0">
                          <a:solidFill>
                            <a:schemeClr val="accent6"/>
                          </a:solidFill>
                          <a:effectLst/>
                        </a:rPr>
                        <a:t>Wednesday, June 12</a:t>
                      </a:r>
                      <a:r>
                        <a:rPr lang="en-US" sz="1400" b="1" u="none" baseline="30000" dirty="0">
                          <a:solidFill>
                            <a:schemeClr val="accent6"/>
                          </a:solidFill>
                          <a:effectLst/>
                        </a:rPr>
                        <a:t>th</a:t>
                      </a:r>
                      <a:r>
                        <a:rPr lang="en-US" sz="14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ase">
                        <a:lnSpc>
                          <a:spcPts val="1700"/>
                        </a:lnSpc>
                      </a:pPr>
                      <a:r>
                        <a:rPr lang="en-US" sz="1600" b="1" u="none" strike="noStrike" dirty="0">
                          <a:solidFill>
                            <a:schemeClr val="accent5"/>
                          </a:solidFill>
                          <a:effectLst/>
                        </a:rPr>
                        <a:t>National and Local Emphasis Programs</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Thursday, July 18</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02141354"/>
                  </a:ext>
                </a:extLst>
              </a:tr>
              <a:tr h="567281">
                <a:tc>
                  <a:txBody>
                    <a:bodyPr/>
                    <a:lstStyle/>
                    <a:p>
                      <a:pPr algn="ctr" fontAlgn="base">
                        <a:lnSpc>
                          <a:spcPts val="1700"/>
                        </a:lnSpc>
                      </a:pPr>
                      <a:r>
                        <a:rPr lang="en-US" sz="1400" b="1" u="none" strike="noStrike" dirty="0">
                          <a:solidFill>
                            <a:schemeClr val="accent5"/>
                          </a:solidFill>
                          <a:effectLst/>
                        </a:rPr>
                        <a:t>Process Safety Management and </a:t>
                      </a:r>
                      <a:r>
                        <a:rPr lang="en-US" sz="1400" b="1" u="none" strike="noStrike" dirty="0" err="1">
                          <a:solidFill>
                            <a:schemeClr val="accent5"/>
                          </a:solidFill>
                          <a:effectLst/>
                        </a:rPr>
                        <a:t>CalARP</a:t>
                      </a:r>
                      <a:endParaRPr lang="en-US" sz="1400" b="1" u="none" dirty="0">
                        <a:solidFill>
                          <a:schemeClr val="accent5"/>
                        </a:solidFill>
                        <a:effectLst/>
                      </a:endParaRPr>
                    </a:p>
                    <a:p>
                      <a:pPr algn="ctr" fontAlgn="base">
                        <a:lnSpc>
                          <a:spcPts val="1700"/>
                        </a:lnSpc>
                      </a:pPr>
                      <a:r>
                        <a:rPr lang="en-US" sz="1400" b="1" u="none" dirty="0">
                          <a:solidFill>
                            <a:schemeClr val="accent6"/>
                          </a:solidFill>
                          <a:effectLst/>
                        </a:rPr>
                        <a:t>Monday, August 5</a:t>
                      </a:r>
                      <a:r>
                        <a:rPr lang="en-US" sz="1400" b="1" u="none" baseline="30000" dirty="0">
                          <a:solidFill>
                            <a:schemeClr val="accent6"/>
                          </a:solidFill>
                          <a:effectLst/>
                        </a:rPr>
                        <a:t>th</a:t>
                      </a:r>
                      <a:r>
                        <a:rPr lang="en-US" sz="14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ts val="1700"/>
                        </a:lnSpc>
                      </a:pPr>
                      <a:r>
                        <a:rPr lang="en-US" sz="1600" b="1" u="none" strike="noStrike" spc="-40" baseline="0" dirty="0">
                          <a:solidFill>
                            <a:schemeClr val="accent5"/>
                          </a:solidFill>
                          <a:effectLst/>
                        </a:rPr>
                        <a:t>Unique Aspects of State OSH Plans</a:t>
                      </a:r>
                      <a:br>
                        <a:rPr lang="en-US" sz="1500" b="1" u="none" dirty="0">
                          <a:solidFill>
                            <a:schemeClr val="accent6"/>
                          </a:solidFill>
                        </a:rPr>
                      </a:br>
                      <a:r>
                        <a:rPr lang="en-US" sz="1500" b="1" u="none" dirty="0">
                          <a:solidFill>
                            <a:schemeClr val="accent6"/>
                          </a:solidFill>
                          <a:effectLst/>
                        </a:rPr>
                        <a:t>Thursday, September 19</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7882602"/>
                  </a:ext>
                </a:extLst>
              </a:tr>
              <a:tr h="567281">
                <a:tc>
                  <a:txBody>
                    <a:bodyPr/>
                    <a:lstStyle/>
                    <a:p>
                      <a:pPr algn="ctr" fontAlgn="base">
                        <a:lnSpc>
                          <a:spcPts val="1700"/>
                        </a:lnSpc>
                      </a:pPr>
                      <a:r>
                        <a:rPr lang="en-US" sz="1600" b="1" u="none" strike="noStrike" dirty="0">
                          <a:solidFill>
                            <a:schemeClr val="accent5"/>
                          </a:solidFill>
                          <a:effectLst/>
                        </a:rPr>
                        <a:t>Addressing Whistleblower and Retaliation Complaints</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Wednesday, September 25</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ts val="17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7752E"/>
                          </a:solidFill>
                          <a:effectLst/>
                          <a:uLnTx/>
                          <a:uFillTx/>
                          <a:latin typeface="+mn-lt"/>
                          <a:ea typeface="+mn-ea"/>
                          <a:cs typeface="+mn-cs"/>
                        </a:rPr>
                        <a:t>2</a:t>
                      </a:r>
                      <a:r>
                        <a:rPr kumimoji="0" lang="en-US" sz="1600" b="1" i="0" u="none" strike="noStrike" kern="1200" cap="none" spc="0" normalizeH="0" baseline="30000" noProof="0" dirty="0">
                          <a:ln>
                            <a:noFill/>
                          </a:ln>
                          <a:solidFill>
                            <a:srgbClr val="E7752E"/>
                          </a:solidFill>
                          <a:effectLst/>
                          <a:uLnTx/>
                          <a:uFillTx/>
                          <a:latin typeface="+mn-lt"/>
                          <a:ea typeface="+mn-ea"/>
                          <a:cs typeface="+mn-cs"/>
                        </a:rPr>
                        <a:t>nd</a:t>
                      </a:r>
                      <a:r>
                        <a:rPr kumimoji="0" lang="en-US" sz="1600" b="1" i="0" u="none" strike="noStrike" kern="1200" cap="none" spc="0" normalizeH="0" baseline="0" noProof="0" dirty="0">
                          <a:ln>
                            <a:noFill/>
                          </a:ln>
                          <a:solidFill>
                            <a:srgbClr val="E7752E"/>
                          </a:solidFill>
                          <a:effectLst/>
                          <a:uLnTx/>
                          <a:uFillTx/>
                          <a:latin typeface="+mn-lt"/>
                          <a:ea typeface="+mn-ea"/>
                          <a:cs typeface="+mn-cs"/>
                        </a:rPr>
                        <a:t> Annual Cal/OSHA and Employment Law Summit</a:t>
                      </a:r>
                      <a:br>
                        <a:rPr kumimoji="0" lang="en-US" sz="1500" b="1" i="0" u="none" strike="noStrike" kern="1200" cap="none" spc="0" normalizeH="0" baseline="0" noProof="0" dirty="0">
                          <a:ln>
                            <a:noFill/>
                          </a:ln>
                          <a:solidFill>
                            <a:srgbClr val="05305B"/>
                          </a:solidFill>
                          <a:effectLst/>
                          <a:uLnTx/>
                          <a:uFillTx/>
                          <a:latin typeface="+mn-lt"/>
                          <a:ea typeface="+mn-ea"/>
                          <a:cs typeface="+mn-cs"/>
                        </a:rPr>
                      </a:br>
                      <a:r>
                        <a:rPr kumimoji="0" lang="en-US" sz="1500" b="1" i="0" u="none" strike="noStrike" kern="1200" cap="none" spc="0" normalizeH="0" baseline="0" noProof="0" dirty="0">
                          <a:ln>
                            <a:noFill/>
                          </a:ln>
                          <a:solidFill>
                            <a:srgbClr val="05305B"/>
                          </a:solidFill>
                          <a:effectLst/>
                          <a:uLnTx/>
                          <a:uFillTx/>
                          <a:latin typeface="+mn-lt"/>
                          <a:ea typeface="+mn-ea"/>
                          <a:cs typeface="+mn-cs"/>
                        </a:rPr>
                        <a:t>Tuesday, October 8</a:t>
                      </a:r>
                      <a:r>
                        <a:rPr kumimoji="0" lang="en-US" sz="1500" b="1" i="0" u="none" strike="noStrike" kern="1200" cap="none" spc="0" normalizeH="0" baseline="30000" noProof="0" dirty="0">
                          <a:ln>
                            <a:noFill/>
                          </a:ln>
                          <a:solidFill>
                            <a:srgbClr val="05305B"/>
                          </a:solidFill>
                          <a:effectLst/>
                          <a:uLnTx/>
                          <a:uFillTx/>
                          <a:latin typeface="+mn-lt"/>
                          <a:ea typeface="+mn-ea"/>
                          <a:cs typeface="+mn-cs"/>
                        </a:rPr>
                        <a:t>th</a:t>
                      </a:r>
                      <a:r>
                        <a:rPr kumimoji="0" lang="en-US" sz="1500" b="1" i="0" u="none" strike="noStrike" kern="1200" cap="none" spc="0" normalizeH="0" baseline="0" noProof="0" dirty="0">
                          <a:ln>
                            <a:noFill/>
                          </a:ln>
                          <a:solidFill>
                            <a:srgbClr val="05305B"/>
                          </a:solidFill>
                          <a:effectLst/>
                          <a:uLnTx/>
                          <a:uFillTx/>
                          <a:latin typeface="+mn-lt"/>
                          <a:ea typeface="+mn-ea"/>
                          <a:cs typeface="+mn-cs"/>
                        </a:rPr>
                        <a:t> and Thursday, October 10</a:t>
                      </a:r>
                      <a:r>
                        <a:rPr kumimoji="0" lang="en-US" sz="1500" b="1" i="0" u="none" strike="noStrike" kern="1200" cap="none" spc="0" normalizeH="0" baseline="30000" noProof="0" dirty="0">
                          <a:ln>
                            <a:noFill/>
                          </a:ln>
                          <a:solidFill>
                            <a:srgbClr val="05305B"/>
                          </a:solidFill>
                          <a:effectLst/>
                          <a:uLnTx/>
                          <a:uFillTx/>
                          <a:latin typeface="+mn-lt"/>
                          <a:ea typeface="+mn-ea"/>
                          <a:cs typeface="+mn-cs"/>
                        </a:rPr>
                        <a:t>th</a:t>
                      </a:r>
                      <a:r>
                        <a:rPr kumimoji="0" lang="en-US" sz="1500" b="1" i="0" u="none" strike="noStrike" kern="1200" cap="none" spc="0" normalizeH="0" baseline="0" noProof="0" dirty="0">
                          <a:ln>
                            <a:noFill/>
                          </a:ln>
                          <a:solidFill>
                            <a:srgbClr val="05305B"/>
                          </a:solidFill>
                          <a:effectLst/>
                          <a:uLnTx/>
                          <a:uFillTx/>
                          <a:latin typeface="+mn-lt"/>
                          <a:ea typeface="+mn-ea"/>
                          <a:cs typeface="+mn-cs"/>
                        </a:rPr>
                        <a:t> </a:t>
                      </a:r>
                      <a:endParaRPr kumimoji="0" lang="en-US" sz="1500" b="1" i="0" u="none" strike="noStrike" kern="1200" cap="none" spc="0" normalizeH="0" baseline="0" noProof="0" dirty="0">
                        <a:ln>
                          <a:noFill/>
                        </a:ln>
                        <a:solidFill>
                          <a:srgbClr val="05305B"/>
                        </a:solidFill>
                        <a:effectLst/>
                        <a:uLnTx/>
                        <a:uFillTx/>
                        <a:latin typeface="Calibri" panose="020F0502020204030204" pitchFamily="34" charset="0"/>
                        <a:ea typeface="+mn-ea"/>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52783370"/>
                  </a:ext>
                </a:extLst>
              </a:tr>
              <a:tr h="567281">
                <a:tc>
                  <a:txBody>
                    <a:bodyPr/>
                    <a:lstStyle/>
                    <a:p>
                      <a:pPr algn="ctr" fontAlgn="base">
                        <a:lnSpc>
                          <a:spcPts val="1700"/>
                        </a:lnSpc>
                      </a:pPr>
                      <a:r>
                        <a:rPr lang="en-US" sz="1600" b="1" u="none" strike="noStrike" dirty="0">
                          <a:solidFill>
                            <a:schemeClr val="accent5"/>
                          </a:solidFill>
                          <a:effectLst/>
                        </a:rPr>
                        <a:t>OSHA’s Hazard Communication Standard Update</a:t>
                      </a:r>
                      <a:endParaRPr lang="en-US" sz="1600" b="1" u="none" dirty="0">
                        <a:solidFill>
                          <a:schemeClr val="accent5"/>
                        </a:solidFill>
                        <a:effectLst/>
                      </a:endParaRPr>
                    </a:p>
                    <a:p>
                      <a:pPr algn="ctr" fontAlgn="base">
                        <a:lnSpc>
                          <a:spcPts val="1700"/>
                        </a:lnSpc>
                      </a:pPr>
                      <a:r>
                        <a:rPr lang="en-US" sz="1500" b="1" u="none" dirty="0">
                          <a:solidFill>
                            <a:schemeClr val="accent6"/>
                          </a:solidFill>
                          <a:effectLst/>
                        </a:rPr>
                        <a:t>Tuesday, October 15</a:t>
                      </a:r>
                      <a:r>
                        <a:rPr lang="en-US" sz="1500" b="1" u="none" baseline="30000" dirty="0">
                          <a:solidFill>
                            <a:schemeClr val="accent6"/>
                          </a:solidFill>
                          <a:effectLst/>
                        </a:rPr>
                        <a:t>th</a:t>
                      </a:r>
                      <a:r>
                        <a:rPr lang="en-US" sz="1500" b="1" u="none" dirty="0">
                          <a:solidFill>
                            <a:schemeClr val="accent6"/>
                          </a:solidFill>
                          <a:effectLst/>
                        </a:rPr>
                        <a:t>  </a:t>
                      </a: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lnSpc>
                          <a:spcPts val="1700"/>
                        </a:lnSpc>
                      </a:pPr>
                      <a:r>
                        <a:rPr lang="en-US" sz="1600" b="1" i="0" u="none" dirty="0">
                          <a:solidFill>
                            <a:schemeClr val="accent5"/>
                          </a:solidFill>
                          <a:latin typeface="Calibri" panose="020F0502020204030204" pitchFamily="34" charset="0"/>
                          <a:cs typeface="Calibri" panose="020F0502020204030204" pitchFamily="34" charset="0"/>
                        </a:rPr>
                        <a:t>The Intersection of AI and Employment and OSHA Law</a:t>
                      </a:r>
                    </a:p>
                    <a:p>
                      <a:pPr algn="ctr">
                        <a:lnSpc>
                          <a:spcPts val="1700"/>
                        </a:lnSpc>
                      </a:pPr>
                      <a:r>
                        <a:rPr lang="en-US" sz="1500" b="1" i="0" u="none" dirty="0">
                          <a:solidFill>
                            <a:schemeClr val="accent6"/>
                          </a:solidFill>
                          <a:latin typeface="Calibri" panose="020F0502020204030204" pitchFamily="34" charset="0"/>
                          <a:cs typeface="Calibri" panose="020F0502020204030204" pitchFamily="34" charset="0"/>
                        </a:rPr>
                        <a:t>Wednesday, November 13</a:t>
                      </a:r>
                      <a:r>
                        <a:rPr lang="en-US" sz="1500" b="1" i="0" u="none" baseline="30000" dirty="0">
                          <a:solidFill>
                            <a:schemeClr val="accent6"/>
                          </a:solidFill>
                          <a:latin typeface="Calibri" panose="020F0502020204030204" pitchFamily="34" charset="0"/>
                          <a:cs typeface="Calibri" panose="020F0502020204030204" pitchFamily="34" charset="0"/>
                        </a:rPr>
                        <a:t>th</a:t>
                      </a:r>
                      <a:r>
                        <a:rPr lang="en-US" sz="1500" b="1" i="0" u="none" dirty="0">
                          <a:solidFill>
                            <a:schemeClr val="accent6"/>
                          </a:solidFill>
                          <a:latin typeface="Calibri" panose="020F0502020204030204" pitchFamily="34" charset="0"/>
                          <a:cs typeface="Calibri" panose="020F0502020204030204" pitchFamily="34"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9602130"/>
                  </a:ext>
                </a:extLst>
              </a:tr>
              <a:tr h="716385">
                <a:tc gridSpan="2">
                  <a:txBody>
                    <a:bodyPr/>
                    <a:lstStyle/>
                    <a:p>
                      <a:pPr algn="ctr" fontAlgn="base">
                        <a:lnSpc>
                          <a:spcPts val="1700"/>
                        </a:lnSpc>
                      </a:pPr>
                      <a:r>
                        <a:rPr lang="en-US" sz="1600" b="1" i="0" u="none" dirty="0">
                          <a:solidFill>
                            <a:schemeClr val="accent5"/>
                          </a:solidFill>
                          <a:latin typeface="Calibri" panose="020F0502020204030204" pitchFamily="34" charset="0"/>
                          <a:cs typeface="Calibri" panose="020F0502020204030204" pitchFamily="34" charset="0"/>
                        </a:rPr>
                        <a:t>12 Ways to Improve Your OSHA Readiness</a:t>
                      </a:r>
                    </a:p>
                    <a:p>
                      <a:pPr algn="ctr" fontAlgn="base">
                        <a:lnSpc>
                          <a:spcPts val="1700"/>
                        </a:lnSpc>
                      </a:pPr>
                      <a:r>
                        <a:rPr lang="en-US" sz="1500" b="1" i="0" u="none" dirty="0">
                          <a:solidFill>
                            <a:schemeClr val="accent6"/>
                          </a:solidFill>
                          <a:latin typeface="Calibri" panose="020F0502020204030204" pitchFamily="34" charset="0"/>
                          <a:cs typeface="Calibri" panose="020F0502020204030204" pitchFamily="34" charset="0"/>
                        </a:rPr>
                        <a:t>Wednesday, December 18</a:t>
                      </a:r>
                      <a:r>
                        <a:rPr lang="en-US" sz="1500" b="1" i="0" u="none" baseline="30000" dirty="0">
                          <a:solidFill>
                            <a:schemeClr val="accent6"/>
                          </a:solidFill>
                          <a:latin typeface="Calibri" panose="020F0502020204030204" pitchFamily="34" charset="0"/>
                          <a:cs typeface="Calibri" panose="020F0502020204030204" pitchFamily="34" charset="0"/>
                        </a:rPr>
                        <a:t>th</a:t>
                      </a:r>
                      <a:r>
                        <a:rPr lang="en-US" sz="1500" b="1" i="0" u="none" dirty="0">
                          <a:solidFill>
                            <a:schemeClr val="accent6"/>
                          </a:solidFill>
                          <a:latin typeface="Calibri" panose="020F0502020204030204" pitchFamily="34" charset="0"/>
                          <a:cs typeface="Calibri" panose="020F0502020204030204" pitchFamily="34" charset="0"/>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algn="ctr" fontAlgn="base">
                        <a:lnSpc>
                          <a:spcPts val="1700"/>
                        </a:lnSpc>
                      </a:pPr>
                      <a:endParaRPr lang="en-US" sz="1500" b="1" i="0" u="none" dirty="0">
                        <a:solidFill>
                          <a:schemeClr val="accent6"/>
                        </a:solidFill>
                        <a:latin typeface="Calibri" panose="020F0502020204030204" pitchFamily="34" charset="0"/>
                        <a:cs typeface="Calibri" panose="020F050202020403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8084814"/>
                  </a:ext>
                </a:extLst>
              </a:tr>
            </a:tbl>
          </a:graphicData>
        </a:graphic>
      </p:graphicFrame>
      <p:pic>
        <p:nvPicPr>
          <p:cNvPr id="3" name="Picture 2">
            <a:extLst>
              <a:ext uri="{FF2B5EF4-FFF2-40B4-BE49-F238E27FC236}">
                <a16:creationId xmlns:a16="http://schemas.microsoft.com/office/drawing/2014/main" id="{82B145E7-DA99-9D04-0772-552BF002220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954729" y="188488"/>
            <a:ext cx="6282539" cy="1962261"/>
          </a:xfrm>
          <a:prstGeom prst="rect">
            <a:avLst/>
          </a:prstGeom>
        </p:spPr>
      </p:pic>
      <p:sp>
        <p:nvSpPr>
          <p:cNvPr id="5" name="TextBox 4">
            <a:extLst>
              <a:ext uri="{FF2B5EF4-FFF2-40B4-BE49-F238E27FC236}">
                <a16:creationId xmlns:a16="http://schemas.microsoft.com/office/drawing/2014/main" id="{2D2DFB76-BDCF-7280-D19C-7E9199177226}"/>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all" spc="0" normalizeH="0" baseline="0" noProof="0" dirty="0">
                <a:ln>
                  <a:noFill/>
                </a:ln>
                <a:solidFill>
                  <a:prstClr val="white"/>
                </a:solidFill>
                <a:effectLst/>
                <a:uLnTx/>
                <a:uFillTx/>
              </a:rPr>
              <a:t>Conn Maciel Carey LLP      All Rights Reserved     Attorney Advertising				           www.connmaciel.com </a:t>
            </a:r>
          </a:p>
        </p:txBody>
      </p:sp>
    </p:spTree>
    <p:extLst>
      <p:ext uri="{BB962C8B-B14F-4D97-AF65-F5344CB8AC3E}">
        <p14:creationId xmlns:p14="http://schemas.microsoft.com/office/powerpoint/2010/main" val="1195513354"/>
      </p:ext>
    </p:extLst>
  </p:cSld>
  <p:clrMapOvr>
    <a:masterClrMapping/>
  </p:clrMapOvr>
  <p:extLst>
    <p:ext uri="{DCECCB84-F9BA-43D5-87BE-67443E8EF086}">
      <p15:sldGuideLst xmlns:p15="http://schemas.microsoft.com/office/powerpoint/2012/main">
        <p15:guide id="2" pos="528">
          <p15:clr>
            <a:srgbClr val="FBAE40"/>
          </p15:clr>
        </p15:guide>
        <p15:guide id="3" pos="7152">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53055E-CDB4-5E87-BD71-E10D38DC007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sp>
        <p:nvSpPr>
          <p:cNvPr id="2" name="Title 1">
            <a:extLst>
              <a:ext uri="{FF2B5EF4-FFF2-40B4-BE49-F238E27FC236}">
                <a16:creationId xmlns:a16="http://schemas.microsoft.com/office/drawing/2014/main" id="{87B26E4B-6E73-B40B-D0F1-0FC87D2157AE}"/>
              </a:ext>
            </a:extLst>
          </p:cNvPr>
          <p:cNvSpPr>
            <a:spLocks noGrp="1"/>
          </p:cNvSpPr>
          <p:nvPr>
            <p:ph type="title"/>
          </p:nvPr>
        </p:nvSpPr>
        <p:spPr>
          <a:xfrm>
            <a:off x="1" y="2572920"/>
            <a:ext cx="12191999" cy="1712159"/>
          </a:xfrm>
          <a:solidFill>
            <a:schemeClr val="bg1">
              <a:alpha val="88000"/>
            </a:schemeClr>
          </a:solidFill>
        </p:spPr>
        <p:txBody>
          <a:bodyPr anchor="ctr"/>
          <a:lstStyle>
            <a:lvl1pPr>
              <a:defRPr sz="6000" cap="none" baseline="0">
                <a:solidFill>
                  <a:schemeClr val="accent1">
                    <a:lumMod val="50000"/>
                  </a:schemeClr>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8E1E30DB-392F-8E39-BF1B-08629F98375B}"/>
              </a:ext>
            </a:extLst>
          </p:cNvPr>
          <p:cNvSpPr>
            <a:spLocks noGrp="1"/>
          </p:cNvSpPr>
          <p:nvPr>
            <p:ph type="dt" sz="half" idx="10"/>
          </p:nvPr>
        </p:nvSpPr>
        <p:spPr/>
        <p:txBody>
          <a:bodyPr/>
          <a:lstStyle/>
          <a:p>
            <a:fld id="{ABA1104C-01C1-46EB-94FC-CBF769B334E8}" type="datetimeFigureOut">
              <a:rPr lang="en-US" smtClean="0"/>
              <a:t>4/30/2024</a:t>
            </a:fld>
            <a:endParaRPr lang="en-US" dirty="0"/>
          </a:p>
        </p:txBody>
      </p:sp>
      <p:sp>
        <p:nvSpPr>
          <p:cNvPr id="5" name="Footer Placeholder 4">
            <a:extLst>
              <a:ext uri="{FF2B5EF4-FFF2-40B4-BE49-F238E27FC236}">
                <a16:creationId xmlns:a16="http://schemas.microsoft.com/office/drawing/2014/main" id="{950B81DC-C831-C960-5744-25916483838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A9D9822-2143-89E8-8D56-C29432ABACB3}"/>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19933892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D601-DBE1-BF73-D56B-59B8BDB9EF0F}"/>
              </a:ext>
            </a:extLst>
          </p:cNvPr>
          <p:cNvSpPr>
            <a:spLocks noGrp="1"/>
          </p:cNvSpPr>
          <p:nvPr>
            <p:ph type="title" hasCustomPrompt="1"/>
          </p:nvPr>
        </p:nvSpPr>
        <p:spPr>
          <a:xfrm>
            <a:off x="838200" y="342900"/>
            <a:ext cx="10515600" cy="886787"/>
          </a:xfrm>
        </p:spPr>
        <p:txBody>
          <a:bodyPr>
            <a:normAutofit/>
          </a:bodyPr>
          <a:lstStyle>
            <a:lvl1pPr algn="ctr">
              <a:defRPr sz="4400" b="1" cap="none" baseline="0">
                <a:solidFill>
                  <a:srgbClr val="002060"/>
                </a:solidFill>
              </a:defRPr>
            </a:lvl1pPr>
          </a:lstStyle>
          <a:p>
            <a:r>
              <a:rPr lang="en-US" dirty="0"/>
              <a:t>Check Out Our Blogs</a:t>
            </a:r>
          </a:p>
        </p:txBody>
      </p:sp>
      <p:sp>
        <p:nvSpPr>
          <p:cNvPr id="3" name="Content Placeholder 2">
            <a:extLst>
              <a:ext uri="{FF2B5EF4-FFF2-40B4-BE49-F238E27FC236}">
                <a16:creationId xmlns:a16="http://schemas.microsoft.com/office/drawing/2014/main" id="{74BA0F62-FE77-E0A9-50A6-A6CA3F0F30D9}"/>
              </a:ext>
            </a:extLst>
          </p:cNvPr>
          <p:cNvSpPr>
            <a:spLocks noGrp="1"/>
          </p:cNvSpPr>
          <p:nvPr>
            <p:ph idx="1"/>
          </p:nvPr>
        </p:nvSpPr>
        <p:spPr>
          <a:xfrm>
            <a:off x="380696" y="1408784"/>
            <a:ext cx="11467697" cy="5068215"/>
          </a:xfrm>
        </p:spPr>
        <p:txBody>
          <a:bodyPr>
            <a:normAutofit/>
          </a:bodyPr>
          <a:lstStyle>
            <a:lvl1pPr>
              <a:defRPr sz="2800">
                <a:solidFill>
                  <a:schemeClr val="tx1">
                    <a:lumMod val="75000"/>
                    <a:lumOff val="25000"/>
                  </a:schemeClr>
                </a:solidFill>
              </a:defRPr>
            </a:lvl1pPr>
            <a:lvl2pPr marL="685800" indent="-228600">
              <a:buFont typeface="Calibri" panose="020F0502020204030204" pitchFamily="34" charset="0"/>
              <a:buChar char="̶"/>
              <a:defRPr sz="2800">
                <a:solidFill>
                  <a:schemeClr val="tx1">
                    <a:lumMod val="75000"/>
                    <a:lumOff val="25000"/>
                  </a:schemeClr>
                </a:solidFill>
              </a:defRPr>
            </a:lvl2pPr>
            <a:lvl3pPr>
              <a:defRPr sz="2800">
                <a:solidFill>
                  <a:schemeClr val="tx1">
                    <a:lumMod val="75000"/>
                    <a:lumOff val="25000"/>
                  </a:schemeClr>
                </a:solidFill>
              </a:defRPr>
            </a:lvl3pPr>
            <a:lvl4pPr marL="1600200" indent="-228600">
              <a:buFont typeface="Calibri" panose="020F0502020204030204" pitchFamily="34" charset="0"/>
              <a:buChar cha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a:extLst>
              <a:ext uri="{FF2B5EF4-FFF2-40B4-BE49-F238E27FC236}">
                <a16:creationId xmlns:a16="http://schemas.microsoft.com/office/drawing/2014/main" id="{C247B2D2-AF0B-D9FE-C684-07A444481FF3}"/>
              </a:ext>
            </a:extLst>
          </p:cNvPr>
          <p:cNvPicPr>
            <a:picLocks noChangeAspect="1"/>
          </p:cNvPicPr>
          <p:nvPr userDrawn="1"/>
        </p:nvPicPr>
        <p:blipFill>
          <a:blip r:embed="rId2"/>
          <a:stretch>
            <a:fillRect/>
          </a:stretch>
        </p:blipFill>
        <p:spPr>
          <a:xfrm>
            <a:off x="255372" y="1278525"/>
            <a:ext cx="11681255" cy="5174166"/>
          </a:xfrm>
          <a:prstGeom prst="rect">
            <a:avLst/>
          </a:prstGeom>
        </p:spPr>
      </p:pic>
      <p:sp>
        <p:nvSpPr>
          <p:cNvPr id="15" name="Rectangle 14">
            <a:extLst>
              <a:ext uri="{FF2B5EF4-FFF2-40B4-BE49-F238E27FC236}">
                <a16:creationId xmlns:a16="http://schemas.microsoft.com/office/drawing/2014/main" id="{AFF6FCE7-BEC7-2572-D983-4D8C1800412C}"/>
              </a:ext>
            </a:extLst>
          </p:cNvPr>
          <p:cNvSpPr/>
          <p:nvPr userDrawn="1"/>
        </p:nvSpPr>
        <p:spPr>
          <a:xfrm>
            <a:off x="255372" y="1954064"/>
            <a:ext cx="5605571" cy="8814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5B55A4F-59E7-42A6-F462-132014D6BC85}"/>
              </a:ext>
            </a:extLst>
          </p:cNvPr>
          <p:cNvSpPr/>
          <p:nvPr userDrawn="1"/>
        </p:nvSpPr>
        <p:spPr>
          <a:xfrm>
            <a:off x="6331056" y="1954064"/>
            <a:ext cx="5605571" cy="8814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BF960E76-8263-FD0F-7389-364814162061}"/>
              </a:ext>
            </a:extLst>
          </p:cNvPr>
          <p:cNvSpPr/>
          <p:nvPr userDrawn="1"/>
        </p:nvSpPr>
        <p:spPr>
          <a:xfrm>
            <a:off x="255372" y="4698027"/>
            <a:ext cx="5613809" cy="8814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D1B1D63-B9F2-56F5-0A6F-9010644C93C1}"/>
              </a:ext>
            </a:extLst>
          </p:cNvPr>
          <p:cNvSpPr/>
          <p:nvPr userDrawn="1"/>
        </p:nvSpPr>
        <p:spPr>
          <a:xfrm>
            <a:off x="6322818" y="4698027"/>
            <a:ext cx="5613809" cy="88144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A4D3076-2038-73E3-E3EC-AB1B105DF2A1}"/>
              </a:ext>
            </a:extLst>
          </p:cNvPr>
          <p:cNvSpPr txBox="1"/>
          <p:nvPr userDrawn="1"/>
        </p:nvSpPr>
        <p:spPr>
          <a:xfrm>
            <a:off x="255372" y="2036729"/>
            <a:ext cx="5626444" cy="707886"/>
          </a:xfrm>
          <a:prstGeom prst="rect">
            <a:avLst/>
          </a:prstGeom>
          <a:noFill/>
        </p:spPr>
        <p:txBody>
          <a:bodyPr wrap="square" rtlCol="0">
            <a:spAutoFit/>
          </a:bodyPr>
          <a:lstStyle/>
          <a:p>
            <a:pPr algn="ctr"/>
            <a:r>
              <a:rPr lang="en-US" sz="3600" dirty="0">
                <a:solidFill>
                  <a:schemeClr val="bg1"/>
                </a:solidFill>
                <a:latin typeface="Impact" panose="020B0806030902050204" pitchFamily="34" charset="0"/>
              </a:rPr>
              <a:t>the</a:t>
            </a:r>
            <a:r>
              <a:rPr lang="en-US" sz="4000" dirty="0">
                <a:latin typeface="Impact" panose="020B0806030902050204" pitchFamily="34" charset="0"/>
              </a:rPr>
              <a:t> </a:t>
            </a:r>
            <a:r>
              <a:rPr lang="en-US" sz="4000" dirty="0">
                <a:solidFill>
                  <a:srgbClr val="F28411"/>
                </a:solidFill>
                <a:latin typeface="Impact" panose="020B0806030902050204" pitchFamily="34" charset="0"/>
              </a:rPr>
              <a:t>OSHA</a:t>
            </a:r>
            <a:r>
              <a:rPr lang="en-US" sz="4000" dirty="0">
                <a:latin typeface="Impact" panose="020B0806030902050204" pitchFamily="34" charset="0"/>
              </a:rPr>
              <a:t> </a:t>
            </a:r>
            <a:r>
              <a:rPr lang="en-US" sz="4000" dirty="0">
                <a:solidFill>
                  <a:schemeClr val="bg1"/>
                </a:solidFill>
                <a:latin typeface="Impact" panose="020B0806030902050204" pitchFamily="34" charset="0"/>
              </a:rPr>
              <a:t>Defense </a:t>
            </a:r>
            <a:r>
              <a:rPr lang="en-US" sz="3600" dirty="0">
                <a:solidFill>
                  <a:schemeClr val="bg1"/>
                </a:solidFill>
                <a:latin typeface="Impact" panose="020B0806030902050204" pitchFamily="34" charset="0"/>
              </a:rPr>
              <a:t>report</a:t>
            </a:r>
            <a:endParaRPr lang="en-US" sz="4000" dirty="0">
              <a:solidFill>
                <a:schemeClr val="bg1"/>
              </a:solidFill>
              <a:latin typeface="Impact" panose="020B0806030902050204" pitchFamily="34" charset="0"/>
            </a:endParaRPr>
          </a:p>
        </p:txBody>
      </p:sp>
      <p:sp>
        <p:nvSpPr>
          <p:cNvPr id="20" name="TextBox 19">
            <a:extLst>
              <a:ext uri="{FF2B5EF4-FFF2-40B4-BE49-F238E27FC236}">
                <a16:creationId xmlns:a16="http://schemas.microsoft.com/office/drawing/2014/main" id="{EA96BC04-5FD2-CC3A-F69E-A4B16D7EFF5B}"/>
              </a:ext>
            </a:extLst>
          </p:cNvPr>
          <p:cNvSpPr txBox="1"/>
          <p:nvPr userDrawn="1"/>
        </p:nvSpPr>
        <p:spPr>
          <a:xfrm>
            <a:off x="6339294" y="2037492"/>
            <a:ext cx="5597333" cy="707886"/>
          </a:xfrm>
          <a:prstGeom prst="rect">
            <a:avLst/>
          </a:prstGeom>
          <a:noFill/>
        </p:spPr>
        <p:txBody>
          <a:bodyPr wrap="square" rtlCol="0">
            <a:spAutoFit/>
          </a:bodyPr>
          <a:lstStyle/>
          <a:p>
            <a:pPr algn="ctr"/>
            <a:r>
              <a:rPr lang="en-US" sz="3600" spc="-100" baseline="0" dirty="0">
                <a:solidFill>
                  <a:schemeClr val="bg1"/>
                </a:solidFill>
                <a:latin typeface="Impact" panose="020B0806030902050204" pitchFamily="34" charset="0"/>
              </a:rPr>
              <a:t>the</a:t>
            </a:r>
            <a:r>
              <a:rPr lang="en-US" sz="4000" spc="-120" baseline="0" dirty="0">
                <a:latin typeface="Impact" panose="020B0806030902050204" pitchFamily="34" charset="0"/>
              </a:rPr>
              <a:t> </a:t>
            </a:r>
            <a:r>
              <a:rPr lang="en-US" sz="4000" spc="-120" baseline="0" dirty="0">
                <a:solidFill>
                  <a:srgbClr val="F28411"/>
                </a:solidFill>
                <a:latin typeface="Impact" panose="020B0806030902050204" pitchFamily="34" charset="0"/>
              </a:rPr>
              <a:t>Employer</a:t>
            </a:r>
            <a:r>
              <a:rPr lang="en-US" sz="4000" spc="-120" baseline="0" dirty="0">
                <a:latin typeface="Impact" panose="020B0806030902050204" pitchFamily="34" charset="0"/>
              </a:rPr>
              <a:t> </a:t>
            </a:r>
            <a:r>
              <a:rPr lang="en-US" sz="4000" spc="-120" baseline="0" dirty="0">
                <a:solidFill>
                  <a:schemeClr val="bg1"/>
                </a:solidFill>
                <a:latin typeface="Impact" panose="020B0806030902050204" pitchFamily="34" charset="0"/>
              </a:rPr>
              <a:t>Defense </a:t>
            </a:r>
            <a:r>
              <a:rPr lang="en-US" sz="3600" spc="-100" baseline="0" dirty="0">
                <a:solidFill>
                  <a:schemeClr val="bg1"/>
                </a:solidFill>
                <a:latin typeface="Impact" panose="020B0806030902050204" pitchFamily="34" charset="0"/>
              </a:rPr>
              <a:t>report</a:t>
            </a:r>
            <a:endParaRPr lang="en-US" sz="4000" spc="-100" baseline="0" dirty="0">
              <a:solidFill>
                <a:schemeClr val="bg1"/>
              </a:solidFill>
              <a:latin typeface="Impact" panose="020B0806030902050204" pitchFamily="34" charset="0"/>
            </a:endParaRPr>
          </a:p>
        </p:txBody>
      </p:sp>
      <p:sp>
        <p:nvSpPr>
          <p:cNvPr id="21" name="TextBox 20">
            <a:extLst>
              <a:ext uri="{FF2B5EF4-FFF2-40B4-BE49-F238E27FC236}">
                <a16:creationId xmlns:a16="http://schemas.microsoft.com/office/drawing/2014/main" id="{7C3F26A4-A24E-567F-5409-1BEB1675C49D}"/>
              </a:ext>
            </a:extLst>
          </p:cNvPr>
          <p:cNvSpPr txBox="1"/>
          <p:nvPr userDrawn="1"/>
        </p:nvSpPr>
        <p:spPr>
          <a:xfrm>
            <a:off x="255373" y="4789570"/>
            <a:ext cx="5626444" cy="707886"/>
          </a:xfrm>
          <a:prstGeom prst="rect">
            <a:avLst/>
          </a:prstGeom>
          <a:noFill/>
        </p:spPr>
        <p:txBody>
          <a:bodyPr wrap="square" rtlCol="0">
            <a:spAutoFit/>
          </a:bodyPr>
          <a:lstStyle/>
          <a:p>
            <a:pPr algn="ctr"/>
            <a:r>
              <a:rPr lang="en-US" sz="3600" spc="-100" baseline="0" dirty="0">
                <a:solidFill>
                  <a:schemeClr val="bg1"/>
                </a:solidFill>
                <a:latin typeface="Impact" panose="020B0806030902050204" pitchFamily="34" charset="0"/>
              </a:rPr>
              <a:t>the</a:t>
            </a:r>
            <a:r>
              <a:rPr lang="en-US" sz="4000" spc="-100" baseline="0" dirty="0">
                <a:solidFill>
                  <a:schemeClr val="bg1"/>
                </a:solidFill>
                <a:latin typeface="Impact" panose="020B0806030902050204" pitchFamily="34" charset="0"/>
              </a:rPr>
              <a:t> </a:t>
            </a:r>
            <a:r>
              <a:rPr lang="en-US" sz="4000" spc="-100" baseline="0" dirty="0">
                <a:solidFill>
                  <a:srgbClr val="F28411"/>
                </a:solidFill>
                <a:latin typeface="Impact" panose="020B0806030902050204" pitchFamily="34" charset="0"/>
              </a:rPr>
              <a:t>Cal/OSHA</a:t>
            </a:r>
            <a:r>
              <a:rPr lang="en-US" sz="4000" spc="-100" baseline="0" dirty="0">
                <a:latin typeface="Impact" panose="020B0806030902050204" pitchFamily="34" charset="0"/>
              </a:rPr>
              <a:t> </a:t>
            </a:r>
            <a:r>
              <a:rPr lang="en-US" sz="4000" spc="-100" baseline="0" dirty="0">
                <a:solidFill>
                  <a:schemeClr val="bg1"/>
                </a:solidFill>
                <a:latin typeface="Impact" panose="020B0806030902050204" pitchFamily="34" charset="0"/>
              </a:rPr>
              <a:t>Defense </a:t>
            </a:r>
            <a:r>
              <a:rPr lang="en-US" sz="3600" spc="-100" baseline="0" dirty="0">
                <a:solidFill>
                  <a:schemeClr val="bg1"/>
                </a:solidFill>
                <a:latin typeface="Impact" panose="020B0806030902050204" pitchFamily="34" charset="0"/>
              </a:rPr>
              <a:t>report</a:t>
            </a:r>
            <a:endParaRPr lang="en-US" sz="4000" spc="-100" baseline="0" dirty="0">
              <a:solidFill>
                <a:schemeClr val="bg1"/>
              </a:solidFill>
              <a:latin typeface="Impact" panose="020B0806030902050204" pitchFamily="34" charset="0"/>
            </a:endParaRPr>
          </a:p>
        </p:txBody>
      </p:sp>
      <p:sp>
        <p:nvSpPr>
          <p:cNvPr id="22" name="TextBox 21">
            <a:extLst>
              <a:ext uri="{FF2B5EF4-FFF2-40B4-BE49-F238E27FC236}">
                <a16:creationId xmlns:a16="http://schemas.microsoft.com/office/drawing/2014/main" id="{E1C3B47F-C0B9-6EEF-879A-C3C7BB909440}"/>
              </a:ext>
            </a:extLst>
          </p:cNvPr>
          <p:cNvSpPr txBox="1"/>
          <p:nvPr userDrawn="1"/>
        </p:nvSpPr>
        <p:spPr>
          <a:xfrm>
            <a:off x="6331056" y="4788161"/>
            <a:ext cx="5605870" cy="707886"/>
          </a:xfrm>
          <a:prstGeom prst="rect">
            <a:avLst/>
          </a:prstGeom>
          <a:noFill/>
        </p:spPr>
        <p:txBody>
          <a:bodyPr wrap="square" rtlCol="0">
            <a:spAutoFit/>
          </a:bodyPr>
          <a:lstStyle/>
          <a:p>
            <a:pPr algn="ctr"/>
            <a:r>
              <a:rPr lang="en-US" sz="3600" spc="0" baseline="0" dirty="0">
                <a:solidFill>
                  <a:schemeClr val="bg1"/>
                </a:solidFill>
                <a:latin typeface="Impact" panose="020B0806030902050204" pitchFamily="34" charset="0"/>
              </a:rPr>
              <a:t>the</a:t>
            </a:r>
            <a:r>
              <a:rPr lang="en-US" sz="4000" spc="0" baseline="0" dirty="0">
                <a:latin typeface="Impact" panose="020B0806030902050204" pitchFamily="34" charset="0"/>
              </a:rPr>
              <a:t> </a:t>
            </a:r>
            <a:r>
              <a:rPr lang="en-US" sz="4000" spc="0" baseline="0" dirty="0">
                <a:solidFill>
                  <a:srgbClr val="F28411"/>
                </a:solidFill>
                <a:latin typeface="Impact" panose="020B0806030902050204" pitchFamily="34" charset="0"/>
              </a:rPr>
              <a:t>MSHA</a:t>
            </a:r>
            <a:r>
              <a:rPr lang="en-US" sz="4000" spc="0" baseline="0" dirty="0">
                <a:latin typeface="Impact" panose="020B0806030902050204" pitchFamily="34" charset="0"/>
              </a:rPr>
              <a:t> </a:t>
            </a:r>
            <a:r>
              <a:rPr lang="en-US" sz="4000" spc="0" baseline="0" dirty="0">
                <a:solidFill>
                  <a:schemeClr val="bg1"/>
                </a:solidFill>
                <a:latin typeface="Impact" panose="020B0806030902050204" pitchFamily="34" charset="0"/>
              </a:rPr>
              <a:t>Defense </a:t>
            </a:r>
            <a:r>
              <a:rPr lang="en-US" sz="3600" spc="0" baseline="0" dirty="0">
                <a:solidFill>
                  <a:schemeClr val="bg1"/>
                </a:solidFill>
                <a:latin typeface="Impact" panose="020B0806030902050204" pitchFamily="34" charset="0"/>
              </a:rPr>
              <a:t>report</a:t>
            </a:r>
            <a:endParaRPr lang="en-US" sz="4000" spc="0" baseline="0" dirty="0">
              <a:solidFill>
                <a:schemeClr val="bg1"/>
              </a:solidFill>
              <a:latin typeface="Impact" panose="020B0806030902050204" pitchFamily="34" charset="0"/>
            </a:endParaRPr>
          </a:p>
        </p:txBody>
      </p:sp>
      <p:sp>
        <p:nvSpPr>
          <p:cNvPr id="13" name="TextBox 12">
            <a:extLst>
              <a:ext uri="{FF2B5EF4-FFF2-40B4-BE49-F238E27FC236}">
                <a16:creationId xmlns:a16="http://schemas.microsoft.com/office/drawing/2014/main" id="{D5C8D6BD-58AA-645A-B29D-1651ED47E2E0}"/>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grpSp>
        <p:nvGrpSpPr>
          <p:cNvPr id="4" name="Group 3">
            <a:extLst>
              <a:ext uri="{FF2B5EF4-FFF2-40B4-BE49-F238E27FC236}">
                <a16:creationId xmlns:a16="http://schemas.microsoft.com/office/drawing/2014/main" id="{84D2C762-1EF7-43E7-80C1-2E0D93D333E8}"/>
              </a:ext>
            </a:extLst>
          </p:cNvPr>
          <p:cNvGrpSpPr>
            <a:grpSpLocks noChangeAspect="1"/>
          </p:cNvGrpSpPr>
          <p:nvPr userDrawn="1"/>
        </p:nvGrpSpPr>
        <p:grpSpPr>
          <a:xfrm>
            <a:off x="10124441" y="61669"/>
            <a:ext cx="1607770" cy="1157532"/>
            <a:chOff x="1345324" y="3720662"/>
            <a:chExt cx="1734207" cy="1240221"/>
          </a:xfrm>
          <a:solidFill>
            <a:schemeClr val="bg2"/>
          </a:solidFill>
        </p:grpSpPr>
        <p:sp>
          <p:nvSpPr>
            <p:cNvPr id="5" name="TextBox 4">
              <a:extLst>
                <a:ext uri="{FF2B5EF4-FFF2-40B4-BE49-F238E27FC236}">
                  <a16:creationId xmlns:a16="http://schemas.microsoft.com/office/drawing/2014/main" id="{76C4B5D4-55F1-4028-7B22-151FE731E7EC}"/>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6" name="Picture 5">
              <a:extLst>
                <a:ext uri="{FF2B5EF4-FFF2-40B4-BE49-F238E27FC236}">
                  <a16:creationId xmlns:a16="http://schemas.microsoft.com/office/drawing/2014/main" id="{B4521583-54A0-8E2F-AFA3-2E54223005F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456048" y="3811154"/>
              <a:ext cx="1533780" cy="1059232"/>
            </a:xfrm>
            <a:prstGeom prst="rect">
              <a:avLst/>
            </a:prstGeom>
            <a:grpFill/>
            <a:ln>
              <a:noFill/>
            </a:ln>
          </p:spPr>
        </p:pic>
      </p:grpSp>
    </p:spTree>
    <p:extLst>
      <p:ext uri="{BB962C8B-B14F-4D97-AF65-F5344CB8AC3E}">
        <p14:creationId xmlns:p14="http://schemas.microsoft.com/office/powerpoint/2010/main" val="3657632445"/>
      </p:ext>
    </p:extLst>
  </p:cSld>
  <p:clrMapOvr>
    <a:masterClrMapping/>
  </p:clrMapOvr>
  <p:extLst>
    <p:ext uri="{DCECCB84-F9BA-43D5-87BE-67443E8EF086}">
      <p15:sldGuideLst xmlns:p15="http://schemas.microsoft.com/office/powerpoint/2012/main">
        <p15:guide id="2" pos="528">
          <p15:clr>
            <a:srgbClr val="FBAE40"/>
          </p15:clr>
        </p15:guide>
        <p15:guide id="3" pos="7152">
          <p15:clr>
            <a:srgbClr val="FBAE40"/>
          </p15:clr>
        </p15:guide>
        <p15:guide id="6"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ext Placeholder 18"/>
          <p:cNvSpPr>
            <a:spLocks noGrp="1"/>
          </p:cNvSpPr>
          <p:nvPr>
            <p:ph type="body" sz="quarter" idx="14"/>
          </p:nvPr>
        </p:nvSpPr>
        <p:spPr>
          <a:xfrm>
            <a:off x="914400" y="1725358"/>
            <a:ext cx="10363200" cy="4630992"/>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14400" y="646488"/>
            <a:ext cx="10363200" cy="990600"/>
          </a:xfrm>
        </p:spPr>
        <p:txBody>
          <a:bodyPr>
            <a:normAutofit/>
          </a:bodyPr>
          <a:lstStyle>
            <a:lvl1pPr>
              <a:defRPr lang="en-US" sz="4400" b="1" kern="1200" dirty="0">
                <a:solidFill>
                  <a:srgbClr val="112B5B"/>
                </a:solidFill>
                <a:latin typeface="+mj-lt"/>
                <a:ea typeface="+mn-ea"/>
                <a:cs typeface="+mn-cs"/>
              </a:defRPr>
            </a:lvl1pPr>
          </a:lstStyle>
          <a:p>
            <a:pPr marL="0" lvl="0" indent="0" algn="ctr" defTabSz="914400" rtl="0" eaLnBrk="1" latinLnBrk="0" hangingPunct="1">
              <a:spcBef>
                <a:spcPct val="20000"/>
              </a:spcBef>
              <a:buFontTx/>
              <a:buNone/>
            </a:pPr>
            <a:r>
              <a:rPr lang="en-US" dirty="0"/>
              <a:t>Click to edit Master title style</a:t>
            </a:r>
          </a:p>
        </p:txBody>
      </p:sp>
      <p:sp>
        <p:nvSpPr>
          <p:cNvPr id="2" name="TextBox 1">
            <a:extLst>
              <a:ext uri="{FF2B5EF4-FFF2-40B4-BE49-F238E27FC236}">
                <a16:creationId xmlns:a16="http://schemas.microsoft.com/office/drawing/2014/main" id="{854E0821-EE2C-7B88-80E5-7AA6438025BB}"/>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280583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D601-DBE1-BF73-D56B-59B8BDB9EF0F}"/>
              </a:ext>
            </a:extLst>
          </p:cNvPr>
          <p:cNvSpPr>
            <a:spLocks noGrp="1"/>
          </p:cNvSpPr>
          <p:nvPr>
            <p:ph type="title"/>
          </p:nvPr>
        </p:nvSpPr>
        <p:spPr>
          <a:xfrm>
            <a:off x="381000" y="342901"/>
            <a:ext cx="10972800" cy="876300"/>
          </a:xfrm>
        </p:spPr>
        <p:txBody>
          <a:bodyPr>
            <a:normAutofit/>
          </a:bodyPr>
          <a:lstStyle>
            <a:lvl1pPr algn="l">
              <a:defRPr sz="4000" b="1" cap="none" baseline="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4BA0F62-FE77-E0A9-50A6-A6CA3F0F30D9}"/>
              </a:ext>
            </a:extLst>
          </p:cNvPr>
          <p:cNvSpPr>
            <a:spLocks noGrp="1"/>
          </p:cNvSpPr>
          <p:nvPr>
            <p:ph idx="1"/>
          </p:nvPr>
        </p:nvSpPr>
        <p:spPr>
          <a:xfrm>
            <a:off x="381000" y="1600200"/>
            <a:ext cx="11467393" cy="4876799"/>
          </a:xfrm>
        </p:spPr>
        <p:txBody>
          <a:bodyPr>
            <a:normAutofit/>
          </a:bodyPr>
          <a:lstStyle>
            <a:lvl1pPr>
              <a:defRPr sz="2800">
                <a:solidFill>
                  <a:schemeClr val="tx1">
                    <a:lumMod val="75000"/>
                    <a:lumOff val="25000"/>
                  </a:schemeClr>
                </a:solidFill>
              </a:defRPr>
            </a:lvl1pPr>
            <a:lvl2pPr marL="685800" indent="-228600">
              <a:buFont typeface="Calibri" panose="020F0502020204030204" pitchFamily="34" charset="0"/>
              <a:buChar char="̶"/>
              <a:defRPr sz="2800">
                <a:solidFill>
                  <a:schemeClr val="tx1">
                    <a:lumMod val="75000"/>
                    <a:lumOff val="25000"/>
                  </a:schemeClr>
                </a:solidFill>
              </a:defRPr>
            </a:lvl2pPr>
            <a:lvl3pPr>
              <a:defRPr sz="2800">
                <a:solidFill>
                  <a:schemeClr val="tx1">
                    <a:lumMod val="75000"/>
                    <a:lumOff val="25000"/>
                  </a:schemeClr>
                </a:solidFill>
              </a:defRPr>
            </a:lvl3pPr>
            <a:lvl4pPr marL="1600200" indent="-228600">
              <a:buFont typeface="Calibri" panose="020F0502020204030204" pitchFamily="34" charset="0"/>
              <a:buChar cha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10381893" y="200850"/>
            <a:ext cx="1607770" cy="1157532"/>
            <a:chOff x="1345324" y="3720662"/>
            <a:chExt cx="1734207" cy="1240221"/>
          </a:xfrm>
          <a:solidFill>
            <a:schemeClr val="bg2"/>
          </a:solidFill>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10" name="Picture 9">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56048" y="3811154"/>
              <a:ext cx="1533779" cy="1059232"/>
            </a:xfrm>
            <a:prstGeom prst="rect">
              <a:avLst/>
            </a:prstGeom>
            <a:grpFill/>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214413070"/>
      </p:ext>
    </p:extLst>
  </p:cSld>
  <p:clrMapOvr>
    <a:masterClrMapping/>
  </p:clrMapOvr>
  <p:extLst>
    <p:ext uri="{DCECCB84-F9BA-43D5-87BE-67443E8EF086}">
      <p15:sldGuideLst xmlns:p15="http://schemas.microsoft.com/office/powerpoint/2012/main">
        <p15:guide id="2" pos="528">
          <p15:clr>
            <a:srgbClr val="FBAE40"/>
          </p15:clr>
        </p15:guide>
        <p15:guide id="3" pos="7152">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8D601-DBE1-BF73-D56B-59B8BDB9EF0F}"/>
              </a:ext>
            </a:extLst>
          </p:cNvPr>
          <p:cNvSpPr>
            <a:spLocks noGrp="1"/>
          </p:cNvSpPr>
          <p:nvPr>
            <p:ph type="title"/>
          </p:nvPr>
        </p:nvSpPr>
        <p:spPr>
          <a:xfrm>
            <a:off x="381000" y="342901"/>
            <a:ext cx="10972800" cy="876300"/>
          </a:xfrm>
        </p:spPr>
        <p:txBody>
          <a:bodyPr>
            <a:normAutofit/>
          </a:bodyPr>
          <a:lstStyle>
            <a:lvl1pPr algn="l">
              <a:defRPr sz="4000" b="1" cap="none" baseline="0">
                <a:solidFill>
                  <a:srgbClr val="00206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4BA0F62-FE77-E0A9-50A6-A6CA3F0F30D9}"/>
              </a:ext>
            </a:extLst>
          </p:cNvPr>
          <p:cNvSpPr>
            <a:spLocks noGrp="1"/>
          </p:cNvSpPr>
          <p:nvPr>
            <p:ph idx="1"/>
          </p:nvPr>
        </p:nvSpPr>
        <p:spPr>
          <a:xfrm>
            <a:off x="0" y="1600201"/>
            <a:ext cx="3986075" cy="4762500"/>
          </a:xfrm>
        </p:spPr>
        <p:txBody>
          <a:bodyPr>
            <a:normAutofit/>
          </a:bodyPr>
          <a:lstStyle>
            <a:lvl1pPr>
              <a:defRPr sz="2800">
                <a:solidFill>
                  <a:schemeClr val="tx1">
                    <a:lumMod val="75000"/>
                    <a:lumOff val="25000"/>
                  </a:schemeClr>
                </a:solidFill>
              </a:defRPr>
            </a:lvl1pPr>
            <a:lvl2pPr marL="685800" indent="-228600">
              <a:buFont typeface="Calibri" panose="020F0502020204030204" pitchFamily="34" charset="0"/>
              <a:buChar char="̶"/>
              <a:defRPr sz="2800">
                <a:solidFill>
                  <a:schemeClr val="tx1">
                    <a:lumMod val="75000"/>
                    <a:lumOff val="25000"/>
                  </a:schemeClr>
                </a:solidFill>
              </a:defRPr>
            </a:lvl2pPr>
            <a:lvl3pPr>
              <a:defRPr sz="2800">
                <a:solidFill>
                  <a:schemeClr val="tx1">
                    <a:lumMod val="75000"/>
                    <a:lumOff val="25000"/>
                  </a:schemeClr>
                </a:solidFill>
              </a:defRPr>
            </a:lvl3pPr>
            <a:lvl4pPr marL="1600200" indent="-228600">
              <a:buFont typeface="Calibri" panose="020F0502020204030204" pitchFamily="34" charset="0"/>
              <a:buChar char="̶"/>
              <a:defRPr sz="2800">
                <a:solidFill>
                  <a:schemeClr val="tx1">
                    <a:lumMod val="75000"/>
                    <a:lumOff val="25000"/>
                  </a:schemeClr>
                </a:solidFill>
              </a:defRPr>
            </a:lvl4pPr>
            <a:lvl5pPr>
              <a:defRPr sz="2800">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a:extLst>
              <a:ext uri="{FF2B5EF4-FFF2-40B4-BE49-F238E27FC236}">
                <a16:creationId xmlns:a16="http://schemas.microsoft.com/office/drawing/2014/main" id="{350EA8DC-3F1A-F966-99E2-F571D85735FB}"/>
              </a:ext>
            </a:extLst>
          </p:cNvPr>
          <p:cNvGrpSpPr>
            <a:grpSpLocks noChangeAspect="1"/>
          </p:cNvGrpSpPr>
          <p:nvPr userDrawn="1"/>
        </p:nvGrpSpPr>
        <p:grpSpPr>
          <a:xfrm>
            <a:off x="10381893" y="200850"/>
            <a:ext cx="1607770" cy="1157532"/>
            <a:chOff x="1345324" y="3720662"/>
            <a:chExt cx="1734207" cy="1240221"/>
          </a:xfrm>
          <a:solidFill>
            <a:schemeClr val="bg2"/>
          </a:solidFill>
        </p:grpSpPr>
        <p:sp>
          <p:nvSpPr>
            <p:cNvPr id="9" name="TextBox 8">
              <a:extLst>
                <a:ext uri="{FF2B5EF4-FFF2-40B4-BE49-F238E27FC236}">
                  <a16:creationId xmlns:a16="http://schemas.microsoft.com/office/drawing/2014/main" id="{C8629985-2F8E-4BBB-3B95-973E87B3CC43}"/>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10" name="Picture 9">
              <a:extLst>
                <a:ext uri="{FF2B5EF4-FFF2-40B4-BE49-F238E27FC236}">
                  <a16:creationId xmlns:a16="http://schemas.microsoft.com/office/drawing/2014/main" id="{D94DDEB7-0017-CBD8-89E7-11EBC078D33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56048" y="3811154"/>
              <a:ext cx="1533779" cy="1059232"/>
            </a:xfrm>
            <a:prstGeom prst="rect">
              <a:avLst/>
            </a:prstGeom>
            <a:grpFill/>
            <a:ln>
              <a:noFill/>
            </a:ln>
          </p:spPr>
        </p:pic>
      </p:grpSp>
      <p:sp>
        <p:nvSpPr>
          <p:cNvPr id="11" name="TextBox 10">
            <a:extLst>
              <a:ext uri="{FF2B5EF4-FFF2-40B4-BE49-F238E27FC236}">
                <a16:creationId xmlns:a16="http://schemas.microsoft.com/office/drawing/2014/main" id="{52F2E85D-AF59-0D3E-294E-26A9FE8C76BB}"/>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
        <p:nvSpPr>
          <p:cNvPr id="5" name="Text Placeholder 4">
            <a:extLst>
              <a:ext uri="{FF2B5EF4-FFF2-40B4-BE49-F238E27FC236}">
                <a16:creationId xmlns:a16="http://schemas.microsoft.com/office/drawing/2014/main" id="{50284282-66E7-883C-335C-5037235CC1D8}"/>
              </a:ext>
            </a:extLst>
          </p:cNvPr>
          <p:cNvSpPr>
            <a:spLocks noGrp="1"/>
          </p:cNvSpPr>
          <p:nvPr>
            <p:ph type="body" sz="quarter" idx="10"/>
          </p:nvPr>
        </p:nvSpPr>
        <p:spPr>
          <a:xfrm>
            <a:off x="4349750" y="1600200"/>
            <a:ext cx="7499350" cy="4762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4302808"/>
      </p:ext>
    </p:extLst>
  </p:cSld>
  <p:clrMapOvr>
    <a:masterClrMapping/>
  </p:clrMapOvr>
  <p:extLst>
    <p:ext uri="{DCECCB84-F9BA-43D5-87BE-67443E8EF086}">
      <p15:sldGuideLst xmlns:p15="http://schemas.microsoft.com/office/powerpoint/2012/main">
        <p15:guide id="2" pos="528">
          <p15:clr>
            <a:srgbClr val="FBAE40"/>
          </p15:clr>
        </p15:guide>
        <p15:guide id="3" pos="7152">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273C46-3990-62B3-70BE-D20885195E6F}"/>
              </a:ext>
            </a:extLst>
          </p:cNvPr>
          <p:cNvSpPr>
            <a:spLocks noGrp="1"/>
          </p:cNvSpPr>
          <p:nvPr>
            <p:ph sz="half" idx="1"/>
          </p:nvPr>
        </p:nvSpPr>
        <p:spPr>
          <a:xfrm>
            <a:off x="381000" y="1825625"/>
            <a:ext cx="5638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767A0C-493F-EFD8-588F-B61BD97EE79C}"/>
              </a:ext>
            </a:extLst>
          </p:cNvPr>
          <p:cNvSpPr>
            <a:spLocks noGrp="1"/>
          </p:cNvSpPr>
          <p:nvPr>
            <p:ph sz="half" idx="2"/>
          </p:nvPr>
        </p:nvSpPr>
        <p:spPr>
          <a:xfrm>
            <a:off x="6172200" y="1825625"/>
            <a:ext cx="56769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B5B65B21-9812-376C-37F3-80052FFBF509}"/>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
        <p:nvSpPr>
          <p:cNvPr id="18" name="Title 1">
            <a:extLst>
              <a:ext uri="{FF2B5EF4-FFF2-40B4-BE49-F238E27FC236}">
                <a16:creationId xmlns:a16="http://schemas.microsoft.com/office/drawing/2014/main" id="{06D8DF32-7B0A-F1A4-DD48-6053CD31CB66}"/>
              </a:ext>
            </a:extLst>
          </p:cNvPr>
          <p:cNvSpPr>
            <a:spLocks noGrp="1"/>
          </p:cNvSpPr>
          <p:nvPr>
            <p:ph type="title"/>
          </p:nvPr>
        </p:nvSpPr>
        <p:spPr>
          <a:xfrm>
            <a:off x="381000" y="342901"/>
            <a:ext cx="10972800" cy="876300"/>
          </a:xfrm>
        </p:spPr>
        <p:txBody>
          <a:bodyPr>
            <a:normAutofit/>
          </a:bodyPr>
          <a:lstStyle>
            <a:lvl1pPr algn="l">
              <a:defRPr sz="4000" b="1" cap="none" baseline="0">
                <a:solidFill>
                  <a:srgbClr val="002060"/>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BB812918-BE77-C1FE-ABE7-84AA7875D253}"/>
              </a:ext>
            </a:extLst>
          </p:cNvPr>
          <p:cNvGrpSpPr>
            <a:grpSpLocks noChangeAspect="1"/>
          </p:cNvGrpSpPr>
          <p:nvPr userDrawn="1"/>
        </p:nvGrpSpPr>
        <p:grpSpPr>
          <a:xfrm>
            <a:off x="10124441" y="61669"/>
            <a:ext cx="1607770" cy="1157532"/>
            <a:chOff x="1345324" y="3720662"/>
            <a:chExt cx="1734207" cy="1240221"/>
          </a:xfrm>
          <a:solidFill>
            <a:schemeClr val="bg2"/>
          </a:solidFill>
        </p:grpSpPr>
        <p:sp>
          <p:nvSpPr>
            <p:cNvPr id="5" name="TextBox 4">
              <a:extLst>
                <a:ext uri="{FF2B5EF4-FFF2-40B4-BE49-F238E27FC236}">
                  <a16:creationId xmlns:a16="http://schemas.microsoft.com/office/drawing/2014/main" id="{9730A50C-63A0-65B2-8995-94107DBC65EB}"/>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6" name="Picture 5">
              <a:extLst>
                <a:ext uri="{FF2B5EF4-FFF2-40B4-BE49-F238E27FC236}">
                  <a16:creationId xmlns:a16="http://schemas.microsoft.com/office/drawing/2014/main" id="{4F2AC7D0-E06C-1063-9477-C123AC67B7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6048" y="3811154"/>
              <a:ext cx="1533780" cy="1059232"/>
            </a:xfrm>
            <a:prstGeom prst="rect">
              <a:avLst/>
            </a:prstGeom>
            <a:grpFill/>
            <a:ln>
              <a:noFill/>
            </a:ln>
          </p:spPr>
        </p:pic>
      </p:grpSp>
    </p:spTree>
    <p:extLst>
      <p:ext uri="{BB962C8B-B14F-4D97-AF65-F5344CB8AC3E}">
        <p14:creationId xmlns:p14="http://schemas.microsoft.com/office/powerpoint/2010/main" val="2039508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273C46-3990-62B3-70BE-D20885195E6F}"/>
              </a:ext>
            </a:extLst>
          </p:cNvPr>
          <p:cNvSpPr>
            <a:spLocks noGrp="1"/>
          </p:cNvSpPr>
          <p:nvPr>
            <p:ph sz="half" idx="1"/>
          </p:nvPr>
        </p:nvSpPr>
        <p:spPr>
          <a:xfrm>
            <a:off x="381000" y="1825625"/>
            <a:ext cx="5238565" cy="3060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767A0C-493F-EFD8-588F-B61BD97EE79C}"/>
              </a:ext>
            </a:extLst>
          </p:cNvPr>
          <p:cNvSpPr>
            <a:spLocks noGrp="1"/>
          </p:cNvSpPr>
          <p:nvPr>
            <p:ph sz="half" idx="2"/>
          </p:nvPr>
        </p:nvSpPr>
        <p:spPr>
          <a:xfrm>
            <a:off x="6572434" y="3116061"/>
            <a:ext cx="5276666" cy="30609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B5B65B21-9812-376C-37F3-80052FFBF509}"/>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
        <p:nvSpPr>
          <p:cNvPr id="18" name="Title 1">
            <a:extLst>
              <a:ext uri="{FF2B5EF4-FFF2-40B4-BE49-F238E27FC236}">
                <a16:creationId xmlns:a16="http://schemas.microsoft.com/office/drawing/2014/main" id="{06D8DF32-7B0A-F1A4-DD48-6053CD31CB66}"/>
              </a:ext>
            </a:extLst>
          </p:cNvPr>
          <p:cNvSpPr>
            <a:spLocks noGrp="1"/>
          </p:cNvSpPr>
          <p:nvPr>
            <p:ph type="title"/>
          </p:nvPr>
        </p:nvSpPr>
        <p:spPr>
          <a:xfrm>
            <a:off x="381000" y="342901"/>
            <a:ext cx="10972800" cy="876300"/>
          </a:xfrm>
        </p:spPr>
        <p:txBody>
          <a:bodyPr>
            <a:normAutofit/>
          </a:bodyPr>
          <a:lstStyle>
            <a:lvl1pPr algn="l">
              <a:defRPr sz="4000" b="1" cap="none" baseline="0">
                <a:solidFill>
                  <a:srgbClr val="002060"/>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BB812918-BE77-C1FE-ABE7-84AA7875D253}"/>
              </a:ext>
            </a:extLst>
          </p:cNvPr>
          <p:cNvGrpSpPr>
            <a:grpSpLocks noChangeAspect="1"/>
          </p:cNvGrpSpPr>
          <p:nvPr userDrawn="1"/>
        </p:nvGrpSpPr>
        <p:grpSpPr>
          <a:xfrm>
            <a:off x="10124441" y="61669"/>
            <a:ext cx="1607770" cy="1157532"/>
            <a:chOff x="1345324" y="3720662"/>
            <a:chExt cx="1734207" cy="1240221"/>
          </a:xfrm>
          <a:solidFill>
            <a:schemeClr val="bg2"/>
          </a:solidFill>
        </p:grpSpPr>
        <p:sp>
          <p:nvSpPr>
            <p:cNvPr id="5" name="TextBox 4">
              <a:extLst>
                <a:ext uri="{FF2B5EF4-FFF2-40B4-BE49-F238E27FC236}">
                  <a16:creationId xmlns:a16="http://schemas.microsoft.com/office/drawing/2014/main" id="{9730A50C-63A0-65B2-8995-94107DBC65EB}"/>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6" name="Picture 5">
              <a:extLst>
                <a:ext uri="{FF2B5EF4-FFF2-40B4-BE49-F238E27FC236}">
                  <a16:creationId xmlns:a16="http://schemas.microsoft.com/office/drawing/2014/main" id="{4F2AC7D0-E06C-1063-9477-C123AC67B7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6048" y="3811154"/>
              <a:ext cx="1533780" cy="1059232"/>
            </a:xfrm>
            <a:prstGeom prst="rect">
              <a:avLst/>
            </a:prstGeom>
            <a:grpFill/>
            <a:ln>
              <a:noFill/>
            </a:ln>
          </p:spPr>
        </p:pic>
      </p:grpSp>
      <p:cxnSp>
        <p:nvCxnSpPr>
          <p:cNvPr id="9" name="Straight Connector 8">
            <a:extLst>
              <a:ext uri="{FF2B5EF4-FFF2-40B4-BE49-F238E27FC236}">
                <a16:creationId xmlns:a16="http://schemas.microsoft.com/office/drawing/2014/main" id="{48B2D7CF-2ECD-7A8F-F33B-6EB32BF712DA}"/>
              </a:ext>
            </a:extLst>
          </p:cNvPr>
          <p:cNvCxnSpPr/>
          <p:nvPr userDrawn="1"/>
        </p:nvCxnSpPr>
        <p:spPr>
          <a:xfrm>
            <a:off x="6096000" y="1825625"/>
            <a:ext cx="0" cy="441537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279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2A6CB2-6663-8541-6366-5C74D7DBFC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62111-8B4C-7FD0-CC8C-46A107FA1D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5DE7EA-F5A7-19A1-8625-11B30E0162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32A81D-A829-5ACF-6AB3-170DBCC515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a:extLst>
              <a:ext uri="{FF2B5EF4-FFF2-40B4-BE49-F238E27FC236}">
                <a16:creationId xmlns:a16="http://schemas.microsoft.com/office/drawing/2014/main" id="{A0D6C7B5-D6D4-1DA5-CB78-E7A90083D511}"/>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
        <p:nvSpPr>
          <p:cNvPr id="16" name="Title 1">
            <a:extLst>
              <a:ext uri="{FF2B5EF4-FFF2-40B4-BE49-F238E27FC236}">
                <a16:creationId xmlns:a16="http://schemas.microsoft.com/office/drawing/2014/main" id="{A78D8D94-1675-E525-E40E-0B4638B8E3D5}"/>
              </a:ext>
            </a:extLst>
          </p:cNvPr>
          <p:cNvSpPr>
            <a:spLocks noGrp="1"/>
          </p:cNvSpPr>
          <p:nvPr>
            <p:ph type="title"/>
          </p:nvPr>
        </p:nvSpPr>
        <p:spPr>
          <a:xfrm>
            <a:off x="609600" y="342901"/>
            <a:ext cx="10744200" cy="876300"/>
          </a:xfrm>
        </p:spPr>
        <p:txBody>
          <a:bodyPr>
            <a:normAutofit/>
          </a:bodyPr>
          <a:lstStyle>
            <a:lvl1pPr algn="l">
              <a:defRPr sz="4000" b="1" cap="none" baseline="0">
                <a:solidFill>
                  <a:srgbClr val="002060"/>
                </a:solidFill>
              </a:defRPr>
            </a:lvl1pPr>
          </a:lstStyle>
          <a:p>
            <a:r>
              <a:rPr lang="en-US" dirty="0"/>
              <a:t>Click to edit Master title style</a:t>
            </a:r>
          </a:p>
        </p:txBody>
      </p:sp>
      <p:grpSp>
        <p:nvGrpSpPr>
          <p:cNvPr id="17" name="Group 16">
            <a:extLst>
              <a:ext uri="{FF2B5EF4-FFF2-40B4-BE49-F238E27FC236}">
                <a16:creationId xmlns:a16="http://schemas.microsoft.com/office/drawing/2014/main" id="{BECD8AA8-7456-0A50-4833-DC1CEE4A033B}"/>
              </a:ext>
            </a:extLst>
          </p:cNvPr>
          <p:cNvGrpSpPr>
            <a:grpSpLocks noChangeAspect="1"/>
          </p:cNvGrpSpPr>
          <p:nvPr userDrawn="1"/>
        </p:nvGrpSpPr>
        <p:grpSpPr>
          <a:xfrm>
            <a:off x="10124441" y="61669"/>
            <a:ext cx="1607770" cy="1157532"/>
            <a:chOff x="1345324" y="3720662"/>
            <a:chExt cx="1734207" cy="1240221"/>
          </a:xfrm>
          <a:solidFill>
            <a:schemeClr val="bg2"/>
          </a:solidFill>
        </p:grpSpPr>
        <p:sp>
          <p:nvSpPr>
            <p:cNvPr id="18" name="TextBox 17">
              <a:extLst>
                <a:ext uri="{FF2B5EF4-FFF2-40B4-BE49-F238E27FC236}">
                  <a16:creationId xmlns:a16="http://schemas.microsoft.com/office/drawing/2014/main" id="{16EB19EC-E6B7-055F-2F82-5C83C4AAFF62}"/>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19" name="Picture 18" descr="Text&#10;&#10;Description automatically generated">
              <a:extLst>
                <a:ext uri="{FF2B5EF4-FFF2-40B4-BE49-F238E27FC236}">
                  <a16:creationId xmlns:a16="http://schemas.microsoft.com/office/drawing/2014/main" id="{0110A1D3-C544-662F-6468-40A59D4D3F0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6048" y="3807454"/>
              <a:ext cx="1533780" cy="1066635"/>
            </a:xfrm>
            <a:prstGeom prst="rect">
              <a:avLst/>
            </a:prstGeom>
            <a:grpFill/>
            <a:ln>
              <a:noFill/>
            </a:ln>
          </p:spPr>
        </p:pic>
      </p:grpSp>
    </p:spTree>
    <p:extLst>
      <p:ext uri="{BB962C8B-B14F-4D97-AF65-F5344CB8AC3E}">
        <p14:creationId xmlns:p14="http://schemas.microsoft.com/office/powerpoint/2010/main" val="940389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F03B85-E75F-632E-F98F-CE3FB746C752}"/>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    ALL RIGHTS RESERVED   |    ATTORNEY ADVERTISING   |   CONNMACIEL.COM </a:t>
            </a:r>
            <a:endParaRPr kumimoji="0" lang="en-US" sz="1000" b="0" i="0" u="none" strike="noStrike" kern="0" cap="none" spc="0" normalizeH="0" baseline="0" noProof="0" dirty="0">
              <a:ln>
                <a:noFill/>
              </a:ln>
              <a:solidFill>
                <a:prstClr val="white"/>
              </a:solidFill>
              <a:effectLst/>
              <a:uLnTx/>
              <a:uFillTx/>
            </a:endParaRPr>
          </a:p>
        </p:txBody>
      </p:sp>
      <p:sp>
        <p:nvSpPr>
          <p:cNvPr id="12" name="Title 1">
            <a:extLst>
              <a:ext uri="{FF2B5EF4-FFF2-40B4-BE49-F238E27FC236}">
                <a16:creationId xmlns:a16="http://schemas.microsoft.com/office/drawing/2014/main" id="{D8DA4E10-2C62-DCE8-EF28-AC3D61E35EDC}"/>
              </a:ext>
            </a:extLst>
          </p:cNvPr>
          <p:cNvSpPr>
            <a:spLocks noGrp="1"/>
          </p:cNvSpPr>
          <p:nvPr>
            <p:ph type="title"/>
          </p:nvPr>
        </p:nvSpPr>
        <p:spPr>
          <a:xfrm>
            <a:off x="609600" y="342901"/>
            <a:ext cx="10744200" cy="876300"/>
          </a:xfrm>
        </p:spPr>
        <p:txBody>
          <a:bodyPr>
            <a:normAutofit/>
          </a:bodyPr>
          <a:lstStyle>
            <a:lvl1pPr algn="l">
              <a:defRPr sz="4000" b="1" cap="none" baseline="0">
                <a:solidFill>
                  <a:srgbClr val="002060"/>
                </a:solidFill>
              </a:defRPr>
            </a:lvl1pPr>
          </a:lstStyle>
          <a:p>
            <a:r>
              <a:rPr lang="en-US" dirty="0"/>
              <a:t>Click to edit Master title style</a:t>
            </a:r>
          </a:p>
        </p:txBody>
      </p:sp>
      <p:grpSp>
        <p:nvGrpSpPr>
          <p:cNvPr id="2" name="Group 1">
            <a:extLst>
              <a:ext uri="{FF2B5EF4-FFF2-40B4-BE49-F238E27FC236}">
                <a16:creationId xmlns:a16="http://schemas.microsoft.com/office/drawing/2014/main" id="{556BC1AE-2857-1586-EC47-231EF22B3C7E}"/>
              </a:ext>
            </a:extLst>
          </p:cNvPr>
          <p:cNvGrpSpPr>
            <a:grpSpLocks noChangeAspect="1"/>
          </p:cNvGrpSpPr>
          <p:nvPr userDrawn="1"/>
        </p:nvGrpSpPr>
        <p:grpSpPr>
          <a:xfrm>
            <a:off x="10124441" y="61669"/>
            <a:ext cx="1607770" cy="1157532"/>
            <a:chOff x="1345324" y="3720662"/>
            <a:chExt cx="1734207" cy="1240221"/>
          </a:xfrm>
          <a:solidFill>
            <a:schemeClr val="bg2"/>
          </a:solidFill>
        </p:grpSpPr>
        <p:sp>
          <p:nvSpPr>
            <p:cNvPr id="3" name="TextBox 2">
              <a:extLst>
                <a:ext uri="{FF2B5EF4-FFF2-40B4-BE49-F238E27FC236}">
                  <a16:creationId xmlns:a16="http://schemas.microsoft.com/office/drawing/2014/main" id="{B4CF2B23-BA5A-F7F1-1FDD-EC252677B1A9}"/>
                </a:ext>
              </a:extLst>
            </p:cNvPr>
            <p:cNvSpPr txBox="1"/>
            <p:nvPr userDrawn="1"/>
          </p:nvSpPr>
          <p:spPr>
            <a:xfrm>
              <a:off x="1345324" y="3720662"/>
              <a:ext cx="1734207" cy="1240221"/>
            </a:xfrm>
            <a:prstGeom prst="rect">
              <a:avLst/>
            </a:prstGeom>
            <a:grpFill/>
            <a:ln>
              <a:noFill/>
            </a:ln>
          </p:spPr>
          <p:txBody>
            <a:bodyPr wrap="square" rtlCol="0">
              <a:spAutoFit/>
            </a:bodyPr>
            <a:lstStyle/>
            <a:p>
              <a:endParaRPr lang="en-US" dirty="0"/>
            </a:p>
          </p:txBody>
        </p:sp>
        <p:pic>
          <p:nvPicPr>
            <p:cNvPr id="4" name="Picture 3">
              <a:extLst>
                <a:ext uri="{FF2B5EF4-FFF2-40B4-BE49-F238E27FC236}">
                  <a16:creationId xmlns:a16="http://schemas.microsoft.com/office/drawing/2014/main" id="{13250E2B-32B3-F1B4-2380-C7AF3AB9AE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456048" y="3811154"/>
              <a:ext cx="1533780" cy="1059232"/>
            </a:xfrm>
            <a:prstGeom prst="rect">
              <a:avLst/>
            </a:prstGeom>
            <a:grpFill/>
            <a:ln>
              <a:noFill/>
            </a:ln>
          </p:spPr>
        </p:pic>
      </p:grpSp>
    </p:spTree>
    <p:extLst>
      <p:ext uri="{BB962C8B-B14F-4D97-AF65-F5344CB8AC3E}">
        <p14:creationId xmlns:p14="http://schemas.microsoft.com/office/powerpoint/2010/main" val="2464294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36C76F-B59C-F55E-D095-B391F9D5CDFF}"/>
              </a:ext>
            </a:extLst>
          </p:cNvPr>
          <p:cNvSpPr>
            <a:spLocks noGrp="1"/>
          </p:cNvSpPr>
          <p:nvPr>
            <p:ph type="dt" sz="half" idx="10"/>
          </p:nvPr>
        </p:nvSpPr>
        <p:spPr/>
        <p:txBody>
          <a:bodyPr/>
          <a:lstStyle/>
          <a:p>
            <a:fld id="{ABA1104C-01C1-46EB-94FC-CBF769B334E8}" type="datetimeFigureOut">
              <a:rPr lang="en-US" smtClean="0"/>
              <a:t>4/30/2024</a:t>
            </a:fld>
            <a:endParaRPr lang="en-US" dirty="0"/>
          </a:p>
        </p:txBody>
      </p:sp>
      <p:sp>
        <p:nvSpPr>
          <p:cNvPr id="3" name="Footer Placeholder 2">
            <a:extLst>
              <a:ext uri="{FF2B5EF4-FFF2-40B4-BE49-F238E27FC236}">
                <a16:creationId xmlns:a16="http://schemas.microsoft.com/office/drawing/2014/main" id="{C0408253-C6E4-D4A2-92C1-ABCB53A937A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54C2C8-4190-4551-8F6F-AA387BEB361F}"/>
              </a:ext>
            </a:extLst>
          </p:cNvPr>
          <p:cNvSpPr>
            <a:spLocks noGrp="1"/>
          </p:cNvSpPr>
          <p:nvPr>
            <p:ph type="sldNum" sz="quarter" idx="12"/>
          </p:nvPr>
        </p:nvSpPr>
        <p:spPr/>
        <p:txBody>
          <a:bodyPr/>
          <a:lstStyle/>
          <a:p>
            <a:fld id="{0FF47217-0BB0-40A1-B366-2D2C750E4DBA}" type="slidenum">
              <a:rPr lang="en-US" smtClean="0"/>
              <a:t>‹#›</a:t>
            </a:fld>
            <a:endParaRPr lang="en-US" dirty="0"/>
          </a:p>
        </p:txBody>
      </p:sp>
    </p:spTree>
    <p:extLst>
      <p:ext uri="{BB962C8B-B14F-4D97-AF65-F5344CB8AC3E}">
        <p14:creationId xmlns:p14="http://schemas.microsoft.com/office/powerpoint/2010/main" val="425137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CBF35-749B-AB32-79E4-5E7A4345EDF3}"/>
              </a:ext>
            </a:extLst>
          </p:cNvPr>
          <p:cNvSpPr>
            <a:spLocks noGrp="1"/>
          </p:cNvSpPr>
          <p:nvPr>
            <p:ph type="title"/>
          </p:nvPr>
        </p:nvSpPr>
        <p:spPr>
          <a:xfrm>
            <a:off x="838200" y="357033"/>
            <a:ext cx="10515600" cy="8540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C4124F6-5748-7EED-6C11-4A071E52A23F}"/>
              </a:ext>
            </a:extLst>
          </p:cNvPr>
          <p:cNvSpPr>
            <a:spLocks noGrp="1"/>
          </p:cNvSpPr>
          <p:nvPr>
            <p:ph type="body" idx="1"/>
          </p:nvPr>
        </p:nvSpPr>
        <p:spPr>
          <a:xfrm>
            <a:off x="378941" y="1600200"/>
            <a:ext cx="11458832" cy="48926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DDB797-50A2-5803-E6A9-74DA017F9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1104C-01C1-46EB-94FC-CBF769B334E8}" type="datetimeFigureOut">
              <a:rPr lang="en-US" smtClean="0"/>
              <a:t>4/30/2024</a:t>
            </a:fld>
            <a:endParaRPr lang="en-US" dirty="0"/>
          </a:p>
        </p:txBody>
      </p:sp>
      <p:sp>
        <p:nvSpPr>
          <p:cNvPr id="5" name="Footer Placeholder 4">
            <a:extLst>
              <a:ext uri="{FF2B5EF4-FFF2-40B4-BE49-F238E27FC236}">
                <a16:creationId xmlns:a16="http://schemas.microsoft.com/office/drawing/2014/main" id="{DE342FB4-8149-8352-4F82-0A91D6659A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891E54E-8404-BC32-36B5-955A15F4F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47217-0BB0-40A1-B366-2D2C750E4DBA}" type="slidenum">
              <a:rPr lang="en-US" smtClean="0"/>
              <a:t>‹#›</a:t>
            </a:fld>
            <a:endParaRPr lang="en-US" dirty="0"/>
          </a:p>
        </p:txBody>
      </p:sp>
      <p:sp>
        <p:nvSpPr>
          <p:cNvPr id="7" name="TextBox 6">
            <a:extLst>
              <a:ext uri="{FF2B5EF4-FFF2-40B4-BE49-F238E27FC236}">
                <a16:creationId xmlns:a16="http://schemas.microsoft.com/office/drawing/2014/main" id="{88809061-CA78-5647-E725-86852F7A9C9B}"/>
              </a:ext>
            </a:extLst>
          </p:cNvPr>
          <p:cNvSpPr txBox="1"/>
          <p:nvPr userDrawn="1"/>
        </p:nvSpPr>
        <p:spPr>
          <a:xfrm>
            <a:off x="-1" y="6629135"/>
            <a:ext cx="12192001" cy="246221"/>
          </a:xfrm>
          <a:prstGeom prst="rect">
            <a:avLst/>
          </a:prstGeom>
          <a:solidFill>
            <a:schemeClr val="accent5"/>
          </a:solidFill>
        </p:spPr>
        <p:txBody>
          <a:bodyPr wrap="square" rtlCol="0">
            <a:spAutoFit/>
          </a:bodyPr>
          <a:lstStyle/>
          <a:p>
            <a:pPr marL="0" marR="0" lvl="0" indent="0" defTabSz="457200" eaLnBrk="1" fontAlgn="auto" latinLnBrk="0" hangingPunct="1">
              <a:lnSpc>
                <a:spcPts val="12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rPr>
              <a:t>© 2024 </a:t>
            </a:r>
            <a:r>
              <a:rPr kumimoji="0" lang="en-US" sz="1000" b="0" i="0" u="none" strike="noStrike" kern="0" cap="small" spc="0" normalizeH="0" baseline="0" noProof="0" dirty="0">
                <a:ln>
                  <a:noFill/>
                </a:ln>
                <a:solidFill>
                  <a:prstClr val="white"/>
                </a:solidFill>
                <a:effectLst/>
                <a:uLnTx/>
                <a:uFillTx/>
              </a:rPr>
              <a:t>Conn Maciel Carey LLP      All Rights Reserved     Attorney Advertising				           www.connmaciel.com </a:t>
            </a:r>
            <a:endParaRPr kumimoji="0" lang="en-US" sz="10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35392977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68" r:id="rId4"/>
    <p:sldLayoutId id="2147483748" r:id="rId5"/>
    <p:sldLayoutId id="2147483767"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5" r:id="rId18"/>
    <p:sldLayoutId id="2147483766" r:id="rId19"/>
    <p:sldLayoutId id="2147483763" r:id="rId20"/>
    <p:sldLayoutId id="2147483764" r:id="rId21"/>
  </p:sldLayoutIdLst>
  <p:txStyles>
    <p:titleStyle>
      <a:lvl1pPr algn="ctr" defTabSz="914400" rtl="0" eaLnBrk="1" latinLnBrk="0" hangingPunct="1">
        <a:lnSpc>
          <a:spcPct val="90000"/>
        </a:lnSpc>
        <a:spcBef>
          <a:spcPct val="0"/>
        </a:spcBef>
        <a:buNone/>
        <a:defRPr sz="4000" b="1" kern="1200" cap="none" baseline="0">
          <a:solidFill>
            <a:schemeClr val="accent6"/>
          </a:solidFill>
          <a:latin typeface="+mn-lt"/>
          <a:ea typeface="+mj-ea"/>
          <a:cs typeface="+mj-cs"/>
        </a:defRPr>
      </a:lvl1pPr>
    </p:titleStyle>
    <p:bodyStyle>
      <a:lvl1pPr marL="228600" indent="-228600" algn="l" defTabSz="914400" rtl="0" eaLnBrk="1" latinLnBrk="0" hangingPunct="1">
        <a:lnSpc>
          <a:spcPct val="100000"/>
        </a:lnSpc>
        <a:spcBef>
          <a:spcPts val="1000"/>
        </a:spcBef>
        <a:spcAft>
          <a:spcPts val="900"/>
        </a:spcAft>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00000"/>
        </a:lnSpc>
        <a:spcBef>
          <a:spcPts val="500"/>
        </a:spcBef>
        <a:spcAft>
          <a:spcPts val="900"/>
        </a:spcAft>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900"/>
        </a:spcAft>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900"/>
        </a:spcAft>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900"/>
        </a:spcAft>
        <a:buFont typeface="Arial" panose="020B0604020202020204" pitchFamily="34" charset="0"/>
        <a:buChar char="•"/>
        <a:defRPr sz="2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528">
          <p15:clr>
            <a:srgbClr val="F26B43"/>
          </p15:clr>
        </p15:guide>
        <p15:guide id="4" pos="7152">
          <p15:clr>
            <a:srgbClr val="F26B43"/>
          </p15:clr>
        </p15:guide>
        <p15:guide id="5" orient="horz" pos="1008">
          <p15:clr>
            <a:srgbClr val="F26B43"/>
          </p15:clr>
        </p15:guide>
        <p15:guide id="6" orient="horz" pos="4008">
          <p15:clr>
            <a:srgbClr val="F26B43"/>
          </p15:clr>
        </p15:guide>
        <p15:guide id="7" pos="240">
          <p15:clr>
            <a:srgbClr val="F26B43"/>
          </p15:clr>
        </p15:guide>
        <p15:guide id="8" pos="7464">
          <p15:clr>
            <a:srgbClr val="F26B43"/>
          </p15:clr>
        </p15:guide>
        <p15:guide id="9" orient="horz" pos="216">
          <p15:clr>
            <a:srgbClr val="F26B43"/>
          </p15:clr>
        </p15:guide>
        <p15:guide id="10" orient="horz" pos="7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mailto:rconn@connmaciel.com" TargetMode="Externa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hyperlink" Target="mailto:achavez@connmaciel.com"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rconn@connmaciel.com" TargetMode="External"/><Relationship Id="rId2" Type="http://schemas.openxmlformats.org/officeDocument/2006/relationships/image" Target="../media/image15.png"/><Relationship Id="rId1" Type="http://schemas.openxmlformats.org/officeDocument/2006/relationships/slideLayout" Target="../slideLayouts/slideLayout3.xml"/><Relationship Id="rId4" Type="http://schemas.openxmlformats.org/officeDocument/2006/relationships/hyperlink" Target="https://www.connmaciel.com/r-conn"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ilto:achavez@connmaciel.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https://www.connmaciel.com/chavez" TargetMode="Externa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1E698DE7-7433-5214-34AB-8FEC7F947E1A}"/>
              </a:ext>
            </a:extLst>
          </p:cNvPr>
          <p:cNvSpPr txBox="1"/>
          <p:nvPr/>
        </p:nvSpPr>
        <p:spPr>
          <a:xfrm>
            <a:off x="403639" y="263845"/>
            <a:ext cx="9452541" cy="1569660"/>
          </a:xfrm>
          <a:prstGeom prst="rect">
            <a:avLst/>
          </a:prstGeom>
          <a:noFill/>
        </p:spPr>
        <p:txBody>
          <a:bodyPr wrap="square" rtlCol="0">
            <a:spAutoFit/>
          </a:bodyPr>
          <a:lstStyle/>
          <a:p>
            <a:r>
              <a:rPr lang="en-US" sz="4800" dirty="0">
                <a:solidFill>
                  <a:schemeClr val="tx2"/>
                </a:solidFill>
                <a:latin typeface="Impact" panose="020B0806030902050204" pitchFamily="34" charset="0"/>
              </a:rPr>
              <a:t>California Grocers Association</a:t>
            </a:r>
          </a:p>
          <a:p>
            <a:r>
              <a:rPr lang="en-US" sz="4800" dirty="0">
                <a:solidFill>
                  <a:schemeClr val="tx2"/>
                </a:solidFill>
                <a:latin typeface="Impact" panose="020B0806030902050204" pitchFamily="34" charset="0"/>
              </a:rPr>
              <a:t>Educational Foundation</a:t>
            </a:r>
          </a:p>
        </p:txBody>
      </p:sp>
      <p:sp>
        <p:nvSpPr>
          <p:cNvPr id="10" name="Rectangle 9">
            <a:extLst>
              <a:ext uri="{FF2B5EF4-FFF2-40B4-BE49-F238E27FC236}">
                <a16:creationId xmlns:a16="http://schemas.microsoft.com/office/drawing/2014/main" id="{F48376F1-8860-3D31-22AE-B3A70A80301E}"/>
              </a:ext>
            </a:extLst>
          </p:cNvPr>
          <p:cNvSpPr/>
          <p:nvPr/>
        </p:nvSpPr>
        <p:spPr>
          <a:xfrm>
            <a:off x="0" y="1833810"/>
            <a:ext cx="12192000" cy="311332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6FFFF73-6DF8-CB5C-51C2-B020EC772B9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0206759" y="351963"/>
            <a:ext cx="1738186" cy="1208469"/>
          </a:xfrm>
          <a:prstGeom prst="rect">
            <a:avLst/>
          </a:prstGeom>
        </p:spPr>
      </p:pic>
      <p:sp>
        <p:nvSpPr>
          <p:cNvPr id="5" name="Title 1">
            <a:extLst>
              <a:ext uri="{FF2B5EF4-FFF2-40B4-BE49-F238E27FC236}">
                <a16:creationId xmlns:a16="http://schemas.microsoft.com/office/drawing/2014/main" id="{B9BAB486-8FB2-1370-EC00-9F0623F5CB8A}"/>
              </a:ext>
            </a:extLst>
          </p:cNvPr>
          <p:cNvSpPr txBox="1">
            <a:spLocks/>
          </p:cNvSpPr>
          <p:nvPr/>
        </p:nvSpPr>
        <p:spPr>
          <a:xfrm>
            <a:off x="4383631" y="2420815"/>
            <a:ext cx="7562184" cy="2016370"/>
          </a:xfrm>
          <a:prstGeom prst="rect">
            <a:avLst/>
          </a:prstGeom>
        </p:spPr>
        <p:txBody>
          <a:bodyPr>
            <a:normAutofit fontScale="97500"/>
          </a:bodyPr>
          <a:lstStyle>
            <a:lvl1pPr algn="ctr" defTabSz="914400" rtl="0" eaLnBrk="1" latinLnBrk="0" hangingPunct="1">
              <a:lnSpc>
                <a:spcPct val="90000"/>
              </a:lnSpc>
              <a:spcBef>
                <a:spcPct val="0"/>
              </a:spcBef>
              <a:buNone/>
              <a:defRPr sz="4000" b="1" kern="1200" cap="none" baseline="0">
                <a:solidFill>
                  <a:schemeClr val="accent6"/>
                </a:solidFill>
                <a:latin typeface="+mn-lt"/>
                <a:ea typeface="+mj-ea"/>
                <a:cs typeface="+mj-cs"/>
              </a:defRPr>
            </a:lvl1pPr>
          </a:lstStyle>
          <a:p>
            <a:pPr algn="l"/>
            <a:r>
              <a:rPr lang="en-US" sz="4400" b="0" spc="-20" dirty="0">
                <a:solidFill>
                  <a:schemeClr val="bg1"/>
                </a:solidFill>
                <a:latin typeface="Calibri" panose="020F0502020204030204" pitchFamily="34" charset="0"/>
              </a:rPr>
              <a:t>Workplace Violence Prevention: What You Need to Know </a:t>
            </a:r>
            <a:endParaRPr lang="en-US" sz="3600" b="0" dirty="0">
              <a:solidFill>
                <a:schemeClr val="bg1"/>
              </a:solidFill>
            </a:endParaRPr>
          </a:p>
        </p:txBody>
      </p:sp>
      <p:sp>
        <p:nvSpPr>
          <p:cNvPr id="6" name="Subtitle 2">
            <a:extLst>
              <a:ext uri="{FF2B5EF4-FFF2-40B4-BE49-F238E27FC236}">
                <a16:creationId xmlns:a16="http://schemas.microsoft.com/office/drawing/2014/main" id="{1803E5E3-092C-4288-832B-1AEE841EF49A}"/>
              </a:ext>
            </a:extLst>
          </p:cNvPr>
          <p:cNvSpPr txBox="1">
            <a:spLocks/>
          </p:cNvSpPr>
          <p:nvPr/>
        </p:nvSpPr>
        <p:spPr>
          <a:xfrm>
            <a:off x="4383631" y="3860454"/>
            <a:ext cx="2965939" cy="4760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bg1"/>
                </a:solidFill>
              </a:rPr>
              <a:t>May 1, 2024</a:t>
            </a:r>
          </a:p>
        </p:txBody>
      </p:sp>
      <p:pic>
        <p:nvPicPr>
          <p:cNvPr id="11" name="Picture 10">
            <a:extLst>
              <a:ext uri="{FF2B5EF4-FFF2-40B4-BE49-F238E27FC236}">
                <a16:creationId xmlns:a16="http://schemas.microsoft.com/office/drawing/2014/main" id="{97657835-ED3F-0092-AD74-711E9ECDFA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1833199"/>
            <a:ext cx="4095093" cy="3104026"/>
          </a:xfrm>
          <a:prstGeom prst="rect">
            <a:avLst/>
          </a:prstGeom>
        </p:spPr>
      </p:pic>
      <p:cxnSp>
        <p:nvCxnSpPr>
          <p:cNvPr id="13" name="Straight Connector 12">
            <a:extLst>
              <a:ext uri="{FF2B5EF4-FFF2-40B4-BE49-F238E27FC236}">
                <a16:creationId xmlns:a16="http://schemas.microsoft.com/office/drawing/2014/main" id="{A4FC20B3-FFB0-AEE6-FC2C-BA1DC3339774}"/>
              </a:ext>
            </a:extLst>
          </p:cNvPr>
          <p:cNvCxnSpPr>
            <a:cxnSpLocks/>
          </p:cNvCxnSpPr>
          <p:nvPr/>
        </p:nvCxnSpPr>
        <p:spPr>
          <a:xfrm>
            <a:off x="4448907" y="3709332"/>
            <a:ext cx="6904893"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7A2C2B1-3467-81AB-C4ED-B163AABFE76C}"/>
              </a:ext>
            </a:extLst>
          </p:cNvPr>
          <p:cNvGraphicFramePr>
            <a:graphicFrameLocks noGrp="1"/>
          </p:cNvGraphicFramePr>
          <p:nvPr>
            <p:extLst>
              <p:ext uri="{D42A27DB-BD31-4B8C-83A1-F6EECF244321}">
                <p14:modId xmlns:p14="http://schemas.microsoft.com/office/powerpoint/2010/main" val="961300031"/>
              </p:ext>
            </p:extLst>
          </p:nvPr>
        </p:nvGraphicFramePr>
        <p:xfrm>
          <a:off x="2834151" y="5326701"/>
          <a:ext cx="6064898" cy="792480"/>
        </p:xfrm>
        <a:graphic>
          <a:graphicData uri="http://schemas.openxmlformats.org/drawingml/2006/table">
            <a:tbl>
              <a:tblPr firstRow="1" bandRow="1">
                <a:tableStyleId>{5C22544A-7EE6-4342-B048-85BDC9FD1C3A}</a:tableStyleId>
              </a:tblPr>
              <a:tblGrid>
                <a:gridCol w="3032449">
                  <a:extLst>
                    <a:ext uri="{9D8B030D-6E8A-4147-A177-3AD203B41FA5}">
                      <a16:colId xmlns:a16="http://schemas.microsoft.com/office/drawing/2014/main" val="2691392198"/>
                    </a:ext>
                  </a:extLst>
                </a:gridCol>
                <a:gridCol w="3032449">
                  <a:extLst>
                    <a:ext uri="{9D8B030D-6E8A-4147-A177-3AD203B41FA5}">
                      <a16:colId xmlns:a16="http://schemas.microsoft.com/office/drawing/2014/main" val="2288467928"/>
                    </a:ext>
                  </a:extLst>
                </a:gridCol>
              </a:tblGrid>
              <a:tr h="557049">
                <a:tc>
                  <a:txBody>
                    <a:bodyPr/>
                    <a:lstStyle/>
                    <a:p>
                      <a:pPr algn="ctr"/>
                      <a:r>
                        <a:rPr lang="en-US" sz="2800" dirty="0">
                          <a:solidFill>
                            <a:schemeClr val="accent5"/>
                          </a:solidFill>
                        </a:rPr>
                        <a:t>Rachel L. Conn</a:t>
                      </a:r>
                    </a:p>
                    <a:p>
                      <a:pPr algn="ctr"/>
                      <a:r>
                        <a:rPr lang="en-US" dirty="0">
                          <a:solidFill>
                            <a:schemeClr val="accent6"/>
                          </a:solidFill>
                        </a:rPr>
                        <a:t>Chair, California Practice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dirty="0">
                          <a:solidFill>
                            <a:schemeClr val="accent5"/>
                          </a:solidFill>
                        </a:rPr>
                        <a:t>Andrea O. Chavez</a:t>
                      </a:r>
                    </a:p>
                    <a:p>
                      <a:pPr algn="ctr"/>
                      <a:r>
                        <a:rPr lang="en-US" dirty="0">
                          <a:solidFill>
                            <a:schemeClr val="accent6"/>
                          </a:solidFill>
                        </a:rPr>
                        <a:t>Senior Counsel</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7195064"/>
                  </a:ext>
                </a:extLst>
              </a:tr>
            </a:tbl>
          </a:graphicData>
        </a:graphic>
      </p:graphicFrame>
    </p:spTree>
    <p:extLst>
      <p:ext uri="{BB962C8B-B14F-4D97-AF65-F5344CB8AC3E}">
        <p14:creationId xmlns:p14="http://schemas.microsoft.com/office/powerpoint/2010/main" val="1797553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F871-9611-B9CF-A7C4-AF13D51950B4}"/>
              </a:ext>
            </a:extLst>
          </p:cNvPr>
          <p:cNvSpPr>
            <a:spLocks noGrp="1"/>
          </p:cNvSpPr>
          <p:nvPr>
            <p:ph type="title"/>
          </p:nvPr>
        </p:nvSpPr>
        <p:spPr/>
        <p:txBody>
          <a:bodyPr>
            <a:normAutofit/>
          </a:bodyPr>
          <a:lstStyle/>
          <a:p>
            <a:r>
              <a:rPr lang="en-US" sz="3800" spc="-40" dirty="0"/>
              <a:t>SB 553 – Workplace Violence Definitions (cont.)</a:t>
            </a:r>
          </a:p>
        </p:txBody>
      </p:sp>
      <p:sp>
        <p:nvSpPr>
          <p:cNvPr id="3" name="Content Placeholder 2">
            <a:extLst>
              <a:ext uri="{FF2B5EF4-FFF2-40B4-BE49-F238E27FC236}">
                <a16:creationId xmlns:a16="http://schemas.microsoft.com/office/drawing/2014/main" id="{80AA7354-1EFD-6D0B-8A52-A160C55D2502}"/>
              </a:ext>
            </a:extLst>
          </p:cNvPr>
          <p:cNvSpPr>
            <a:spLocks noGrp="1"/>
          </p:cNvSpPr>
          <p:nvPr>
            <p:ph idx="1"/>
          </p:nvPr>
        </p:nvSpPr>
        <p:spPr/>
        <p:txBody>
          <a:bodyPr>
            <a:normAutofit fontScale="92500"/>
          </a:bodyPr>
          <a:lstStyle/>
          <a:p>
            <a:pPr marL="285750" indent="-285750" fontAlgn="base">
              <a:lnSpc>
                <a:spcPts val="3000"/>
              </a:lnSpc>
              <a:spcAft>
                <a:spcPts val="1800"/>
              </a:spcAft>
              <a:buFont typeface="Arial" panose="020B0604020202020204" pitchFamily="34" charset="0"/>
              <a:buChar char="•"/>
            </a:pPr>
            <a:r>
              <a:rPr lang="en-US" sz="2550" b="1" dirty="0">
                <a:solidFill>
                  <a:schemeClr val="tx1">
                    <a:lumMod val="85000"/>
                    <a:lumOff val="15000"/>
                  </a:schemeClr>
                </a:solidFill>
                <a:effectLst/>
                <a:latin typeface="Calibri" panose="020F0502020204030204" pitchFamily="34" charset="0"/>
              </a:rPr>
              <a:t>“Threat of violence”</a:t>
            </a:r>
            <a:r>
              <a:rPr lang="en-US" sz="2550" dirty="0">
                <a:solidFill>
                  <a:schemeClr val="tx1">
                    <a:lumMod val="85000"/>
                    <a:lumOff val="15000"/>
                  </a:schemeClr>
                </a:solidFill>
                <a:effectLst/>
                <a:latin typeface="Calibri" panose="020F0502020204030204" pitchFamily="34" charset="0"/>
              </a:rPr>
              <a:t> </a:t>
            </a:r>
            <a:r>
              <a:rPr lang="en-US" sz="2550" b="1" dirty="0">
                <a:solidFill>
                  <a:schemeClr val="tx1">
                    <a:lumMod val="85000"/>
                    <a:lumOff val="15000"/>
                  </a:schemeClr>
                </a:solidFill>
                <a:effectLst/>
                <a:latin typeface="Calibri" panose="020F0502020204030204" pitchFamily="34" charset="0"/>
              </a:rPr>
              <a:t>=</a:t>
            </a:r>
            <a:r>
              <a:rPr lang="en-US" sz="2550" dirty="0">
                <a:solidFill>
                  <a:schemeClr val="tx1">
                    <a:lumMod val="85000"/>
                    <a:lumOff val="15000"/>
                  </a:schemeClr>
                </a:solidFill>
                <a:effectLst/>
                <a:latin typeface="Calibri" panose="020F0502020204030204" pitchFamily="34" charset="0"/>
              </a:rPr>
              <a:t> any verbal or written statement, including texts, electronic messages, social media messages, or other online posts, or any behavioral or physical conduct that conveys or reasonably could be perceived to convey intent to cause or place someone in fear of physical harm, and that serves no legitimate purpose.</a:t>
            </a:r>
            <a:endParaRPr lang="en-US" sz="2550" dirty="0">
              <a:solidFill>
                <a:schemeClr val="tx1">
                  <a:lumMod val="85000"/>
                  <a:lumOff val="15000"/>
                </a:schemeClr>
              </a:solidFill>
              <a:latin typeface="Calibri" panose="020F0502020204030204" pitchFamily="34" charset="0"/>
            </a:endParaRPr>
          </a:p>
          <a:p>
            <a:pPr marL="800100" lvl="1" indent="-342900" fontAlgn="base">
              <a:lnSpc>
                <a:spcPts val="2800"/>
              </a:lnSpc>
              <a:spcAft>
                <a:spcPts val="1800"/>
              </a:spcAft>
              <a:buFont typeface="Calibri" panose="020F0502020204030204" pitchFamily="34" charset="0"/>
              <a:buChar char="‒"/>
            </a:pPr>
            <a:r>
              <a:rPr lang="en-US" sz="2400" b="1" dirty="0">
                <a:solidFill>
                  <a:schemeClr val="tx1">
                    <a:lumMod val="85000"/>
                    <a:lumOff val="15000"/>
                  </a:schemeClr>
                </a:solidFill>
                <a:effectLst/>
                <a:latin typeface="Calibri" panose="020F0502020204030204" pitchFamily="34" charset="0"/>
              </a:rPr>
              <a:t>“Workplace violence” </a:t>
            </a:r>
            <a:r>
              <a:rPr lang="en-US" sz="2400" b="1" dirty="0">
                <a:solidFill>
                  <a:schemeClr val="tx1">
                    <a:lumMod val="85000"/>
                    <a:lumOff val="15000"/>
                  </a:schemeClr>
                </a:solidFill>
                <a:effectLst/>
                <a:latin typeface="Calibri" panose="020F0502020204030204" pitchFamily="34" charset="0"/>
                <a:cs typeface="Calibri" panose="020F0502020204030204" pitchFamily="34" charset="0"/>
              </a:rPr>
              <a:t>≠</a:t>
            </a:r>
            <a:r>
              <a:rPr lang="en-US" sz="2400" dirty="0">
                <a:solidFill>
                  <a:schemeClr val="tx1">
                    <a:lumMod val="85000"/>
                    <a:lumOff val="15000"/>
                  </a:schemeClr>
                </a:solidFill>
                <a:effectLst/>
                <a:latin typeface="Calibri" panose="020F0502020204030204" pitchFamily="34" charset="0"/>
              </a:rPr>
              <a:t> lawful acts of self-defense or defense of others</a:t>
            </a:r>
          </a:p>
          <a:p>
            <a:pPr marL="800100" lvl="1" indent="-342900" fontAlgn="base">
              <a:lnSpc>
                <a:spcPts val="2800"/>
              </a:lnSpc>
              <a:spcAft>
                <a:spcPts val="1800"/>
              </a:spcAft>
              <a:buFont typeface="Calibri" panose="020F0502020204030204" pitchFamily="34" charset="0"/>
              <a:buChar char="‒"/>
            </a:pP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a:t>
            </a:r>
            <a:r>
              <a:rPr lang="en-US" sz="2400" b="1" dirty="0">
                <a:solidFill>
                  <a:schemeClr val="tx1">
                    <a:lumMod val="85000"/>
                    <a:lumOff val="15000"/>
                  </a:schemeClr>
                </a:solidFill>
                <a:latin typeface="Calibri" panose="020F0502020204030204" pitchFamily="34" charset="0"/>
                <a:cs typeface="Calibri" panose="020F0502020204030204" pitchFamily="34" charset="0"/>
              </a:rPr>
              <a:t>P</a:t>
            </a: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lace of employment”</a:t>
            </a:r>
          </a:p>
          <a:p>
            <a:pPr marL="800100" lvl="1" indent="-342900" fontAlgn="base">
              <a:lnSpc>
                <a:spcPts val="2800"/>
              </a:lnSpc>
              <a:spcAft>
                <a:spcPts val="1800"/>
              </a:spcAft>
              <a:buFont typeface="Calibri" panose="020F0502020204030204" pitchFamily="34" charset="0"/>
              <a:buChar char="‒"/>
            </a:pP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“[R]</a:t>
            </a:r>
            <a:r>
              <a:rPr lang="en-US" sz="2400" b="1" i="0" dirty="0" err="1">
                <a:solidFill>
                  <a:schemeClr val="tx1">
                    <a:lumMod val="85000"/>
                    <a:lumOff val="15000"/>
                  </a:schemeClr>
                </a:solidFill>
                <a:effectLst/>
                <a:latin typeface="Calibri" panose="020F0502020204030204" pitchFamily="34" charset="0"/>
                <a:cs typeface="Calibri" panose="020F0502020204030204" pitchFamily="34" charset="0"/>
              </a:rPr>
              <a:t>esulting</a:t>
            </a: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 in, injury, psychological trauma, or stress</a:t>
            </a:r>
            <a:r>
              <a:rPr lang="en-US" sz="2400" b="0" i="0" dirty="0">
                <a:solidFill>
                  <a:schemeClr val="tx1">
                    <a:lumMod val="85000"/>
                    <a:lumOff val="15000"/>
                  </a:schemeClr>
                </a:solidFill>
                <a:effectLst/>
                <a:latin typeface="Calibri" panose="020F0502020204030204" pitchFamily="34" charset="0"/>
                <a:cs typeface="Calibri" panose="020F0502020204030204" pitchFamily="34" charset="0"/>
              </a:rPr>
              <a:t>, regardless of whether the employee sustains an injury”</a:t>
            </a:r>
            <a:endParaRPr lang="en-US" sz="2400" dirty="0">
              <a:solidFill>
                <a:schemeClr val="tx1">
                  <a:lumMod val="85000"/>
                  <a:lumOff val="15000"/>
                </a:schemeClr>
              </a:solidFill>
              <a:latin typeface="Calibri" panose="020F0502020204030204" pitchFamily="34" charset="0"/>
              <a:cs typeface="Calibri" panose="020F0502020204030204" pitchFamily="34" charset="0"/>
            </a:endParaRPr>
          </a:p>
          <a:p>
            <a:pPr marL="800100" lvl="1" indent="-342900" fontAlgn="base">
              <a:lnSpc>
                <a:spcPts val="2800"/>
              </a:lnSpc>
              <a:spcAft>
                <a:spcPts val="1800"/>
              </a:spcAft>
              <a:buFont typeface="Calibri" panose="020F0502020204030204" pitchFamily="34" charset="0"/>
              <a:buChar char="‒"/>
            </a:pPr>
            <a:r>
              <a:rPr lang="en-US" sz="2400" b="0" i="0" dirty="0">
                <a:solidFill>
                  <a:schemeClr val="tx1">
                    <a:lumMod val="85000"/>
                    <a:lumOff val="15000"/>
                  </a:schemeClr>
                </a:solidFill>
                <a:effectLst/>
                <a:latin typeface="Calibri" panose="020F0502020204030204" pitchFamily="34" charset="0"/>
                <a:cs typeface="Calibri" panose="020F0502020204030204" pitchFamily="34" charset="0"/>
              </a:rPr>
              <a:t>“</a:t>
            </a: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[T]</a:t>
            </a:r>
            <a:r>
              <a:rPr lang="en-US" sz="2400" b="1" i="0" dirty="0" err="1">
                <a:solidFill>
                  <a:schemeClr val="tx1">
                    <a:lumMod val="85000"/>
                    <a:lumOff val="15000"/>
                  </a:schemeClr>
                </a:solidFill>
                <a:effectLst/>
                <a:latin typeface="Calibri" panose="020F0502020204030204" pitchFamily="34" charset="0"/>
                <a:cs typeface="Calibri" panose="020F0502020204030204" pitchFamily="34" charset="0"/>
              </a:rPr>
              <a:t>exts</a:t>
            </a:r>
            <a:r>
              <a:rPr lang="en-US" sz="2400" b="1" i="0" dirty="0">
                <a:solidFill>
                  <a:schemeClr val="tx1">
                    <a:lumMod val="85000"/>
                    <a:lumOff val="15000"/>
                  </a:schemeClr>
                </a:solidFill>
                <a:effectLst/>
                <a:latin typeface="Calibri" panose="020F0502020204030204" pitchFamily="34" charset="0"/>
                <a:cs typeface="Calibri" panose="020F0502020204030204" pitchFamily="34" charset="0"/>
              </a:rPr>
              <a:t>, electronic messages, social media messages, or other online posts</a:t>
            </a:r>
            <a:r>
              <a:rPr lang="en-US" sz="2400" b="0" i="0" dirty="0">
                <a:solidFill>
                  <a:schemeClr val="tx1">
                    <a:lumMod val="85000"/>
                    <a:lumOff val="15000"/>
                  </a:schemeClr>
                </a:solidFill>
                <a:effectLst/>
                <a:latin typeface="Calibri" panose="020F0502020204030204" pitchFamily="34" charset="0"/>
                <a:cs typeface="Calibri" panose="020F0502020204030204" pitchFamily="34" charset="0"/>
              </a:rPr>
              <a:t>”</a:t>
            </a:r>
            <a:endParaRPr lang="en-US" sz="2400" dirty="0">
              <a:solidFill>
                <a:schemeClr val="tx1">
                  <a:lumMod val="85000"/>
                  <a:lumOff val="15000"/>
                </a:schemeClr>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3898769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0B36BD7-CB4B-FC32-3424-65E397A3A070}"/>
              </a:ext>
            </a:extLst>
          </p:cNvPr>
          <p:cNvGrpSpPr/>
          <p:nvPr/>
        </p:nvGrpSpPr>
        <p:grpSpPr>
          <a:xfrm>
            <a:off x="287683" y="3831745"/>
            <a:ext cx="5884474" cy="2498002"/>
            <a:chOff x="0" y="3001216"/>
            <a:chExt cx="4908549" cy="3239116"/>
          </a:xfrm>
        </p:grpSpPr>
        <p:sp>
          <p:nvSpPr>
            <p:cNvPr id="18" name="Rectangle: Single Corner Rounded 17">
              <a:extLst>
                <a:ext uri="{FF2B5EF4-FFF2-40B4-BE49-F238E27FC236}">
                  <a16:creationId xmlns:a16="http://schemas.microsoft.com/office/drawing/2014/main" id="{E0DFEC84-A7AF-E803-DA70-B3CD77FACB38}"/>
                </a:ext>
              </a:extLst>
            </p:cNvPr>
            <p:cNvSpPr/>
            <p:nvPr/>
          </p:nvSpPr>
          <p:spPr>
            <a:xfrm rot="10800000">
              <a:off x="0" y="3120166"/>
              <a:ext cx="4908549" cy="3120166"/>
            </a:xfrm>
            <a:prstGeom prst="round1Rect">
              <a:avLst/>
            </a:prstGeom>
            <a:solidFill>
              <a:schemeClr val="accent1">
                <a:lumMod val="20000"/>
                <a:lumOff val="80000"/>
              </a:schemeClr>
            </a:solidFill>
          </p:spPr>
          <p:style>
            <a:lnRef idx="3">
              <a:schemeClr val="lt1">
                <a:hueOff val="0"/>
                <a:satOff val="0"/>
                <a:lumOff val="0"/>
                <a:alphaOff val="0"/>
              </a:schemeClr>
            </a:lnRef>
            <a:fillRef idx="1">
              <a:scrgbClr r="0" g="0" b="0"/>
            </a:fillRef>
            <a:effectRef idx="1">
              <a:schemeClr val="accent2">
                <a:shade val="80000"/>
                <a:hueOff val="203221"/>
                <a:satOff val="-7995"/>
                <a:lumOff val="18249"/>
                <a:alphaOff val="0"/>
              </a:schemeClr>
            </a:effectRef>
            <a:fontRef idx="minor">
              <a:schemeClr val="lt1"/>
            </a:fontRef>
          </p:style>
          <p:txBody>
            <a:bodyPr/>
            <a:lstStyle/>
            <a:p>
              <a:endParaRPr lang="en-US" dirty="0"/>
            </a:p>
          </p:txBody>
        </p:sp>
        <p:sp>
          <p:nvSpPr>
            <p:cNvPr id="19" name="Rectangle: Single Corner Rounded 8">
              <a:extLst>
                <a:ext uri="{FF2B5EF4-FFF2-40B4-BE49-F238E27FC236}">
                  <a16:creationId xmlns:a16="http://schemas.microsoft.com/office/drawing/2014/main" id="{AEA2FDE7-4CA4-A650-474F-035C7D7A86B7}"/>
                </a:ext>
              </a:extLst>
            </p:cNvPr>
            <p:cNvSpPr txBox="1"/>
            <p:nvPr/>
          </p:nvSpPr>
          <p:spPr>
            <a:xfrm>
              <a:off x="0" y="3001216"/>
              <a:ext cx="4908549" cy="3239111"/>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800" b="1" kern="1200" dirty="0">
                  <a:solidFill>
                    <a:schemeClr val="accent1"/>
                  </a:solidFill>
                </a:rPr>
                <a:t>“Type 3 violence”</a:t>
              </a:r>
            </a:p>
            <a:p>
              <a:pPr marL="0" lvl="0" indent="0" algn="ctr" defTabSz="933450">
                <a:lnSpc>
                  <a:spcPts val="2800"/>
                </a:lnSpc>
                <a:spcBef>
                  <a:spcPct val="0"/>
                </a:spcBef>
                <a:buNone/>
              </a:pPr>
              <a:r>
                <a:rPr lang="en-US" sz="2400" b="0" kern="1200" dirty="0">
                  <a:solidFill>
                    <a:schemeClr val="accent1"/>
                  </a:solidFill>
                </a:rPr>
                <a:t>Against employees by current or former employees, supervisors, or managers</a:t>
              </a:r>
              <a:endParaRPr lang="en-US" sz="2400" kern="1200" dirty="0">
                <a:solidFill>
                  <a:schemeClr val="accent1"/>
                </a:solidFill>
              </a:endParaRPr>
            </a:p>
          </p:txBody>
        </p:sp>
      </p:grpSp>
      <p:grpSp>
        <p:nvGrpSpPr>
          <p:cNvPr id="9" name="Group 8">
            <a:extLst>
              <a:ext uri="{FF2B5EF4-FFF2-40B4-BE49-F238E27FC236}">
                <a16:creationId xmlns:a16="http://schemas.microsoft.com/office/drawing/2014/main" id="{9AAF721C-5CAA-7902-3044-941B132DBE78}"/>
              </a:ext>
            </a:extLst>
          </p:cNvPr>
          <p:cNvGrpSpPr/>
          <p:nvPr/>
        </p:nvGrpSpPr>
        <p:grpSpPr>
          <a:xfrm>
            <a:off x="301429" y="1598624"/>
            <a:ext cx="5794571" cy="2396955"/>
            <a:chOff x="-1" y="0"/>
            <a:chExt cx="4908550" cy="3120167"/>
          </a:xfrm>
        </p:grpSpPr>
        <p:sp>
          <p:nvSpPr>
            <p:cNvPr id="22" name="Rectangle: Single Corner Rounded 21">
              <a:extLst>
                <a:ext uri="{FF2B5EF4-FFF2-40B4-BE49-F238E27FC236}">
                  <a16:creationId xmlns:a16="http://schemas.microsoft.com/office/drawing/2014/main" id="{0CDC5324-39CB-D01E-5946-1848CA2EE99B}"/>
                </a:ext>
              </a:extLst>
            </p:cNvPr>
            <p:cNvSpPr/>
            <p:nvPr/>
          </p:nvSpPr>
          <p:spPr>
            <a:xfrm rot="16200000">
              <a:off x="894191" y="-894191"/>
              <a:ext cx="3120166" cy="4908549"/>
            </a:xfrm>
            <a:prstGeom prst="round1Rect">
              <a:avLst/>
            </a:prstGeom>
            <a:solidFill>
              <a:schemeClr val="accent1"/>
            </a:solidFill>
          </p:spPr>
          <p:style>
            <a:lnRef idx="3">
              <a:schemeClr val="lt1">
                <a:hueOff val="0"/>
                <a:satOff val="0"/>
                <a:lumOff val="0"/>
                <a:alphaOff val="0"/>
              </a:schemeClr>
            </a:lnRef>
            <a:fillRef idx="1">
              <a:scrgbClr r="0" g="0" b="0"/>
            </a:fillRef>
            <a:effectRef idx="1">
              <a:schemeClr val="accent2">
                <a:shade val="80000"/>
                <a:hueOff val="0"/>
                <a:satOff val="0"/>
                <a:lumOff val="0"/>
                <a:alphaOff val="0"/>
              </a:schemeClr>
            </a:effectRef>
            <a:fontRef idx="minor">
              <a:schemeClr val="lt1"/>
            </a:fontRef>
          </p:style>
          <p:txBody>
            <a:bodyPr/>
            <a:lstStyle/>
            <a:p>
              <a:endParaRPr lang="en-US" dirty="0"/>
            </a:p>
          </p:txBody>
        </p:sp>
        <p:sp>
          <p:nvSpPr>
            <p:cNvPr id="23" name="Rectangle: Single Corner Rounded 4">
              <a:extLst>
                <a:ext uri="{FF2B5EF4-FFF2-40B4-BE49-F238E27FC236}">
                  <a16:creationId xmlns:a16="http://schemas.microsoft.com/office/drawing/2014/main" id="{1AF9721E-238D-E2FB-ED9A-A18EDFB60D01}"/>
                </a:ext>
              </a:extLst>
            </p:cNvPr>
            <p:cNvSpPr txBox="1"/>
            <p:nvPr/>
          </p:nvSpPr>
          <p:spPr>
            <a:xfrm>
              <a:off x="0" y="0"/>
              <a:ext cx="4908549" cy="29372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800" b="1" kern="1200" dirty="0">
                  <a:solidFill>
                    <a:schemeClr val="bg1"/>
                  </a:solidFill>
                </a:rPr>
                <a:t>“Type 1 violence”</a:t>
              </a:r>
            </a:p>
            <a:p>
              <a:pPr marL="0" lvl="0" indent="0" algn="ctr" defTabSz="933450">
                <a:lnSpc>
                  <a:spcPts val="2800"/>
                </a:lnSpc>
                <a:spcBef>
                  <a:spcPct val="0"/>
                </a:spcBef>
                <a:buNone/>
              </a:pPr>
              <a:r>
                <a:rPr lang="en-US" sz="2400" b="0" kern="1200" spc="-30" dirty="0"/>
                <a:t>Committed by a person who has no legitimate business at the worksite,</a:t>
              </a:r>
              <a:br>
                <a:rPr lang="en-US" sz="2400" b="0" kern="1200" spc="-30" dirty="0"/>
              </a:br>
              <a:r>
                <a:rPr lang="en-US" sz="2400" b="0" kern="1200" spc="-30" dirty="0"/>
                <a:t>including violent acts by anyone who</a:t>
              </a:r>
              <a:br>
                <a:rPr lang="en-US" sz="2400" b="0" kern="1200" spc="-30" dirty="0"/>
              </a:br>
              <a:r>
                <a:rPr lang="en-US" sz="2400" b="0" kern="1200" spc="-30" dirty="0"/>
                <a:t>enters w/ intent to commit a crime</a:t>
              </a:r>
              <a:endParaRPr lang="en-US" sz="2400" kern="1200" spc="-30" dirty="0"/>
            </a:p>
          </p:txBody>
        </p:sp>
      </p:grpSp>
      <p:sp>
        <p:nvSpPr>
          <p:cNvPr id="4" name="Title 3">
            <a:extLst>
              <a:ext uri="{FF2B5EF4-FFF2-40B4-BE49-F238E27FC236}">
                <a16:creationId xmlns:a16="http://schemas.microsoft.com/office/drawing/2014/main" id="{936B2F8B-76DF-C5F1-D3C1-FFDCDDEE8D92}"/>
              </a:ext>
            </a:extLst>
          </p:cNvPr>
          <p:cNvSpPr>
            <a:spLocks noGrp="1"/>
          </p:cNvSpPr>
          <p:nvPr>
            <p:ph type="title"/>
          </p:nvPr>
        </p:nvSpPr>
        <p:spPr>
          <a:xfrm>
            <a:off x="381000" y="342900"/>
            <a:ext cx="10744200" cy="876300"/>
          </a:xfrm>
        </p:spPr>
        <p:txBody>
          <a:bodyPr>
            <a:normAutofit/>
          </a:bodyPr>
          <a:lstStyle/>
          <a:p>
            <a:r>
              <a:rPr lang="en-US" sz="4200" dirty="0"/>
              <a:t>Types of Workplace Violence</a:t>
            </a:r>
          </a:p>
        </p:txBody>
      </p:sp>
      <p:grpSp>
        <p:nvGrpSpPr>
          <p:cNvPr id="10" name="Group 9">
            <a:extLst>
              <a:ext uri="{FF2B5EF4-FFF2-40B4-BE49-F238E27FC236}">
                <a16:creationId xmlns:a16="http://schemas.microsoft.com/office/drawing/2014/main" id="{D29EC782-41A5-F20B-66BA-32B54FCF9D01}"/>
              </a:ext>
            </a:extLst>
          </p:cNvPr>
          <p:cNvGrpSpPr/>
          <p:nvPr/>
        </p:nvGrpSpPr>
        <p:grpSpPr>
          <a:xfrm>
            <a:off x="5991225" y="1600199"/>
            <a:ext cx="5884473" cy="2406271"/>
            <a:chOff x="4908549" y="0"/>
            <a:chExt cx="4908549" cy="3132296"/>
          </a:xfrm>
        </p:grpSpPr>
        <p:sp>
          <p:nvSpPr>
            <p:cNvPr id="20" name="Rectangle: Single Corner Rounded 19">
              <a:extLst>
                <a:ext uri="{FF2B5EF4-FFF2-40B4-BE49-F238E27FC236}">
                  <a16:creationId xmlns:a16="http://schemas.microsoft.com/office/drawing/2014/main" id="{D6624414-186F-E798-396E-320FB426907C}"/>
                </a:ext>
              </a:extLst>
            </p:cNvPr>
            <p:cNvSpPr/>
            <p:nvPr/>
          </p:nvSpPr>
          <p:spPr>
            <a:xfrm>
              <a:off x="4908549" y="0"/>
              <a:ext cx="4908549" cy="3120166"/>
            </a:xfrm>
            <a:prstGeom prst="round1Rect">
              <a:avLst/>
            </a:prstGeom>
            <a:solidFill>
              <a:schemeClr val="accent1">
                <a:lumMod val="20000"/>
                <a:lumOff val="80000"/>
              </a:schemeClr>
            </a:solidFill>
          </p:spPr>
          <p:style>
            <a:lnRef idx="3">
              <a:schemeClr val="lt1">
                <a:hueOff val="0"/>
                <a:satOff val="0"/>
                <a:lumOff val="0"/>
                <a:alphaOff val="0"/>
              </a:schemeClr>
            </a:lnRef>
            <a:fillRef idx="1">
              <a:scrgbClr r="0" g="0" b="0"/>
            </a:fillRef>
            <a:effectRef idx="1">
              <a:schemeClr val="accent2">
                <a:shade val="80000"/>
                <a:hueOff val="101611"/>
                <a:satOff val="-3997"/>
                <a:lumOff val="9125"/>
                <a:alphaOff val="0"/>
              </a:schemeClr>
            </a:effectRef>
            <a:fontRef idx="minor">
              <a:schemeClr val="lt1"/>
            </a:fontRef>
          </p:style>
          <p:txBody>
            <a:bodyPr/>
            <a:lstStyle/>
            <a:p>
              <a:endParaRPr lang="en-US" dirty="0"/>
            </a:p>
          </p:txBody>
        </p:sp>
        <p:sp>
          <p:nvSpPr>
            <p:cNvPr id="21" name="Rectangle: Single Corner Rounded 6">
              <a:extLst>
                <a:ext uri="{FF2B5EF4-FFF2-40B4-BE49-F238E27FC236}">
                  <a16:creationId xmlns:a16="http://schemas.microsoft.com/office/drawing/2014/main" id="{9714C2ED-CC1F-8C71-224C-879488A8AA55}"/>
                </a:ext>
              </a:extLst>
            </p:cNvPr>
            <p:cNvSpPr txBox="1"/>
            <p:nvPr/>
          </p:nvSpPr>
          <p:spPr>
            <a:xfrm>
              <a:off x="4908549" y="12130"/>
              <a:ext cx="4908549" cy="31201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800" b="1" kern="1200" dirty="0">
                  <a:solidFill>
                    <a:schemeClr val="accent1"/>
                  </a:solidFill>
                </a:rPr>
                <a:t>“Type 2 violence”</a:t>
              </a:r>
            </a:p>
            <a:p>
              <a:pPr marL="0" lvl="0" indent="0" algn="ctr" defTabSz="933450">
                <a:lnSpc>
                  <a:spcPts val="2800"/>
                </a:lnSpc>
                <a:spcBef>
                  <a:spcPct val="0"/>
                </a:spcBef>
                <a:buNone/>
              </a:pPr>
              <a:r>
                <a:rPr lang="en-US" sz="2400" b="0" kern="1200" spc="-50" dirty="0">
                  <a:solidFill>
                    <a:schemeClr val="accent1"/>
                  </a:solidFill>
                </a:rPr>
                <a:t>Directed at employees by customers, clients, </a:t>
              </a:r>
              <a:r>
                <a:rPr lang="en-US" sz="2400" b="0" kern="1200" dirty="0">
                  <a:solidFill>
                    <a:schemeClr val="accent1"/>
                  </a:solidFill>
                </a:rPr>
                <a:t>patients, students, inmates, or visitors</a:t>
              </a:r>
            </a:p>
            <a:p>
              <a:pPr marL="0" lvl="0" indent="0" algn="ctr" defTabSz="933450">
                <a:lnSpc>
                  <a:spcPts val="2800"/>
                </a:lnSpc>
                <a:spcBef>
                  <a:spcPct val="0"/>
                </a:spcBef>
                <a:buNone/>
              </a:pPr>
              <a:endParaRPr lang="en-US" sz="2400" b="0" kern="1200" dirty="0"/>
            </a:p>
          </p:txBody>
        </p:sp>
      </p:grpSp>
      <p:grpSp>
        <p:nvGrpSpPr>
          <p:cNvPr id="12" name="Group 11">
            <a:extLst>
              <a:ext uri="{FF2B5EF4-FFF2-40B4-BE49-F238E27FC236}">
                <a16:creationId xmlns:a16="http://schemas.microsoft.com/office/drawing/2014/main" id="{535288B5-71E4-9C08-E56B-E7D48EB7CF69}"/>
              </a:ext>
            </a:extLst>
          </p:cNvPr>
          <p:cNvGrpSpPr/>
          <p:nvPr/>
        </p:nvGrpSpPr>
        <p:grpSpPr>
          <a:xfrm>
            <a:off x="5991225" y="3890433"/>
            <a:ext cx="5884474" cy="2443691"/>
            <a:chOff x="4908549" y="3071639"/>
            <a:chExt cx="4908550" cy="3168693"/>
          </a:xfrm>
        </p:grpSpPr>
        <p:sp>
          <p:nvSpPr>
            <p:cNvPr id="16" name="Rectangle: Single Corner Rounded 15">
              <a:extLst>
                <a:ext uri="{FF2B5EF4-FFF2-40B4-BE49-F238E27FC236}">
                  <a16:creationId xmlns:a16="http://schemas.microsoft.com/office/drawing/2014/main" id="{B2E59132-F044-5FF2-60CB-244F7E125965}"/>
                </a:ext>
              </a:extLst>
            </p:cNvPr>
            <p:cNvSpPr/>
            <p:nvPr/>
          </p:nvSpPr>
          <p:spPr>
            <a:xfrm rot="5400000">
              <a:off x="5802741" y="2225974"/>
              <a:ext cx="3120166" cy="4908549"/>
            </a:xfrm>
            <a:prstGeom prst="round1Rect">
              <a:avLst/>
            </a:prstGeom>
            <a:solidFill>
              <a:schemeClr val="accent1"/>
            </a:solidFill>
          </p:spPr>
          <p:style>
            <a:lnRef idx="3">
              <a:schemeClr val="lt1">
                <a:hueOff val="0"/>
                <a:satOff val="0"/>
                <a:lumOff val="0"/>
                <a:alphaOff val="0"/>
              </a:schemeClr>
            </a:lnRef>
            <a:fillRef idx="1">
              <a:scrgbClr r="0" g="0" b="0"/>
            </a:fillRef>
            <a:effectRef idx="1">
              <a:schemeClr val="accent2">
                <a:shade val="80000"/>
                <a:hueOff val="304832"/>
                <a:satOff val="-11992"/>
                <a:lumOff val="27374"/>
                <a:alphaOff val="0"/>
              </a:schemeClr>
            </a:effectRef>
            <a:fontRef idx="minor">
              <a:schemeClr val="lt1"/>
            </a:fontRef>
          </p:style>
          <p:txBody>
            <a:bodyPr/>
            <a:lstStyle/>
            <a:p>
              <a:endParaRPr lang="en-US" dirty="0"/>
            </a:p>
          </p:txBody>
        </p:sp>
        <p:sp>
          <p:nvSpPr>
            <p:cNvPr id="17" name="Rectangle: Single Corner Rounded 10">
              <a:extLst>
                <a:ext uri="{FF2B5EF4-FFF2-40B4-BE49-F238E27FC236}">
                  <a16:creationId xmlns:a16="http://schemas.microsoft.com/office/drawing/2014/main" id="{7FE35649-0C5A-7F2D-7614-83A4159A2EDB}"/>
                </a:ext>
              </a:extLst>
            </p:cNvPr>
            <p:cNvSpPr txBox="1"/>
            <p:nvPr/>
          </p:nvSpPr>
          <p:spPr>
            <a:xfrm>
              <a:off x="4908550" y="3071639"/>
              <a:ext cx="4908549" cy="31201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800" b="1" kern="1200" dirty="0">
                  <a:solidFill>
                    <a:schemeClr val="bg1"/>
                  </a:solidFill>
                </a:rPr>
                <a:t>“Type 4 violence”</a:t>
              </a:r>
            </a:p>
            <a:p>
              <a:pPr marL="0" lvl="0" indent="0" algn="ctr" defTabSz="933450">
                <a:lnSpc>
                  <a:spcPts val="2800"/>
                </a:lnSpc>
                <a:spcBef>
                  <a:spcPct val="0"/>
                </a:spcBef>
                <a:buNone/>
              </a:pPr>
              <a:r>
                <a:rPr lang="en-US" sz="2400" dirty="0"/>
                <a:t>C</a:t>
              </a:r>
              <a:r>
                <a:rPr lang="en-US" sz="2400" b="0" kern="1200" dirty="0"/>
                <a:t>ommitted in </a:t>
              </a:r>
              <a:r>
                <a:rPr lang="en-US" sz="2400" dirty="0"/>
                <a:t>a w</a:t>
              </a:r>
              <a:r>
                <a:rPr lang="en-US" sz="2400" b="0" kern="1200" dirty="0"/>
                <a:t>orkplace by someone who does not work there but who has or had a personal relationship w/ an employee</a:t>
              </a:r>
              <a:endParaRPr lang="en-US" sz="2400" kern="1200" dirty="0"/>
            </a:p>
          </p:txBody>
        </p:sp>
      </p:grpSp>
    </p:spTree>
    <p:extLst>
      <p:ext uri="{BB962C8B-B14F-4D97-AF65-F5344CB8AC3E}">
        <p14:creationId xmlns:p14="http://schemas.microsoft.com/office/powerpoint/2010/main" val="15871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D50F4-394B-450C-6346-BF6FD9E463CE}"/>
              </a:ext>
            </a:extLst>
          </p:cNvPr>
          <p:cNvSpPr>
            <a:spLocks noGrp="1"/>
          </p:cNvSpPr>
          <p:nvPr>
            <p:ph type="title"/>
          </p:nvPr>
        </p:nvSpPr>
        <p:spPr/>
        <p:txBody>
          <a:bodyPr>
            <a:noAutofit/>
          </a:bodyPr>
          <a:lstStyle/>
          <a:p>
            <a:pPr>
              <a:lnSpc>
                <a:spcPts val="4300"/>
              </a:lnSpc>
            </a:pPr>
            <a:r>
              <a:rPr lang="en-US" sz="3400" dirty="0">
                <a:solidFill>
                  <a:schemeClr val="accent6"/>
                </a:solidFill>
              </a:rPr>
              <a:t>SB 553 – Workplace Violence</a:t>
            </a:r>
            <a:br>
              <a:rPr lang="en-US" sz="3600" dirty="0">
                <a:solidFill>
                  <a:schemeClr val="accent6"/>
                </a:solidFill>
              </a:rPr>
            </a:br>
            <a:r>
              <a:rPr lang="en-US" sz="4900" dirty="0">
                <a:solidFill>
                  <a:schemeClr val="accent6"/>
                </a:solidFill>
              </a:rPr>
              <a:t>WPV Program Overview</a:t>
            </a:r>
            <a:endParaRPr lang="en-US" dirty="0">
              <a:solidFill>
                <a:schemeClr val="accent6"/>
              </a:solidFill>
            </a:endParaRPr>
          </a:p>
        </p:txBody>
      </p:sp>
      <p:sp>
        <p:nvSpPr>
          <p:cNvPr id="6" name="Content Placeholder 5">
            <a:extLst>
              <a:ext uri="{FF2B5EF4-FFF2-40B4-BE49-F238E27FC236}">
                <a16:creationId xmlns:a16="http://schemas.microsoft.com/office/drawing/2014/main" id="{54D298C2-D1A8-9351-3563-88FAC3970E8C}"/>
              </a:ext>
            </a:extLst>
          </p:cNvPr>
          <p:cNvSpPr>
            <a:spLocks noGrp="1"/>
          </p:cNvSpPr>
          <p:nvPr>
            <p:ph idx="1"/>
          </p:nvPr>
        </p:nvSpPr>
        <p:spPr>
          <a:xfrm>
            <a:off x="381000" y="1600200"/>
            <a:ext cx="7580153" cy="4876799"/>
          </a:xfrm>
        </p:spPr>
        <p:txBody>
          <a:bodyPr>
            <a:noAutofit/>
          </a:bodyPr>
          <a:lstStyle/>
          <a:p>
            <a:pPr marL="514350" indent="-514350">
              <a:lnSpc>
                <a:spcPts val="3200"/>
              </a:lnSpc>
              <a:spcBef>
                <a:spcPts val="0"/>
              </a:spcBef>
              <a:spcAft>
                <a:spcPts val="1800"/>
              </a:spcAft>
              <a:buFont typeface="+mj-lt"/>
              <a:buAutoNum type="arabicPeriod"/>
            </a:pPr>
            <a:r>
              <a:rPr lang="en-US" sz="2750" kern="100" spc="-5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E</a:t>
            </a:r>
            <a:r>
              <a:rPr lang="en-US" sz="2750" kern="100" spc="-5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stablish, implement, and maintain a workplace violence prevention plan</a:t>
            </a:r>
          </a:p>
          <a:p>
            <a:pPr lvl="1">
              <a:lnSpc>
                <a:spcPts val="3200"/>
              </a:lnSpc>
              <a:spcBef>
                <a:spcPts val="0"/>
              </a:spcBef>
              <a:spcAft>
                <a:spcPts val="1800"/>
              </a:spcAft>
              <a:buFont typeface="Calibri" panose="020F0502020204030204" pitchFamily="34" charset="0"/>
              <a:buChar char="–"/>
            </a:pPr>
            <a:r>
              <a:rPr lang="en-US" sz="2750" kern="100" spc="-5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May be a part of the IIPP or separate document </a:t>
            </a:r>
            <a:endParaRPr lang="en-US" sz="2750" kern="100" spc="-5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p>
            <a:pPr marL="514350" indent="-514350">
              <a:lnSpc>
                <a:spcPts val="3200"/>
              </a:lnSpc>
              <a:spcBef>
                <a:spcPts val="0"/>
              </a:spcBef>
              <a:spcAft>
                <a:spcPts val="1800"/>
              </a:spcAft>
              <a:buFont typeface="+mj-lt"/>
              <a:buAutoNum type="arabicPeriod"/>
            </a:pPr>
            <a:r>
              <a:rPr lang="en-US" sz="2750"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W</a:t>
            </a:r>
            <a:r>
              <a:rPr lang="en-US" sz="2750" kern="1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orkplace violence hazard identification (inspections), evaluation, </a:t>
            </a:r>
            <a:r>
              <a:rPr lang="en-US" sz="2750"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and</a:t>
            </a:r>
            <a:r>
              <a:rPr lang="en-US" sz="2750" kern="1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 correction</a:t>
            </a:r>
          </a:p>
          <a:p>
            <a:pPr marL="514350" indent="-514350">
              <a:lnSpc>
                <a:spcPts val="3200"/>
              </a:lnSpc>
              <a:spcBef>
                <a:spcPts val="0"/>
              </a:spcBef>
              <a:spcAft>
                <a:spcPts val="1800"/>
              </a:spcAft>
              <a:buFont typeface="+mj-lt"/>
              <a:buAutoNum type="arabicPeriod"/>
            </a:pPr>
            <a:r>
              <a:rPr lang="en-US" sz="2750"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V</a:t>
            </a:r>
            <a:r>
              <a:rPr lang="en-US" sz="2750" kern="1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iolent incident log and investigation</a:t>
            </a:r>
          </a:p>
          <a:p>
            <a:pPr marL="514350" indent="-514350">
              <a:lnSpc>
                <a:spcPts val="3200"/>
              </a:lnSpc>
              <a:spcBef>
                <a:spcPts val="0"/>
              </a:spcBef>
              <a:spcAft>
                <a:spcPts val="1800"/>
              </a:spcAft>
              <a:buFont typeface="+mj-lt"/>
              <a:buAutoNum type="arabicPeriod"/>
            </a:pPr>
            <a:r>
              <a:rPr lang="en-US" sz="2750"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T</a:t>
            </a:r>
            <a:r>
              <a:rPr lang="en-US" sz="2750" kern="1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rPr>
              <a:t>raining</a:t>
            </a:r>
            <a:endParaRPr lang="en-US" sz="2750"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endParaRPr>
          </a:p>
          <a:p>
            <a:pPr marL="514350" indent="-514350">
              <a:lnSpc>
                <a:spcPts val="3200"/>
              </a:lnSpc>
              <a:spcBef>
                <a:spcPts val="0"/>
              </a:spcBef>
              <a:spcAft>
                <a:spcPts val="1800"/>
              </a:spcAft>
              <a:buFont typeface="+mj-lt"/>
              <a:buAutoNum type="arabicPeriod"/>
            </a:pPr>
            <a:r>
              <a:rPr lang="en-US" sz="2750" kern="100" dirty="0">
                <a:solidFill>
                  <a:schemeClr val="tx1">
                    <a:lumMod val="85000"/>
                    <a:lumOff val="15000"/>
                  </a:schemeClr>
                </a:solidFill>
                <a:latin typeface="Calibri" panose="020F0502020204030204" pitchFamily="34" charset="0"/>
                <a:ea typeface="Calibri" panose="020F0502020204030204" pitchFamily="34" charset="0"/>
                <a:cs typeface="Calibri" panose="020F0502020204030204" pitchFamily="34" charset="0"/>
              </a:rPr>
              <a:t>Recordkeeping</a:t>
            </a:r>
            <a:endParaRPr lang="en-US" sz="2750" kern="100" dirty="0">
              <a:solidFill>
                <a:schemeClr val="tx1">
                  <a:lumMod val="85000"/>
                  <a:lumOff val="15000"/>
                </a:schemeClr>
              </a:solidFill>
              <a:effectLst/>
              <a:latin typeface="Calibri" panose="020F0502020204030204" pitchFamily="34" charset="0"/>
              <a:ea typeface="Calibri" panose="020F0502020204030204" pitchFamily="34" charset="0"/>
              <a:cs typeface="Calibri" panose="020F0502020204030204" pitchFamily="34" charset="0"/>
            </a:endParaRPr>
          </a:p>
          <a:p>
            <a:pPr>
              <a:lnSpc>
                <a:spcPts val="3200"/>
              </a:lnSpc>
              <a:spcAft>
                <a:spcPts val="2400"/>
              </a:spcAft>
            </a:pPr>
            <a:endParaRPr lang="en-US" sz="2700" dirty="0"/>
          </a:p>
        </p:txBody>
      </p:sp>
      <p:pic>
        <p:nvPicPr>
          <p:cNvPr id="9" name="Content Placeholder 8" descr="A person writing on a clipboard&#10;&#10;Description automatically generated">
            <a:extLst>
              <a:ext uri="{FF2B5EF4-FFF2-40B4-BE49-F238E27FC236}">
                <a16:creationId xmlns:a16="http://schemas.microsoft.com/office/drawing/2014/main" id="{E673FCFA-8C55-D345-E83D-D5805E83D960}"/>
              </a:ext>
            </a:extLst>
          </p:cNvPr>
          <p:cNvPicPr>
            <a:picLocks noGrp="1" noChangeAspect="1"/>
          </p:cNvPicPr>
          <p:nvPr>
            <p:ph sz="quarter" idx="4294967295"/>
          </p:nvPr>
        </p:nvPicPr>
        <p:blipFill rotWithShape="1">
          <a:blip r:embed="rId3" cstate="print">
            <a:extLst>
              <a:ext uri="{28A0092B-C50C-407E-A947-70E740481C1C}">
                <a14:useLocalDpi xmlns:a14="http://schemas.microsoft.com/office/drawing/2010/main" val="0"/>
              </a:ext>
            </a:extLst>
          </a:blip>
          <a:srcRect l="43298"/>
          <a:stretch/>
        </p:blipFill>
        <p:spPr>
          <a:xfrm>
            <a:off x="8305800" y="2047541"/>
            <a:ext cx="3886200" cy="4572000"/>
          </a:xfrm>
        </p:spPr>
      </p:pic>
    </p:spTree>
    <p:extLst>
      <p:ext uri="{BB962C8B-B14F-4D97-AF65-F5344CB8AC3E}">
        <p14:creationId xmlns:p14="http://schemas.microsoft.com/office/powerpoint/2010/main" val="1586253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B521-CB6A-33FE-D9E7-100AF39C76BD}"/>
              </a:ext>
            </a:extLst>
          </p:cNvPr>
          <p:cNvSpPr>
            <a:spLocks noGrp="1"/>
          </p:cNvSpPr>
          <p:nvPr>
            <p:ph type="title"/>
          </p:nvPr>
        </p:nvSpPr>
        <p:spPr>
          <a:xfrm>
            <a:off x="381000" y="400651"/>
            <a:ext cx="10972800" cy="876300"/>
          </a:xfrm>
        </p:spPr>
        <p:txBody>
          <a:bodyPr>
            <a:noAutofit/>
          </a:bodyPr>
          <a:lstStyle/>
          <a:p>
            <a:r>
              <a:rPr lang="en-US" sz="3200" dirty="0">
                <a:solidFill>
                  <a:schemeClr val="accent6"/>
                </a:solidFill>
              </a:rPr>
              <a:t>SB 553 – Workplace Violence</a:t>
            </a:r>
            <a:br>
              <a:rPr lang="en-US" sz="3600" dirty="0">
                <a:solidFill>
                  <a:schemeClr val="accent6"/>
                </a:solidFill>
              </a:rPr>
            </a:br>
            <a:r>
              <a:rPr lang="en-US" sz="4800" dirty="0">
                <a:solidFill>
                  <a:schemeClr val="accent6"/>
                </a:solidFill>
              </a:rPr>
              <a:t>Elements of Written Plan</a:t>
            </a:r>
            <a:endParaRPr lang="en-US" sz="3200" dirty="0"/>
          </a:p>
        </p:txBody>
      </p:sp>
      <p:grpSp>
        <p:nvGrpSpPr>
          <p:cNvPr id="12" name="Group 11">
            <a:extLst>
              <a:ext uri="{FF2B5EF4-FFF2-40B4-BE49-F238E27FC236}">
                <a16:creationId xmlns:a16="http://schemas.microsoft.com/office/drawing/2014/main" id="{EA017076-2778-0E80-CEA9-58F74547D1B9}"/>
              </a:ext>
            </a:extLst>
          </p:cNvPr>
          <p:cNvGrpSpPr/>
          <p:nvPr/>
        </p:nvGrpSpPr>
        <p:grpSpPr>
          <a:xfrm>
            <a:off x="389791" y="1615230"/>
            <a:ext cx="11450516" cy="4732438"/>
            <a:chOff x="389791" y="1615230"/>
            <a:chExt cx="11450516" cy="4732438"/>
          </a:xfrm>
        </p:grpSpPr>
        <p:sp>
          <p:nvSpPr>
            <p:cNvPr id="13" name="Freeform: Shape 12">
              <a:extLst>
                <a:ext uri="{FF2B5EF4-FFF2-40B4-BE49-F238E27FC236}">
                  <a16:creationId xmlns:a16="http://schemas.microsoft.com/office/drawing/2014/main" id="{A2509427-B8E6-FC33-B2C5-611DB1DC9DD9}"/>
                </a:ext>
              </a:extLst>
            </p:cNvPr>
            <p:cNvSpPr/>
            <p:nvPr/>
          </p:nvSpPr>
          <p:spPr>
            <a:xfrm>
              <a:off x="3697389" y="2562329"/>
              <a:ext cx="730561" cy="91440"/>
            </a:xfrm>
            <a:custGeom>
              <a:avLst/>
              <a:gdLst>
                <a:gd name="connsiteX0" fmla="*/ 0 w 730561"/>
                <a:gd name="connsiteY0" fmla="*/ 45720 h 91440"/>
                <a:gd name="connsiteX1" fmla="*/ 730561 w 730561"/>
                <a:gd name="connsiteY1" fmla="*/ 45720 h 91440"/>
              </a:gdLst>
              <a:ahLst/>
              <a:cxnLst>
                <a:cxn ang="0">
                  <a:pos x="connsiteX0" y="connsiteY0"/>
                </a:cxn>
                <a:cxn ang="0">
                  <a:pos x="connsiteX1" y="connsiteY1"/>
                </a:cxn>
              </a:cxnLst>
              <a:rect l="l" t="t" r="r" b="b"/>
              <a:pathLst>
                <a:path w="730561" h="91440">
                  <a:moveTo>
                    <a:pt x="0" y="45720"/>
                  </a:moveTo>
                  <a:lnTo>
                    <a:pt x="730561" y="45720"/>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952" tIns="41915" rIns="358951" bIns="4191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4" name="Freeform: Shape 13">
              <a:extLst>
                <a:ext uri="{FF2B5EF4-FFF2-40B4-BE49-F238E27FC236}">
                  <a16:creationId xmlns:a16="http://schemas.microsoft.com/office/drawing/2014/main" id="{9FDAC5A7-8852-2049-98AE-1A1C2B7BFED3}"/>
                </a:ext>
              </a:extLst>
            </p:cNvPr>
            <p:cNvSpPr/>
            <p:nvPr/>
          </p:nvSpPr>
          <p:spPr>
            <a:xfrm>
              <a:off x="389791" y="16152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bg1"/>
                  </a:solidFill>
                  <a:effectLst/>
                </a:rPr>
                <a:t>Names or job titles of persons responsible for implementing and maintaining the Plan</a:t>
              </a:r>
              <a:endParaRPr lang="en-US" sz="2000" kern="1200" dirty="0"/>
            </a:p>
          </p:txBody>
        </p:sp>
        <p:sp>
          <p:nvSpPr>
            <p:cNvPr id="15" name="Freeform: Shape 14">
              <a:extLst>
                <a:ext uri="{FF2B5EF4-FFF2-40B4-BE49-F238E27FC236}">
                  <a16:creationId xmlns:a16="http://schemas.microsoft.com/office/drawing/2014/main" id="{CD61C276-EA8D-6996-6C85-216097414C79}"/>
                </a:ext>
              </a:extLst>
            </p:cNvPr>
            <p:cNvSpPr/>
            <p:nvPr/>
          </p:nvSpPr>
          <p:spPr>
            <a:xfrm>
              <a:off x="7767948" y="2562329"/>
              <a:ext cx="730561" cy="91440"/>
            </a:xfrm>
            <a:custGeom>
              <a:avLst/>
              <a:gdLst>
                <a:gd name="connsiteX0" fmla="*/ 0 w 730561"/>
                <a:gd name="connsiteY0" fmla="*/ 45720 h 91440"/>
                <a:gd name="connsiteX1" fmla="*/ 730561 w 730561"/>
                <a:gd name="connsiteY1" fmla="*/ 45720 h 91440"/>
              </a:gdLst>
              <a:ahLst/>
              <a:cxnLst>
                <a:cxn ang="0">
                  <a:pos x="connsiteX0" y="connsiteY0"/>
                </a:cxn>
                <a:cxn ang="0">
                  <a:pos x="connsiteX1" y="connsiteY1"/>
                </a:cxn>
              </a:cxnLst>
              <a:rect l="l" t="t" r="r" b="b"/>
              <a:pathLst>
                <a:path w="730561" h="91440">
                  <a:moveTo>
                    <a:pt x="0" y="45720"/>
                  </a:moveTo>
                  <a:lnTo>
                    <a:pt x="730561" y="45720"/>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952" tIns="41915" rIns="358951" bIns="4191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6" name="Freeform: Shape 15">
              <a:extLst>
                <a:ext uri="{FF2B5EF4-FFF2-40B4-BE49-F238E27FC236}">
                  <a16:creationId xmlns:a16="http://schemas.microsoft.com/office/drawing/2014/main" id="{C3C9CA6F-8053-CB73-9F57-467F8EE23F0F}"/>
                </a:ext>
              </a:extLst>
            </p:cNvPr>
            <p:cNvSpPr/>
            <p:nvPr/>
          </p:nvSpPr>
          <p:spPr>
            <a:xfrm>
              <a:off x="4460351" y="16152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bg1"/>
                  </a:solidFill>
                  <a:effectLst/>
                </a:rPr>
                <a:t>Effective procedures</a:t>
              </a:r>
              <a:br>
                <a:rPr lang="en-US" sz="2000" b="0" i="0" kern="1200" dirty="0">
                  <a:solidFill>
                    <a:schemeClr val="bg1"/>
                  </a:solidFill>
                  <a:effectLst/>
                </a:rPr>
              </a:br>
              <a:r>
                <a:rPr lang="en-US" sz="2000" b="0" i="0" kern="1200" dirty="0">
                  <a:solidFill>
                    <a:schemeClr val="bg1"/>
                  </a:solidFill>
                  <a:effectLst/>
                </a:rPr>
                <a:t>to obtain active involvement of employees and unions</a:t>
              </a:r>
              <a:endParaRPr lang="en-US" sz="2000" kern="1200" dirty="0"/>
            </a:p>
          </p:txBody>
        </p:sp>
        <p:sp>
          <p:nvSpPr>
            <p:cNvPr id="17" name="Freeform: Shape 16">
              <a:extLst>
                <a:ext uri="{FF2B5EF4-FFF2-40B4-BE49-F238E27FC236}">
                  <a16:creationId xmlns:a16="http://schemas.microsoft.com/office/drawing/2014/main" id="{BFB298ED-6076-649E-9A8E-4BCBABB91053}"/>
                </a:ext>
              </a:extLst>
            </p:cNvPr>
            <p:cNvSpPr/>
            <p:nvPr/>
          </p:nvSpPr>
          <p:spPr>
            <a:xfrm>
              <a:off x="2044490" y="3599069"/>
              <a:ext cx="8141119" cy="730561"/>
            </a:xfrm>
            <a:custGeom>
              <a:avLst/>
              <a:gdLst>
                <a:gd name="connsiteX0" fmla="*/ 8141119 w 8141119"/>
                <a:gd name="connsiteY0" fmla="*/ 0 h 730561"/>
                <a:gd name="connsiteX1" fmla="*/ 8141119 w 8141119"/>
                <a:gd name="connsiteY1" fmla="*/ 382380 h 730561"/>
                <a:gd name="connsiteX2" fmla="*/ 0 w 8141119"/>
                <a:gd name="connsiteY2" fmla="*/ 382380 h 730561"/>
                <a:gd name="connsiteX3" fmla="*/ 0 w 8141119"/>
                <a:gd name="connsiteY3" fmla="*/ 730561 h 730561"/>
              </a:gdLst>
              <a:ahLst/>
              <a:cxnLst>
                <a:cxn ang="0">
                  <a:pos x="connsiteX0" y="connsiteY0"/>
                </a:cxn>
                <a:cxn ang="0">
                  <a:pos x="connsiteX1" y="connsiteY1"/>
                </a:cxn>
                <a:cxn ang="0">
                  <a:pos x="connsiteX2" y="connsiteY2"/>
                </a:cxn>
                <a:cxn ang="0">
                  <a:pos x="connsiteX3" y="connsiteY3"/>
                </a:cxn>
              </a:cxnLst>
              <a:rect l="l" t="t" r="r" b="b"/>
              <a:pathLst>
                <a:path w="8141119" h="730561">
                  <a:moveTo>
                    <a:pt x="8141119" y="0"/>
                  </a:moveTo>
                  <a:lnTo>
                    <a:pt x="8141119" y="382380"/>
                  </a:lnTo>
                  <a:lnTo>
                    <a:pt x="0" y="382380"/>
                  </a:lnTo>
                  <a:lnTo>
                    <a:pt x="0" y="730561"/>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844" tIns="361475" rIns="3878844" bIns="3614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8" name="Freeform: Shape 17">
              <a:extLst>
                <a:ext uri="{FF2B5EF4-FFF2-40B4-BE49-F238E27FC236}">
                  <a16:creationId xmlns:a16="http://schemas.microsoft.com/office/drawing/2014/main" id="{B45B1790-B085-C981-DC34-1505C4B918F4}"/>
                </a:ext>
              </a:extLst>
            </p:cNvPr>
            <p:cNvSpPr/>
            <p:nvPr/>
          </p:nvSpPr>
          <p:spPr>
            <a:xfrm>
              <a:off x="8530910" y="16152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7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spc="-40" dirty="0">
                  <a:solidFill>
                    <a:schemeClr val="bg1"/>
                  </a:solidFill>
                  <a:effectLst/>
                </a:rPr>
                <a:t>Methods </a:t>
              </a:r>
              <a:r>
                <a:rPr lang="en-US" sz="2000" kern="1200" spc="-40" dirty="0">
                  <a:solidFill>
                    <a:schemeClr val="bg1"/>
                  </a:solidFill>
                </a:rPr>
                <a:t>E</a:t>
              </a:r>
              <a:r>
                <a:rPr lang="en-US" sz="2000" b="0" i="0" kern="1200" spc="-40" dirty="0">
                  <a:solidFill>
                    <a:schemeClr val="bg1"/>
                  </a:solidFill>
                  <a:effectLst/>
                </a:rPr>
                <a:t>mployer will use to coordinate implementation of the Plan w/ other employers</a:t>
              </a:r>
              <a:endParaRPr lang="en-US" sz="2000" kern="1200" dirty="0"/>
            </a:p>
          </p:txBody>
        </p:sp>
        <p:sp>
          <p:nvSpPr>
            <p:cNvPr id="19" name="Freeform: Shape 18">
              <a:extLst>
                <a:ext uri="{FF2B5EF4-FFF2-40B4-BE49-F238E27FC236}">
                  <a16:creationId xmlns:a16="http://schemas.microsoft.com/office/drawing/2014/main" id="{4EF64835-958A-6943-D350-F61440278ECD}"/>
                </a:ext>
              </a:extLst>
            </p:cNvPr>
            <p:cNvSpPr/>
            <p:nvPr/>
          </p:nvSpPr>
          <p:spPr>
            <a:xfrm>
              <a:off x="3697389" y="5309130"/>
              <a:ext cx="730561" cy="91440"/>
            </a:xfrm>
            <a:custGeom>
              <a:avLst/>
              <a:gdLst>
                <a:gd name="connsiteX0" fmla="*/ 0 w 730561"/>
                <a:gd name="connsiteY0" fmla="*/ 45720 h 91440"/>
                <a:gd name="connsiteX1" fmla="*/ 730561 w 730561"/>
                <a:gd name="connsiteY1" fmla="*/ 45720 h 91440"/>
              </a:gdLst>
              <a:ahLst/>
              <a:cxnLst>
                <a:cxn ang="0">
                  <a:pos x="connsiteX0" y="connsiteY0"/>
                </a:cxn>
                <a:cxn ang="0">
                  <a:pos x="connsiteX1" y="connsiteY1"/>
                </a:cxn>
              </a:cxnLst>
              <a:rect l="l" t="t" r="r" b="b"/>
              <a:pathLst>
                <a:path w="730561" h="91440">
                  <a:moveTo>
                    <a:pt x="0" y="45720"/>
                  </a:moveTo>
                  <a:lnTo>
                    <a:pt x="730561" y="45720"/>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952" tIns="41914" rIns="358951" bIns="4191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0" name="Freeform: Shape 19">
              <a:extLst>
                <a:ext uri="{FF2B5EF4-FFF2-40B4-BE49-F238E27FC236}">
                  <a16:creationId xmlns:a16="http://schemas.microsoft.com/office/drawing/2014/main" id="{6933B3EA-E45E-9E67-74DF-E7C9F941E77A}"/>
                </a:ext>
              </a:extLst>
            </p:cNvPr>
            <p:cNvSpPr/>
            <p:nvPr/>
          </p:nvSpPr>
          <p:spPr>
            <a:xfrm>
              <a:off x="389791" y="43620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spc="-40" dirty="0">
                  <a:solidFill>
                    <a:schemeClr val="bg1"/>
                  </a:solidFill>
                  <a:effectLst/>
                </a:rPr>
                <a:t>Effective procedures to accept and respond to reports of WPV and to prohibit retaliation against employees who makes such report</a:t>
              </a:r>
              <a:r>
                <a:rPr lang="en-US" sz="2000" kern="1200" spc="-40" dirty="0">
                  <a:solidFill>
                    <a:schemeClr val="bg1"/>
                  </a:solidFill>
                </a:rPr>
                <a:t>s</a:t>
              </a:r>
              <a:endParaRPr lang="en-US" sz="2000" kern="1200" dirty="0"/>
            </a:p>
          </p:txBody>
        </p:sp>
        <p:sp>
          <p:nvSpPr>
            <p:cNvPr id="21" name="Freeform: Shape 20">
              <a:extLst>
                <a:ext uri="{FF2B5EF4-FFF2-40B4-BE49-F238E27FC236}">
                  <a16:creationId xmlns:a16="http://schemas.microsoft.com/office/drawing/2014/main" id="{567B815C-60AF-1700-1BF1-A2FFD3F179A5}"/>
                </a:ext>
              </a:extLst>
            </p:cNvPr>
            <p:cNvSpPr/>
            <p:nvPr/>
          </p:nvSpPr>
          <p:spPr>
            <a:xfrm>
              <a:off x="7767948" y="5309130"/>
              <a:ext cx="730561" cy="91440"/>
            </a:xfrm>
            <a:custGeom>
              <a:avLst/>
              <a:gdLst>
                <a:gd name="connsiteX0" fmla="*/ 0 w 730561"/>
                <a:gd name="connsiteY0" fmla="*/ 45720 h 91440"/>
                <a:gd name="connsiteX1" fmla="*/ 730561 w 730561"/>
                <a:gd name="connsiteY1" fmla="*/ 45720 h 91440"/>
              </a:gdLst>
              <a:ahLst/>
              <a:cxnLst>
                <a:cxn ang="0">
                  <a:pos x="connsiteX0" y="connsiteY0"/>
                </a:cxn>
                <a:cxn ang="0">
                  <a:pos x="connsiteX1" y="connsiteY1"/>
                </a:cxn>
              </a:cxnLst>
              <a:rect l="l" t="t" r="r" b="b"/>
              <a:pathLst>
                <a:path w="730561" h="91440">
                  <a:moveTo>
                    <a:pt x="0" y="45720"/>
                  </a:moveTo>
                  <a:lnTo>
                    <a:pt x="730561" y="45720"/>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952" tIns="41914" rIns="358951" bIns="4191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2" name="Freeform: Shape 21">
              <a:extLst>
                <a:ext uri="{FF2B5EF4-FFF2-40B4-BE49-F238E27FC236}">
                  <a16:creationId xmlns:a16="http://schemas.microsoft.com/office/drawing/2014/main" id="{EDE81751-0233-949E-6437-2F8EFB0CEB7B}"/>
                </a:ext>
              </a:extLst>
            </p:cNvPr>
            <p:cNvSpPr/>
            <p:nvPr/>
          </p:nvSpPr>
          <p:spPr>
            <a:xfrm>
              <a:off x="4460351" y="43620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bg1"/>
                  </a:solidFill>
                  <a:effectLst/>
                </a:rPr>
                <a:t>Procedures to ensure supervisory and nonsupervisory employees comply w/ the Plan</a:t>
              </a:r>
              <a:endParaRPr lang="en-US" sz="2000" kern="1200" dirty="0"/>
            </a:p>
          </p:txBody>
        </p:sp>
        <p:sp>
          <p:nvSpPr>
            <p:cNvPr id="23" name="Freeform: Shape 22">
              <a:extLst>
                <a:ext uri="{FF2B5EF4-FFF2-40B4-BE49-F238E27FC236}">
                  <a16:creationId xmlns:a16="http://schemas.microsoft.com/office/drawing/2014/main" id="{9F6CB04C-B601-1CC4-7109-1C23E029624E}"/>
                </a:ext>
              </a:extLst>
            </p:cNvPr>
            <p:cNvSpPr/>
            <p:nvPr/>
          </p:nvSpPr>
          <p:spPr>
            <a:xfrm>
              <a:off x="8530910" y="43620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4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i="0" kern="1200" dirty="0">
                  <a:solidFill>
                    <a:schemeClr val="bg1"/>
                  </a:solidFill>
                  <a:effectLst/>
                </a:rPr>
                <a:t>Procedures to communicate w/ employees re</a:t>
              </a:r>
              <a:r>
                <a:rPr lang="en-US" sz="2000" kern="1200" dirty="0">
                  <a:solidFill>
                    <a:schemeClr val="bg1"/>
                  </a:solidFill>
                </a:rPr>
                <a:t>garding</a:t>
              </a:r>
              <a:r>
                <a:rPr lang="en-US" sz="2000" b="0" i="0" kern="1200" dirty="0">
                  <a:solidFill>
                    <a:schemeClr val="bg1"/>
                  </a:solidFill>
                  <a:effectLst/>
                </a:rPr>
                <a:t> workplace</a:t>
              </a:r>
              <a:br>
                <a:rPr lang="en-US" sz="2000" b="0" i="0" kern="1200" dirty="0">
                  <a:solidFill>
                    <a:schemeClr val="bg1"/>
                  </a:solidFill>
                  <a:effectLst/>
                </a:rPr>
              </a:br>
              <a:r>
                <a:rPr lang="en-US" sz="2000" b="0" i="0" kern="1200" dirty="0">
                  <a:solidFill>
                    <a:schemeClr val="bg1"/>
                  </a:solidFill>
                  <a:effectLst/>
                </a:rPr>
                <a:t>violence matters</a:t>
              </a:r>
              <a:endParaRPr lang="en-US" sz="2000" kern="1200" dirty="0">
                <a:solidFill>
                  <a:schemeClr val="bg1"/>
                </a:solidFill>
              </a:endParaRPr>
            </a:p>
          </p:txBody>
        </p:sp>
      </p:grpSp>
    </p:spTree>
    <p:extLst>
      <p:ext uri="{BB962C8B-B14F-4D97-AF65-F5344CB8AC3E}">
        <p14:creationId xmlns:p14="http://schemas.microsoft.com/office/powerpoint/2010/main" val="35911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7B521-CB6A-33FE-D9E7-100AF39C76BD}"/>
              </a:ext>
            </a:extLst>
          </p:cNvPr>
          <p:cNvSpPr>
            <a:spLocks noGrp="1"/>
          </p:cNvSpPr>
          <p:nvPr>
            <p:ph type="title"/>
          </p:nvPr>
        </p:nvSpPr>
        <p:spPr>
          <a:xfrm>
            <a:off x="381000" y="400651"/>
            <a:ext cx="10972800" cy="876300"/>
          </a:xfrm>
        </p:spPr>
        <p:txBody>
          <a:bodyPr>
            <a:noAutofit/>
          </a:bodyPr>
          <a:lstStyle/>
          <a:p>
            <a:r>
              <a:rPr lang="en-US" sz="3200" dirty="0">
                <a:solidFill>
                  <a:schemeClr val="accent6"/>
                </a:solidFill>
              </a:rPr>
              <a:t>SB 553 – Workplace Violence</a:t>
            </a:r>
            <a:br>
              <a:rPr lang="en-US" sz="3600" dirty="0">
                <a:solidFill>
                  <a:schemeClr val="accent6"/>
                </a:solidFill>
              </a:rPr>
            </a:br>
            <a:r>
              <a:rPr lang="en-US" sz="4800" dirty="0">
                <a:solidFill>
                  <a:schemeClr val="accent6"/>
                </a:solidFill>
              </a:rPr>
              <a:t>Elements of Written Plan</a:t>
            </a:r>
            <a:endParaRPr lang="en-US" sz="3200" dirty="0"/>
          </a:p>
        </p:txBody>
      </p:sp>
      <p:grpSp>
        <p:nvGrpSpPr>
          <p:cNvPr id="12" name="Group 11">
            <a:extLst>
              <a:ext uri="{FF2B5EF4-FFF2-40B4-BE49-F238E27FC236}">
                <a16:creationId xmlns:a16="http://schemas.microsoft.com/office/drawing/2014/main" id="{EA017076-2778-0E80-CEA9-58F74547D1B9}"/>
              </a:ext>
            </a:extLst>
          </p:cNvPr>
          <p:cNvGrpSpPr/>
          <p:nvPr/>
        </p:nvGrpSpPr>
        <p:grpSpPr>
          <a:xfrm>
            <a:off x="389791" y="1615230"/>
            <a:ext cx="11450516" cy="4732438"/>
            <a:chOff x="389791" y="1615230"/>
            <a:chExt cx="11450516" cy="4732438"/>
          </a:xfrm>
        </p:grpSpPr>
        <p:sp>
          <p:nvSpPr>
            <p:cNvPr id="13" name="Freeform: Shape 12">
              <a:extLst>
                <a:ext uri="{FF2B5EF4-FFF2-40B4-BE49-F238E27FC236}">
                  <a16:creationId xmlns:a16="http://schemas.microsoft.com/office/drawing/2014/main" id="{A2509427-B8E6-FC33-B2C5-611DB1DC9DD9}"/>
                </a:ext>
              </a:extLst>
            </p:cNvPr>
            <p:cNvSpPr/>
            <p:nvPr/>
          </p:nvSpPr>
          <p:spPr>
            <a:xfrm>
              <a:off x="3697389" y="2562329"/>
              <a:ext cx="730561" cy="91440"/>
            </a:xfrm>
            <a:custGeom>
              <a:avLst/>
              <a:gdLst>
                <a:gd name="connsiteX0" fmla="*/ 0 w 730561"/>
                <a:gd name="connsiteY0" fmla="*/ 45720 h 91440"/>
                <a:gd name="connsiteX1" fmla="*/ 730561 w 730561"/>
                <a:gd name="connsiteY1" fmla="*/ 45720 h 91440"/>
              </a:gdLst>
              <a:ahLst/>
              <a:cxnLst>
                <a:cxn ang="0">
                  <a:pos x="connsiteX0" y="connsiteY0"/>
                </a:cxn>
                <a:cxn ang="0">
                  <a:pos x="connsiteX1" y="connsiteY1"/>
                </a:cxn>
              </a:cxnLst>
              <a:rect l="l" t="t" r="r" b="b"/>
              <a:pathLst>
                <a:path w="730561" h="91440">
                  <a:moveTo>
                    <a:pt x="0" y="45720"/>
                  </a:moveTo>
                  <a:lnTo>
                    <a:pt x="730561" y="45720"/>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952" tIns="41915" rIns="358951" bIns="4191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4" name="Freeform: Shape 13">
              <a:extLst>
                <a:ext uri="{FF2B5EF4-FFF2-40B4-BE49-F238E27FC236}">
                  <a16:creationId xmlns:a16="http://schemas.microsoft.com/office/drawing/2014/main" id="{9FDAC5A7-8852-2049-98AE-1A1C2B7BFED3}"/>
                </a:ext>
              </a:extLst>
            </p:cNvPr>
            <p:cNvSpPr/>
            <p:nvPr/>
          </p:nvSpPr>
          <p:spPr>
            <a:xfrm>
              <a:off x="389791" y="16152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a:buNone/>
              </a:pPr>
              <a:r>
                <a:rPr lang="en-US" sz="2000" b="0" i="0" dirty="0">
                  <a:solidFill>
                    <a:schemeClr val="bg1"/>
                  </a:solidFill>
                  <a:effectLst/>
                </a:rPr>
                <a:t>Effective procedures to respond to actual or potential workplace violence emergencies</a:t>
              </a:r>
              <a:endParaRPr lang="en-US" sz="2000" dirty="0"/>
            </a:p>
          </p:txBody>
        </p:sp>
        <p:sp>
          <p:nvSpPr>
            <p:cNvPr id="15" name="Freeform: Shape 14">
              <a:extLst>
                <a:ext uri="{FF2B5EF4-FFF2-40B4-BE49-F238E27FC236}">
                  <a16:creationId xmlns:a16="http://schemas.microsoft.com/office/drawing/2014/main" id="{CD61C276-EA8D-6996-6C85-216097414C79}"/>
                </a:ext>
              </a:extLst>
            </p:cNvPr>
            <p:cNvSpPr/>
            <p:nvPr/>
          </p:nvSpPr>
          <p:spPr>
            <a:xfrm>
              <a:off x="7767948" y="2562329"/>
              <a:ext cx="730561" cy="91440"/>
            </a:xfrm>
            <a:custGeom>
              <a:avLst/>
              <a:gdLst>
                <a:gd name="connsiteX0" fmla="*/ 0 w 730561"/>
                <a:gd name="connsiteY0" fmla="*/ 45720 h 91440"/>
                <a:gd name="connsiteX1" fmla="*/ 730561 w 730561"/>
                <a:gd name="connsiteY1" fmla="*/ 45720 h 91440"/>
              </a:gdLst>
              <a:ahLst/>
              <a:cxnLst>
                <a:cxn ang="0">
                  <a:pos x="connsiteX0" y="connsiteY0"/>
                </a:cxn>
                <a:cxn ang="0">
                  <a:pos x="connsiteX1" y="connsiteY1"/>
                </a:cxn>
              </a:cxnLst>
              <a:rect l="l" t="t" r="r" b="b"/>
              <a:pathLst>
                <a:path w="730561" h="91440">
                  <a:moveTo>
                    <a:pt x="0" y="45720"/>
                  </a:moveTo>
                  <a:lnTo>
                    <a:pt x="730561" y="45720"/>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952" tIns="41915" rIns="358951" bIns="41914"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6" name="Freeform: Shape 15">
              <a:extLst>
                <a:ext uri="{FF2B5EF4-FFF2-40B4-BE49-F238E27FC236}">
                  <a16:creationId xmlns:a16="http://schemas.microsoft.com/office/drawing/2014/main" id="{C3C9CA6F-8053-CB73-9F57-467F8EE23F0F}"/>
                </a:ext>
              </a:extLst>
            </p:cNvPr>
            <p:cNvSpPr/>
            <p:nvPr/>
          </p:nvSpPr>
          <p:spPr>
            <a:xfrm>
              <a:off x="4460351" y="16152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8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a:buNone/>
              </a:pPr>
              <a:r>
                <a:rPr lang="en-US" sz="2000" b="0" i="0" dirty="0">
                  <a:solidFill>
                    <a:schemeClr val="bg1"/>
                  </a:solidFill>
                  <a:effectLst/>
                  <a:ea typeface="Cambria" panose="02040503050406030204" pitchFamily="18" charset="0"/>
                </a:rPr>
                <a:t>Procedures to develop and provide training</a:t>
              </a:r>
              <a:endParaRPr lang="en-US" sz="2000" dirty="0"/>
            </a:p>
          </p:txBody>
        </p:sp>
        <p:sp>
          <p:nvSpPr>
            <p:cNvPr id="17" name="Freeform: Shape 16">
              <a:extLst>
                <a:ext uri="{FF2B5EF4-FFF2-40B4-BE49-F238E27FC236}">
                  <a16:creationId xmlns:a16="http://schemas.microsoft.com/office/drawing/2014/main" id="{BFB298ED-6076-649E-9A8E-4BCBABB91053}"/>
                </a:ext>
              </a:extLst>
            </p:cNvPr>
            <p:cNvSpPr/>
            <p:nvPr/>
          </p:nvSpPr>
          <p:spPr>
            <a:xfrm>
              <a:off x="2044490" y="3599069"/>
              <a:ext cx="8141119" cy="730561"/>
            </a:xfrm>
            <a:custGeom>
              <a:avLst/>
              <a:gdLst>
                <a:gd name="connsiteX0" fmla="*/ 8141119 w 8141119"/>
                <a:gd name="connsiteY0" fmla="*/ 0 h 730561"/>
                <a:gd name="connsiteX1" fmla="*/ 8141119 w 8141119"/>
                <a:gd name="connsiteY1" fmla="*/ 382380 h 730561"/>
                <a:gd name="connsiteX2" fmla="*/ 0 w 8141119"/>
                <a:gd name="connsiteY2" fmla="*/ 382380 h 730561"/>
                <a:gd name="connsiteX3" fmla="*/ 0 w 8141119"/>
                <a:gd name="connsiteY3" fmla="*/ 730561 h 730561"/>
              </a:gdLst>
              <a:ahLst/>
              <a:cxnLst>
                <a:cxn ang="0">
                  <a:pos x="connsiteX0" y="connsiteY0"/>
                </a:cxn>
                <a:cxn ang="0">
                  <a:pos x="connsiteX1" y="connsiteY1"/>
                </a:cxn>
                <a:cxn ang="0">
                  <a:pos x="connsiteX2" y="connsiteY2"/>
                </a:cxn>
                <a:cxn ang="0">
                  <a:pos x="connsiteX3" y="connsiteY3"/>
                </a:cxn>
              </a:cxnLst>
              <a:rect l="l" t="t" r="r" b="b"/>
              <a:pathLst>
                <a:path w="8141119" h="730561">
                  <a:moveTo>
                    <a:pt x="8141119" y="0"/>
                  </a:moveTo>
                  <a:lnTo>
                    <a:pt x="8141119" y="382380"/>
                  </a:lnTo>
                  <a:lnTo>
                    <a:pt x="0" y="382380"/>
                  </a:lnTo>
                  <a:lnTo>
                    <a:pt x="0" y="730561"/>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878844" tIns="361475" rIns="3878844" bIns="36147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18" name="Freeform: Shape 17">
              <a:extLst>
                <a:ext uri="{FF2B5EF4-FFF2-40B4-BE49-F238E27FC236}">
                  <a16:creationId xmlns:a16="http://schemas.microsoft.com/office/drawing/2014/main" id="{B45B1790-B085-C981-DC34-1505C4B918F4}"/>
                </a:ext>
              </a:extLst>
            </p:cNvPr>
            <p:cNvSpPr/>
            <p:nvPr/>
          </p:nvSpPr>
          <p:spPr>
            <a:xfrm>
              <a:off x="8530910" y="16152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7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a:lnSpc>
                  <a:spcPct val="100000"/>
                </a:lnSpc>
                <a:spcAft>
                  <a:spcPts val="0"/>
                </a:spcAft>
                <a:buNone/>
              </a:pPr>
              <a:r>
                <a:rPr lang="en-US" sz="2000" b="0" i="0" dirty="0">
                  <a:solidFill>
                    <a:schemeClr val="bg1"/>
                  </a:solidFill>
                  <a:effectLst/>
                </a:rPr>
                <a:t>Procedures to ID and evaluate workplace </a:t>
              </a:r>
            </a:p>
            <a:p>
              <a:pPr lvl="0" algn="ctr">
                <a:lnSpc>
                  <a:spcPct val="100000"/>
                </a:lnSpc>
                <a:spcAft>
                  <a:spcPts val="0"/>
                </a:spcAft>
                <a:buNone/>
              </a:pPr>
              <a:r>
                <a:rPr lang="en-US" sz="2000" b="0" i="0" dirty="0">
                  <a:solidFill>
                    <a:schemeClr val="bg1"/>
                  </a:solidFill>
                  <a:effectLst/>
                </a:rPr>
                <a:t>violence hazards</a:t>
              </a:r>
              <a:endParaRPr lang="en-US" sz="2000" dirty="0"/>
            </a:p>
          </p:txBody>
        </p:sp>
        <p:sp>
          <p:nvSpPr>
            <p:cNvPr id="19" name="Freeform: Shape 18">
              <a:extLst>
                <a:ext uri="{FF2B5EF4-FFF2-40B4-BE49-F238E27FC236}">
                  <a16:creationId xmlns:a16="http://schemas.microsoft.com/office/drawing/2014/main" id="{4EF64835-958A-6943-D350-F61440278ECD}"/>
                </a:ext>
              </a:extLst>
            </p:cNvPr>
            <p:cNvSpPr/>
            <p:nvPr/>
          </p:nvSpPr>
          <p:spPr>
            <a:xfrm>
              <a:off x="3697389" y="5309130"/>
              <a:ext cx="730561" cy="91440"/>
            </a:xfrm>
            <a:custGeom>
              <a:avLst/>
              <a:gdLst>
                <a:gd name="connsiteX0" fmla="*/ 0 w 730561"/>
                <a:gd name="connsiteY0" fmla="*/ 45720 h 91440"/>
                <a:gd name="connsiteX1" fmla="*/ 730561 w 730561"/>
                <a:gd name="connsiteY1" fmla="*/ 45720 h 91440"/>
              </a:gdLst>
              <a:ahLst/>
              <a:cxnLst>
                <a:cxn ang="0">
                  <a:pos x="connsiteX0" y="connsiteY0"/>
                </a:cxn>
                <a:cxn ang="0">
                  <a:pos x="connsiteX1" y="connsiteY1"/>
                </a:cxn>
              </a:cxnLst>
              <a:rect l="l" t="t" r="r" b="b"/>
              <a:pathLst>
                <a:path w="730561" h="91440">
                  <a:moveTo>
                    <a:pt x="0" y="45720"/>
                  </a:moveTo>
                  <a:lnTo>
                    <a:pt x="730561" y="45720"/>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952" tIns="41914" rIns="358951" bIns="4191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0" name="Freeform: Shape 19">
              <a:extLst>
                <a:ext uri="{FF2B5EF4-FFF2-40B4-BE49-F238E27FC236}">
                  <a16:creationId xmlns:a16="http://schemas.microsoft.com/office/drawing/2014/main" id="{6933B3EA-E45E-9E67-74DF-E7C9F941E77A}"/>
                </a:ext>
              </a:extLst>
            </p:cNvPr>
            <p:cNvSpPr/>
            <p:nvPr/>
          </p:nvSpPr>
          <p:spPr>
            <a:xfrm>
              <a:off x="389791" y="43620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a:buNone/>
              </a:pPr>
              <a:r>
                <a:rPr lang="en-US" sz="2000" b="0" i="0" dirty="0">
                  <a:solidFill>
                    <a:schemeClr val="bg1"/>
                  </a:solidFill>
                  <a:effectLst/>
                </a:rPr>
                <a:t>Procedures to correct workplace violence hazards identified</a:t>
              </a:r>
              <a:br>
                <a:rPr lang="en-US" sz="2000" b="0" i="0" dirty="0">
                  <a:solidFill>
                    <a:schemeClr val="bg1"/>
                  </a:solidFill>
                  <a:effectLst/>
                </a:rPr>
              </a:br>
              <a:r>
                <a:rPr lang="en-US" sz="2000" b="0" i="0" dirty="0">
                  <a:solidFill>
                    <a:schemeClr val="bg1"/>
                  </a:solidFill>
                  <a:effectLst/>
                </a:rPr>
                <a:t>and evaluated</a:t>
              </a:r>
              <a:endParaRPr lang="en-US" sz="2000" dirty="0"/>
            </a:p>
          </p:txBody>
        </p:sp>
        <p:sp>
          <p:nvSpPr>
            <p:cNvPr id="21" name="Freeform: Shape 20">
              <a:extLst>
                <a:ext uri="{FF2B5EF4-FFF2-40B4-BE49-F238E27FC236}">
                  <a16:creationId xmlns:a16="http://schemas.microsoft.com/office/drawing/2014/main" id="{567B815C-60AF-1700-1BF1-A2FFD3F179A5}"/>
                </a:ext>
              </a:extLst>
            </p:cNvPr>
            <p:cNvSpPr/>
            <p:nvPr/>
          </p:nvSpPr>
          <p:spPr>
            <a:xfrm>
              <a:off x="7767948" y="5309130"/>
              <a:ext cx="730561" cy="91440"/>
            </a:xfrm>
            <a:custGeom>
              <a:avLst/>
              <a:gdLst>
                <a:gd name="connsiteX0" fmla="*/ 0 w 730561"/>
                <a:gd name="connsiteY0" fmla="*/ 45720 h 91440"/>
                <a:gd name="connsiteX1" fmla="*/ 730561 w 730561"/>
                <a:gd name="connsiteY1" fmla="*/ 45720 h 91440"/>
              </a:gdLst>
              <a:ahLst/>
              <a:cxnLst>
                <a:cxn ang="0">
                  <a:pos x="connsiteX0" y="connsiteY0"/>
                </a:cxn>
                <a:cxn ang="0">
                  <a:pos x="connsiteX1" y="connsiteY1"/>
                </a:cxn>
              </a:cxnLst>
              <a:rect l="l" t="t" r="r" b="b"/>
              <a:pathLst>
                <a:path w="730561" h="91440">
                  <a:moveTo>
                    <a:pt x="0" y="45720"/>
                  </a:moveTo>
                  <a:lnTo>
                    <a:pt x="730561" y="45720"/>
                  </a:lnTo>
                </a:path>
              </a:pathLst>
            </a:custGeom>
            <a:noFill/>
            <a:ln w="19050">
              <a:solidFill>
                <a:schemeClr val="accent5"/>
              </a:solidFill>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358952" tIns="41914" rIns="358951" bIns="41915" numCol="1" spcCol="1270" anchor="ctr" anchorCtr="0">
              <a:noAutofit/>
            </a:bodyPr>
            <a:lstStyle/>
            <a:p>
              <a:pPr marL="0" lvl="0" indent="0" algn="ctr" defTabSz="222250">
                <a:lnSpc>
                  <a:spcPct val="90000"/>
                </a:lnSpc>
                <a:spcBef>
                  <a:spcPct val="0"/>
                </a:spcBef>
                <a:spcAft>
                  <a:spcPct val="35000"/>
                </a:spcAft>
                <a:buNone/>
              </a:pPr>
              <a:endParaRPr lang="en-US" sz="500" kern="1200"/>
            </a:p>
          </p:txBody>
        </p:sp>
        <p:sp>
          <p:nvSpPr>
            <p:cNvPr id="22" name="Freeform: Shape 21">
              <a:extLst>
                <a:ext uri="{FF2B5EF4-FFF2-40B4-BE49-F238E27FC236}">
                  <a16:creationId xmlns:a16="http://schemas.microsoft.com/office/drawing/2014/main" id="{EDE81751-0233-949E-6437-2F8EFB0CEB7B}"/>
                </a:ext>
              </a:extLst>
            </p:cNvPr>
            <p:cNvSpPr/>
            <p:nvPr/>
          </p:nvSpPr>
          <p:spPr>
            <a:xfrm>
              <a:off x="4460351" y="43620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a:buNone/>
              </a:pPr>
              <a:r>
                <a:rPr lang="en-US" sz="2000" b="0" i="0" dirty="0">
                  <a:solidFill>
                    <a:schemeClr val="bg1"/>
                  </a:solidFill>
                  <a:effectLst/>
                </a:rPr>
                <a:t>Procedures for </a:t>
              </a:r>
            </a:p>
            <a:p>
              <a:pPr lvl="0" algn="ctr">
                <a:buNone/>
              </a:pPr>
              <a:r>
                <a:rPr lang="en-US" sz="2000" b="0" i="0" dirty="0">
                  <a:solidFill>
                    <a:schemeClr val="bg1"/>
                  </a:solidFill>
                  <a:effectLst/>
                </a:rPr>
                <a:t>post-incident response</a:t>
              </a:r>
              <a:br>
                <a:rPr lang="en-US" sz="2000" b="0" i="0" dirty="0">
                  <a:solidFill>
                    <a:schemeClr val="bg1"/>
                  </a:solidFill>
                  <a:effectLst/>
                </a:rPr>
              </a:br>
              <a:r>
                <a:rPr lang="en-US" sz="2000" b="0" i="0" dirty="0">
                  <a:solidFill>
                    <a:schemeClr val="bg1"/>
                  </a:solidFill>
                  <a:effectLst/>
                </a:rPr>
                <a:t>and investigations</a:t>
              </a:r>
              <a:endParaRPr lang="en-US" sz="2000" dirty="0"/>
            </a:p>
          </p:txBody>
        </p:sp>
        <p:sp>
          <p:nvSpPr>
            <p:cNvPr id="23" name="Freeform: Shape 22">
              <a:extLst>
                <a:ext uri="{FF2B5EF4-FFF2-40B4-BE49-F238E27FC236}">
                  <a16:creationId xmlns:a16="http://schemas.microsoft.com/office/drawing/2014/main" id="{9F6CB04C-B601-1CC4-7109-1C23E029624E}"/>
                </a:ext>
              </a:extLst>
            </p:cNvPr>
            <p:cNvSpPr/>
            <p:nvPr/>
          </p:nvSpPr>
          <p:spPr>
            <a:xfrm>
              <a:off x="8530910" y="4362030"/>
              <a:ext cx="3309397" cy="1985638"/>
            </a:xfrm>
            <a:custGeom>
              <a:avLst/>
              <a:gdLst>
                <a:gd name="connsiteX0" fmla="*/ 0 w 3309397"/>
                <a:gd name="connsiteY0" fmla="*/ 0 h 1985638"/>
                <a:gd name="connsiteX1" fmla="*/ 3309397 w 3309397"/>
                <a:gd name="connsiteY1" fmla="*/ 0 h 1985638"/>
                <a:gd name="connsiteX2" fmla="*/ 3309397 w 3309397"/>
                <a:gd name="connsiteY2" fmla="*/ 1985638 h 1985638"/>
                <a:gd name="connsiteX3" fmla="*/ 0 w 3309397"/>
                <a:gd name="connsiteY3" fmla="*/ 1985638 h 1985638"/>
                <a:gd name="connsiteX4" fmla="*/ 0 w 3309397"/>
                <a:gd name="connsiteY4" fmla="*/ 0 h 1985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9397" h="1985638">
                  <a:moveTo>
                    <a:pt x="0" y="0"/>
                  </a:moveTo>
                  <a:lnTo>
                    <a:pt x="3309397" y="0"/>
                  </a:lnTo>
                  <a:lnTo>
                    <a:pt x="3309397" y="1985638"/>
                  </a:lnTo>
                  <a:lnTo>
                    <a:pt x="0" y="1985638"/>
                  </a:lnTo>
                  <a:lnTo>
                    <a:pt x="0" y="0"/>
                  </a:lnTo>
                  <a:close/>
                </a:path>
              </a:pathLst>
            </a:custGeom>
            <a:solidFill>
              <a:schemeClr val="accent1">
                <a:hueOff val="0"/>
                <a:satOff val="0"/>
                <a:lumOff val="0"/>
                <a:alpha val="4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42240" tIns="142240" rIns="142240" bIns="142240" numCol="1" spcCol="1270" anchor="ctr" anchorCtr="0">
              <a:noAutofit/>
            </a:bodyPr>
            <a:lstStyle/>
            <a:p>
              <a:pPr lvl="0" algn="ctr">
                <a:buNone/>
              </a:pPr>
              <a:r>
                <a:rPr lang="en-US" sz="2000" b="0" i="0" dirty="0">
                  <a:solidFill>
                    <a:schemeClr val="bg1"/>
                  </a:solidFill>
                  <a:effectLst/>
                </a:rPr>
                <a:t>Procedures to review effectiveness of the Plan and revise it as needed</a:t>
              </a:r>
              <a:endParaRPr lang="en-US" sz="2000" dirty="0">
                <a:solidFill>
                  <a:schemeClr val="bg1"/>
                </a:solidFill>
              </a:endParaRPr>
            </a:p>
          </p:txBody>
        </p:sp>
      </p:grpSp>
    </p:spTree>
    <p:extLst>
      <p:ext uri="{BB962C8B-B14F-4D97-AF65-F5344CB8AC3E}">
        <p14:creationId xmlns:p14="http://schemas.microsoft.com/office/powerpoint/2010/main" val="62050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90AF3-EC52-6DC0-469E-39E4F0CE98B8}"/>
              </a:ext>
            </a:extLst>
          </p:cNvPr>
          <p:cNvSpPr>
            <a:spLocks noGrp="1"/>
          </p:cNvSpPr>
          <p:nvPr>
            <p:ph type="title"/>
          </p:nvPr>
        </p:nvSpPr>
        <p:spPr/>
        <p:txBody>
          <a:bodyPr>
            <a:normAutofit fontScale="90000"/>
          </a:bodyPr>
          <a:lstStyle/>
          <a:p>
            <a:pPr lvl="0"/>
            <a:r>
              <a:rPr lang="en-US" baseline="0" dirty="0"/>
              <a:t>Practical Implementation Advice: </a:t>
            </a:r>
            <a:br>
              <a:rPr lang="en-US" baseline="0" dirty="0"/>
            </a:br>
            <a:r>
              <a:rPr lang="en-US" sz="3600" i="1" baseline="0" dirty="0"/>
              <a:t>Gathering General </a:t>
            </a:r>
            <a:r>
              <a:rPr lang="en-US" sz="3600" i="1" dirty="0"/>
              <a:t>Information</a:t>
            </a:r>
            <a:endParaRPr lang="en-US" i="1" baseline="0" dirty="0"/>
          </a:p>
        </p:txBody>
      </p:sp>
      <p:sp>
        <p:nvSpPr>
          <p:cNvPr id="3" name="Content Placeholder 2">
            <a:extLst>
              <a:ext uri="{FF2B5EF4-FFF2-40B4-BE49-F238E27FC236}">
                <a16:creationId xmlns:a16="http://schemas.microsoft.com/office/drawing/2014/main" id="{C51F1CEF-8542-8C6B-19B5-FAF41C0A1058}"/>
              </a:ext>
            </a:extLst>
          </p:cNvPr>
          <p:cNvSpPr>
            <a:spLocks noGrp="1"/>
          </p:cNvSpPr>
          <p:nvPr>
            <p:ph idx="1"/>
          </p:nvPr>
        </p:nvSpPr>
        <p:spPr/>
        <p:txBody>
          <a:bodyPr/>
          <a:lstStyle/>
          <a:p>
            <a:pPr>
              <a:spcAft>
                <a:spcPts val="2400"/>
              </a:spcAft>
            </a:pPr>
            <a:r>
              <a:rPr lang="en-US" sz="2400" dirty="0">
                <a:solidFill>
                  <a:schemeClr val="tx1">
                    <a:lumMod val="85000"/>
                    <a:lumOff val="15000"/>
                  </a:schemeClr>
                </a:solidFill>
              </a:rPr>
              <a:t>What types of worksite are there in California (e.g., grocery store, corporate office, distribution center)?</a:t>
            </a:r>
          </a:p>
          <a:p>
            <a:pPr>
              <a:spcAft>
                <a:spcPts val="2400"/>
              </a:spcAft>
            </a:pPr>
            <a:r>
              <a:rPr lang="en-US" sz="2400" dirty="0">
                <a:solidFill>
                  <a:schemeClr val="tx1">
                    <a:lumMod val="85000"/>
                    <a:lumOff val="15000"/>
                  </a:schemeClr>
                </a:solidFill>
              </a:rPr>
              <a:t>Are any of the worksites exempt (i.e., under 10 employees and not open to the public)?</a:t>
            </a:r>
          </a:p>
          <a:p>
            <a:pPr>
              <a:spcAft>
                <a:spcPts val="2400"/>
              </a:spcAft>
            </a:pPr>
            <a:r>
              <a:rPr lang="en-US" sz="2400" dirty="0">
                <a:solidFill>
                  <a:schemeClr val="tx1">
                    <a:lumMod val="85000"/>
                    <a:lumOff val="15000"/>
                  </a:schemeClr>
                </a:solidFill>
              </a:rPr>
              <a:t>Where are the worksites located (e.g., standalone, strip mall, mall)?</a:t>
            </a:r>
          </a:p>
          <a:p>
            <a:r>
              <a:rPr lang="en-US" sz="2400" dirty="0">
                <a:solidFill>
                  <a:schemeClr val="tx1">
                    <a:lumMod val="85000"/>
                    <a:lumOff val="15000"/>
                  </a:schemeClr>
                </a:solidFill>
              </a:rPr>
              <a:t>What parts of the property does the company control (e.g., does the company control the parking lot)?</a:t>
            </a:r>
          </a:p>
          <a:p>
            <a:endParaRPr lang="en-US" dirty="0"/>
          </a:p>
          <a:p>
            <a:endParaRPr lang="en-US" dirty="0"/>
          </a:p>
        </p:txBody>
      </p:sp>
    </p:spTree>
    <p:extLst>
      <p:ext uri="{BB962C8B-B14F-4D97-AF65-F5344CB8AC3E}">
        <p14:creationId xmlns:p14="http://schemas.microsoft.com/office/powerpoint/2010/main" val="3321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C092E-E0AC-92D6-F26E-C51839F72A32}"/>
              </a:ext>
            </a:extLst>
          </p:cNvPr>
          <p:cNvSpPr>
            <a:spLocks noGrp="1"/>
          </p:cNvSpPr>
          <p:nvPr>
            <p:ph type="title"/>
          </p:nvPr>
        </p:nvSpPr>
        <p:spPr/>
        <p:txBody>
          <a:bodyPr>
            <a:normAutofit/>
          </a:bodyPr>
          <a:lstStyle/>
          <a:p>
            <a:r>
              <a:rPr lang="en-US" sz="3600" dirty="0"/>
              <a:t>SB 553 - Roles and Responsibilities Requirement </a:t>
            </a:r>
          </a:p>
        </p:txBody>
      </p:sp>
      <p:pic>
        <p:nvPicPr>
          <p:cNvPr id="8" name="Content Placeholder 7" descr="A red and blue game pieces surrounded by arrows&#10;&#10;Description automatically generated">
            <a:extLst>
              <a:ext uri="{FF2B5EF4-FFF2-40B4-BE49-F238E27FC236}">
                <a16:creationId xmlns:a16="http://schemas.microsoft.com/office/drawing/2014/main" id="{369B3D12-2742-E05C-40AF-C12A4DE1E3D1}"/>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6661" r="19946"/>
          <a:stretch/>
        </p:blipFill>
        <p:spPr>
          <a:xfrm>
            <a:off x="0" y="1812157"/>
            <a:ext cx="3474720" cy="4338586"/>
          </a:xfrm>
        </p:spPr>
      </p:pic>
      <p:sp>
        <p:nvSpPr>
          <p:cNvPr id="6" name="Text Placeholder 5">
            <a:extLst>
              <a:ext uri="{FF2B5EF4-FFF2-40B4-BE49-F238E27FC236}">
                <a16:creationId xmlns:a16="http://schemas.microsoft.com/office/drawing/2014/main" id="{20C1345A-5650-97D4-A01D-3BBF239AACD6}"/>
              </a:ext>
            </a:extLst>
          </p:cNvPr>
          <p:cNvSpPr>
            <a:spLocks noGrp="1"/>
          </p:cNvSpPr>
          <p:nvPr>
            <p:ph type="body" sz="quarter" idx="10"/>
          </p:nvPr>
        </p:nvSpPr>
        <p:spPr>
          <a:xfrm>
            <a:off x="4042611" y="1600200"/>
            <a:ext cx="7806489" cy="4762500"/>
          </a:xfrm>
        </p:spPr>
        <p:txBody>
          <a:bodyPr anchor="ctr"/>
          <a:lstStyle/>
          <a:p>
            <a:pPr>
              <a:spcBef>
                <a:spcPts val="0"/>
              </a:spcBef>
              <a:spcAft>
                <a:spcPts val="4200"/>
              </a:spcAft>
            </a:pPr>
            <a:r>
              <a:rPr lang="en-US" sz="3000" dirty="0">
                <a:solidFill>
                  <a:schemeClr val="tx1">
                    <a:lumMod val="85000"/>
                    <a:lumOff val="15000"/>
                  </a:schemeClr>
                </a:solidFill>
              </a:rPr>
              <a:t>Your WVPP must include the names or job titles of the persons responsible for implementing the plan.</a:t>
            </a:r>
          </a:p>
          <a:p>
            <a:pPr>
              <a:spcBef>
                <a:spcPts val="0"/>
              </a:spcBef>
              <a:spcAft>
                <a:spcPts val="0"/>
              </a:spcAft>
            </a:pPr>
            <a:r>
              <a:rPr lang="en-US" sz="3000" spc="-20" dirty="0">
                <a:solidFill>
                  <a:schemeClr val="tx1">
                    <a:lumMod val="85000"/>
                    <a:lumOff val="15000"/>
                  </a:schemeClr>
                </a:solidFill>
              </a:rPr>
              <a:t>If there are multiple persons responsible for the plan, their roles must be clearly described.</a:t>
            </a:r>
          </a:p>
          <a:p>
            <a:endParaRPr lang="en-US" dirty="0"/>
          </a:p>
        </p:txBody>
      </p:sp>
    </p:spTree>
    <p:extLst>
      <p:ext uri="{BB962C8B-B14F-4D97-AF65-F5344CB8AC3E}">
        <p14:creationId xmlns:p14="http://schemas.microsoft.com/office/powerpoint/2010/main" val="2663013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865A7B2-5116-6BFD-ACC9-6CEB7A5BBC99}"/>
              </a:ext>
            </a:extLst>
          </p:cNvPr>
          <p:cNvGraphicFramePr>
            <a:graphicFrameLocks noGrp="1"/>
          </p:cNvGraphicFramePr>
          <p:nvPr>
            <p:ph sz="half" idx="1"/>
            <p:extLst>
              <p:ext uri="{D42A27DB-BD31-4B8C-83A1-F6EECF244321}">
                <p14:modId xmlns:p14="http://schemas.microsoft.com/office/powerpoint/2010/main" val="805646375"/>
              </p:ext>
            </p:extLst>
          </p:nvPr>
        </p:nvGraphicFramePr>
        <p:xfrm>
          <a:off x="381000" y="1825625"/>
          <a:ext cx="5562599" cy="4537075"/>
        </p:xfrm>
        <a:graphic>
          <a:graphicData uri="http://schemas.openxmlformats.org/drawingml/2006/table">
            <a:tbl>
              <a:tblPr firstRow="1" bandRow="1">
                <a:tableStyleId>{5C22544A-7EE6-4342-B048-85BDC9FD1C3A}</a:tableStyleId>
              </a:tblPr>
              <a:tblGrid>
                <a:gridCol w="5562599">
                  <a:extLst>
                    <a:ext uri="{9D8B030D-6E8A-4147-A177-3AD203B41FA5}">
                      <a16:colId xmlns:a16="http://schemas.microsoft.com/office/drawing/2014/main" val="1775215478"/>
                    </a:ext>
                  </a:extLst>
                </a:gridCol>
              </a:tblGrid>
              <a:tr h="4537075">
                <a:tc>
                  <a:txBody>
                    <a:bodyPr/>
                    <a:lstStyle/>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Corporate high-level implementation</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Approve final version of WVPP and any revisions</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Develop and implementation of procedures to obtain active involvement of employees and authorized employee representatives in developing and implementing WVPP</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Develop and implement effective procedures for the Company to accept and respond to reports of workplace violence</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Develop and review procedures to respond to actual or potential workplace violence emergencies</a:t>
                      </a:r>
                    </a:p>
                  </a:txBody>
                  <a:tcPr>
                    <a:noFill/>
                  </a:tcPr>
                </a:tc>
                <a:extLst>
                  <a:ext uri="{0D108BD9-81ED-4DB2-BD59-A6C34878D82A}">
                    <a16:rowId xmlns:a16="http://schemas.microsoft.com/office/drawing/2014/main" val="885958157"/>
                  </a:ext>
                </a:extLst>
              </a:tr>
            </a:tbl>
          </a:graphicData>
        </a:graphic>
      </p:graphicFrame>
      <p:sp>
        <p:nvSpPr>
          <p:cNvPr id="6" name="Content Placeholder 5">
            <a:extLst>
              <a:ext uri="{FF2B5EF4-FFF2-40B4-BE49-F238E27FC236}">
                <a16:creationId xmlns:a16="http://schemas.microsoft.com/office/drawing/2014/main" id="{4E9C46DA-B727-2E04-2A33-6883C634C669}"/>
              </a:ext>
            </a:extLst>
          </p:cNvPr>
          <p:cNvSpPr>
            <a:spLocks noGrp="1"/>
          </p:cNvSpPr>
          <p:nvPr>
            <p:ph sz="half" idx="2"/>
          </p:nvPr>
        </p:nvSpPr>
        <p:spPr>
          <a:xfrm>
            <a:off x="6572434" y="1825626"/>
            <a:ext cx="5276666" cy="4351338"/>
          </a:xfrm>
        </p:spPr>
        <p:txBody>
          <a:bodyPr>
            <a:normAutofit lnSpcReduction="10000"/>
          </a:bodyPr>
          <a:lstStyle/>
          <a:p>
            <a:pPr marL="228600" marR="0" lvl="0" indent="-2286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Develop and ensure all employees are provided with the required training</a:t>
            </a:r>
          </a:p>
          <a:p>
            <a:pPr marL="228600" marR="0" lvl="0" indent="-2286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Train employees</a:t>
            </a:r>
          </a:p>
          <a:p>
            <a:pPr marL="228600" marR="0" lvl="0" indent="-2286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Answer employee questions during training</a:t>
            </a:r>
          </a:p>
          <a:p>
            <a:pPr marL="228600" marR="0" lvl="0" indent="-2286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Develop procedures to identify and evaluate workplace violence hazards, including, but not limited to, scheduled periodic inspections</a:t>
            </a:r>
          </a:p>
          <a:p>
            <a:pPr marL="228600" marR="0" lvl="0" indent="-22860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Conduct inspections</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Review and evaluate results of workplace violence inspections</a:t>
            </a:r>
            <a:endParaRPr lang="en-US" sz="1800" dirty="0">
              <a:solidFill>
                <a:schemeClr val="tx1">
                  <a:lumMod val="85000"/>
                  <a:lumOff val="15000"/>
                </a:schemeClr>
              </a:solidFill>
            </a:endParaRPr>
          </a:p>
        </p:txBody>
      </p:sp>
      <p:sp>
        <p:nvSpPr>
          <p:cNvPr id="2" name="Title 1">
            <a:extLst>
              <a:ext uri="{FF2B5EF4-FFF2-40B4-BE49-F238E27FC236}">
                <a16:creationId xmlns:a16="http://schemas.microsoft.com/office/drawing/2014/main" id="{5E3A900B-B2C6-C737-9C12-D075B884BD13}"/>
              </a:ext>
            </a:extLst>
          </p:cNvPr>
          <p:cNvSpPr>
            <a:spLocks noGrp="1"/>
          </p:cNvSpPr>
          <p:nvPr>
            <p:ph type="title"/>
          </p:nvPr>
        </p:nvSpPr>
        <p:spPr/>
        <p:txBody>
          <a:bodyPr>
            <a:normAutofit fontScale="90000"/>
          </a:bodyPr>
          <a:lstStyle/>
          <a:p>
            <a:r>
              <a:rPr lang="en-US" baseline="0" dirty="0"/>
              <a:t>Practical Implementation Advice: </a:t>
            </a:r>
            <a:br>
              <a:rPr lang="en-US" baseline="0" dirty="0"/>
            </a:br>
            <a:r>
              <a:rPr lang="en-US" sz="3600" i="1" baseline="0" dirty="0"/>
              <a:t>Roles and Responsibilities</a:t>
            </a:r>
            <a:endParaRPr lang="en-US" dirty="0"/>
          </a:p>
        </p:txBody>
      </p:sp>
    </p:spTree>
    <p:extLst>
      <p:ext uri="{BB962C8B-B14F-4D97-AF65-F5344CB8AC3E}">
        <p14:creationId xmlns:p14="http://schemas.microsoft.com/office/powerpoint/2010/main" val="1512097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1865A7B2-5116-6BFD-ACC9-6CEB7A5BBC99}"/>
              </a:ext>
            </a:extLst>
          </p:cNvPr>
          <p:cNvGraphicFramePr>
            <a:graphicFrameLocks noGrp="1"/>
          </p:cNvGraphicFramePr>
          <p:nvPr>
            <p:ph sz="half" idx="1"/>
            <p:extLst>
              <p:ext uri="{D42A27DB-BD31-4B8C-83A1-F6EECF244321}">
                <p14:modId xmlns:p14="http://schemas.microsoft.com/office/powerpoint/2010/main" val="279675120"/>
              </p:ext>
            </p:extLst>
          </p:nvPr>
        </p:nvGraphicFramePr>
        <p:xfrm>
          <a:off x="381000" y="1600201"/>
          <a:ext cx="5417634" cy="4800600"/>
        </p:xfrm>
        <a:graphic>
          <a:graphicData uri="http://schemas.openxmlformats.org/drawingml/2006/table">
            <a:tbl>
              <a:tblPr firstRow="1" bandRow="1">
                <a:tableStyleId>{5C22544A-7EE6-4342-B048-85BDC9FD1C3A}</a:tableStyleId>
              </a:tblPr>
              <a:tblGrid>
                <a:gridCol w="5417634">
                  <a:extLst>
                    <a:ext uri="{9D8B030D-6E8A-4147-A177-3AD203B41FA5}">
                      <a16:colId xmlns:a16="http://schemas.microsoft.com/office/drawing/2014/main" val="1775215478"/>
                    </a:ext>
                  </a:extLst>
                </a:gridCol>
              </a:tblGrid>
              <a:tr h="4762499">
                <a:tc>
                  <a:txBody>
                    <a:bodyPr/>
                    <a:lstStyle/>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Approve corrective measures</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Ensure all supervisors and managers communicate with employees regarding workplace violence matters</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Correct workplace violence hazards identified and evaluated during inspections</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Oversee post incident response and investigation</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Review the effectiveness of the Plan and revise the Plan as needed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Create and maintain the required recordkeeping documents required by the WVPP, including inspection records, training records, violent incident logs, and post incident investigation reports</a:t>
                      </a:r>
                      <a:endParaRPr lang="en-US" sz="1800" dirty="0">
                        <a:solidFill>
                          <a:schemeClr val="tx1">
                            <a:lumMod val="85000"/>
                            <a:lumOff val="15000"/>
                          </a:schemeClr>
                        </a:solidFill>
                      </a:endParaRPr>
                    </a:p>
                  </a:txBody>
                  <a:tcPr>
                    <a:noFill/>
                  </a:tcPr>
                </a:tc>
                <a:extLst>
                  <a:ext uri="{0D108BD9-81ED-4DB2-BD59-A6C34878D82A}">
                    <a16:rowId xmlns:a16="http://schemas.microsoft.com/office/drawing/2014/main" val="885958157"/>
                  </a:ext>
                </a:extLst>
              </a:tr>
            </a:tbl>
          </a:graphicData>
        </a:graphic>
      </p:graphicFrame>
      <p:sp>
        <p:nvSpPr>
          <p:cNvPr id="3" name="Content Placeholder 2">
            <a:extLst>
              <a:ext uri="{FF2B5EF4-FFF2-40B4-BE49-F238E27FC236}">
                <a16:creationId xmlns:a16="http://schemas.microsoft.com/office/drawing/2014/main" id="{76ED061F-13C1-020B-6F2A-B5A144ACB48A}"/>
              </a:ext>
            </a:extLst>
          </p:cNvPr>
          <p:cNvSpPr>
            <a:spLocks noGrp="1"/>
          </p:cNvSpPr>
          <p:nvPr>
            <p:ph sz="half" idx="2"/>
          </p:nvPr>
        </p:nvSpPr>
        <p:spPr>
          <a:xfrm>
            <a:off x="6572434" y="1600201"/>
            <a:ext cx="5276666" cy="4576762"/>
          </a:xfrm>
        </p:spPr>
        <p:txBody>
          <a:bodyPr>
            <a:normAutofit/>
          </a:bodyPr>
          <a:lstStyle/>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Coordinate implementation of the WVPP with other employers onsite at stores, when applicable</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Assist with ensuring that supervisory and nonsupervisory employees comply with the WVPP onsite at stores</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Conduct workplace violence investigations</a:t>
            </a:r>
          </a:p>
          <a:p>
            <a:pPr marL="228600" marR="0" lvl="0" indent="-2286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Ensure store supervisors and managers communicate with employees regarding workplace violence matters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lumMod val="85000"/>
                    <a:lumOff val="15000"/>
                  </a:schemeClr>
                </a:solidFill>
                <a:effectLst/>
                <a:uLnTx/>
                <a:uFillTx/>
                <a:latin typeface="+mn-lt"/>
                <a:ea typeface="+mn-ea"/>
                <a:cs typeface="+mn-cs"/>
              </a:rPr>
              <a:t>Provide the results of any investigations to employees</a:t>
            </a:r>
            <a:endParaRPr lang="en-US" sz="1800" dirty="0">
              <a:solidFill>
                <a:schemeClr val="tx1">
                  <a:lumMod val="85000"/>
                  <a:lumOff val="15000"/>
                </a:schemeClr>
              </a:solidFill>
            </a:endParaRPr>
          </a:p>
          <a:p>
            <a:endParaRPr lang="en-US" dirty="0"/>
          </a:p>
        </p:txBody>
      </p:sp>
      <p:sp>
        <p:nvSpPr>
          <p:cNvPr id="2" name="Title 1">
            <a:extLst>
              <a:ext uri="{FF2B5EF4-FFF2-40B4-BE49-F238E27FC236}">
                <a16:creationId xmlns:a16="http://schemas.microsoft.com/office/drawing/2014/main" id="{5E3A900B-B2C6-C737-9C12-D075B884BD13}"/>
              </a:ext>
            </a:extLst>
          </p:cNvPr>
          <p:cNvSpPr>
            <a:spLocks noGrp="1"/>
          </p:cNvSpPr>
          <p:nvPr>
            <p:ph type="title"/>
          </p:nvPr>
        </p:nvSpPr>
        <p:spPr/>
        <p:txBody>
          <a:bodyPr>
            <a:normAutofit fontScale="90000"/>
          </a:bodyPr>
          <a:lstStyle/>
          <a:p>
            <a:r>
              <a:rPr lang="en-US" baseline="0" dirty="0"/>
              <a:t>Practical Implementation Advice: </a:t>
            </a:r>
            <a:br>
              <a:rPr lang="en-US" baseline="0" dirty="0"/>
            </a:br>
            <a:r>
              <a:rPr lang="en-US" sz="3600" i="1" baseline="0" dirty="0"/>
              <a:t>Roles and Responsibilities (Cont.)</a:t>
            </a:r>
            <a:endParaRPr lang="en-US" dirty="0"/>
          </a:p>
        </p:txBody>
      </p:sp>
    </p:spTree>
    <p:extLst>
      <p:ext uri="{BB962C8B-B14F-4D97-AF65-F5344CB8AC3E}">
        <p14:creationId xmlns:p14="http://schemas.microsoft.com/office/powerpoint/2010/main" val="274204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0E3D-5D19-26C0-8968-ED8700E2DA43}"/>
              </a:ext>
            </a:extLst>
          </p:cNvPr>
          <p:cNvSpPr>
            <a:spLocks noGrp="1"/>
          </p:cNvSpPr>
          <p:nvPr>
            <p:ph type="title"/>
          </p:nvPr>
        </p:nvSpPr>
        <p:spPr/>
        <p:txBody>
          <a:bodyPr/>
          <a:lstStyle/>
          <a:p>
            <a:r>
              <a:rPr lang="en-US" dirty="0"/>
              <a:t>SB 553 - Active Involvement Requirement </a:t>
            </a:r>
          </a:p>
        </p:txBody>
      </p:sp>
      <p:sp>
        <p:nvSpPr>
          <p:cNvPr id="3" name="Content Placeholder 2">
            <a:extLst>
              <a:ext uri="{FF2B5EF4-FFF2-40B4-BE49-F238E27FC236}">
                <a16:creationId xmlns:a16="http://schemas.microsoft.com/office/drawing/2014/main" id="{4DB13CFC-14C0-99D7-8C5C-C965163370FF}"/>
              </a:ext>
            </a:extLst>
          </p:cNvPr>
          <p:cNvSpPr>
            <a:spLocks noGrp="1"/>
          </p:cNvSpPr>
          <p:nvPr>
            <p:ph idx="1"/>
          </p:nvPr>
        </p:nvSpPr>
        <p:spPr/>
        <p:txBody>
          <a:bodyPr/>
          <a:lstStyle/>
          <a:p>
            <a:r>
              <a:rPr lang="en-US" dirty="0">
                <a:solidFill>
                  <a:schemeClr val="tx1">
                    <a:lumMod val="85000"/>
                    <a:lumOff val="15000"/>
                  </a:schemeClr>
                </a:solidFill>
              </a:rPr>
              <a:t>Your WVPP must include effective procedures to obtain the active involvement of employees and authorized employee representatives in developing and implementing the plan, including, but not limited to: </a:t>
            </a:r>
          </a:p>
          <a:p>
            <a:pPr lvl="1"/>
            <a:r>
              <a:rPr lang="en-US" dirty="0">
                <a:solidFill>
                  <a:schemeClr val="tx1">
                    <a:lumMod val="85000"/>
                    <a:lumOff val="15000"/>
                  </a:schemeClr>
                </a:solidFill>
              </a:rPr>
              <a:t>through their participation in identifying, evaluating, and correcting workplace violence hazards;</a:t>
            </a:r>
          </a:p>
          <a:p>
            <a:pPr lvl="1"/>
            <a:r>
              <a:rPr lang="en-US" dirty="0">
                <a:solidFill>
                  <a:schemeClr val="tx1">
                    <a:lumMod val="85000"/>
                    <a:lumOff val="15000"/>
                  </a:schemeClr>
                </a:solidFill>
              </a:rPr>
              <a:t>in designing and implementing training;</a:t>
            </a:r>
          </a:p>
          <a:p>
            <a:pPr lvl="1"/>
            <a:r>
              <a:rPr lang="en-US" dirty="0">
                <a:solidFill>
                  <a:schemeClr val="tx1">
                    <a:lumMod val="85000"/>
                    <a:lumOff val="15000"/>
                  </a:schemeClr>
                </a:solidFill>
              </a:rPr>
              <a:t>in reporting and investigating workplace violence incidents.</a:t>
            </a:r>
          </a:p>
        </p:txBody>
      </p:sp>
    </p:spTree>
    <p:extLst>
      <p:ext uri="{BB962C8B-B14F-4D97-AF65-F5344CB8AC3E}">
        <p14:creationId xmlns:p14="http://schemas.microsoft.com/office/powerpoint/2010/main" val="169578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2960" y="668504"/>
            <a:ext cx="6162149" cy="838199"/>
          </a:xfrm>
        </p:spPr>
        <p:txBody>
          <a:bodyPr>
            <a:noAutofit/>
          </a:bodyPr>
          <a:lstStyle/>
          <a:p>
            <a:pPr marL="0" indent="0">
              <a:buNone/>
            </a:pPr>
            <a:r>
              <a:rPr lang="en-US" sz="4400" b="1" dirty="0">
                <a:solidFill>
                  <a:srgbClr val="002060"/>
                </a:solidFill>
              </a:rPr>
              <a:t>Can’t Hear the Program?</a:t>
            </a:r>
          </a:p>
        </p:txBody>
      </p:sp>
      <p:sp>
        <p:nvSpPr>
          <p:cNvPr id="4" name="TextBox 3">
            <a:extLst>
              <a:ext uri="{FF2B5EF4-FFF2-40B4-BE49-F238E27FC236}">
                <a16:creationId xmlns:a16="http://schemas.microsoft.com/office/drawing/2014/main" id="{AEF7D2C3-AA3D-2BF4-04B3-00216EFE7FB9}"/>
              </a:ext>
            </a:extLst>
          </p:cNvPr>
          <p:cNvSpPr txBox="1"/>
          <p:nvPr/>
        </p:nvSpPr>
        <p:spPr>
          <a:xfrm>
            <a:off x="2260466" y="1905390"/>
            <a:ext cx="3124200" cy="1569660"/>
          </a:xfrm>
          <a:prstGeom prst="rect">
            <a:avLst/>
          </a:prstGeom>
          <a:noFill/>
        </p:spPr>
        <p:txBody>
          <a:bodyPr wrap="square" rtlCol="0">
            <a:spAutoFit/>
          </a:bodyPr>
          <a:lstStyle/>
          <a:p>
            <a:r>
              <a:rPr lang="en-US" sz="2400" dirty="0"/>
              <a:t>Click the three dots at the bottom of the screen, and select Switch Audio.</a:t>
            </a:r>
          </a:p>
        </p:txBody>
      </p:sp>
      <p:pic>
        <p:nvPicPr>
          <p:cNvPr id="6" name="Picture 5">
            <a:extLst>
              <a:ext uri="{FF2B5EF4-FFF2-40B4-BE49-F238E27FC236}">
                <a16:creationId xmlns:a16="http://schemas.microsoft.com/office/drawing/2014/main" id="{8CD19114-EB17-5D16-2F2C-D0F95F615900}"/>
              </a:ext>
            </a:extLst>
          </p:cNvPr>
          <p:cNvPicPr>
            <a:picLocks noChangeAspect="1"/>
          </p:cNvPicPr>
          <p:nvPr/>
        </p:nvPicPr>
        <p:blipFill>
          <a:blip r:embed="rId2"/>
          <a:stretch>
            <a:fillRect/>
          </a:stretch>
        </p:blipFill>
        <p:spPr>
          <a:xfrm>
            <a:off x="2260466" y="3803556"/>
            <a:ext cx="2428875" cy="2333625"/>
          </a:xfrm>
          <a:prstGeom prst="rect">
            <a:avLst/>
          </a:prstGeom>
        </p:spPr>
      </p:pic>
      <p:sp>
        <p:nvSpPr>
          <p:cNvPr id="9" name="TextBox 8">
            <a:extLst>
              <a:ext uri="{FF2B5EF4-FFF2-40B4-BE49-F238E27FC236}">
                <a16:creationId xmlns:a16="http://schemas.microsoft.com/office/drawing/2014/main" id="{3EBDBB12-E16C-6DC1-48DF-3B5DC727B8FA}"/>
              </a:ext>
            </a:extLst>
          </p:cNvPr>
          <p:cNvSpPr txBox="1"/>
          <p:nvPr/>
        </p:nvSpPr>
        <p:spPr>
          <a:xfrm>
            <a:off x="6807336" y="2090055"/>
            <a:ext cx="3233928" cy="1200329"/>
          </a:xfrm>
          <a:prstGeom prst="rect">
            <a:avLst/>
          </a:prstGeom>
          <a:noFill/>
        </p:spPr>
        <p:txBody>
          <a:bodyPr wrap="square" rtlCol="0">
            <a:spAutoFit/>
          </a:bodyPr>
          <a:lstStyle/>
          <a:p>
            <a:r>
              <a:rPr lang="en-US" sz="2400" dirty="0"/>
              <a:t>Select your preferred method of connection for the webinar. </a:t>
            </a:r>
          </a:p>
        </p:txBody>
      </p:sp>
      <p:pic>
        <p:nvPicPr>
          <p:cNvPr id="10" name="Picture 9">
            <a:extLst>
              <a:ext uri="{FF2B5EF4-FFF2-40B4-BE49-F238E27FC236}">
                <a16:creationId xmlns:a16="http://schemas.microsoft.com/office/drawing/2014/main" id="{6878D2A8-5987-1C13-A7D2-23A36272AA11}"/>
              </a:ext>
            </a:extLst>
          </p:cNvPr>
          <p:cNvPicPr>
            <a:picLocks noChangeAspect="1"/>
          </p:cNvPicPr>
          <p:nvPr/>
        </p:nvPicPr>
        <p:blipFill>
          <a:blip r:embed="rId3"/>
          <a:stretch>
            <a:fillRect/>
          </a:stretch>
        </p:blipFill>
        <p:spPr>
          <a:xfrm>
            <a:off x="6924735" y="3659949"/>
            <a:ext cx="2523743" cy="2347311"/>
          </a:xfrm>
          <a:prstGeom prst="rect">
            <a:avLst/>
          </a:prstGeom>
        </p:spPr>
      </p:pic>
    </p:spTree>
    <p:extLst>
      <p:ext uri="{BB962C8B-B14F-4D97-AF65-F5344CB8AC3E}">
        <p14:creationId xmlns:p14="http://schemas.microsoft.com/office/powerpoint/2010/main" val="2723224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hand placing a stack of wooden blocks with smiley faces on them&#10;&#10;Description automatically generated">
            <a:extLst>
              <a:ext uri="{FF2B5EF4-FFF2-40B4-BE49-F238E27FC236}">
                <a16:creationId xmlns:a16="http://schemas.microsoft.com/office/drawing/2014/main" id="{43CCAEF6-4769-4F84-3357-CC0A682664C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7904" t="2376" r="44938" b="-2376"/>
          <a:stretch/>
        </p:blipFill>
        <p:spPr>
          <a:xfrm>
            <a:off x="8642968" y="1469310"/>
            <a:ext cx="3549032" cy="5017930"/>
          </a:xfrm>
        </p:spPr>
      </p:pic>
      <p:sp>
        <p:nvSpPr>
          <p:cNvPr id="3" name="Content Placeholder 2">
            <a:extLst>
              <a:ext uri="{FF2B5EF4-FFF2-40B4-BE49-F238E27FC236}">
                <a16:creationId xmlns:a16="http://schemas.microsoft.com/office/drawing/2014/main" id="{725006F4-E331-1F63-0281-A8854DEFA3AA}"/>
              </a:ext>
            </a:extLst>
          </p:cNvPr>
          <p:cNvSpPr>
            <a:spLocks noGrp="1"/>
          </p:cNvSpPr>
          <p:nvPr>
            <p:ph sz="quarter" idx="14"/>
          </p:nvPr>
        </p:nvSpPr>
        <p:spPr>
          <a:xfrm>
            <a:off x="381000" y="1600200"/>
            <a:ext cx="8107363" cy="4756150"/>
          </a:xfrm>
        </p:spPr>
        <p:txBody>
          <a:bodyPr>
            <a:normAutofit/>
          </a:bodyPr>
          <a:lstStyle/>
          <a:p>
            <a:endParaRPr lang="en-US" dirty="0"/>
          </a:p>
          <a:p>
            <a:pPr lvl="1"/>
            <a:endParaRPr lang="en-US" dirty="0"/>
          </a:p>
        </p:txBody>
      </p:sp>
      <p:sp>
        <p:nvSpPr>
          <p:cNvPr id="2" name="Title 1">
            <a:extLst>
              <a:ext uri="{FF2B5EF4-FFF2-40B4-BE49-F238E27FC236}">
                <a16:creationId xmlns:a16="http://schemas.microsoft.com/office/drawing/2014/main" id="{FA4AC422-5342-5CED-2C45-C5B62D9CD023}"/>
              </a:ext>
            </a:extLst>
          </p:cNvPr>
          <p:cNvSpPr>
            <a:spLocks noGrp="1"/>
          </p:cNvSpPr>
          <p:nvPr>
            <p:ph type="title"/>
          </p:nvPr>
        </p:nvSpPr>
        <p:spPr>
          <a:xfrm>
            <a:off x="381000" y="342901"/>
            <a:ext cx="10972800" cy="876300"/>
          </a:xfrm>
        </p:spPr>
        <p:txBody>
          <a:bodyPr>
            <a:noAutofit/>
          </a:bodyPr>
          <a:lstStyle/>
          <a:p>
            <a:r>
              <a:rPr lang="en-US" sz="3200" baseline="0" dirty="0"/>
              <a:t>Practical Implementation Advice: </a:t>
            </a:r>
            <a:r>
              <a:rPr lang="en-US" sz="2800" i="1" baseline="0" dirty="0"/>
              <a:t>Employee and </a:t>
            </a:r>
            <a:br>
              <a:rPr lang="en-US" sz="2800" i="1" baseline="0" dirty="0"/>
            </a:br>
            <a:r>
              <a:rPr lang="en-US" sz="2800" i="1" baseline="0" dirty="0"/>
              <a:t>Authorized Employee Representative Involvement</a:t>
            </a:r>
            <a:endParaRPr lang="en-US" sz="3200" dirty="0"/>
          </a:p>
        </p:txBody>
      </p:sp>
      <p:graphicFrame>
        <p:nvGraphicFramePr>
          <p:cNvPr id="4" name="Table 3">
            <a:extLst>
              <a:ext uri="{FF2B5EF4-FFF2-40B4-BE49-F238E27FC236}">
                <a16:creationId xmlns:a16="http://schemas.microsoft.com/office/drawing/2014/main" id="{1C60D8F9-F221-69A1-6C17-97A164E98BB0}"/>
              </a:ext>
            </a:extLst>
          </p:cNvPr>
          <p:cNvGraphicFramePr>
            <a:graphicFrameLocks noGrp="1"/>
          </p:cNvGraphicFramePr>
          <p:nvPr>
            <p:extLst>
              <p:ext uri="{D42A27DB-BD31-4B8C-83A1-F6EECF244321}">
                <p14:modId xmlns:p14="http://schemas.microsoft.com/office/powerpoint/2010/main" val="1263144923"/>
              </p:ext>
            </p:extLst>
          </p:nvPr>
        </p:nvGraphicFramePr>
        <p:xfrm>
          <a:off x="437667" y="1469310"/>
          <a:ext cx="7791934" cy="4932292"/>
        </p:xfrm>
        <a:graphic>
          <a:graphicData uri="http://schemas.openxmlformats.org/drawingml/2006/table">
            <a:tbl>
              <a:tblPr firstRow="1" bandRow="1">
                <a:tableStyleId>{5C22544A-7EE6-4342-B048-85BDC9FD1C3A}</a:tableStyleId>
              </a:tblPr>
              <a:tblGrid>
                <a:gridCol w="3826325">
                  <a:extLst>
                    <a:ext uri="{9D8B030D-6E8A-4147-A177-3AD203B41FA5}">
                      <a16:colId xmlns:a16="http://schemas.microsoft.com/office/drawing/2014/main" val="1450525527"/>
                    </a:ext>
                  </a:extLst>
                </a:gridCol>
                <a:gridCol w="3965609">
                  <a:extLst>
                    <a:ext uri="{9D8B030D-6E8A-4147-A177-3AD203B41FA5}">
                      <a16:colId xmlns:a16="http://schemas.microsoft.com/office/drawing/2014/main" val="4053844149"/>
                    </a:ext>
                  </a:extLst>
                </a:gridCol>
              </a:tblGrid>
              <a:tr h="609747">
                <a:tc gridSpan="2">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b="0" dirty="0">
                          <a:solidFill>
                            <a:schemeClr val="tx1">
                              <a:lumMod val="85000"/>
                              <a:lumOff val="15000"/>
                            </a:schemeClr>
                          </a:solidFill>
                          <a:latin typeface="+mn-lt"/>
                          <a:cs typeface="Arial" panose="020B0604020202020204" pitchFamily="34" charset="0"/>
                        </a:rPr>
                        <a:t>How can employees provide feedback on the WVPP?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257372095"/>
                  </a:ext>
                </a:extLst>
              </a:tr>
              <a:tr h="1838425">
                <a:tc>
                  <a:txBody>
                    <a:bodyPr/>
                    <a:lstStyle/>
                    <a:p>
                      <a:pPr marL="915988" marR="0" lvl="2" indent="-342900">
                        <a:lnSpc>
                          <a:spcPct val="107000"/>
                        </a:lnSpc>
                        <a:spcBef>
                          <a:spcPts val="0"/>
                        </a:spcBef>
                        <a:spcAft>
                          <a:spcPts val="1200"/>
                        </a:spcAft>
                        <a:buFont typeface="Calibri" panose="020F0502020204030204" pitchFamily="34" charset="0"/>
                        <a:buChar char="–"/>
                      </a:pPr>
                      <a:r>
                        <a:rPr lang="en-US" sz="2200" kern="100" dirty="0">
                          <a:solidFill>
                            <a:schemeClr val="tx1">
                              <a:lumMod val="85000"/>
                              <a:lumOff val="15000"/>
                            </a:schemeClr>
                          </a:solidFill>
                          <a:effectLst/>
                          <a:latin typeface="+mn-lt"/>
                          <a:ea typeface="Calibri" panose="020F0502020204030204" pitchFamily="34" charset="0"/>
                          <a:cs typeface="Arial" panose="020B0604020202020204" pitchFamily="34" charset="0"/>
                        </a:rPr>
                        <a:t>To whom?</a:t>
                      </a:r>
                    </a:p>
                    <a:p>
                      <a:pPr marL="915988" marR="0" lvl="2" indent="-342900">
                        <a:lnSpc>
                          <a:spcPct val="107000"/>
                        </a:lnSpc>
                        <a:spcBef>
                          <a:spcPts val="0"/>
                        </a:spcBef>
                        <a:spcAft>
                          <a:spcPts val="1200"/>
                        </a:spcAft>
                        <a:buFont typeface="Calibri" panose="020F0502020204030204" pitchFamily="34" charset="0"/>
                        <a:buChar char="–"/>
                      </a:pPr>
                      <a:r>
                        <a:rPr lang="en-US" sz="2200" kern="100" dirty="0">
                          <a:solidFill>
                            <a:schemeClr val="tx1">
                              <a:lumMod val="85000"/>
                              <a:lumOff val="15000"/>
                            </a:schemeClr>
                          </a:solidFill>
                          <a:effectLst/>
                          <a:latin typeface="+mn-lt"/>
                          <a:ea typeface="Calibri" panose="020F0502020204030204" pitchFamily="34" charset="0"/>
                          <a:cs typeface="Arial" panose="020B0604020202020204" pitchFamily="34" charset="0"/>
                        </a:rPr>
                        <a:t>Hotline?</a:t>
                      </a:r>
                    </a:p>
                    <a:p>
                      <a:pPr marL="915988" marR="0" lvl="2" indent="-342900">
                        <a:lnSpc>
                          <a:spcPct val="107000"/>
                        </a:lnSpc>
                        <a:spcBef>
                          <a:spcPts val="0"/>
                        </a:spcBef>
                        <a:spcAft>
                          <a:spcPts val="1200"/>
                        </a:spcAft>
                        <a:buFont typeface="Calibri" panose="020F0502020204030204" pitchFamily="34" charset="0"/>
                        <a:buChar char="–"/>
                      </a:pPr>
                      <a:r>
                        <a:rPr lang="en-US" sz="2200" kern="100" dirty="0">
                          <a:solidFill>
                            <a:schemeClr val="tx1">
                              <a:lumMod val="85000"/>
                              <a:lumOff val="15000"/>
                            </a:schemeClr>
                          </a:solidFill>
                          <a:effectLst/>
                          <a:latin typeface="+mn-lt"/>
                          <a:ea typeface="Calibri" panose="020F0502020204030204" pitchFamily="34" charset="0"/>
                          <a:cs typeface="Arial" panose="020B0604020202020204" pitchFamily="34" charset="0"/>
                        </a:rPr>
                        <a:t>Anonymous reporting?</a:t>
                      </a:r>
                      <a:endParaRPr lang="en-US" sz="2200" dirty="0">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5988" marR="0" lvl="2" indent="-342900">
                        <a:lnSpc>
                          <a:spcPct val="107000"/>
                        </a:lnSpc>
                        <a:spcBef>
                          <a:spcPts val="0"/>
                        </a:spcBef>
                        <a:spcAft>
                          <a:spcPts val="1200"/>
                        </a:spcAft>
                        <a:buFont typeface="Calibri" panose="020F0502020204030204" pitchFamily="34" charset="0"/>
                        <a:buChar char="–"/>
                      </a:pPr>
                      <a:r>
                        <a:rPr lang="en-US" sz="2200" kern="100" dirty="0">
                          <a:solidFill>
                            <a:schemeClr val="tx1">
                              <a:lumMod val="85000"/>
                              <a:lumOff val="15000"/>
                            </a:schemeClr>
                          </a:solidFill>
                          <a:effectLst/>
                          <a:latin typeface="+mn-lt"/>
                          <a:ea typeface="Calibri" panose="020F0502020204030204" pitchFamily="34" charset="0"/>
                          <a:cs typeface="Arial" panose="020B0604020202020204" pitchFamily="34" charset="0"/>
                        </a:rPr>
                        <a:t>Safety committees? </a:t>
                      </a:r>
                    </a:p>
                    <a:p>
                      <a:pPr marL="915988" marR="0" lvl="2" indent="-342900">
                        <a:lnSpc>
                          <a:spcPct val="107000"/>
                        </a:lnSpc>
                        <a:spcBef>
                          <a:spcPts val="0"/>
                        </a:spcBef>
                        <a:spcAft>
                          <a:spcPts val="1200"/>
                        </a:spcAft>
                        <a:buFont typeface="Calibri" panose="020F0502020204030204" pitchFamily="34" charset="0"/>
                        <a:buChar char="–"/>
                      </a:pPr>
                      <a:r>
                        <a:rPr lang="en-US" sz="2200" kern="100" dirty="0">
                          <a:solidFill>
                            <a:schemeClr val="tx1">
                              <a:lumMod val="85000"/>
                              <a:lumOff val="15000"/>
                            </a:schemeClr>
                          </a:solidFill>
                          <a:effectLst/>
                          <a:latin typeface="+mn-lt"/>
                          <a:ea typeface="Calibri" panose="020F0502020204030204" pitchFamily="34" charset="0"/>
                          <a:cs typeface="Arial" panose="020B0604020202020204" pitchFamily="34" charset="0"/>
                        </a:rPr>
                        <a:t>Morning huddles?</a:t>
                      </a:r>
                    </a:p>
                    <a:p>
                      <a:pPr marL="915988" marR="0" lvl="2" indent="-342900">
                        <a:lnSpc>
                          <a:spcPct val="107000"/>
                        </a:lnSpc>
                        <a:spcBef>
                          <a:spcPts val="0"/>
                        </a:spcBef>
                        <a:spcAft>
                          <a:spcPts val="1200"/>
                        </a:spcAft>
                        <a:buFont typeface="Calibri" panose="020F0502020204030204" pitchFamily="34" charset="0"/>
                        <a:buChar char="–"/>
                      </a:pPr>
                      <a:r>
                        <a:rPr lang="en-US" sz="2200" kern="100" dirty="0">
                          <a:solidFill>
                            <a:schemeClr val="tx1">
                              <a:lumMod val="85000"/>
                              <a:lumOff val="15000"/>
                            </a:schemeClr>
                          </a:solidFill>
                          <a:effectLst/>
                          <a:latin typeface="+mn-lt"/>
                          <a:ea typeface="Calibri" panose="020F0502020204030204" pitchFamily="34" charset="0"/>
                          <a:cs typeface="Arial" panose="020B0604020202020204" pitchFamily="34" charset="0"/>
                        </a:rPr>
                        <a:t>Safety meetings?</a:t>
                      </a:r>
                      <a:endParaRPr lang="en-US" sz="2200" dirty="0">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3173463"/>
                  </a:ext>
                </a:extLst>
              </a:tr>
              <a:tr h="370840">
                <a:tc gridSpan="2">
                  <a:txBody>
                    <a:bodyPr/>
                    <a:lstStyle/>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2200" kern="100" dirty="0">
                          <a:solidFill>
                            <a:schemeClr val="tx1">
                              <a:lumMod val="85000"/>
                              <a:lumOff val="15000"/>
                            </a:schemeClr>
                          </a:solidFill>
                          <a:latin typeface="+mn-lt"/>
                          <a:ea typeface="Calibri" panose="020F0502020204030204" pitchFamily="34" charset="0"/>
                          <a:cs typeface="Arial" panose="020B0604020202020204" pitchFamily="34" charset="0"/>
                        </a:rPr>
                        <a:t>How will the company encourage participation in inspections, in reporting and investigating incidents, and development of training material and the plan?</a:t>
                      </a:r>
                    </a:p>
                    <a:p>
                      <a:pPr marL="914400" marR="0" lvl="1" indent="-346075" algn="l" defTabSz="914400" rtl="0" eaLnBrk="1" fontAlgn="auto" latinLnBrk="0" hangingPunct="1">
                        <a:lnSpc>
                          <a:spcPct val="100000"/>
                        </a:lnSpc>
                        <a:spcBef>
                          <a:spcPts val="0"/>
                        </a:spcBef>
                        <a:spcAft>
                          <a:spcPts val="1200"/>
                        </a:spcAft>
                        <a:buClrTx/>
                        <a:buSzTx/>
                        <a:buFont typeface="Calibri" panose="020F0502020204030204" pitchFamily="34" charset="0"/>
                        <a:buChar char="–"/>
                        <a:tabLst/>
                        <a:defRPr/>
                      </a:pPr>
                      <a:r>
                        <a:rPr lang="en-US" sz="2200" dirty="0">
                          <a:solidFill>
                            <a:schemeClr val="tx1">
                              <a:lumMod val="85000"/>
                              <a:lumOff val="15000"/>
                            </a:schemeClr>
                          </a:solidFill>
                          <a:latin typeface="+mn-lt"/>
                          <a:cs typeface="Arial" panose="020B0604020202020204" pitchFamily="34" charset="0"/>
                        </a:rPr>
                        <a:t>Announce safety meetings? Inspections? Investigations?</a:t>
                      </a:r>
                    </a:p>
                    <a:p>
                      <a:pPr marL="914400" marR="0" lvl="1" indent="-346075"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US" sz="2200" dirty="0">
                          <a:solidFill>
                            <a:schemeClr val="tx1">
                              <a:lumMod val="85000"/>
                              <a:lumOff val="15000"/>
                            </a:schemeClr>
                          </a:solidFill>
                          <a:latin typeface="+mn-lt"/>
                          <a:cs typeface="Arial" panose="020B0604020202020204" pitchFamily="34" charset="0"/>
                        </a:rPr>
                        <a:t>Open door policy?</a:t>
                      </a:r>
                      <a:endParaRPr lang="en-US" sz="2200" kern="100" dirty="0">
                        <a:solidFill>
                          <a:schemeClr val="tx1">
                            <a:lumMod val="85000"/>
                            <a:lumOff val="15000"/>
                          </a:schemeClr>
                        </a:solidFill>
                        <a:latin typeface="+mn-lt"/>
                        <a:ea typeface="Calibri" panose="020F0502020204030204" pitchFamily="34" charset="0"/>
                        <a:cs typeface="Arial" panose="020B0604020202020204" pitchFamily="34" charset="0"/>
                      </a:endParaRPr>
                    </a:p>
                    <a:p>
                      <a:endParaRPr lang="en-US" sz="2200" dirty="0">
                        <a:latin typeface="+mn-lt"/>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5523289"/>
                  </a:ext>
                </a:extLst>
              </a:tr>
            </a:tbl>
          </a:graphicData>
        </a:graphic>
      </p:graphicFrame>
    </p:spTree>
    <p:extLst>
      <p:ext uri="{BB962C8B-B14F-4D97-AF65-F5344CB8AC3E}">
        <p14:creationId xmlns:p14="http://schemas.microsoft.com/office/powerpoint/2010/main" val="2854603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B239-3AB2-C3CD-C585-A5BAF3188C53}"/>
              </a:ext>
            </a:extLst>
          </p:cNvPr>
          <p:cNvSpPr>
            <a:spLocks noGrp="1"/>
          </p:cNvSpPr>
          <p:nvPr>
            <p:ph type="title"/>
          </p:nvPr>
        </p:nvSpPr>
        <p:spPr/>
        <p:txBody>
          <a:bodyPr/>
          <a:lstStyle/>
          <a:p>
            <a:r>
              <a:rPr lang="en-US" dirty="0"/>
              <a:t>SB 553 - Coordination Requirement </a:t>
            </a:r>
          </a:p>
        </p:txBody>
      </p:sp>
      <p:sp>
        <p:nvSpPr>
          <p:cNvPr id="3" name="Content Placeholder 2">
            <a:extLst>
              <a:ext uri="{FF2B5EF4-FFF2-40B4-BE49-F238E27FC236}">
                <a16:creationId xmlns:a16="http://schemas.microsoft.com/office/drawing/2014/main" id="{899D000B-28C6-B070-C520-56D489BE250E}"/>
              </a:ext>
            </a:extLst>
          </p:cNvPr>
          <p:cNvSpPr>
            <a:spLocks noGrp="1"/>
          </p:cNvSpPr>
          <p:nvPr>
            <p:ph idx="1"/>
          </p:nvPr>
        </p:nvSpPr>
        <p:spPr/>
        <p:txBody>
          <a:bodyPr/>
          <a:lstStyle/>
          <a:p>
            <a:r>
              <a:rPr lang="en-US" dirty="0">
                <a:solidFill>
                  <a:schemeClr val="tx1">
                    <a:lumMod val="85000"/>
                    <a:lumOff val="15000"/>
                  </a:schemeClr>
                </a:solidFill>
              </a:rPr>
              <a:t>Your WVPP must include methods to coordinate implementation of the plan with other employers, when applicable, to ensure that those employers and employees understand their respective roles.</a:t>
            </a:r>
          </a:p>
          <a:p>
            <a:r>
              <a:rPr lang="en-US" dirty="0">
                <a:solidFill>
                  <a:schemeClr val="tx1">
                    <a:lumMod val="85000"/>
                    <a:lumOff val="15000"/>
                  </a:schemeClr>
                </a:solidFill>
              </a:rPr>
              <a:t>These methods shall ensure that all employees are provided the required training and that workplace violence incidents involving any employee are reported, investigated, and recorded.</a:t>
            </a:r>
          </a:p>
        </p:txBody>
      </p:sp>
    </p:spTree>
    <p:extLst>
      <p:ext uri="{BB962C8B-B14F-4D97-AF65-F5344CB8AC3E}">
        <p14:creationId xmlns:p14="http://schemas.microsoft.com/office/powerpoint/2010/main" val="1354616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C5ADF0-B544-7D69-33FB-D318CA4A3057}"/>
              </a:ext>
            </a:extLst>
          </p:cNvPr>
          <p:cNvSpPr>
            <a:spLocks noGrp="1"/>
          </p:cNvSpPr>
          <p:nvPr>
            <p:ph sz="half" idx="1"/>
          </p:nvPr>
        </p:nvSpPr>
        <p:spPr>
          <a:xfrm>
            <a:off x="381000" y="1825625"/>
            <a:ext cx="5417634" cy="4039916"/>
          </a:xfrm>
        </p:spPr>
        <p:txBody>
          <a:bodyPr>
            <a:normAutofit fontScale="92500"/>
          </a:bodyPr>
          <a:lstStyle/>
          <a:p>
            <a:pPr>
              <a:lnSpc>
                <a:spcPct val="110000"/>
              </a:lnSpc>
              <a:spcBef>
                <a:spcPts val="0"/>
              </a:spcBef>
              <a:spcAft>
                <a:spcPts val="2400"/>
              </a:spcAft>
            </a:pPr>
            <a:r>
              <a:rPr lang="en-US" sz="2400" dirty="0">
                <a:solidFill>
                  <a:schemeClr val="tx1">
                    <a:lumMod val="85000"/>
                    <a:lumOff val="15000"/>
                  </a:schemeClr>
                </a:solidFill>
              </a:rPr>
              <a:t>Do other employer’s employees work at the worksite (e.g., contacted security guards)?</a:t>
            </a:r>
          </a:p>
          <a:p>
            <a:pPr>
              <a:lnSpc>
                <a:spcPct val="110000"/>
              </a:lnSpc>
              <a:spcBef>
                <a:spcPts val="0"/>
              </a:spcBef>
              <a:spcAft>
                <a:spcPts val="0"/>
              </a:spcAft>
            </a:pPr>
            <a:r>
              <a:rPr lang="en-US" sz="2400" spc="-20" dirty="0">
                <a:solidFill>
                  <a:schemeClr val="tx1">
                    <a:lumMod val="85000"/>
                    <a:lumOff val="15000"/>
                  </a:schemeClr>
                </a:solidFill>
              </a:rPr>
              <a:t>If so, how will you coordinate with the other employers regarding workplace violence roles and responsibilities, including training?</a:t>
            </a:r>
          </a:p>
          <a:p>
            <a:pPr lvl="1">
              <a:lnSpc>
                <a:spcPct val="110000"/>
              </a:lnSpc>
              <a:spcBef>
                <a:spcPts val="0"/>
              </a:spcBef>
              <a:spcAft>
                <a:spcPts val="0"/>
              </a:spcAft>
            </a:pPr>
            <a:r>
              <a:rPr lang="en-US" sz="2400" dirty="0">
                <a:solidFill>
                  <a:schemeClr val="tx1">
                    <a:lumMod val="85000"/>
                    <a:lumOff val="15000"/>
                  </a:schemeClr>
                </a:solidFill>
              </a:rPr>
              <a:t>Will provisions be added to contracts? </a:t>
            </a:r>
          </a:p>
          <a:p>
            <a:pPr lvl="1">
              <a:lnSpc>
                <a:spcPct val="110000"/>
              </a:lnSpc>
              <a:spcBef>
                <a:spcPts val="0"/>
              </a:spcBef>
              <a:spcAft>
                <a:spcPts val="0"/>
              </a:spcAft>
            </a:pPr>
            <a:r>
              <a:rPr lang="en-US" sz="2400" dirty="0">
                <a:solidFill>
                  <a:schemeClr val="tx1">
                    <a:lumMod val="85000"/>
                    <a:lumOff val="15000"/>
                  </a:schemeClr>
                </a:solidFill>
              </a:rPr>
              <a:t>Post orders? </a:t>
            </a:r>
          </a:p>
          <a:p>
            <a:pPr lvl="1">
              <a:lnSpc>
                <a:spcPct val="110000"/>
              </a:lnSpc>
              <a:spcBef>
                <a:spcPts val="0"/>
              </a:spcBef>
              <a:spcAft>
                <a:spcPts val="0"/>
              </a:spcAft>
            </a:pPr>
            <a:r>
              <a:rPr lang="en-US" sz="2400" dirty="0">
                <a:solidFill>
                  <a:schemeClr val="tx1">
                    <a:lumMod val="85000"/>
                    <a:lumOff val="15000"/>
                  </a:schemeClr>
                </a:solidFill>
              </a:rPr>
              <a:t>Coordinated trainings? </a:t>
            </a:r>
          </a:p>
        </p:txBody>
      </p:sp>
      <p:sp>
        <p:nvSpPr>
          <p:cNvPr id="4" name="Content Placeholder 3">
            <a:extLst>
              <a:ext uri="{FF2B5EF4-FFF2-40B4-BE49-F238E27FC236}">
                <a16:creationId xmlns:a16="http://schemas.microsoft.com/office/drawing/2014/main" id="{E6A3EBBA-0ACA-F482-8ABE-70456D4C885F}"/>
              </a:ext>
            </a:extLst>
          </p:cNvPr>
          <p:cNvSpPr>
            <a:spLocks noGrp="1"/>
          </p:cNvSpPr>
          <p:nvPr>
            <p:ph sz="half" idx="2"/>
          </p:nvPr>
        </p:nvSpPr>
        <p:spPr>
          <a:xfrm>
            <a:off x="6487222" y="1825625"/>
            <a:ext cx="5417634" cy="3060901"/>
          </a:xfrm>
        </p:spPr>
        <p:txBody>
          <a:bodyPr>
            <a:normAutofit/>
          </a:bodyPr>
          <a:lstStyle/>
          <a:p>
            <a:r>
              <a:rPr lang="en-US" sz="2200" dirty="0">
                <a:solidFill>
                  <a:schemeClr val="tx1">
                    <a:lumMod val="85000"/>
                    <a:lumOff val="15000"/>
                  </a:schemeClr>
                </a:solidFill>
              </a:rPr>
              <a:t>If there are multiple employers at the worksite, the employer or employers whose employees experienced the workplace violence incident must record the information in their violent incident log and must provide a copy of that log to the other employer.</a:t>
            </a:r>
          </a:p>
          <a:p>
            <a:endParaRPr lang="en-US" dirty="0"/>
          </a:p>
        </p:txBody>
      </p:sp>
      <p:sp>
        <p:nvSpPr>
          <p:cNvPr id="2" name="Title 1">
            <a:extLst>
              <a:ext uri="{FF2B5EF4-FFF2-40B4-BE49-F238E27FC236}">
                <a16:creationId xmlns:a16="http://schemas.microsoft.com/office/drawing/2014/main" id="{D771D426-A705-3708-303D-2E28157E61A4}"/>
              </a:ext>
            </a:extLst>
          </p:cNvPr>
          <p:cNvSpPr>
            <a:spLocks noGrp="1"/>
          </p:cNvSpPr>
          <p:nvPr>
            <p:ph type="title"/>
          </p:nvPr>
        </p:nvSpPr>
        <p:spPr/>
        <p:txBody>
          <a:bodyPr>
            <a:normAutofit fontScale="90000"/>
          </a:bodyPr>
          <a:lstStyle/>
          <a:p>
            <a:r>
              <a:rPr lang="en-US" baseline="0" dirty="0"/>
              <a:t>Practical Implementation Advice: </a:t>
            </a:r>
            <a:br>
              <a:rPr lang="en-US" baseline="0" dirty="0"/>
            </a:br>
            <a:r>
              <a:rPr lang="en-US" sz="3600" i="1" baseline="0" dirty="0"/>
              <a:t>Coordination with Other Employers</a:t>
            </a:r>
            <a:endParaRPr lang="en-US" dirty="0"/>
          </a:p>
        </p:txBody>
      </p:sp>
    </p:spTree>
    <p:extLst>
      <p:ext uri="{BB962C8B-B14F-4D97-AF65-F5344CB8AC3E}">
        <p14:creationId xmlns:p14="http://schemas.microsoft.com/office/powerpoint/2010/main" val="1197972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9B239-3AB2-C3CD-C585-A5BAF3188C53}"/>
              </a:ext>
            </a:extLst>
          </p:cNvPr>
          <p:cNvSpPr>
            <a:spLocks noGrp="1"/>
          </p:cNvSpPr>
          <p:nvPr>
            <p:ph type="title"/>
          </p:nvPr>
        </p:nvSpPr>
        <p:spPr/>
        <p:txBody>
          <a:bodyPr>
            <a:noAutofit/>
          </a:bodyPr>
          <a:lstStyle/>
          <a:p>
            <a:r>
              <a:rPr lang="en-US" sz="3200" dirty="0"/>
              <a:t>SB 553 – Reporting, Responding and Alerting Requirement </a:t>
            </a:r>
          </a:p>
        </p:txBody>
      </p:sp>
      <p:sp>
        <p:nvSpPr>
          <p:cNvPr id="3" name="Content Placeholder 2">
            <a:extLst>
              <a:ext uri="{FF2B5EF4-FFF2-40B4-BE49-F238E27FC236}">
                <a16:creationId xmlns:a16="http://schemas.microsoft.com/office/drawing/2014/main" id="{899D000B-28C6-B070-C520-56D489BE250E}"/>
              </a:ext>
            </a:extLst>
          </p:cNvPr>
          <p:cNvSpPr>
            <a:spLocks noGrp="1"/>
          </p:cNvSpPr>
          <p:nvPr>
            <p:ph idx="1"/>
          </p:nvPr>
        </p:nvSpPr>
        <p:spPr/>
        <p:txBody>
          <a:bodyPr>
            <a:normAutofit fontScale="92500"/>
          </a:bodyPr>
          <a:lstStyle/>
          <a:p>
            <a:r>
              <a:rPr lang="en-US" sz="2600" dirty="0">
                <a:solidFill>
                  <a:schemeClr val="tx1">
                    <a:lumMod val="85000"/>
                    <a:lumOff val="15000"/>
                  </a:schemeClr>
                </a:solidFill>
              </a:rPr>
              <a:t>Your WVPP must include effective procedures:</a:t>
            </a:r>
          </a:p>
          <a:p>
            <a:pPr lvl="1"/>
            <a:r>
              <a:rPr lang="en-US" sz="2600" dirty="0">
                <a:solidFill>
                  <a:schemeClr val="tx1">
                    <a:lumMod val="85000"/>
                    <a:lumOff val="15000"/>
                  </a:schemeClr>
                </a:solidFill>
              </a:rPr>
              <a:t>For the employer to accept and respond to reports of workplace violence, and to prohibit retaliation against an employee who makes such a report;</a:t>
            </a:r>
          </a:p>
          <a:p>
            <a:pPr lvl="1"/>
            <a:r>
              <a:rPr lang="en-US" sz="2600" dirty="0">
                <a:solidFill>
                  <a:schemeClr val="tx1">
                    <a:lumMod val="85000"/>
                    <a:lumOff val="15000"/>
                  </a:schemeClr>
                </a:solidFill>
              </a:rPr>
              <a:t>To respond to actual or potential workplace violence emergencies, including, but not limited to:</a:t>
            </a:r>
          </a:p>
          <a:p>
            <a:pPr lvl="2"/>
            <a:r>
              <a:rPr lang="en-US" sz="2600" dirty="0">
                <a:solidFill>
                  <a:schemeClr val="tx1">
                    <a:lumMod val="85000"/>
                    <a:lumOff val="15000"/>
                  </a:schemeClr>
                </a:solidFill>
              </a:rPr>
              <a:t>Effective means to alert employees of the presence, location, and nature of workplace violence emergencies;</a:t>
            </a:r>
          </a:p>
          <a:p>
            <a:pPr lvl="2"/>
            <a:r>
              <a:rPr lang="en-US" sz="2600" dirty="0">
                <a:solidFill>
                  <a:schemeClr val="tx1">
                    <a:lumMod val="85000"/>
                    <a:lumOff val="15000"/>
                  </a:schemeClr>
                </a:solidFill>
              </a:rPr>
              <a:t>Evacuation or sheltering plans that are appropriate and feasible for the worksite;</a:t>
            </a:r>
          </a:p>
          <a:p>
            <a:pPr lvl="2"/>
            <a:r>
              <a:rPr lang="en-US" sz="2600" dirty="0">
                <a:solidFill>
                  <a:schemeClr val="tx1">
                    <a:lumMod val="85000"/>
                    <a:lumOff val="15000"/>
                  </a:schemeClr>
                </a:solidFill>
              </a:rPr>
              <a:t>How to obtain help from staff assigned to respond to workplace violence emergencies, if any, security personnel, if any, and law enforcement.</a:t>
            </a:r>
            <a:endParaRPr lang="en-US" dirty="0"/>
          </a:p>
        </p:txBody>
      </p:sp>
    </p:spTree>
    <p:extLst>
      <p:ext uri="{BB962C8B-B14F-4D97-AF65-F5344CB8AC3E}">
        <p14:creationId xmlns:p14="http://schemas.microsoft.com/office/powerpoint/2010/main" val="1151956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23F1EA-219D-969F-491D-AD4DF10E2B90}"/>
              </a:ext>
            </a:extLst>
          </p:cNvPr>
          <p:cNvSpPr>
            <a:spLocks noGrp="1"/>
          </p:cNvSpPr>
          <p:nvPr>
            <p:ph sz="half" idx="1"/>
          </p:nvPr>
        </p:nvSpPr>
        <p:spPr>
          <a:xfrm>
            <a:off x="381000" y="1825625"/>
            <a:ext cx="5425998" cy="3060901"/>
          </a:xfrm>
        </p:spPr>
        <p:txBody>
          <a:bodyPr>
            <a:normAutofit/>
          </a:bodyPr>
          <a:lstStyle/>
          <a:p>
            <a:r>
              <a:rPr lang="en-US" sz="2200" dirty="0">
                <a:solidFill>
                  <a:schemeClr val="tx1">
                    <a:lumMod val="85000"/>
                    <a:lumOff val="15000"/>
                  </a:schemeClr>
                </a:solidFill>
              </a:rPr>
              <a:t>Who should be contacted if an employee wants to report a non-emergency workplace violence incident?</a:t>
            </a:r>
          </a:p>
          <a:p>
            <a:pPr lvl="1"/>
            <a:r>
              <a:rPr lang="en-US" sz="2200" dirty="0">
                <a:solidFill>
                  <a:schemeClr val="tx1">
                    <a:lumMod val="85000"/>
                    <a:lumOff val="15000"/>
                  </a:schemeClr>
                </a:solidFill>
              </a:rPr>
              <a:t>What are the best reporting methods? </a:t>
            </a:r>
          </a:p>
          <a:p>
            <a:endParaRPr lang="en-US" sz="2200" dirty="0"/>
          </a:p>
        </p:txBody>
      </p:sp>
      <p:sp>
        <p:nvSpPr>
          <p:cNvPr id="4" name="Content Placeholder 3">
            <a:extLst>
              <a:ext uri="{FF2B5EF4-FFF2-40B4-BE49-F238E27FC236}">
                <a16:creationId xmlns:a16="http://schemas.microsoft.com/office/drawing/2014/main" id="{D8EB3549-0107-421F-57D4-589858B7DFCF}"/>
              </a:ext>
            </a:extLst>
          </p:cNvPr>
          <p:cNvSpPr>
            <a:spLocks noGrp="1"/>
          </p:cNvSpPr>
          <p:nvPr>
            <p:ph sz="half" idx="2"/>
          </p:nvPr>
        </p:nvSpPr>
        <p:spPr>
          <a:xfrm>
            <a:off x="6385004" y="1825625"/>
            <a:ext cx="5531003" cy="3433762"/>
          </a:xfrm>
        </p:spPr>
        <p:txBody>
          <a:bodyPr>
            <a:noAutofit/>
          </a:bodyPr>
          <a:lstStyle/>
          <a:p>
            <a:r>
              <a:rPr lang="en-US" sz="2200" dirty="0">
                <a:solidFill>
                  <a:schemeClr val="tx1">
                    <a:lumMod val="85000"/>
                    <a:lumOff val="15000"/>
                  </a:schemeClr>
                </a:solidFill>
              </a:rPr>
              <a:t>Who should be contacted in the event of a workplace violence emergency?</a:t>
            </a:r>
          </a:p>
          <a:p>
            <a:pPr lvl="1"/>
            <a:r>
              <a:rPr lang="en-US" sz="2200" dirty="0">
                <a:solidFill>
                  <a:schemeClr val="tx1">
                    <a:lumMod val="85000"/>
                    <a:lumOff val="15000"/>
                  </a:schemeClr>
                </a:solidFill>
              </a:rPr>
              <a:t>What are the best reporting methods? </a:t>
            </a:r>
          </a:p>
          <a:p>
            <a:pPr lvl="1"/>
            <a:r>
              <a:rPr lang="en-US" sz="2200" dirty="0">
                <a:solidFill>
                  <a:schemeClr val="tx1">
                    <a:lumMod val="85000"/>
                    <a:lumOff val="15000"/>
                  </a:schemeClr>
                </a:solidFill>
              </a:rPr>
              <a:t>How will employees be informed of the emergency (e.g., alarms, walkie talkies, cell phone, etc.)?</a:t>
            </a:r>
          </a:p>
          <a:p>
            <a:pPr lvl="1"/>
            <a:r>
              <a:rPr lang="en-US" sz="2200" spc="-10" dirty="0">
                <a:solidFill>
                  <a:schemeClr val="tx1">
                    <a:lumMod val="85000"/>
                    <a:lumOff val="15000"/>
                  </a:schemeClr>
                </a:solidFill>
              </a:rPr>
              <a:t>Link to Emergency Action Plan with, for example, active shooter, theft, aggressive customer, bomb threat protocols.</a:t>
            </a:r>
          </a:p>
        </p:txBody>
      </p:sp>
      <p:sp>
        <p:nvSpPr>
          <p:cNvPr id="2" name="Title 1">
            <a:extLst>
              <a:ext uri="{FF2B5EF4-FFF2-40B4-BE49-F238E27FC236}">
                <a16:creationId xmlns:a16="http://schemas.microsoft.com/office/drawing/2014/main" id="{25D69173-62BF-61E1-3FC0-82CB96A9817D}"/>
              </a:ext>
            </a:extLst>
          </p:cNvPr>
          <p:cNvSpPr>
            <a:spLocks noGrp="1"/>
          </p:cNvSpPr>
          <p:nvPr>
            <p:ph type="title"/>
          </p:nvPr>
        </p:nvSpPr>
        <p:spPr/>
        <p:txBody>
          <a:bodyPr>
            <a:normAutofit fontScale="90000"/>
          </a:bodyPr>
          <a:lstStyle/>
          <a:p>
            <a:r>
              <a:rPr lang="en-US" baseline="0" dirty="0"/>
              <a:t>Practical Implementation Advice: </a:t>
            </a:r>
            <a:br>
              <a:rPr lang="en-US" baseline="0" dirty="0"/>
            </a:br>
            <a:r>
              <a:rPr lang="en-US" sz="3600" i="1" baseline="0" dirty="0"/>
              <a:t>Reporting and Responding</a:t>
            </a:r>
            <a:endParaRPr lang="en-US" dirty="0"/>
          </a:p>
        </p:txBody>
      </p:sp>
    </p:spTree>
    <p:extLst>
      <p:ext uri="{BB962C8B-B14F-4D97-AF65-F5344CB8AC3E}">
        <p14:creationId xmlns:p14="http://schemas.microsoft.com/office/powerpoint/2010/main" val="2745639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9173-62BF-61E1-3FC0-82CB96A9817D}"/>
              </a:ext>
            </a:extLst>
          </p:cNvPr>
          <p:cNvSpPr>
            <a:spLocks noGrp="1"/>
          </p:cNvSpPr>
          <p:nvPr>
            <p:ph type="title"/>
          </p:nvPr>
        </p:nvSpPr>
        <p:spPr/>
        <p:txBody>
          <a:bodyPr>
            <a:normAutofit fontScale="90000"/>
          </a:bodyPr>
          <a:lstStyle/>
          <a:p>
            <a:r>
              <a:rPr lang="en-US" baseline="0" dirty="0"/>
              <a:t>Practical Implementation Advice:</a:t>
            </a:r>
            <a:br>
              <a:rPr lang="en-US" baseline="0" dirty="0"/>
            </a:br>
            <a:r>
              <a:rPr lang="en-US" i="1" baseline="0" dirty="0"/>
              <a:t>Post-Incident Response and Investigation</a:t>
            </a:r>
            <a:endParaRPr lang="en-US" dirty="0"/>
          </a:p>
        </p:txBody>
      </p:sp>
      <p:sp>
        <p:nvSpPr>
          <p:cNvPr id="3" name="Content Placeholder 2">
            <a:extLst>
              <a:ext uri="{FF2B5EF4-FFF2-40B4-BE49-F238E27FC236}">
                <a16:creationId xmlns:a16="http://schemas.microsoft.com/office/drawing/2014/main" id="{A323F1EA-219D-969F-491D-AD4DF10E2B90}"/>
              </a:ext>
            </a:extLst>
          </p:cNvPr>
          <p:cNvSpPr>
            <a:spLocks noGrp="1"/>
          </p:cNvSpPr>
          <p:nvPr>
            <p:ph idx="1"/>
          </p:nvPr>
        </p:nvSpPr>
        <p:spPr/>
        <p:txBody>
          <a:bodyPr>
            <a:normAutofit/>
          </a:bodyPr>
          <a:lstStyle/>
          <a:p>
            <a:pPr>
              <a:spcBef>
                <a:spcPts val="0"/>
              </a:spcBef>
              <a:spcAft>
                <a:spcPts val="600"/>
              </a:spcAft>
            </a:pPr>
            <a:r>
              <a:rPr lang="en-US" sz="2400" dirty="0">
                <a:solidFill>
                  <a:schemeClr val="tx1">
                    <a:lumMod val="85000"/>
                    <a:lumOff val="15000"/>
                  </a:schemeClr>
                </a:solidFill>
              </a:rPr>
              <a:t>Who will conduct investigations?</a:t>
            </a:r>
          </a:p>
          <a:p>
            <a:pPr lvl="1">
              <a:spcBef>
                <a:spcPts val="0"/>
              </a:spcBef>
              <a:spcAft>
                <a:spcPts val="2400"/>
              </a:spcAft>
            </a:pPr>
            <a:r>
              <a:rPr lang="en-US" sz="2400" dirty="0">
                <a:solidFill>
                  <a:schemeClr val="tx1">
                    <a:lumMod val="85000"/>
                    <a:lumOff val="15000"/>
                  </a:schemeClr>
                </a:solidFill>
              </a:rPr>
              <a:t>Will different job positions investigate different incidents based on seriousness? </a:t>
            </a:r>
          </a:p>
          <a:p>
            <a:pPr>
              <a:spcBef>
                <a:spcPts val="0"/>
              </a:spcBef>
              <a:spcAft>
                <a:spcPts val="2400"/>
              </a:spcAft>
            </a:pPr>
            <a:r>
              <a:rPr lang="en-US" sz="2400" dirty="0">
                <a:solidFill>
                  <a:schemeClr val="tx1">
                    <a:lumMod val="85000"/>
                    <a:lumOff val="15000"/>
                  </a:schemeClr>
                </a:solidFill>
              </a:rPr>
              <a:t>How will investigations be conducted, and reports be recorded? </a:t>
            </a:r>
          </a:p>
          <a:p>
            <a:pPr>
              <a:spcBef>
                <a:spcPts val="0"/>
              </a:spcBef>
              <a:spcAft>
                <a:spcPts val="2400"/>
              </a:spcAft>
            </a:pPr>
            <a:r>
              <a:rPr lang="en-US" sz="2400" dirty="0">
                <a:solidFill>
                  <a:schemeClr val="tx1">
                    <a:lumMod val="85000"/>
                    <a:lumOff val="15000"/>
                  </a:schemeClr>
                </a:solidFill>
              </a:rPr>
              <a:t>How will employees be informed of the results and corrective actions from investigation?</a:t>
            </a:r>
          </a:p>
          <a:p>
            <a:pPr>
              <a:spcBef>
                <a:spcPts val="0"/>
              </a:spcBef>
              <a:spcAft>
                <a:spcPts val="600"/>
              </a:spcAft>
            </a:pPr>
            <a:r>
              <a:rPr lang="en-US" sz="2400" dirty="0">
                <a:solidFill>
                  <a:schemeClr val="tx1">
                    <a:lumMod val="85000"/>
                    <a:lumOff val="15000"/>
                  </a:schemeClr>
                </a:solidFill>
              </a:rPr>
              <a:t>What is considered an “incident?” </a:t>
            </a:r>
          </a:p>
          <a:p>
            <a:pPr lvl="1">
              <a:spcBef>
                <a:spcPts val="0"/>
              </a:spcBef>
              <a:spcAft>
                <a:spcPts val="0"/>
              </a:spcAft>
            </a:pPr>
            <a:r>
              <a:rPr lang="en-US" sz="2400" spc="-30" dirty="0">
                <a:solidFill>
                  <a:schemeClr val="tx1">
                    <a:lumMod val="85000"/>
                    <a:lumOff val="15000"/>
                  </a:schemeClr>
                </a:solidFill>
              </a:rPr>
              <a:t>Remember, an incident triggers the need for an investigation, inspection and log entry.</a:t>
            </a:r>
          </a:p>
        </p:txBody>
      </p:sp>
    </p:spTree>
    <p:extLst>
      <p:ext uri="{BB962C8B-B14F-4D97-AF65-F5344CB8AC3E}">
        <p14:creationId xmlns:p14="http://schemas.microsoft.com/office/powerpoint/2010/main" val="1042537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5BBA1-7403-BF79-4321-81E8BC3ACB95}"/>
              </a:ext>
            </a:extLst>
          </p:cNvPr>
          <p:cNvSpPr>
            <a:spLocks noGrp="1"/>
          </p:cNvSpPr>
          <p:nvPr>
            <p:ph type="title"/>
          </p:nvPr>
        </p:nvSpPr>
        <p:spPr/>
        <p:txBody>
          <a:bodyPr>
            <a:normAutofit fontScale="90000"/>
          </a:bodyPr>
          <a:lstStyle/>
          <a:p>
            <a:r>
              <a:rPr lang="en-US" dirty="0"/>
              <a:t>SB 553 – Identifying, Evaluating and Correcting</a:t>
            </a:r>
            <a:br>
              <a:rPr lang="en-US" dirty="0"/>
            </a:br>
            <a:r>
              <a:rPr lang="en-US" dirty="0"/>
              <a:t>Hazards Requirement </a:t>
            </a:r>
          </a:p>
        </p:txBody>
      </p:sp>
      <p:sp>
        <p:nvSpPr>
          <p:cNvPr id="3" name="Content Placeholder 2">
            <a:extLst>
              <a:ext uri="{FF2B5EF4-FFF2-40B4-BE49-F238E27FC236}">
                <a16:creationId xmlns:a16="http://schemas.microsoft.com/office/drawing/2014/main" id="{FC5C9F42-E8CD-0AD5-205E-D27DA86FBD68}"/>
              </a:ext>
            </a:extLst>
          </p:cNvPr>
          <p:cNvSpPr>
            <a:spLocks noGrp="1"/>
          </p:cNvSpPr>
          <p:nvPr>
            <p:ph idx="1"/>
          </p:nvPr>
        </p:nvSpPr>
        <p:spPr/>
        <p:txBody>
          <a:bodyPr/>
          <a:lstStyle/>
          <a:p>
            <a:pPr>
              <a:spcAft>
                <a:spcPts val="1800"/>
              </a:spcAft>
            </a:pPr>
            <a:r>
              <a:rPr lang="en-US" dirty="0">
                <a:solidFill>
                  <a:schemeClr val="tx1">
                    <a:lumMod val="85000"/>
                    <a:lumOff val="15000"/>
                  </a:schemeClr>
                </a:solidFill>
              </a:rPr>
              <a:t>You WVPP must include procedures to identify and evaluate workplace violence hazards, including, but not limited to, scheduled periodic inspections to identify unsafe conditions and work practices and employee reports and concerns, and procedures to correct workplace hazards.</a:t>
            </a:r>
          </a:p>
          <a:p>
            <a:r>
              <a:rPr lang="en-US" dirty="0">
                <a:solidFill>
                  <a:schemeClr val="tx1">
                    <a:lumMod val="85000"/>
                    <a:lumOff val="15000"/>
                  </a:schemeClr>
                </a:solidFill>
              </a:rPr>
              <a:t>Inspections shall be conducted when the plan is first established, after each workplace violence incident, and whenever the employer is made aware of a new or previously unrecognized hazard.</a:t>
            </a:r>
          </a:p>
        </p:txBody>
      </p:sp>
    </p:spTree>
    <p:extLst>
      <p:ext uri="{BB962C8B-B14F-4D97-AF65-F5344CB8AC3E}">
        <p14:creationId xmlns:p14="http://schemas.microsoft.com/office/powerpoint/2010/main" val="1299094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9173-62BF-61E1-3FC0-82CB96A9817D}"/>
              </a:ext>
            </a:extLst>
          </p:cNvPr>
          <p:cNvSpPr>
            <a:spLocks noGrp="1"/>
          </p:cNvSpPr>
          <p:nvPr>
            <p:ph type="title"/>
          </p:nvPr>
        </p:nvSpPr>
        <p:spPr/>
        <p:txBody>
          <a:bodyPr>
            <a:normAutofit fontScale="90000"/>
          </a:bodyPr>
          <a:lstStyle/>
          <a:p>
            <a:r>
              <a:rPr lang="en-US" baseline="0"/>
              <a:t>Practical Implementation Advice: </a:t>
            </a:r>
            <a:r>
              <a:rPr lang="en-US" sz="3600" i="1" baseline="0"/>
              <a:t>Identifying,                   Evaluating and Correcting Workplace Violence Hazards</a:t>
            </a:r>
            <a:endParaRPr lang="en-US" dirty="0"/>
          </a:p>
        </p:txBody>
      </p:sp>
      <p:pic>
        <p:nvPicPr>
          <p:cNvPr id="6" name="Content Placeholder 5" descr="A blue question mark with a blue background&#10;&#10;Description automatically generated">
            <a:extLst>
              <a:ext uri="{FF2B5EF4-FFF2-40B4-BE49-F238E27FC236}">
                <a16:creationId xmlns:a16="http://schemas.microsoft.com/office/drawing/2014/main" id="{73438741-B402-AC5F-04C5-32375D1E43E0}"/>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8933"/>
          <a:stretch/>
        </p:blipFill>
        <p:spPr>
          <a:xfrm>
            <a:off x="-3608" y="1600200"/>
            <a:ext cx="3643314" cy="4762499"/>
          </a:xfrm>
        </p:spPr>
      </p:pic>
      <p:sp>
        <p:nvSpPr>
          <p:cNvPr id="4" name="Text Placeholder 3">
            <a:extLst>
              <a:ext uri="{FF2B5EF4-FFF2-40B4-BE49-F238E27FC236}">
                <a16:creationId xmlns:a16="http://schemas.microsoft.com/office/drawing/2014/main" id="{885DEC77-5CBC-6A6B-143F-728B36421BCC}"/>
              </a:ext>
            </a:extLst>
          </p:cNvPr>
          <p:cNvSpPr>
            <a:spLocks noGrp="1"/>
          </p:cNvSpPr>
          <p:nvPr>
            <p:ph type="body" sz="quarter" idx="10"/>
          </p:nvPr>
        </p:nvSpPr>
        <p:spPr>
          <a:xfrm>
            <a:off x="3898232" y="1600200"/>
            <a:ext cx="7950868" cy="4762500"/>
          </a:xfrm>
        </p:spPr>
        <p:txBody>
          <a:bodyPr anchor="ctr">
            <a:noAutofit/>
          </a:bodyPr>
          <a:lstStyle/>
          <a:p>
            <a:pPr>
              <a:spcBef>
                <a:spcPts val="0"/>
              </a:spcBef>
              <a:spcAft>
                <a:spcPts val="1800"/>
              </a:spcAft>
            </a:pPr>
            <a:r>
              <a:rPr lang="en-US" sz="2200" dirty="0">
                <a:solidFill>
                  <a:schemeClr val="tx1">
                    <a:lumMod val="85000"/>
                    <a:lumOff val="15000"/>
                  </a:schemeClr>
                </a:solidFill>
              </a:rPr>
              <a:t>How will inspection checklists be customized for each worksite? </a:t>
            </a:r>
          </a:p>
          <a:p>
            <a:pPr>
              <a:spcBef>
                <a:spcPts val="0"/>
              </a:spcBef>
              <a:spcAft>
                <a:spcPts val="1800"/>
              </a:spcAft>
            </a:pPr>
            <a:r>
              <a:rPr lang="en-US" sz="2200" dirty="0">
                <a:solidFill>
                  <a:schemeClr val="tx1">
                    <a:lumMod val="85000"/>
                    <a:lumOff val="15000"/>
                  </a:schemeClr>
                </a:solidFill>
              </a:rPr>
              <a:t>Who will conduct inspections?</a:t>
            </a:r>
          </a:p>
          <a:p>
            <a:pPr>
              <a:spcBef>
                <a:spcPts val="0"/>
              </a:spcBef>
              <a:spcAft>
                <a:spcPts val="1800"/>
              </a:spcAft>
            </a:pPr>
            <a:r>
              <a:rPr lang="en-US" sz="2200" dirty="0">
                <a:solidFill>
                  <a:schemeClr val="tx1">
                    <a:lumMod val="85000"/>
                    <a:lumOff val="15000"/>
                  </a:schemeClr>
                </a:solidFill>
              </a:rPr>
              <a:t>Who will decide abatement measures as a result of inspections?</a:t>
            </a:r>
          </a:p>
          <a:p>
            <a:pPr>
              <a:spcBef>
                <a:spcPts val="0"/>
              </a:spcBef>
              <a:spcAft>
                <a:spcPts val="1800"/>
              </a:spcAft>
            </a:pPr>
            <a:r>
              <a:rPr lang="en-US" sz="2200" dirty="0">
                <a:solidFill>
                  <a:schemeClr val="tx1">
                    <a:lumMod val="85000"/>
                    <a:lumOff val="15000"/>
                  </a:schemeClr>
                </a:solidFill>
              </a:rPr>
              <a:t>Who is responsibility for maintaining inspection and abatement measures?</a:t>
            </a:r>
          </a:p>
          <a:p>
            <a:pPr>
              <a:spcBef>
                <a:spcPts val="0"/>
              </a:spcBef>
              <a:spcAft>
                <a:spcPts val="1800"/>
              </a:spcAft>
            </a:pPr>
            <a:r>
              <a:rPr lang="en-US" sz="2200" dirty="0">
                <a:solidFill>
                  <a:schemeClr val="tx1">
                    <a:lumMod val="85000"/>
                    <a:lumOff val="15000"/>
                  </a:schemeClr>
                </a:solidFill>
              </a:rPr>
              <a:t>Who is responsible for revising the inspection checklist?</a:t>
            </a:r>
          </a:p>
          <a:p>
            <a:pPr>
              <a:spcBef>
                <a:spcPts val="0"/>
              </a:spcBef>
              <a:spcAft>
                <a:spcPts val="0"/>
              </a:spcAft>
            </a:pPr>
            <a:r>
              <a:rPr lang="en-US" sz="2200" dirty="0">
                <a:solidFill>
                  <a:schemeClr val="tx1">
                    <a:lumMod val="85000"/>
                    <a:lumOff val="15000"/>
                  </a:schemeClr>
                </a:solidFill>
              </a:rPr>
              <a:t>Will there be multiple versions of the checklists for different types of inspections?</a:t>
            </a:r>
          </a:p>
        </p:txBody>
      </p:sp>
    </p:spTree>
    <p:extLst>
      <p:ext uri="{BB962C8B-B14F-4D97-AF65-F5344CB8AC3E}">
        <p14:creationId xmlns:p14="http://schemas.microsoft.com/office/powerpoint/2010/main" val="501500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427B6-A08F-F2D0-CF21-F2AE9F428C4B}"/>
              </a:ext>
            </a:extLst>
          </p:cNvPr>
          <p:cNvSpPr>
            <a:spLocks noGrp="1"/>
          </p:cNvSpPr>
          <p:nvPr>
            <p:ph type="title"/>
          </p:nvPr>
        </p:nvSpPr>
        <p:spPr/>
        <p:txBody>
          <a:bodyPr/>
          <a:lstStyle/>
          <a:p>
            <a:r>
              <a:rPr lang="en-US" dirty="0"/>
              <a:t>SB 553 – Communication Requirement </a:t>
            </a:r>
          </a:p>
        </p:txBody>
      </p:sp>
      <p:sp>
        <p:nvSpPr>
          <p:cNvPr id="3" name="Content Placeholder 2">
            <a:extLst>
              <a:ext uri="{FF2B5EF4-FFF2-40B4-BE49-F238E27FC236}">
                <a16:creationId xmlns:a16="http://schemas.microsoft.com/office/drawing/2014/main" id="{DB7C6A12-ABB1-3B6B-1FA2-50C8836D5F64}"/>
              </a:ext>
            </a:extLst>
          </p:cNvPr>
          <p:cNvSpPr>
            <a:spLocks noGrp="1"/>
          </p:cNvSpPr>
          <p:nvPr>
            <p:ph idx="1"/>
          </p:nvPr>
        </p:nvSpPr>
        <p:spPr/>
        <p:txBody>
          <a:bodyPr>
            <a:normAutofit/>
          </a:bodyPr>
          <a:lstStyle/>
          <a:p>
            <a:pPr>
              <a:spcAft>
                <a:spcPts val="1800"/>
              </a:spcAft>
            </a:pPr>
            <a:r>
              <a:rPr lang="en-US" sz="2400" dirty="0">
                <a:solidFill>
                  <a:schemeClr val="tx1">
                    <a:lumMod val="85000"/>
                    <a:lumOff val="15000"/>
                  </a:schemeClr>
                </a:solidFill>
              </a:rPr>
              <a:t>Your WVPP must include effective procedures to communicate with employees regarding workplace violence matters, including, but not limited to, both of the following:</a:t>
            </a:r>
          </a:p>
          <a:p>
            <a:pPr lvl="1">
              <a:spcAft>
                <a:spcPts val="1800"/>
              </a:spcAft>
            </a:pPr>
            <a:r>
              <a:rPr lang="en-US" sz="2400" dirty="0">
                <a:solidFill>
                  <a:schemeClr val="tx1">
                    <a:lumMod val="85000"/>
                    <a:lumOff val="15000"/>
                  </a:schemeClr>
                </a:solidFill>
              </a:rPr>
              <a:t>How an employee can report a violent incident, threat, or other workplace violence concern to the employer or law enforcement without fear of reprisal;</a:t>
            </a:r>
          </a:p>
          <a:p>
            <a:pPr lvl="1"/>
            <a:r>
              <a:rPr lang="en-US" sz="2400" dirty="0">
                <a:solidFill>
                  <a:schemeClr val="tx1">
                    <a:lumMod val="85000"/>
                    <a:lumOff val="15000"/>
                  </a:schemeClr>
                </a:solidFill>
              </a:rPr>
              <a:t>How employee concerns will be investigated and how employees will be informed of the results of the investigation and any corrective actions to be taken.</a:t>
            </a:r>
          </a:p>
        </p:txBody>
      </p:sp>
    </p:spTree>
    <p:extLst>
      <p:ext uri="{BB962C8B-B14F-4D97-AF65-F5344CB8AC3E}">
        <p14:creationId xmlns:p14="http://schemas.microsoft.com/office/powerpoint/2010/main" val="3936185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B4E5-E601-8211-D410-56CB65B892B8}"/>
              </a:ext>
            </a:extLst>
          </p:cNvPr>
          <p:cNvSpPr>
            <a:spLocks noGrp="1"/>
          </p:cNvSpPr>
          <p:nvPr>
            <p:ph type="title"/>
          </p:nvPr>
        </p:nvSpPr>
        <p:spPr/>
        <p:txBody>
          <a:bodyPr>
            <a:normAutofit/>
          </a:bodyPr>
          <a:lstStyle/>
          <a:p>
            <a:r>
              <a:rPr lang="en-US" sz="3600" baseline="0" dirty="0"/>
              <a:t>Practical Implementation Advice: </a:t>
            </a:r>
            <a:r>
              <a:rPr lang="en-US" sz="3600" i="1" baseline="0" dirty="0"/>
              <a:t>Communication</a:t>
            </a:r>
            <a:r>
              <a:rPr lang="en-US" sz="3600" baseline="0" dirty="0"/>
              <a:t> </a:t>
            </a:r>
            <a:endParaRPr lang="en-US" sz="3600" dirty="0"/>
          </a:p>
        </p:txBody>
      </p:sp>
      <p:sp>
        <p:nvSpPr>
          <p:cNvPr id="3" name="Content Placeholder 2">
            <a:extLst>
              <a:ext uri="{FF2B5EF4-FFF2-40B4-BE49-F238E27FC236}">
                <a16:creationId xmlns:a16="http://schemas.microsoft.com/office/drawing/2014/main" id="{2CF71368-1863-2CF5-2216-5B2E64D51EB4}"/>
              </a:ext>
            </a:extLst>
          </p:cNvPr>
          <p:cNvSpPr>
            <a:spLocks noGrp="1"/>
          </p:cNvSpPr>
          <p:nvPr>
            <p:ph idx="1"/>
          </p:nvPr>
        </p:nvSpPr>
        <p:spPr/>
        <p:txBody>
          <a:bodyPr/>
          <a:lstStyle/>
          <a:p>
            <a:r>
              <a:rPr lang="en-US" dirty="0">
                <a:solidFill>
                  <a:schemeClr val="tx1">
                    <a:lumMod val="85000"/>
                    <a:lumOff val="15000"/>
                  </a:schemeClr>
                </a:solidFill>
              </a:rPr>
              <a:t>How are workplace violence matters communicated to employees?</a:t>
            </a:r>
          </a:p>
          <a:p>
            <a:pPr lvl="1"/>
            <a:r>
              <a:rPr lang="en-US" dirty="0">
                <a:solidFill>
                  <a:schemeClr val="tx1">
                    <a:lumMod val="85000"/>
                    <a:lumOff val="15000"/>
                  </a:schemeClr>
                </a:solidFill>
              </a:rPr>
              <a:t>Formal/informal trainings?</a:t>
            </a:r>
          </a:p>
          <a:p>
            <a:pPr lvl="1"/>
            <a:r>
              <a:rPr lang="en-US" dirty="0">
                <a:solidFill>
                  <a:schemeClr val="tx1">
                    <a:lumMod val="85000"/>
                    <a:lumOff val="15000"/>
                  </a:schemeClr>
                </a:solidFill>
              </a:rPr>
              <a:t>Safety meetings, morning huddles, etc.?</a:t>
            </a:r>
          </a:p>
          <a:p>
            <a:pPr lvl="1"/>
            <a:r>
              <a:rPr lang="en-US" dirty="0">
                <a:solidFill>
                  <a:schemeClr val="tx1">
                    <a:lumMod val="85000"/>
                    <a:lumOff val="15000"/>
                  </a:schemeClr>
                </a:solidFill>
              </a:rPr>
              <a:t>Posted information?</a:t>
            </a:r>
          </a:p>
        </p:txBody>
      </p:sp>
    </p:spTree>
    <p:extLst>
      <p:ext uri="{BB962C8B-B14F-4D97-AF65-F5344CB8AC3E}">
        <p14:creationId xmlns:p14="http://schemas.microsoft.com/office/powerpoint/2010/main" val="339381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6576" y="676135"/>
            <a:ext cx="6521761" cy="838199"/>
          </a:xfrm>
        </p:spPr>
        <p:txBody>
          <a:bodyPr>
            <a:normAutofit/>
          </a:bodyPr>
          <a:lstStyle/>
          <a:p>
            <a:pPr marL="0" indent="0">
              <a:buNone/>
            </a:pPr>
            <a:r>
              <a:rPr lang="en-US" sz="4400" b="1" dirty="0">
                <a:solidFill>
                  <a:srgbClr val="002060"/>
                </a:solidFill>
              </a:rPr>
              <a:t>Questions During Program</a:t>
            </a:r>
          </a:p>
        </p:txBody>
      </p:sp>
      <p:pic>
        <p:nvPicPr>
          <p:cNvPr id="2" name="Picture 1">
            <a:extLst>
              <a:ext uri="{FF2B5EF4-FFF2-40B4-BE49-F238E27FC236}">
                <a16:creationId xmlns:a16="http://schemas.microsoft.com/office/drawing/2014/main" id="{89B40220-4A7A-E929-117C-DA6D398D5389}"/>
              </a:ext>
            </a:extLst>
          </p:cNvPr>
          <p:cNvPicPr>
            <a:picLocks noChangeAspect="1"/>
          </p:cNvPicPr>
          <p:nvPr/>
        </p:nvPicPr>
        <p:blipFill>
          <a:blip r:embed="rId2"/>
          <a:stretch>
            <a:fillRect/>
          </a:stretch>
        </p:blipFill>
        <p:spPr>
          <a:xfrm>
            <a:off x="6400800" y="2677084"/>
            <a:ext cx="3733800" cy="1895475"/>
          </a:xfrm>
          <a:prstGeom prst="rect">
            <a:avLst/>
          </a:prstGeom>
        </p:spPr>
      </p:pic>
      <p:sp>
        <p:nvSpPr>
          <p:cNvPr id="4" name="TextBox 3">
            <a:extLst>
              <a:ext uri="{FF2B5EF4-FFF2-40B4-BE49-F238E27FC236}">
                <a16:creationId xmlns:a16="http://schemas.microsoft.com/office/drawing/2014/main" id="{3E9460A9-6E51-1F39-D34B-EF51AA4EE963}"/>
              </a:ext>
            </a:extLst>
          </p:cNvPr>
          <p:cNvSpPr txBox="1"/>
          <p:nvPr/>
        </p:nvSpPr>
        <p:spPr>
          <a:xfrm>
            <a:off x="2170919" y="2167116"/>
            <a:ext cx="3188208" cy="2954655"/>
          </a:xfrm>
          <a:prstGeom prst="rect">
            <a:avLst/>
          </a:prstGeom>
          <a:noFill/>
        </p:spPr>
        <p:txBody>
          <a:bodyPr wrap="square" rtlCol="0">
            <a:spAutoFit/>
          </a:bodyPr>
          <a:lstStyle/>
          <a:p>
            <a:endParaRPr lang="en-US" dirty="0"/>
          </a:p>
          <a:p>
            <a:r>
              <a:rPr lang="en-US" sz="2400" dirty="0"/>
              <a:t>Use the Q&amp;A Box on the right side of your screen to send questions during the presentation.  </a:t>
            </a:r>
          </a:p>
          <a:p>
            <a:endParaRPr lang="en-US" sz="2400" dirty="0"/>
          </a:p>
          <a:p>
            <a:r>
              <a:rPr lang="en-US" sz="2400" b="1" dirty="0"/>
              <a:t>Send questions to </a:t>
            </a:r>
            <a:br>
              <a:rPr lang="en-US" sz="2400" b="1" dirty="0"/>
            </a:br>
            <a:r>
              <a:rPr lang="en-US" sz="2400" b="1" dirty="0"/>
              <a:t>All Panelists</a:t>
            </a:r>
            <a:endParaRPr lang="en-US" sz="2000" dirty="0"/>
          </a:p>
        </p:txBody>
      </p:sp>
    </p:spTree>
    <p:extLst>
      <p:ext uri="{BB962C8B-B14F-4D97-AF65-F5344CB8AC3E}">
        <p14:creationId xmlns:p14="http://schemas.microsoft.com/office/powerpoint/2010/main" val="1784679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lue binders with labels on them&#10;&#10;Description automatically generated">
            <a:extLst>
              <a:ext uri="{FF2B5EF4-FFF2-40B4-BE49-F238E27FC236}">
                <a16:creationId xmlns:a16="http://schemas.microsoft.com/office/drawing/2014/main" id="{7657451E-C2CC-13B2-2B05-E5F2F5AF8B5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627303"/>
          </a:xfrm>
          <a:prstGeom prst="rect">
            <a:avLst/>
          </a:prstGeom>
        </p:spPr>
      </p:pic>
      <p:sp>
        <p:nvSpPr>
          <p:cNvPr id="2" name="Title 1">
            <a:extLst>
              <a:ext uri="{FF2B5EF4-FFF2-40B4-BE49-F238E27FC236}">
                <a16:creationId xmlns:a16="http://schemas.microsoft.com/office/drawing/2014/main" id="{8EB79EBF-27D1-7B5A-D7D2-E79ED048D24A}"/>
              </a:ext>
            </a:extLst>
          </p:cNvPr>
          <p:cNvSpPr>
            <a:spLocks noGrp="1"/>
          </p:cNvSpPr>
          <p:nvPr>
            <p:ph type="title"/>
          </p:nvPr>
        </p:nvSpPr>
        <p:spPr>
          <a:xfrm>
            <a:off x="381000" y="342901"/>
            <a:ext cx="5715000" cy="876300"/>
          </a:xfrm>
        </p:spPr>
        <p:txBody>
          <a:bodyPr>
            <a:normAutofit fontScale="90000"/>
          </a:bodyPr>
          <a:lstStyle/>
          <a:p>
            <a:r>
              <a:rPr lang="en-US" dirty="0"/>
              <a:t>SB 553 – </a:t>
            </a:r>
            <a:br>
              <a:rPr lang="en-US" dirty="0"/>
            </a:br>
            <a:r>
              <a:rPr lang="en-US" dirty="0"/>
              <a:t>Compliance Requirement </a:t>
            </a:r>
          </a:p>
        </p:txBody>
      </p:sp>
      <p:sp>
        <p:nvSpPr>
          <p:cNvPr id="3" name="Content Placeholder 2">
            <a:extLst>
              <a:ext uri="{FF2B5EF4-FFF2-40B4-BE49-F238E27FC236}">
                <a16:creationId xmlns:a16="http://schemas.microsoft.com/office/drawing/2014/main" id="{23442AAB-6153-2B04-FACF-6E1FFE8CA1D7}"/>
              </a:ext>
            </a:extLst>
          </p:cNvPr>
          <p:cNvSpPr>
            <a:spLocks noGrp="1"/>
          </p:cNvSpPr>
          <p:nvPr>
            <p:ph idx="1"/>
          </p:nvPr>
        </p:nvSpPr>
        <p:spPr>
          <a:xfrm>
            <a:off x="381000" y="1600200"/>
            <a:ext cx="5557787" cy="4876799"/>
          </a:xfrm>
        </p:spPr>
        <p:txBody>
          <a:bodyPr>
            <a:normAutofit/>
          </a:bodyPr>
          <a:lstStyle/>
          <a:p>
            <a:pPr>
              <a:lnSpc>
                <a:spcPts val="3200"/>
              </a:lnSpc>
              <a:spcBef>
                <a:spcPts val="0"/>
              </a:spcBef>
              <a:spcAft>
                <a:spcPts val="0"/>
              </a:spcAft>
            </a:pPr>
            <a:r>
              <a:rPr lang="en-US" sz="2400" dirty="0">
                <a:solidFill>
                  <a:schemeClr val="tx1">
                    <a:lumMod val="85000"/>
                    <a:lumOff val="15000"/>
                  </a:schemeClr>
                </a:solidFill>
              </a:rPr>
              <a:t>Your WVPP must include effective procedures to ensure that supervisory and nonsupervisory employees comply with the plan in a manner consistent.</a:t>
            </a:r>
          </a:p>
        </p:txBody>
      </p:sp>
    </p:spTree>
    <p:extLst>
      <p:ext uri="{BB962C8B-B14F-4D97-AF65-F5344CB8AC3E}">
        <p14:creationId xmlns:p14="http://schemas.microsoft.com/office/powerpoint/2010/main" val="358078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in a blue suit with his hand on his face&#10;&#10;Description automatically generated">
            <a:extLst>
              <a:ext uri="{FF2B5EF4-FFF2-40B4-BE49-F238E27FC236}">
                <a16:creationId xmlns:a16="http://schemas.microsoft.com/office/drawing/2014/main" id="{5378297F-0189-D1D9-9148-BE06762F052B}"/>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37372" r="15418"/>
          <a:stretch/>
        </p:blipFill>
        <p:spPr>
          <a:xfrm>
            <a:off x="8642968" y="1338420"/>
            <a:ext cx="3549032" cy="5017930"/>
          </a:xfrm>
        </p:spPr>
      </p:pic>
      <p:sp>
        <p:nvSpPr>
          <p:cNvPr id="3" name="Content Placeholder 2">
            <a:extLst>
              <a:ext uri="{FF2B5EF4-FFF2-40B4-BE49-F238E27FC236}">
                <a16:creationId xmlns:a16="http://schemas.microsoft.com/office/drawing/2014/main" id="{77D09941-43F5-CA6B-A3E9-0472D3B09083}"/>
              </a:ext>
            </a:extLst>
          </p:cNvPr>
          <p:cNvSpPr>
            <a:spLocks noGrp="1"/>
          </p:cNvSpPr>
          <p:nvPr>
            <p:ph sz="quarter" idx="14"/>
          </p:nvPr>
        </p:nvSpPr>
        <p:spPr/>
        <p:txBody>
          <a:bodyPr anchor="t">
            <a:normAutofit/>
          </a:bodyPr>
          <a:lstStyle/>
          <a:p>
            <a:pPr marL="0" indent="0">
              <a:spcAft>
                <a:spcPts val="1200"/>
              </a:spcAft>
              <a:buNone/>
            </a:pPr>
            <a:r>
              <a:rPr lang="en-US" dirty="0">
                <a:solidFill>
                  <a:schemeClr val="tx1">
                    <a:lumMod val="85000"/>
                    <a:lumOff val="15000"/>
                  </a:schemeClr>
                </a:solidFill>
              </a:rPr>
              <a:t>How will you ensure compliance besides the required training and re-training? </a:t>
            </a:r>
          </a:p>
          <a:p>
            <a:pPr lvl="1">
              <a:spcAft>
                <a:spcPts val="1200"/>
              </a:spcAft>
            </a:pPr>
            <a:r>
              <a:rPr lang="en-US" dirty="0">
                <a:solidFill>
                  <a:schemeClr val="tx1">
                    <a:lumMod val="85000"/>
                    <a:lumOff val="15000"/>
                  </a:schemeClr>
                </a:solidFill>
              </a:rPr>
              <a:t>Discipline employees for non-compliance?</a:t>
            </a:r>
          </a:p>
          <a:p>
            <a:pPr lvl="1">
              <a:spcAft>
                <a:spcPts val="1200"/>
              </a:spcAft>
            </a:pPr>
            <a:r>
              <a:rPr lang="en-US" dirty="0">
                <a:solidFill>
                  <a:schemeClr val="tx1">
                    <a:lumMod val="85000"/>
                    <a:lumOff val="15000"/>
                  </a:schemeClr>
                </a:solidFill>
              </a:rPr>
              <a:t>Reward for compliance? </a:t>
            </a:r>
          </a:p>
          <a:p>
            <a:pPr lvl="1"/>
            <a:r>
              <a:rPr lang="en-US" dirty="0">
                <a:solidFill>
                  <a:schemeClr val="tx1">
                    <a:lumMod val="85000"/>
                    <a:lumOff val="15000"/>
                  </a:schemeClr>
                </a:solidFill>
              </a:rPr>
              <a:t>Align with your Injury and Illness Prevention Plan?</a:t>
            </a:r>
          </a:p>
        </p:txBody>
      </p:sp>
      <p:sp>
        <p:nvSpPr>
          <p:cNvPr id="2" name="Title 1">
            <a:extLst>
              <a:ext uri="{FF2B5EF4-FFF2-40B4-BE49-F238E27FC236}">
                <a16:creationId xmlns:a16="http://schemas.microsoft.com/office/drawing/2014/main" id="{1573C398-829D-E9AE-BF79-2AAF09887F85}"/>
              </a:ext>
            </a:extLst>
          </p:cNvPr>
          <p:cNvSpPr>
            <a:spLocks noGrp="1"/>
          </p:cNvSpPr>
          <p:nvPr>
            <p:ph type="title"/>
          </p:nvPr>
        </p:nvSpPr>
        <p:spPr/>
        <p:txBody>
          <a:bodyPr>
            <a:normAutofit/>
          </a:bodyPr>
          <a:lstStyle/>
          <a:p>
            <a:r>
              <a:rPr lang="en-US" sz="3600" baseline="0" dirty="0"/>
              <a:t>Practical Implementation Advice: </a:t>
            </a:r>
            <a:r>
              <a:rPr lang="en-US" sz="3600" i="1" baseline="0" dirty="0"/>
              <a:t>Compliance </a:t>
            </a:r>
            <a:endParaRPr lang="en-US" sz="3600" dirty="0"/>
          </a:p>
        </p:txBody>
      </p:sp>
    </p:spTree>
    <p:extLst>
      <p:ext uri="{BB962C8B-B14F-4D97-AF65-F5344CB8AC3E}">
        <p14:creationId xmlns:p14="http://schemas.microsoft.com/office/powerpoint/2010/main" val="132545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5FF1-6BBC-AB11-2422-4DFF74D206AE}"/>
              </a:ext>
            </a:extLst>
          </p:cNvPr>
          <p:cNvSpPr>
            <a:spLocks noGrp="1"/>
          </p:cNvSpPr>
          <p:nvPr>
            <p:ph type="title"/>
          </p:nvPr>
        </p:nvSpPr>
        <p:spPr/>
        <p:txBody>
          <a:bodyPr/>
          <a:lstStyle/>
          <a:p>
            <a:r>
              <a:rPr lang="en-US" dirty="0"/>
              <a:t>SB 553 – Training Requirement </a:t>
            </a:r>
          </a:p>
        </p:txBody>
      </p:sp>
      <p:sp>
        <p:nvSpPr>
          <p:cNvPr id="3" name="Content Placeholder 2">
            <a:extLst>
              <a:ext uri="{FF2B5EF4-FFF2-40B4-BE49-F238E27FC236}">
                <a16:creationId xmlns:a16="http://schemas.microsoft.com/office/drawing/2014/main" id="{460E5AC6-3A45-C22A-862B-1E08554BD0C1}"/>
              </a:ext>
            </a:extLst>
          </p:cNvPr>
          <p:cNvSpPr>
            <a:spLocks noGrp="1"/>
          </p:cNvSpPr>
          <p:nvPr>
            <p:ph idx="1"/>
          </p:nvPr>
        </p:nvSpPr>
        <p:spPr/>
        <p:txBody>
          <a:bodyPr>
            <a:normAutofit/>
          </a:bodyPr>
          <a:lstStyle/>
          <a:p>
            <a:r>
              <a:rPr lang="en-US" sz="2400" dirty="0">
                <a:solidFill>
                  <a:schemeClr val="tx1">
                    <a:lumMod val="85000"/>
                    <a:lumOff val="15000"/>
                  </a:schemeClr>
                </a:solidFill>
              </a:rPr>
              <a:t>Your WVPP must include procedures to develop and provide the training.</a:t>
            </a:r>
          </a:p>
          <a:p>
            <a:pPr marL="285750" indent="-285750">
              <a:lnSpc>
                <a:spcPts val="3400"/>
              </a:lnSpc>
              <a:spcAft>
                <a:spcPts val="1200"/>
              </a:spcAft>
              <a:buFont typeface="Arial" panose="020B0604020202020204" pitchFamily="34" charset="0"/>
              <a:buChar char="•"/>
            </a:pPr>
            <a:r>
              <a:rPr lang="en-US" sz="2400" dirty="0">
                <a:solidFill>
                  <a:schemeClr val="tx1">
                    <a:lumMod val="85000"/>
                    <a:lumOff val="15000"/>
                  </a:schemeClr>
                </a:solidFill>
              </a:rPr>
              <a:t>Employers to provide initial training when the plan is first established and then annually thereafter.</a:t>
            </a:r>
          </a:p>
          <a:p>
            <a:pPr marL="285750" indent="-285750">
              <a:lnSpc>
                <a:spcPts val="3400"/>
              </a:lnSpc>
              <a:spcAft>
                <a:spcPts val="1200"/>
              </a:spcAft>
              <a:buFont typeface="Arial" panose="020B0604020202020204" pitchFamily="34" charset="0"/>
              <a:buChar char="•"/>
            </a:pPr>
            <a:r>
              <a:rPr lang="en-US" sz="2400" dirty="0">
                <a:solidFill>
                  <a:schemeClr val="tx1">
                    <a:lumMod val="85000"/>
                    <a:lumOff val="15000"/>
                  </a:schemeClr>
                </a:solidFill>
              </a:rPr>
              <a:t>Additional training must be provided when a new or previously unrecognized WPV hazard has been identified and when changes are made to the plan (may limit to just the new hazard or changes).</a:t>
            </a:r>
            <a:endParaRPr lang="en-US" sz="2400" i="1" dirty="0">
              <a:solidFill>
                <a:schemeClr val="tx1">
                  <a:lumMod val="85000"/>
                  <a:lumOff val="15000"/>
                </a:schemeClr>
              </a:solidFill>
            </a:endParaRPr>
          </a:p>
          <a:p>
            <a:pPr marL="285750" indent="-285750">
              <a:lnSpc>
                <a:spcPts val="3400"/>
              </a:lnSpc>
              <a:spcAft>
                <a:spcPts val="1200"/>
              </a:spcAft>
              <a:buFont typeface="Arial" panose="020B0604020202020204" pitchFamily="34" charset="0"/>
              <a:buChar char="•"/>
            </a:pPr>
            <a:r>
              <a:rPr lang="en-US" sz="2400" dirty="0">
                <a:solidFill>
                  <a:schemeClr val="tx1">
                    <a:lumMod val="85000"/>
                    <a:lumOff val="15000"/>
                  </a:schemeClr>
                </a:solidFill>
              </a:rPr>
              <a:t>Training events must include an opportunity for interactive questions and answers w/ a person knowledgeable about the plan.</a:t>
            </a:r>
          </a:p>
          <a:p>
            <a:endParaRPr lang="en-US" sz="2400" dirty="0"/>
          </a:p>
        </p:txBody>
      </p:sp>
    </p:spTree>
    <p:extLst>
      <p:ext uri="{BB962C8B-B14F-4D97-AF65-F5344CB8AC3E}">
        <p14:creationId xmlns:p14="http://schemas.microsoft.com/office/powerpoint/2010/main" val="23676231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E13AF-80B0-0481-1CA7-9A85CA583F05}"/>
              </a:ext>
            </a:extLst>
          </p:cNvPr>
          <p:cNvSpPr>
            <a:spLocks noGrp="1"/>
          </p:cNvSpPr>
          <p:nvPr>
            <p:ph type="title"/>
          </p:nvPr>
        </p:nvSpPr>
        <p:spPr>
          <a:xfrm>
            <a:off x="381000" y="342901"/>
            <a:ext cx="10972800" cy="876300"/>
          </a:xfrm>
        </p:spPr>
        <p:txBody>
          <a:bodyPr>
            <a:normAutofit/>
          </a:bodyPr>
          <a:lstStyle/>
          <a:p>
            <a:r>
              <a:rPr lang="en-US" sz="4200" b="1" dirty="0"/>
              <a:t>WPV Training (cont</a:t>
            </a:r>
            <a:r>
              <a:rPr lang="en-US" sz="4200" dirty="0"/>
              <a:t>.</a:t>
            </a:r>
            <a:r>
              <a:rPr lang="en-US" sz="4200" b="1" dirty="0"/>
              <a:t>) </a:t>
            </a:r>
            <a:endParaRPr lang="en-US" sz="4200" dirty="0"/>
          </a:p>
        </p:txBody>
      </p:sp>
      <p:graphicFrame>
        <p:nvGraphicFramePr>
          <p:cNvPr id="8" name="Content Placeholder 7">
            <a:extLst>
              <a:ext uri="{FF2B5EF4-FFF2-40B4-BE49-F238E27FC236}">
                <a16:creationId xmlns:a16="http://schemas.microsoft.com/office/drawing/2014/main" id="{BE610541-DAA7-B36A-492D-7323336E2C5D}"/>
              </a:ext>
            </a:extLst>
          </p:cNvPr>
          <p:cNvGraphicFramePr>
            <a:graphicFrameLocks noGrp="1"/>
          </p:cNvGraphicFramePr>
          <p:nvPr>
            <p:ph idx="1"/>
            <p:extLst>
              <p:ext uri="{D42A27DB-BD31-4B8C-83A1-F6EECF244321}">
                <p14:modId xmlns:p14="http://schemas.microsoft.com/office/powerpoint/2010/main" val="449055625"/>
              </p:ext>
            </p:extLst>
          </p:nvPr>
        </p:nvGraphicFramePr>
        <p:xfrm>
          <a:off x="381000" y="1600198"/>
          <a:ext cx="11468100" cy="4669593"/>
        </p:xfrm>
        <a:graphic>
          <a:graphicData uri="http://schemas.openxmlformats.org/drawingml/2006/table">
            <a:tbl>
              <a:tblPr firstRow="1" bandRow="1">
                <a:tableStyleId>{5C22544A-7EE6-4342-B048-85BDC9FD1C3A}</a:tableStyleId>
              </a:tblPr>
              <a:tblGrid>
                <a:gridCol w="5590403">
                  <a:extLst>
                    <a:ext uri="{9D8B030D-6E8A-4147-A177-3AD203B41FA5}">
                      <a16:colId xmlns:a16="http://schemas.microsoft.com/office/drawing/2014/main" val="41918968"/>
                    </a:ext>
                  </a:extLst>
                </a:gridCol>
                <a:gridCol w="5877697">
                  <a:extLst>
                    <a:ext uri="{9D8B030D-6E8A-4147-A177-3AD203B41FA5}">
                      <a16:colId xmlns:a16="http://schemas.microsoft.com/office/drawing/2014/main" val="3744147996"/>
                    </a:ext>
                  </a:extLst>
                </a:gridCol>
              </a:tblGrid>
              <a:tr h="941443">
                <a:tc gridSpan="2">
                  <a:txBody>
                    <a:bodyPr/>
                    <a:lstStyle/>
                    <a:p>
                      <a:r>
                        <a:rPr lang="en-US" sz="2800" dirty="0">
                          <a:solidFill>
                            <a:schemeClr val="tx1">
                              <a:lumMod val="85000"/>
                              <a:lumOff val="15000"/>
                            </a:schemeClr>
                          </a:solidFill>
                        </a:rPr>
                        <a:t>WPV Training must cover:</a:t>
                      </a:r>
                    </a:p>
                    <a:p>
                      <a:endParaRPr lang="en-US" sz="2800" dirty="0">
                        <a:solidFill>
                          <a:schemeClr val="tx1">
                            <a:lumMod val="85000"/>
                            <a:lumOff val="15000"/>
                          </a:schemeClr>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tc>
                <a:extLst>
                  <a:ext uri="{0D108BD9-81ED-4DB2-BD59-A6C34878D82A}">
                    <a16:rowId xmlns:a16="http://schemas.microsoft.com/office/drawing/2014/main" val="3933348470"/>
                  </a:ext>
                </a:extLst>
              </a:tr>
              <a:tr h="3724713">
                <a:tc>
                  <a:txBody>
                    <a:bodyPr/>
                    <a:lstStyle/>
                    <a:p>
                      <a:pPr marL="457200" lvl="1" indent="-346075">
                        <a:lnSpc>
                          <a:spcPct val="100000"/>
                        </a:lnSpc>
                        <a:spcBef>
                          <a:spcPts val="0"/>
                        </a:spcBef>
                        <a:spcAft>
                          <a:spcPts val="2400"/>
                        </a:spcAft>
                        <a:buClr>
                          <a:schemeClr val="accent5"/>
                        </a:buClr>
                        <a:buFont typeface="Wingdings" panose="05000000000000000000" pitchFamily="2" charset="2"/>
                        <a:buChar char="q"/>
                      </a:pPr>
                      <a:r>
                        <a:rPr lang="en-US" sz="2200" spc="0" baseline="0" dirty="0">
                          <a:solidFill>
                            <a:schemeClr val="tx1">
                              <a:lumMod val="85000"/>
                              <a:lumOff val="15000"/>
                            </a:schemeClr>
                          </a:solidFill>
                        </a:rPr>
                        <a:t>The Plan, how to obtain a copy and participate in developing / implementing it</a:t>
                      </a:r>
                    </a:p>
                    <a:p>
                      <a:pPr marL="457200" lvl="1" indent="-346075">
                        <a:lnSpc>
                          <a:spcPct val="100000"/>
                        </a:lnSpc>
                        <a:spcBef>
                          <a:spcPts val="0"/>
                        </a:spcBef>
                        <a:spcAft>
                          <a:spcPts val="2400"/>
                        </a:spcAft>
                        <a:buClr>
                          <a:schemeClr val="accent5"/>
                        </a:buClr>
                        <a:buFont typeface="Wingdings" panose="05000000000000000000" pitchFamily="2" charset="2"/>
                        <a:buChar char="q"/>
                      </a:pPr>
                      <a:r>
                        <a:rPr lang="en-US" sz="2200" spc="0" baseline="0" dirty="0">
                          <a:solidFill>
                            <a:schemeClr val="tx1">
                              <a:lumMod val="85000"/>
                              <a:lumOff val="15000"/>
                            </a:schemeClr>
                          </a:solidFill>
                        </a:rPr>
                        <a:t>Definitions and requirements of the law</a:t>
                      </a:r>
                    </a:p>
                    <a:p>
                      <a:pPr marL="457200" lvl="1" indent="-346075">
                        <a:lnSpc>
                          <a:spcPct val="100000"/>
                        </a:lnSpc>
                        <a:spcBef>
                          <a:spcPts val="0"/>
                        </a:spcBef>
                        <a:spcAft>
                          <a:spcPts val="2400"/>
                        </a:spcAft>
                        <a:buClr>
                          <a:schemeClr val="accent5"/>
                        </a:buClr>
                        <a:buFont typeface="Wingdings" panose="05000000000000000000" pitchFamily="2" charset="2"/>
                        <a:buChar char="q"/>
                      </a:pPr>
                      <a:r>
                        <a:rPr lang="en-US" sz="2200" spc="0" baseline="0" dirty="0">
                          <a:solidFill>
                            <a:schemeClr val="tx1">
                              <a:lumMod val="85000"/>
                              <a:lumOff val="15000"/>
                            </a:schemeClr>
                          </a:solidFill>
                        </a:rPr>
                        <a:t>How to report incidents / concerns to Employer or law enforcement without fear of reprisal</a:t>
                      </a:r>
                    </a:p>
                    <a:p>
                      <a:pPr marL="457200" lvl="1" indent="-346075">
                        <a:lnSpc>
                          <a:spcPct val="100000"/>
                        </a:lnSpc>
                        <a:spcBef>
                          <a:spcPts val="0"/>
                        </a:spcBef>
                        <a:spcAft>
                          <a:spcPts val="0"/>
                        </a:spcAft>
                        <a:buClr>
                          <a:schemeClr val="accent5"/>
                        </a:buClr>
                        <a:buFont typeface="Wingdings" panose="05000000000000000000" pitchFamily="2" charset="2"/>
                        <a:buChar char="q"/>
                      </a:pPr>
                      <a:r>
                        <a:rPr lang="en-US" sz="2200" b="1" spc="0" baseline="0" dirty="0">
                          <a:solidFill>
                            <a:schemeClr val="tx1">
                              <a:lumMod val="85000"/>
                              <a:lumOff val="15000"/>
                            </a:schemeClr>
                          </a:solidFill>
                        </a:rPr>
                        <a:t>WPV hazards specific to employees’ jobs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457200" lvl="1" indent="-346075">
                        <a:lnSpc>
                          <a:spcPct val="100000"/>
                        </a:lnSpc>
                        <a:spcBef>
                          <a:spcPts val="0"/>
                        </a:spcBef>
                        <a:spcAft>
                          <a:spcPts val="2400"/>
                        </a:spcAft>
                        <a:buClr>
                          <a:schemeClr val="accent5"/>
                        </a:buClr>
                        <a:buFont typeface="Wingdings" panose="05000000000000000000" pitchFamily="2" charset="2"/>
                        <a:buChar char="q"/>
                      </a:pPr>
                      <a:r>
                        <a:rPr lang="en-US" sz="2200" b="1" spc="0" baseline="0" dirty="0">
                          <a:solidFill>
                            <a:schemeClr val="tx1">
                              <a:lumMod val="85000"/>
                              <a:lumOff val="15000"/>
                            </a:schemeClr>
                          </a:solidFill>
                        </a:rPr>
                        <a:t>Corrective measures Employer has implemented</a:t>
                      </a:r>
                    </a:p>
                    <a:p>
                      <a:pPr marL="457200" lvl="1" indent="-346075">
                        <a:lnSpc>
                          <a:spcPct val="100000"/>
                        </a:lnSpc>
                        <a:spcBef>
                          <a:spcPts val="0"/>
                        </a:spcBef>
                        <a:spcAft>
                          <a:spcPts val="2400"/>
                        </a:spcAft>
                        <a:buClr>
                          <a:schemeClr val="accent5"/>
                        </a:buClr>
                        <a:buFont typeface="Wingdings" panose="05000000000000000000" pitchFamily="2" charset="2"/>
                        <a:buChar char="q"/>
                      </a:pPr>
                      <a:r>
                        <a:rPr lang="en-US" sz="2200" spc="0" baseline="0" dirty="0">
                          <a:solidFill>
                            <a:schemeClr val="tx1">
                              <a:lumMod val="85000"/>
                              <a:lumOff val="15000"/>
                            </a:schemeClr>
                          </a:solidFill>
                        </a:rPr>
                        <a:t>How to seek assistance to prevent / respond to violence</a:t>
                      </a:r>
                    </a:p>
                    <a:p>
                      <a:pPr marL="457200" lvl="1" indent="-346075">
                        <a:lnSpc>
                          <a:spcPct val="100000"/>
                        </a:lnSpc>
                        <a:spcBef>
                          <a:spcPts val="0"/>
                        </a:spcBef>
                        <a:spcAft>
                          <a:spcPts val="2400"/>
                        </a:spcAft>
                        <a:buClr>
                          <a:schemeClr val="accent5"/>
                        </a:buClr>
                        <a:buFont typeface="Wingdings" panose="05000000000000000000" pitchFamily="2" charset="2"/>
                        <a:buChar char="q"/>
                      </a:pPr>
                      <a:r>
                        <a:rPr lang="en-US" sz="2200" spc="0" baseline="0" dirty="0">
                          <a:solidFill>
                            <a:schemeClr val="tx1">
                              <a:lumMod val="85000"/>
                              <a:lumOff val="15000"/>
                            </a:schemeClr>
                          </a:solidFill>
                        </a:rPr>
                        <a:t>Strategies to avoid physical harm</a:t>
                      </a:r>
                    </a:p>
                    <a:p>
                      <a:pPr marL="457200" lvl="1" indent="-346075">
                        <a:lnSpc>
                          <a:spcPct val="100000"/>
                        </a:lnSpc>
                        <a:spcBef>
                          <a:spcPts val="0"/>
                        </a:spcBef>
                        <a:spcAft>
                          <a:spcPts val="0"/>
                        </a:spcAft>
                        <a:buClr>
                          <a:schemeClr val="accent5"/>
                        </a:buClr>
                        <a:buFont typeface="Wingdings" panose="05000000000000000000" pitchFamily="2" charset="2"/>
                        <a:buChar char="q"/>
                      </a:pPr>
                      <a:r>
                        <a:rPr lang="en-US" sz="2200" spc="0" baseline="0" dirty="0">
                          <a:solidFill>
                            <a:schemeClr val="tx1">
                              <a:lumMod val="85000"/>
                              <a:lumOff val="15000"/>
                            </a:schemeClr>
                          </a:solidFill>
                        </a:rPr>
                        <a:t>The violent incident log and how to obtain copies of records</a:t>
                      </a:r>
                    </a:p>
                    <a:p>
                      <a:pPr>
                        <a:lnSpc>
                          <a:spcPct val="100000"/>
                        </a:lnSpc>
                        <a:spcAft>
                          <a:spcPts val="0"/>
                        </a:spcAft>
                      </a:pPr>
                      <a:endParaRPr lang="en-US" spc="0" baseline="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7901645"/>
                  </a:ext>
                </a:extLst>
              </a:tr>
            </a:tbl>
          </a:graphicData>
        </a:graphic>
      </p:graphicFrame>
    </p:spTree>
    <p:extLst>
      <p:ext uri="{BB962C8B-B14F-4D97-AF65-F5344CB8AC3E}">
        <p14:creationId xmlns:p14="http://schemas.microsoft.com/office/powerpoint/2010/main" val="3451087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E1D0A-ACBC-CB3A-43F8-99A51452A68A}"/>
              </a:ext>
            </a:extLst>
          </p:cNvPr>
          <p:cNvSpPr>
            <a:spLocks noGrp="1"/>
          </p:cNvSpPr>
          <p:nvPr>
            <p:ph type="title"/>
          </p:nvPr>
        </p:nvSpPr>
        <p:spPr/>
        <p:txBody>
          <a:bodyPr>
            <a:normAutofit/>
          </a:bodyPr>
          <a:lstStyle/>
          <a:p>
            <a:r>
              <a:rPr lang="en-US" baseline="0" dirty="0"/>
              <a:t>Practical Implementation Advice: </a:t>
            </a:r>
            <a:r>
              <a:rPr lang="en-US" i="1" baseline="0" dirty="0"/>
              <a:t>Training</a:t>
            </a:r>
            <a:endParaRPr lang="en-US" i="1" dirty="0"/>
          </a:p>
        </p:txBody>
      </p:sp>
      <p:sp>
        <p:nvSpPr>
          <p:cNvPr id="3" name="Content Placeholder 2">
            <a:extLst>
              <a:ext uri="{FF2B5EF4-FFF2-40B4-BE49-F238E27FC236}">
                <a16:creationId xmlns:a16="http://schemas.microsoft.com/office/drawing/2014/main" id="{41257C9E-CDDE-8926-3B93-F6FFA1419FF7}"/>
              </a:ext>
            </a:extLst>
          </p:cNvPr>
          <p:cNvSpPr>
            <a:spLocks noGrp="1"/>
          </p:cNvSpPr>
          <p:nvPr>
            <p:ph idx="1"/>
          </p:nvPr>
        </p:nvSpPr>
        <p:spPr/>
        <p:txBody>
          <a:bodyPr/>
          <a:lstStyle/>
          <a:p>
            <a:r>
              <a:rPr lang="en-US" dirty="0">
                <a:solidFill>
                  <a:schemeClr val="tx1">
                    <a:lumMod val="85000"/>
                    <a:lumOff val="15000"/>
                  </a:schemeClr>
                </a:solidFill>
              </a:rPr>
              <a:t>Training must be “interactive,” but that term is undefined.</a:t>
            </a:r>
          </a:p>
          <a:p>
            <a:pPr lvl="1"/>
            <a:r>
              <a:rPr lang="en-US" spc="-10" dirty="0">
                <a:solidFill>
                  <a:schemeClr val="tx1">
                    <a:lumMod val="85000"/>
                    <a:lumOff val="15000"/>
                  </a:schemeClr>
                </a:solidFill>
              </a:rPr>
              <a:t>Employers utilizing computer training modules should ensure a person knowledgeable is available during trainings to answer employee questions</a:t>
            </a:r>
          </a:p>
          <a:p>
            <a:pPr lvl="1"/>
            <a:r>
              <a:rPr lang="en-US" dirty="0">
                <a:solidFill>
                  <a:schemeClr val="tx1">
                    <a:lumMod val="85000"/>
                    <a:lumOff val="15000"/>
                  </a:schemeClr>
                </a:solidFill>
              </a:rPr>
              <a:t>For many national employer, your existing workplace violence training may already address some of the topics mentioned previously</a:t>
            </a:r>
          </a:p>
          <a:p>
            <a:pPr lvl="2"/>
            <a:r>
              <a:rPr lang="en-US" dirty="0">
                <a:solidFill>
                  <a:schemeClr val="tx1">
                    <a:lumMod val="85000"/>
                    <a:lumOff val="15000"/>
                  </a:schemeClr>
                </a:solidFill>
              </a:rPr>
              <a:t>In such cases, an abbreviated training can be specifically provided to employees in California to fill any gaps</a:t>
            </a:r>
          </a:p>
        </p:txBody>
      </p:sp>
    </p:spTree>
    <p:extLst>
      <p:ext uri="{BB962C8B-B14F-4D97-AF65-F5344CB8AC3E}">
        <p14:creationId xmlns:p14="http://schemas.microsoft.com/office/powerpoint/2010/main" val="614324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4D5D2-D5D5-4CD1-E06B-DFD71A93361E}"/>
              </a:ext>
            </a:extLst>
          </p:cNvPr>
          <p:cNvSpPr>
            <a:spLocks noGrp="1"/>
          </p:cNvSpPr>
          <p:nvPr>
            <p:ph type="title"/>
          </p:nvPr>
        </p:nvSpPr>
        <p:spPr/>
        <p:txBody>
          <a:bodyPr/>
          <a:lstStyle/>
          <a:p>
            <a:r>
              <a:rPr lang="en-US" dirty="0"/>
              <a:t>SB 553 – WVPP Review Requirement </a:t>
            </a:r>
          </a:p>
        </p:txBody>
      </p:sp>
      <p:sp>
        <p:nvSpPr>
          <p:cNvPr id="3" name="Content Placeholder 2">
            <a:extLst>
              <a:ext uri="{FF2B5EF4-FFF2-40B4-BE49-F238E27FC236}">
                <a16:creationId xmlns:a16="http://schemas.microsoft.com/office/drawing/2014/main" id="{33D4CBC2-0328-E2CC-2B75-4AEDF70EF023}"/>
              </a:ext>
            </a:extLst>
          </p:cNvPr>
          <p:cNvSpPr>
            <a:spLocks noGrp="1"/>
          </p:cNvSpPr>
          <p:nvPr>
            <p:ph idx="1"/>
          </p:nvPr>
        </p:nvSpPr>
        <p:spPr/>
        <p:txBody>
          <a:bodyPr>
            <a:normAutofit/>
          </a:bodyPr>
          <a:lstStyle/>
          <a:p>
            <a:r>
              <a:rPr lang="en-US" dirty="0">
                <a:solidFill>
                  <a:schemeClr val="tx1">
                    <a:lumMod val="85000"/>
                    <a:lumOff val="15000"/>
                  </a:schemeClr>
                </a:solidFill>
              </a:rPr>
              <a:t>Your WVPP must include procedures to review the effectiveness of the plan and revise the plan as needed, including, but not limited to, procedures to obtain the active involvement of employees and authorized employee representatives in reviewing the plan.</a:t>
            </a:r>
          </a:p>
          <a:p>
            <a:r>
              <a:rPr lang="en-US" dirty="0">
                <a:solidFill>
                  <a:schemeClr val="tx1">
                    <a:lumMod val="85000"/>
                    <a:lumOff val="15000"/>
                  </a:schemeClr>
                </a:solidFill>
              </a:rPr>
              <a:t>The plan shall be reviewed at least annually, when a deficiency is observed or becomes apparent, and after a workplace violence incident.</a:t>
            </a:r>
          </a:p>
        </p:txBody>
      </p:sp>
    </p:spTree>
    <p:extLst>
      <p:ext uri="{BB962C8B-B14F-4D97-AF65-F5344CB8AC3E}">
        <p14:creationId xmlns:p14="http://schemas.microsoft.com/office/powerpoint/2010/main" val="89631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05D69-5A9D-40D3-08B3-7CA8B968AA5A}"/>
              </a:ext>
            </a:extLst>
          </p:cNvPr>
          <p:cNvSpPr>
            <a:spLocks noGrp="1"/>
          </p:cNvSpPr>
          <p:nvPr>
            <p:ph type="title"/>
          </p:nvPr>
        </p:nvSpPr>
        <p:spPr/>
        <p:txBody>
          <a:bodyPr>
            <a:normAutofit fontScale="90000"/>
          </a:bodyPr>
          <a:lstStyle/>
          <a:p>
            <a:r>
              <a:rPr lang="en-US" baseline="0" dirty="0"/>
              <a:t>Practical Implementation Advice: </a:t>
            </a:r>
            <a:br>
              <a:rPr lang="en-US" baseline="0" dirty="0"/>
            </a:br>
            <a:r>
              <a:rPr lang="en-US" i="1" baseline="0" dirty="0"/>
              <a:t>WVPP Review</a:t>
            </a:r>
            <a:endParaRPr lang="en-US" i="1" dirty="0"/>
          </a:p>
        </p:txBody>
      </p:sp>
      <p:sp>
        <p:nvSpPr>
          <p:cNvPr id="3" name="Content Placeholder 2">
            <a:extLst>
              <a:ext uri="{FF2B5EF4-FFF2-40B4-BE49-F238E27FC236}">
                <a16:creationId xmlns:a16="http://schemas.microsoft.com/office/drawing/2014/main" id="{742BECDE-7473-BC5E-6662-00CD32314730}"/>
              </a:ext>
            </a:extLst>
          </p:cNvPr>
          <p:cNvSpPr>
            <a:spLocks noGrp="1"/>
          </p:cNvSpPr>
          <p:nvPr>
            <p:ph idx="1"/>
          </p:nvPr>
        </p:nvSpPr>
        <p:spPr/>
        <p:txBody>
          <a:bodyPr/>
          <a:lstStyle/>
          <a:p>
            <a:r>
              <a:rPr lang="en-US" dirty="0">
                <a:solidFill>
                  <a:schemeClr val="tx1">
                    <a:lumMod val="85000"/>
                    <a:lumOff val="15000"/>
                  </a:schemeClr>
                </a:solidFill>
              </a:rPr>
              <a:t>What will review of the plan entail?</a:t>
            </a:r>
          </a:p>
          <a:p>
            <a:pPr lvl="1"/>
            <a:r>
              <a:rPr lang="en-US" dirty="0">
                <a:solidFill>
                  <a:schemeClr val="tx1">
                    <a:lumMod val="85000"/>
                    <a:lumOff val="15000"/>
                  </a:schemeClr>
                </a:solidFill>
              </a:rPr>
              <a:t>Assessment of the  effectiveness of security systems?</a:t>
            </a:r>
          </a:p>
          <a:p>
            <a:pPr lvl="1"/>
            <a:r>
              <a:rPr lang="en-US" dirty="0">
                <a:solidFill>
                  <a:schemeClr val="tx1">
                    <a:lumMod val="85000"/>
                    <a:lumOff val="15000"/>
                  </a:schemeClr>
                </a:solidFill>
              </a:rPr>
              <a:t>Review that violence risks are being properly identified, evaluated, and corrected?</a:t>
            </a:r>
          </a:p>
          <a:p>
            <a:r>
              <a:rPr lang="en-US" dirty="0">
                <a:solidFill>
                  <a:schemeClr val="tx1">
                    <a:lumMod val="85000"/>
                    <a:lumOff val="15000"/>
                  </a:schemeClr>
                </a:solidFill>
              </a:rPr>
              <a:t>Review of procedures to obtain the active involvement of employees and authorized employee representatives in reviewing the plan is required.</a:t>
            </a:r>
          </a:p>
          <a:p>
            <a:r>
              <a:rPr lang="en-US" dirty="0">
                <a:solidFill>
                  <a:schemeClr val="tx1">
                    <a:lumMod val="85000"/>
                    <a:lumOff val="15000"/>
                  </a:schemeClr>
                </a:solidFill>
              </a:rPr>
              <a:t>Review of the violent incident log is required.</a:t>
            </a:r>
          </a:p>
        </p:txBody>
      </p:sp>
    </p:spTree>
    <p:extLst>
      <p:ext uri="{BB962C8B-B14F-4D97-AF65-F5344CB8AC3E}">
        <p14:creationId xmlns:p14="http://schemas.microsoft.com/office/powerpoint/2010/main" val="3681321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F936F-1BA2-797C-F5FA-E2B3DC3CBE21}"/>
              </a:ext>
            </a:extLst>
          </p:cNvPr>
          <p:cNvSpPr>
            <a:spLocks noGrp="1"/>
          </p:cNvSpPr>
          <p:nvPr>
            <p:ph type="title"/>
          </p:nvPr>
        </p:nvSpPr>
        <p:spPr/>
        <p:txBody>
          <a:bodyPr>
            <a:normAutofit/>
          </a:bodyPr>
          <a:lstStyle/>
          <a:p>
            <a:r>
              <a:rPr lang="en-US" sz="4200" b="1" dirty="0"/>
              <a:t>SB 553 - Violent Incident Log Requirement</a:t>
            </a:r>
            <a:endParaRPr lang="en-US" sz="4200" dirty="0"/>
          </a:p>
        </p:txBody>
      </p:sp>
      <p:sp>
        <p:nvSpPr>
          <p:cNvPr id="3" name="Content Placeholder 2">
            <a:extLst>
              <a:ext uri="{FF2B5EF4-FFF2-40B4-BE49-F238E27FC236}">
                <a16:creationId xmlns:a16="http://schemas.microsoft.com/office/drawing/2014/main" id="{78B68C43-87E1-1582-026C-8E7DFB42296B}"/>
              </a:ext>
            </a:extLst>
          </p:cNvPr>
          <p:cNvSpPr>
            <a:spLocks noGrp="1"/>
          </p:cNvSpPr>
          <p:nvPr>
            <p:ph idx="1"/>
          </p:nvPr>
        </p:nvSpPr>
        <p:spPr>
          <a:xfrm>
            <a:off x="343606" y="1219201"/>
            <a:ext cx="11467393" cy="4876799"/>
          </a:xfrm>
        </p:spPr>
        <p:txBody>
          <a:bodyPr>
            <a:normAutofit/>
          </a:bodyPr>
          <a:lstStyle/>
          <a:p>
            <a:pPr marL="342900" indent="-342900">
              <a:lnSpc>
                <a:spcPts val="3000"/>
              </a:lnSpc>
              <a:spcBef>
                <a:spcPts val="0"/>
              </a:spcBef>
              <a:spcAft>
                <a:spcPts val="1200"/>
              </a:spcAft>
              <a:buFont typeface="Arial" panose="020B0604020202020204" pitchFamily="34" charset="0"/>
              <a:buChar char="•"/>
            </a:pPr>
            <a:r>
              <a:rPr lang="en-US" dirty="0">
                <a:solidFill>
                  <a:schemeClr val="tx1">
                    <a:lumMod val="85000"/>
                    <a:lumOff val="15000"/>
                  </a:schemeClr>
                </a:solidFill>
              </a:rPr>
              <a:t>Employer shall record information in a Violent Incident Log for every workplace violence incident but shall omit any element of personal identifying information.</a:t>
            </a:r>
          </a:p>
          <a:p>
            <a:pPr marL="342900" indent="-342900">
              <a:lnSpc>
                <a:spcPct val="120000"/>
              </a:lnSpc>
              <a:spcBef>
                <a:spcPts val="0"/>
              </a:spcBef>
              <a:spcAft>
                <a:spcPts val="600"/>
              </a:spcAft>
              <a:buFont typeface="Arial" panose="020B0604020202020204" pitchFamily="34" charset="0"/>
              <a:buChar char="•"/>
            </a:pPr>
            <a:r>
              <a:rPr lang="en-US" dirty="0">
                <a:solidFill>
                  <a:schemeClr val="tx1">
                    <a:lumMod val="85000"/>
                    <a:lumOff val="15000"/>
                  </a:schemeClr>
                </a:solidFill>
              </a:rPr>
              <a:t>The log shall include the following information: </a:t>
            </a:r>
            <a:endParaRPr lang="en-US" sz="2600" dirty="0">
              <a:solidFill>
                <a:schemeClr val="tx1">
                  <a:lumMod val="85000"/>
                  <a:lumOff val="15000"/>
                </a:schemeClr>
              </a:solidFill>
            </a:endParaRPr>
          </a:p>
        </p:txBody>
      </p:sp>
      <p:grpSp>
        <p:nvGrpSpPr>
          <p:cNvPr id="5" name="Group 4">
            <a:extLst>
              <a:ext uri="{FF2B5EF4-FFF2-40B4-BE49-F238E27FC236}">
                <a16:creationId xmlns:a16="http://schemas.microsoft.com/office/drawing/2014/main" id="{7F483886-0646-0890-5834-97B9CA2DFCF1}"/>
              </a:ext>
            </a:extLst>
          </p:cNvPr>
          <p:cNvGrpSpPr/>
          <p:nvPr/>
        </p:nvGrpSpPr>
        <p:grpSpPr>
          <a:xfrm>
            <a:off x="460514" y="3256156"/>
            <a:ext cx="11350485" cy="3073091"/>
            <a:chOff x="460515" y="3592859"/>
            <a:chExt cx="9005368" cy="2736388"/>
          </a:xfrm>
        </p:grpSpPr>
        <p:sp>
          <p:nvSpPr>
            <p:cNvPr id="6" name="Rectangle: Rounded Corners 5">
              <a:extLst>
                <a:ext uri="{FF2B5EF4-FFF2-40B4-BE49-F238E27FC236}">
                  <a16:creationId xmlns:a16="http://schemas.microsoft.com/office/drawing/2014/main" id="{E4004195-3F82-406F-CDDA-8194675631FC}"/>
                </a:ext>
              </a:extLst>
            </p:cNvPr>
            <p:cNvSpPr/>
            <p:nvPr/>
          </p:nvSpPr>
          <p:spPr>
            <a:xfrm>
              <a:off x="460515" y="3592859"/>
              <a:ext cx="2094271" cy="1256563"/>
            </a:xfrm>
            <a:prstGeom prst="roundRect">
              <a:avLst/>
            </a:prstGeom>
            <a:noFill/>
            <a:ln w="285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en-US" sz="2000" b="1" kern="1200" dirty="0">
                  <a:solidFill>
                    <a:schemeClr val="accent1"/>
                  </a:solidFill>
                </a:rPr>
                <a:t>The date, time, &amp; location of incident</a:t>
              </a:r>
            </a:p>
          </p:txBody>
        </p:sp>
        <p:sp>
          <p:nvSpPr>
            <p:cNvPr id="7" name="Rectangle: Rounded Corners 6">
              <a:extLst>
                <a:ext uri="{FF2B5EF4-FFF2-40B4-BE49-F238E27FC236}">
                  <a16:creationId xmlns:a16="http://schemas.microsoft.com/office/drawing/2014/main" id="{C1C86E78-AC2E-68AF-7735-6B5F7660513F}"/>
                </a:ext>
              </a:extLst>
            </p:cNvPr>
            <p:cNvSpPr/>
            <p:nvPr/>
          </p:nvSpPr>
          <p:spPr>
            <a:xfrm>
              <a:off x="2764214" y="3592859"/>
              <a:ext cx="2094271" cy="1256563"/>
            </a:xfrm>
            <a:prstGeom prst="roundRect">
              <a:avLst/>
            </a:prstGeom>
            <a:noFill/>
            <a:ln w="285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en-US" sz="2000" b="1" kern="1200" dirty="0">
                  <a:solidFill>
                    <a:schemeClr val="accent1"/>
                  </a:solidFill>
                </a:rPr>
                <a:t>Classification of who committed the violence</a:t>
              </a:r>
            </a:p>
          </p:txBody>
        </p:sp>
        <p:sp>
          <p:nvSpPr>
            <p:cNvPr id="8" name="Rectangle: Rounded Corners 7">
              <a:extLst>
                <a:ext uri="{FF2B5EF4-FFF2-40B4-BE49-F238E27FC236}">
                  <a16:creationId xmlns:a16="http://schemas.microsoft.com/office/drawing/2014/main" id="{063B404A-45E8-C865-4DB6-AE55DD373FE7}"/>
                </a:ext>
              </a:extLst>
            </p:cNvPr>
            <p:cNvSpPr/>
            <p:nvPr/>
          </p:nvSpPr>
          <p:spPr>
            <a:xfrm>
              <a:off x="5067913" y="3592859"/>
              <a:ext cx="2094271" cy="1256563"/>
            </a:xfrm>
            <a:prstGeom prst="roundRect">
              <a:avLst/>
            </a:prstGeom>
            <a:noFill/>
            <a:ln w="285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en-US" sz="2000" b="1" kern="1200" dirty="0">
                  <a:solidFill>
                    <a:schemeClr val="accent1"/>
                  </a:solidFill>
                </a:rPr>
                <a:t>Classification of circumstances at the time of the incident</a:t>
              </a:r>
            </a:p>
          </p:txBody>
        </p:sp>
        <p:sp>
          <p:nvSpPr>
            <p:cNvPr id="9" name="Rectangle: Rounded Corners 8">
              <a:extLst>
                <a:ext uri="{FF2B5EF4-FFF2-40B4-BE49-F238E27FC236}">
                  <a16:creationId xmlns:a16="http://schemas.microsoft.com/office/drawing/2014/main" id="{3F1AB7C4-1D9B-C086-2E90-27447B7342D3}"/>
                </a:ext>
              </a:extLst>
            </p:cNvPr>
            <p:cNvSpPr/>
            <p:nvPr/>
          </p:nvSpPr>
          <p:spPr>
            <a:xfrm>
              <a:off x="7371612" y="3592859"/>
              <a:ext cx="2094271" cy="1256563"/>
            </a:xfrm>
            <a:prstGeom prst="roundRect">
              <a:avLst/>
            </a:prstGeom>
            <a:noFill/>
            <a:ln w="285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en-US" sz="2000" b="1" kern="1200" dirty="0">
                  <a:solidFill>
                    <a:schemeClr val="accent1"/>
                  </a:solidFill>
                </a:rPr>
                <a:t>Classification of where the incident occurred</a:t>
              </a:r>
            </a:p>
          </p:txBody>
        </p:sp>
        <p:sp>
          <p:nvSpPr>
            <p:cNvPr id="11" name="Rectangle: Rounded Corners 10">
              <a:extLst>
                <a:ext uri="{FF2B5EF4-FFF2-40B4-BE49-F238E27FC236}">
                  <a16:creationId xmlns:a16="http://schemas.microsoft.com/office/drawing/2014/main" id="{4001FD10-C23D-C1B1-BE44-8181B720027E}"/>
                </a:ext>
              </a:extLst>
            </p:cNvPr>
            <p:cNvSpPr/>
            <p:nvPr/>
          </p:nvSpPr>
          <p:spPr>
            <a:xfrm>
              <a:off x="1598516" y="5072684"/>
              <a:ext cx="2094271" cy="1256563"/>
            </a:xfrm>
            <a:prstGeom prst="roundRect">
              <a:avLst/>
            </a:prstGeom>
            <a:noFill/>
            <a:ln w="285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en-US" sz="2000" b="1" kern="1200" dirty="0">
                  <a:solidFill>
                    <a:schemeClr val="accent1"/>
                  </a:solidFill>
                </a:rPr>
                <a:t>Type of incident</a:t>
              </a:r>
            </a:p>
          </p:txBody>
        </p:sp>
        <p:sp>
          <p:nvSpPr>
            <p:cNvPr id="12" name="Rectangle: Rounded Corners 11">
              <a:extLst>
                <a:ext uri="{FF2B5EF4-FFF2-40B4-BE49-F238E27FC236}">
                  <a16:creationId xmlns:a16="http://schemas.microsoft.com/office/drawing/2014/main" id="{E7DC99A0-D938-FED1-8FF9-24A7457559A6}"/>
                </a:ext>
              </a:extLst>
            </p:cNvPr>
            <p:cNvSpPr/>
            <p:nvPr/>
          </p:nvSpPr>
          <p:spPr>
            <a:xfrm>
              <a:off x="3902215" y="5072684"/>
              <a:ext cx="2094271" cy="1256563"/>
            </a:xfrm>
            <a:prstGeom prst="roundRect">
              <a:avLst/>
            </a:prstGeom>
            <a:noFill/>
            <a:ln w="285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en-US" sz="2000" b="1" kern="1200">
                  <a:solidFill>
                    <a:schemeClr val="accent1"/>
                  </a:solidFill>
                </a:rPr>
                <a:t>Consequences of the incident</a:t>
              </a:r>
              <a:endParaRPr lang="en-US" sz="2000" b="1" kern="1200" dirty="0">
                <a:solidFill>
                  <a:schemeClr val="accent1"/>
                </a:solidFill>
              </a:endParaRPr>
            </a:p>
          </p:txBody>
        </p:sp>
        <p:sp>
          <p:nvSpPr>
            <p:cNvPr id="13" name="Rectangle: Rounded Corners 12">
              <a:extLst>
                <a:ext uri="{FF2B5EF4-FFF2-40B4-BE49-F238E27FC236}">
                  <a16:creationId xmlns:a16="http://schemas.microsoft.com/office/drawing/2014/main" id="{7594EA03-482B-FA20-6EAB-82159FABC977}"/>
                </a:ext>
              </a:extLst>
            </p:cNvPr>
            <p:cNvSpPr/>
            <p:nvPr/>
          </p:nvSpPr>
          <p:spPr>
            <a:xfrm>
              <a:off x="6205914" y="5072684"/>
              <a:ext cx="2094271" cy="1256563"/>
            </a:xfrm>
            <a:prstGeom prst="roundRect">
              <a:avLst/>
            </a:prstGeom>
            <a:noFill/>
            <a:ln w="28575">
              <a:solidFill>
                <a:schemeClr val="accent5"/>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Calibri" panose="020F0502020204030204" pitchFamily="34" charset="0"/>
                <a:buNone/>
              </a:pPr>
              <a:r>
                <a:rPr lang="en-US" sz="2000" b="1" kern="1200">
                  <a:solidFill>
                    <a:schemeClr val="accent1"/>
                  </a:solidFill>
                </a:rPr>
                <a:t>Information about the person completing the Log</a:t>
              </a:r>
              <a:endParaRPr lang="en-US" sz="2000" b="1" kern="1200" dirty="0">
                <a:solidFill>
                  <a:schemeClr val="accent1"/>
                </a:solidFill>
              </a:endParaRPr>
            </a:p>
          </p:txBody>
        </p:sp>
      </p:grpSp>
    </p:spTree>
    <p:extLst>
      <p:ext uri="{BB962C8B-B14F-4D97-AF65-F5344CB8AC3E}">
        <p14:creationId xmlns:p14="http://schemas.microsoft.com/office/powerpoint/2010/main" val="2954350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7876B-83A4-9B34-C08C-7F60B83B127C}"/>
              </a:ext>
            </a:extLst>
          </p:cNvPr>
          <p:cNvSpPr>
            <a:spLocks noGrp="1"/>
          </p:cNvSpPr>
          <p:nvPr>
            <p:ph type="title"/>
          </p:nvPr>
        </p:nvSpPr>
        <p:spPr/>
        <p:txBody>
          <a:bodyPr>
            <a:normAutofit fontScale="90000"/>
          </a:bodyPr>
          <a:lstStyle/>
          <a:p>
            <a:r>
              <a:rPr lang="en-US" sz="4000" baseline="0" dirty="0"/>
              <a:t>Practical Implementation Advice:</a:t>
            </a:r>
            <a:br>
              <a:rPr lang="en-US" sz="4000" baseline="0" dirty="0"/>
            </a:br>
            <a:r>
              <a:rPr lang="en-US" sz="4000" i="1" baseline="0" dirty="0"/>
              <a:t>Workplace Violence Log</a:t>
            </a:r>
            <a:endParaRPr lang="en-US" i="1" dirty="0"/>
          </a:p>
        </p:txBody>
      </p:sp>
      <p:sp>
        <p:nvSpPr>
          <p:cNvPr id="3" name="Content Placeholder 2">
            <a:extLst>
              <a:ext uri="{FF2B5EF4-FFF2-40B4-BE49-F238E27FC236}">
                <a16:creationId xmlns:a16="http://schemas.microsoft.com/office/drawing/2014/main" id="{3A3D9287-B931-1147-F652-77781C6524ED}"/>
              </a:ext>
            </a:extLst>
          </p:cNvPr>
          <p:cNvSpPr>
            <a:spLocks noGrp="1"/>
          </p:cNvSpPr>
          <p:nvPr>
            <p:ph idx="1"/>
          </p:nvPr>
        </p:nvSpPr>
        <p:spPr/>
        <p:txBody>
          <a:bodyPr/>
          <a:lstStyle/>
          <a:p>
            <a:pPr>
              <a:lnSpc>
                <a:spcPts val="3600"/>
              </a:lnSpc>
              <a:spcBef>
                <a:spcPts val="0"/>
              </a:spcBef>
              <a:spcAft>
                <a:spcPts val="600"/>
              </a:spcAft>
            </a:pPr>
            <a:r>
              <a:rPr lang="en-US" dirty="0">
                <a:solidFill>
                  <a:schemeClr val="tx1">
                    <a:lumMod val="85000"/>
                    <a:lumOff val="15000"/>
                  </a:schemeClr>
                </a:solidFill>
              </a:rPr>
              <a:t>The log must be produced to employees upon request.</a:t>
            </a:r>
          </a:p>
          <a:p>
            <a:pPr lvl="1">
              <a:lnSpc>
                <a:spcPts val="3600"/>
              </a:lnSpc>
              <a:spcBef>
                <a:spcPts val="0"/>
              </a:spcBef>
              <a:spcAft>
                <a:spcPts val="2400"/>
              </a:spcAft>
            </a:pPr>
            <a:r>
              <a:rPr lang="en-US" dirty="0">
                <a:solidFill>
                  <a:schemeClr val="tx1">
                    <a:lumMod val="85000"/>
                    <a:lumOff val="15000"/>
                  </a:schemeClr>
                </a:solidFill>
              </a:rPr>
              <a:t>Should be different from the investigation report, which does not need to be produced to employees.</a:t>
            </a:r>
          </a:p>
          <a:p>
            <a:pPr>
              <a:lnSpc>
                <a:spcPts val="3600"/>
              </a:lnSpc>
              <a:spcBef>
                <a:spcPts val="0"/>
              </a:spcBef>
              <a:spcAft>
                <a:spcPts val="2400"/>
              </a:spcAft>
            </a:pPr>
            <a:r>
              <a:rPr lang="en-US" dirty="0">
                <a:solidFill>
                  <a:schemeClr val="tx1">
                    <a:lumMod val="85000"/>
                    <a:lumOff val="15000"/>
                  </a:schemeClr>
                </a:solidFill>
              </a:rPr>
              <a:t>Can be maintained electronically.</a:t>
            </a:r>
          </a:p>
          <a:p>
            <a:pPr>
              <a:lnSpc>
                <a:spcPts val="3600"/>
              </a:lnSpc>
              <a:spcBef>
                <a:spcPts val="0"/>
              </a:spcBef>
              <a:spcAft>
                <a:spcPts val="600"/>
              </a:spcAft>
            </a:pPr>
            <a:r>
              <a:rPr lang="en-US" dirty="0">
                <a:solidFill>
                  <a:schemeClr val="tx1">
                    <a:lumMod val="85000"/>
                    <a:lumOff val="15000"/>
                  </a:schemeClr>
                </a:solidFill>
              </a:rPr>
              <a:t>At a multiemployer worksite, the employer whose employees experienced the workplace violence incident must record the information in a violent incident log with a copy provided to the controlling employer.</a:t>
            </a:r>
          </a:p>
        </p:txBody>
      </p:sp>
    </p:spTree>
    <p:extLst>
      <p:ext uri="{BB962C8B-B14F-4D97-AF65-F5344CB8AC3E}">
        <p14:creationId xmlns:p14="http://schemas.microsoft.com/office/powerpoint/2010/main" val="1494154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FE56D-412B-974C-8775-86C72F5D356F}"/>
              </a:ext>
            </a:extLst>
          </p:cNvPr>
          <p:cNvSpPr>
            <a:spLocks noGrp="1"/>
          </p:cNvSpPr>
          <p:nvPr>
            <p:ph type="title"/>
          </p:nvPr>
        </p:nvSpPr>
        <p:spPr>
          <a:xfrm>
            <a:off x="381000" y="342901"/>
            <a:ext cx="10972800" cy="876300"/>
          </a:xfrm>
        </p:spPr>
        <p:txBody>
          <a:bodyPr>
            <a:normAutofit/>
          </a:bodyPr>
          <a:lstStyle/>
          <a:p>
            <a:r>
              <a:rPr lang="en-US" sz="4200" b="1" dirty="0"/>
              <a:t>SB 553 – Recordkeeping Requirement </a:t>
            </a:r>
            <a:endParaRPr lang="en-US" sz="4200" dirty="0"/>
          </a:p>
        </p:txBody>
      </p:sp>
      <p:sp>
        <p:nvSpPr>
          <p:cNvPr id="3" name="Content Placeholder 2">
            <a:extLst>
              <a:ext uri="{FF2B5EF4-FFF2-40B4-BE49-F238E27FC236}">
                <a16:creationId xmlns:a16="http://schemas.microsoft.com/office/drawing/2014/main" id="{915AB9D9-9C4B-DB62-36E9-C3B0808B0A8D}"/>
              </a:ext>
            </a:extLst>
          </p:cNvPr>
          <p:cNvSpPr>
            <a:spLocks noGrp="1"/>
          </p:cNvSpPr>
          <p:nvPr>
            <p:ph idx="1"/>
          </p:nvPr>
        </p:nvSpPr>
        <p:spPr>
          <a:xfrm>
            <a:off x="514703" y="5073688"/>
            <a:ext cx="11238793" cy="1035204"/>
          </a:xfrm>
        </p:spPr>
        <p:txBody>
          <a:bodyPr>
            <a:normAutofit/>
          </a:bodyPr>
          <a:lstStyle/>
          <a:p>
            <a:pPr marL="0" marR="0" lvl="0" indent="0" algn="ctr" defTabSz="914400" rtl="0" eaLnBrk="1" fontAlgn="auto" latinLnBrk="0" hangingPunct="1">
              <a:lnSpc>
                <a:spcPts val="3400"/>
              </a:lnSpc>
              <a:spcBef>
                <a:spcPts val="0"/>
              </a:spcBef>
              <a:spcAft>
                <a:spcPts val="3000"/>
              </a:spcAft>
              <a:buClrTx/>
              <a:buSzTx/>
              <a:buFontTx/>
              <a:buNone/>
              <a:tabLst/>
              <a:defRPr/>
            </a:pPr>
            <a:r>
              <a:rPr kumimoji="0" lang="en-US" b="0" i="1" u="none" strike="noStrike" kern="100" cap="none" normalizeH="0" noProof="0" dirty="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rPr>
              <a:t>Records maintained for items 1-3 must be made available to employees and their representatives upon request within 15 calendar days.</a:t>
            </a:r>
            <a:endParaRPr lang="en-US" sz="4400" dirty="0">
              <a:solidFill>
                <a:schemeClr val="tx1">
                  <a:lumMod val="85000"/>
                  <a:lumOff val="15000"/>
                </a:schemeClr>
              </a:solidFill>
            </a:endParaRPr>
          </a:p>
        </p:txBody>
      </p:sp>
      <p:grpSp>
        <p:nvGrpSpPr>
          <p:cNvPr id="7" name="Group 6">
            <a:extLst>
              <a:ext uri="{FF2B5EF4-FFF2-40B4-BE49-F238E27FC236}">
                <a16:creationId xmlns:a16="http://schemas.microsoft.com/office/drawing/2014/main" id="{78E16625-7195-3BC4-8469-1D1AD82F556A}"/>
              </a:ext>
            </a:extLst>
          </p:cNvPr>
          <p:cNvGrpSpPr/>
          <p:nvPr/>
        </p:nvGrpSpPr>
        <p:grpSpPr>
          <a:xfrm>
            <a:off x="343608" y="1600756"/>
            <a:ext cx="11505492" cy="2492845"/>
            <a:chOff x="343608" y="1600756"/>
            <a:chExt cx="11505492" cy="2492845"/>
          </a:xfrm>
        </p:grpSpPr>
        <p:sp>
          <p:nvSpPr>
            <p:cNvPr id="8" name="Straight Connector 7">
              <a:extLst>
                <a:ext uri="{FF2B5EF4-FFF2-40B4-BE49-F238E27FC236}">
                  <a16:creationId xmlns:a16="http://schemas.microsoft.com/office/drawing/2014/main" id="{2DDECE25-DE46-9A56-A558-ECF69172AD2B}"/>
                </a:ext>
              </a:extLst>
            </p:cNvPr>
            <p:cNvSpPr/>
            <p:nvPr/>
          </p:nvSpPr>
          <p:spPr>
            <a:xfrm>
              <a:off x="381707" y="3796427"/>
              <a:ext cx="11467393"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Straight Connector 8">
              <a:extLst>
                <a:ext uri="{FF2B5EF4-FFF2-40B4-BE49-F238E27FC236}">
                  <a16:creationId xmlns:a16="http://schemas.microsoft.com/office/drawing/2014/main" id="{15EC3051-CBE1-1111-895F-EBDADF143552}"/>
                </a:ext>
              </a:extLst>
            </p:cNvPr>
            <p:cNvSpPr/>
            <p:nvPr/>
          </p:nvSpPr>
          <p:spPr>
            <a:xfrm>
              <a:off x="362303" y="2942032"/>
              <a:ext cx="11467393"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Straight Connector 9">
              <a:extLst>
                <a:ext uri="{FF2B5EF4-FFF2-40B4-BE49-F238E27FC236}">
                  <a16:creationId xmlns:a16="http://schemas.microsoft.com/office/drawing/2014/main" id="{8DBB7518-3FEA-1F62-1E4C-2B70402344F9}"/>
                </a:ext>
              </a:extLst>
            </p:cNvPr>
            <p:cNvSpPr/>
            <p:nvPr/>
          </p:nvSpPr>
          <p:spPr>
            <a:xfrm>
              <a:off x="380999" y="2099280"/>
              <a:ext cx="11467393"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CB7F7E4C-10E9-2B38-53C5-ED421DF4B0B6}"/>
                </a:ext>
              </a:extLst>
            </p:cNvPr>
            <p:cNvSpPr/>
            <p:nvPr/>
          </p:nvSpPr>
          <p:spPr>
            <a:xfrm>
              <a:off x="1405054" y="1600756"/>
              <a:ext cx="10443337" cy="498524"/>
            </a:xfrm>
            <a:custGeom>
              <a:avLst/>
              <a:gdLst>
                <a:gd name="connsiteX0" fmla="*/ 0 w 8485870"/>
                <a:gd name="connsiteY0" fmla="*/ 0 h 498524"/>
                <a:gd name="connsiteX1" fmla="*/ 8485870 w 8485870"/>
                <a:gd name="connsiteY1" fmla="*/ 0 h 498524"/>
                <a:gd name="connsiteX2" fmla="*/ 8485870 w 8485870"/>
                <a:gd name="connsiteY2" fmla="*/ 498524 h 498524"/>
                <a:gd name="connsiteX3" fmla="*/ 0 w 8485870"/>
                <a:gd name="connsiteY3" fmla="*/ 498524 h 498524"/>
                <a:gd name="connsiteX4" fmla="*/ 0 w 8485870"/>
                <a:gd name="connsiteY4" fmla="*/ 0 h 49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870" h="498524">
                  <a:moveTo>
                    <a:pt x="0" y="0"/>
                  </a:moveTo>
                  <a:lnTo>
                    <a:pt x="8485870" y="0"/>
                  </a:lnTo>
                  <a:lnTo>
                    <a:pt x="8485870" y="498524"/>
                  </a:lnTo>
                  <a:lnTo>
                    <a:pt x="0" y="4985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 typeface="+mj-lt"/>
                <a:buNone/>
              </a:pPr>
              <a:r>
                <a:rPr kumimoji="0" lang="en-US" sz="2300" b="0" i="0" u="none" strike="noStrike" kern="1200" cap="none" normalizeH="0" noProof="0" dirty="0">
                  <a:ln>
                    <a:noFill/>
                  </a:ln>
                  <a:solidFill>
                    <a:schemeClr val="tx1">
                      <a:lumMod val="85000"/>
                      <a:lumOff val="15000"/>
                    </a:schemeClr>
                  </a:solidFill>
                  <a:effectLst/>
                  <a:uLnTx/>
                  <a:uFillTx/>
                  <a:latin typeface="Calibri" panose="020F0502020204030204" pitchFamily="34" charset="0"/>
                  <a:ea typeface="Calibri" panose="020F0502020204030204" pitchFamily="34" charset="0"/>
                  <a:cs typeface="Calibri" panose="020F0502020204030204" pitchFamily="34" charset="0"/>
                </a:rPr>
                <a:t>Maintain Records of Hazard Identification, Evaluation, and Correction for 5 years. </a:t>
              </a:r>
              <a:endParaRPr lang="en-US" sz="2300" kern="1200" dirty="0">
                <a:solidFill>
                  <a:schemeClr val="tx1">
                    <a:lumMod val="85000"/>
                    <a:lumOff val="15000"/>
                  </a:schemeClr>
                </a:solidFill>
              </a:endParaRPr>
            </a:p>
          </p:txBody>
        </p:sp>
        <p:sp>
          <p:nvSpPr>
            <p:cNvPr id="12" name="Freeform: Shape 11">
              <a:extLst>
                <a:ext uri="{FF2B5EF4-FFF2-40B4-BE49-F238E27FC236}">
                  <a16:creationId xmlns:a16="http://schemas.microsoft.com/office/drawing/2014/main" id="{5FA02244-5723-40DC-B135-370851F6F4D2}"/>
                </a:ext>
              </a:extLst>
            </p:cNvPr>
            <p:cNvSpPr/>
            <p:nvPr/>
          </p:nvSpPr>
          <p:spPr>
            <a:xfrm>
              <a:off x="380999" y="1600756"/>
              <a:ext cx="762001" cy="498524"/>
            </a:xfrm>
            <a:custGeom>
              <a:avLst/>
              <a:gdLst>
                <a:gd name="connsiteX0" fmla="*/ 83104 w 2981522"/>
                <a:gd name="connsiteY0" fmla="*/ 0 h 498524"/>
                <a:gd name="connsiteX1" fmla="*/ 2898418 w 2981522"/>
                <a:gd name="connsiteY1" fmla="*/ 0 h 498524"/>
                <a:gd name="connsiteX2" fmla="*/ 2981522 w 2981522"/>
                <a:gd name="connsiteY2" fmla="*/ 83104 h 498524"/>
                <a:gd name="connsiteX3" fmla="*/ 2981522 w 2981522"/>
                <a:gd name="connsiteY3" fmla="*/ 498524 h 498524"/>
                <a:gd name="connsiteX4" fmla="*/ 2981522 w 2981522"/>
                <a:gd name="connsiteY4" fmla="*/ 498524 h 498524"/>
                <a:gd name="connsiteX5" fmla="*/ 0 w 2981522"/>
                <a:gd name="connsiteY5" fmla="*/ 498524 h 498524"/>
                <a:gd name="connsiteX6" fmla="*/ 0 w 2981522"/>
                <a:gd name="connsiteY6" fmla="*/ 498524 h 498524"/>
                <a:gd name="connsiteX7" fmla="*/ 0 w 2981522"/>
                <a:gd name="connsiteY7" fmla="*/ 83104 h 498524"/>
                <a:gd name="connsiteX8" fmla="*/ 83104 w 2981522"/>
                <a:gd name="connsiteY8" fmla="*/ 0 h 49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1522" h="498524">
                  <a:moveTo>
                    <a:pt x="83104" y="0"/>
                  </a:moveTo>
                  <a:lnTo>
                    <a:pt x="2898418" y="0"/>
                  </a:lnTo>
                  <a:cubicBezTo>
                    <a:pt x="2944315" y="0"/>
                    <a:pt x="2981522" y="37207"/>
                    <a:pt x="2981522" y="83104"/>
                  </a:cubicBezTo>
                  <a:lnTo>
                    <a:pt x="2981522" y="498524"/>
                  </a:lnTo>
                  <a:lnTo>
                    <a:pt x="2981522" y="498524"/>
                  </a:lnTo>
                  <a:lnTo>
                    <a:pt x="0" y="498524"/>
                  </a:lnTo>
                  <a:lnTo>
                    <a:pt x="0" y="498524"/>
                  </a:lnTo>
                  <a:lnTo>
                    <a:pt x="0" y="83104"/>
                  </a:lnTo>
                  <a:cubicBezTo>
                    <a:pt x="0" y="37207"/>
                    <a:pt x="37207" y="0"/>
                    <a:pt x="83104"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870" tIns="73870" rIns="7387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1.</a:t>
              </a:r>
            </a:p>
          </p:txBody>
        </p:sp>
        <p:sp>
          <p:nvSpPr>
            <p:cNvPr id="13" name="Freeform: Shape 12">
              <a:extLst>
                <a:ext uri="{FF2B5EF4-FFF2-40B4-BE49-F238E27FC236}">
                  <a16:creationId xmlns:a16="http://schemas.microsoft.com/office/drawing/2014/main" id="{31383FA6-A742-4C24-2AB5-D26A1213EAAF}"/>
                </a:ext>
              </a:extLst>
            </p:cNvPr>
            <p:cNvSpPr/>
            <p:nvPr/>
          </p:nvSpPr>
          <p:spPr>
            <a:xfrm>
              <a:off x="380999" y="2099280"/>
              <a:ext cx="11467393" cy="997198"/>
            </a:xfrm>
            <a:custGeom>
              <a:avLst/>
              <a:gdLst>
                <a:gd name="connsiteX0" fmla="*/ 0 w 11467393"/>
                <a:gd name="connsiteY0" fmla="*/ 0 h 997198"/>
                <a:gd name="connsiteX1" fmla="*/ 11467393 w 11467393"/>
                <a:gd name="connsiteY1" fmla="*/ 0 h 997198"/>
                <a:gd name="connsiteX2" fmla="*/ 11467393 w 11467393"/>
                <a:gd name="connsiteY2" fmla="*/ 997198 h 997198"/>
                <a:gd name="connsiteX3" fmla="*/ 0 w 11467393"/>
                <a:gd name="connsiteY3" fmla="*/ 997198 h 997198"/>
                <a:gd name="connsiteX4" fmla="*/ 0 w 11467393"/>
                <a:gd name="connsiteY4" fmla="*/ 0 h 99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7393" h="997198">
                  <a:moveTo>
                    <a:pt x="0" y="0"/>
                  </a:moveTo>
                  <a:lnTo>
                    <a:pt x="11467393" y="0"/>
                  </a:lnTo>
                  <a:lnTo>
                    <a:pt x="11467393" y="997198"/>
                  </a:lnTo>
                  <a:lnTo>
                    <a:pt x="0" y="9971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endParaRPr lang="en-US" sz="1800" kern="1200"/>
            </a:p>
          </p:txBody>
        </p:sp>
        <p:sp>
          <p:nvSpPr>
            <p:cNvPr id="14" name="Freeform: Shape 13">
              <a:extLst>
                <a:ext uri="{FF2B5EF4-FFF2-40B4-BE49-F238E27FC236}">
                  <a16:creationId xmlns:a16="http://schemas.microsoft.com/office/drawing/2014/main" id="{1FB1F81E-774E-D575-E659-407922EB1523}"/>
                </a:ext>
              </a:extLst>
            </p:cNvPr>
            <p:cNvSpPr/>
            <p:nvPr/>
          </p:nvSpPr>
          <p:spPr>
            <a:xfrm>
              <a:off x="1405054" y="2443508"/>
              <a:ext cx="10443337" cy="498524"/>
            </a:xfrm>
            <a:custGeom>
              <a:avLst/>
              <a:gdLst>
                <a:gd name="connsiteX0" fmla="*/ 0 w 8485870"/>
                <a:gd name="connsiteY0" fmla="*/ 0 h 498524"/>
                <a:gd name="connsiteX1" fmla="*/ 8485870 w 8485870"/>
                <a:gd name="connsiteY1" fmla="*/ 0 h 498524"/>
                <a:gd name="connsiteX2" fmla="*/ 8485870 w 8485870"/>
                <a:gd name="connsiteY2" fmla="*/ 498524 h 498524"/>
                <a:gd name="connsiteX3" fmla="*/ 0 w 8485870"/>
                <a:gd name="connsiteY3" fmla="*/ 498524 h 498524"/>
                <a:gd name="connsiteX4" fmla="*/ 0 w 8485870"/>
                <a:gd name="connsiteY4" fmla="*/ 0 h 49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870" h="498524">
                  <a:moveTo>
                    <a:pt x="0" y="0"/>
                  </a:moveTo>
                  <a:lnTo>
                    <a:pt x="8485870" y="0"/>
                  </a:lnTo>
                  <a:lnTo>
                    <a:pt x="8485870" y="498524"/>
                  </a:lnTo>
                  <a:lnTo>
                    <a:pt x="0" y="4985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 typeface="+mj-lt"/>
                <a:buNone/>
              </a:pPr>
              <a:r>
                <a:rPr kumimoji="0" lang="en-US" sz="2300" b="0" i="0" u="none" strike="noStrike" kern="1200" cap="none" normalizeH="0" noProof="0" dirty="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rPr>
                <a:t>Maintain Violent Incident Logs for 5 years.</a:t>
              </a:r>
              <a:endParaRPr lang="en-US" sz="2300" kern="1200" dirty="0">
                <a:solidFill>
                  <a:schemeClr val="tx1">
                    <a:lumMod val="85000"/>
                    <a:lumOff val="15000"/>
                  </a:schemeClr>
                </a:solidFill>
              </a:endParaRPr>
            </a:p>
          </p:txBody>
        </p:sp>
        <p:sp>
          <p:nvSpPr>
            <p:cNvPr id="15" name="Freeform: Shape 14">
              <a:extLst>
                <a:ext uri="{FF2B5EF4-FFF2-40B4-BE49-F238E27FC236}">
                  <a16:creationId xmlns:a16="http://schemas.microsoft.com/office/drawing/2014/main" id="{E5532133-B757-B662-EF32-8BC6971EE39C}"/>
                </a:ext>
              </a:extLst>
            </p:cNvPr>
            <p:cNvSpPr/>
            <p:nvPr/>
          </p:nvSpPr>
          <p:spPr>
            <a:xfrm>
              <a:off x="380999" y="2443508"/>
              <a:ext cx="762001" cy="498524"/>
            </a:xfrm>
            <a:custGeom>
              <a:avLst/>
              <a:gdLst>
                <a:gd name="connsiteX0" fmla="*/ 83104 w 2981522"/>
                <a:gd name="connsiteY0" fmla="*/ 0 h 498524"/>
                <a:gd name="connsiteX1" fmla="*/ 2898418 w 2981522"/>
                <a:gd name="connsiteY1" fmla="*/ 0 h 498524"/>
                <a:gd name="connsiteX2" fmla="*/ 2981522 w 2981522"/>
                <a:gd name="connsiteY2" fmla="*/ 83104 h 498524"/>
                <a:gd name="connsiteX3" fmla="*/ 2981522 w 2981522"/>
                <a:gd name="connsiteY3" fmla="*/ 498524 h 498524"/>
                <a:gd name="connsiteX4" fmla="*/ 2981522 w 2981522"/>
                <a:gd name="connsiteY4" fmla="*/ 498524 h 498524"/>
                <a:gd name="connsiteX5" fmla="*/ 0 w 2981522"/>
                <a:gd name="connsiteY5" fmla="*/ 498524 h 498524"/>
                <a:gd name="connsiteX6" fmla="*/ 0 w 2981522"/>
                <a:gd name="connsiteY6" fmla="*/ 498524 h 498524"/>
                <a:gd name="connsiteX7" fmla="*/ 0 w 2981522"/>
                <a:gd name="connsiteY7" fmla="*/ 83104 h 498524"/>
                <a:gd name="connsiteX8" fmla="*/ 83104 w 2981522"/>
                <a:gd name="connsiteY8" fmla="*/ 0 h 49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1522" h="498524">
                  <a:moveTo>
                    <a:pt x="83104" y="0"/>
                  </a:moveTo>
                  <a:lnTo>
                    <a:pt x="2898418" y="0"/>
                  </a:lnTo>
                  <a:cubicBezTo>
                    <a:pt x="2944315" y="0"/>
                    <a:pt x="2981522" y="37207"/>
                    <a:pt x="2981522" y="83104"/>
                  </a:cubicBezTo>
                  <a:lnTo>
                    <a:pt x="2981522" y="498524"/>
                  </a:lnTo>
                  <a:lnTo>
                    <a:pt x="2981522" y="498524"/>
                  </a:lnTo>
                  <a:lnTo>
                    <a:pt x="0" y="498524"/>
                  </a:lnTo>
                  <a:lnTo>
                    <a:pt x="0" y="498524"/>
                  </a:lnTo>
                  <a:lnTo>
                    <a:pt x="0" y="83104"/>
                  </a:lnTo>
                  <a:cubicBezTo>
                    <a:pt x="0" y="37207"/>
                    <a:pt x="37207" y="0"/>
                    <a:pt x="83104"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870" tIns="73870" rIns="7387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2.</a:t>
              </a:r>
            </a:p>
          </p:txBody>
        </p:sp>
        <p:sp>
          <p:nvSpPr>
            <p:cNvPr id="16" name="Freeform: Shape 15">
              <a:extLst>
                <a:ext uri="{FF2B5EF4-FFF2-40B4-BE49-F238E27FC236}">
                  <a16:creationId xmlns:a16="http://schemas.microsoft.com/office/drawing/2014/main" id="{7E808736-2069-31B6-FE8A-DD7A5327D7A7}"/>
                </a:ext>
              </a:extLst>
            </p:cNvPr>
            <p:cNvSpPr/>
            <p:nvPr/>
          </p:nvSpPr>
          <p:spPr>
            <a:xfrm>
              <a:off x="380999" y="2942032"/>
              <a:ext cx="11467393" cy="997198"/>
            </a:xfrm>
            <a:custGeom>
              <a:avLst/>
              <a:gdLst>
                <a:gd name="connsiteX0" fmla="*/ 0 w 11467393"/>
                <a:gd name="connsiteY0" fmla="*/ 0 h 997198"/>
                <a:gd name="connsiteX1" fmla="*/ 11467393 w 11467393"/>
                <a:gd name="connsiteY1" fmla="*/ 0 h 997198"/>
                <a:gd name="connsiteX2" fmla="*/ 11467393 w 11467393"/>
                <a:gd name="connsiteY2" fmla="*/ 997198 h 997198"/>
                <a:gd name="connsiteX3" fmla="*/ 0 w 11467393"/>
                <a:gd name="connsiteY3" fmla="*/ 997198 h 997198"/>
                <a:gd name="connsiteX4" fmla="*/ 0 w 11467393"/>
                <a:gd name="connsiteY4" fmla="*/ 0 h 99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7393" h="997198">
                  <a:moveTo>
                    <a:pt x="0" y="0"/>
                  </a:moveTo>
                  <a:lnTo>
                    <a:pt x="11467393" y="0"/>
                  </a:lnTo>
                  <a:lnTo>
                    <a:pt x="11467393" y="997198"/>
                  </a:lnTo>
                  <a:lnTo>
                    <a:pt x="0" y="9971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endParaRPr lang="en-US" sz="1800" kern="1200"/>
            </a:p>
          </p:txBody>
        </p:sp>
        <p:sp>
          <p:nvSpPr>
            <p:cNvPr id="17" name="Freeform: Shape 16">
              <a:extLst>
                <a:ext uri="{FF2B5EF4-FFF2-40B4-BE49-F238E27FC236}">
                  <a16:creationId xmlns:a16="http://schemas.microsoft.com/office/drawing/2014/main" id="{A8E49C17-5C13-E414-44FF-047CD7C2A9ED}"/>
                </a:ext>
              </a:extLst>
            </p:cNvPr>
            <p:cNvSpPr/>
            <p:nvPr/>
          </p:nvSpPr>
          <p:spPr>
            <a:xfrm>
              <a:off x="1405054" y="3293027"/>
              <a:ext cx="10443336" cy="498524"/>
            </a:xfrm>
            <a:custGeom>
              <a:avLst/>
              <a:gdLst>
                <a:gd name="connsiteX0" fmla="*/ 0 w 8485870"/>
                <a:gd name="connsiteY0" fmla="*/ 0 h 498524"/>
                <a:gd name="connsiteX1" fmla="*/ 8485870 w 8485870"/>
                <a:gd name="connsiteY1" fmla="*/ 0 h 498524"/>
                <a:gd name="connsiteX2" fmla="*/ 8485870 w 8485870"/>
                <a:gd name="connsiteY2" fmla="*/ 498524 h 498524"/>
                <a:gd name="connsiteX3" fmla="*/ 0 w 8485870"/>
                <a:gd name="connsiteY3" fmla="*/ 498524 h 498524"/>
                <a:gd name="connsiteX4" fmla="*/ 0 w 8485870"/>
                <a:gd name="connsiteY4" fmla="*/ 0 h 49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870" h="498524">
                  <a:moveTo>
                    <a:pt x="0" y="0"/>
                  </a:moveTo>
                  <a:lnTo>
                    <a:pt x="8485870" y="0"/>
                  </a:lnTo>
                  <a:lnTo>
                    <a:pt x="8485870" y="498524"/>
                  </a:lnTo>
                  <a:lnTo>
                    <a:pt x="0" y="4985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 typeface="+mj-lt"/>
                <a:buNone/>
              </a:pPr>
              <a:r>
                <a:rPr kumimoji="0" lang="en-US" sz="2300" b="0" i="0" u="none" strike="noStrike" kern="1200" cap="none" normalizeH="0" noProof="0" dirty="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rPr>
                <a:t>Maintain Training Records for 1 year.</a:t>
              </a:r>
              <a:endParaRPr lang="en-US" sz="2300" kern="1200" dirty="0">
                <a:solidFill>
                  <a:schemeClr val="tx1">
                    <a:lumMod val="85000"/>
                    <a:lumOff val="15000"/>
                  </a:schemeClr>
                </a:solidFill>
              </a:endParaRPr>
            </a:p>
          </p:txBody>
        </p:sp>
        <p:sp>
          <p:nvSpPr>
            <p:cNvPr id="18" name="Freeform: Shape 17">
              <a:extLst>
                <a:ext uri="{FF2B5EF4-FFF2-40B4-BE49-F238E27FC236}">
                  <a16:creationId xmlns:a16="http://schemas.microsoft.com/office/drawing/2014/main" id="{F88531D8-77AB-D56C-548F-C9248809EC51}"/>
                </a:ext>
              </a:extLst>
            </p:cNvPr>
            <p:cNvSpPr/>
            <p:nvPr/>
          </p:nvSpPr>
          <p:spPr>
            <a:xfrm>
              <a:off x="380998" y="3293027"/>
              <a:ext cx="762001" cy="498524"/>
            </a:xfrm>
            <a:custGeom>
              <a:avLst/>
              <a:gdLst>
                <a:gd name="connsiteX0" fmla="*/ 83104 w 2981522"/>
                <a:gd name="connsiteY0" fmla="*/ 0 h 498524"/>
                <a:gd name="connsiteX1" fmla="*/ 2898418 w 2981522"/>
                <a:gd name="connsiteY1" fmla="*/ 0 h 498524"/>
                <a:gd name="connsiteX2" fmla="*/ 2981522 w 2981522"/>
                <a:gd name="connsiteY2" fmla="*/ 83104 h 498524"/>
                <a:gd name="connsiteX3" fmla="*/ 2981522 w 2981522"/>
                <a:gd name="connsiteY3" fmla="*/ 498524 h 498524"/>
                <a:gd name="connsiteX4" fmla="*/ 2981522 w 2981522"/>
                <a:gd name="connsiteY4" fmla="*/ 498524 h 498524"/>
                <a:gd name="connsiteX5" fmla="*/ 0 w 2981522"/>
                <a:gd name="connsiteY5" fmla="*/ 498524 h 498524"/>
                <a:gd name="connsiteX6" fmla="*/ 0 w 2981522"/>
                <a:gd name="connsiteY6" fmla="*/ 498524 h 498524"/>
                <a:gd name="connsiteX7" fmla="*/ 0 w 2981522"/>
                <a:gd name="connsiteY7" fmla="*/ 83104 h 498524"/>
                <a:gd name="connsiteX8" fmla="*/ 83104 w 2981522"/>
                <a:gd name="connsiteY8" fmla="*/ 0 h 49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1522" h="498524">
                  <a:moveTo>
                    <a:pt x="83104" y="0"/>
                  </a:moveTo>
                  <a:lnTo>
                    <a:pt x="2898418" y="0"/>
                  </a:lnTo>
                  <a:cubicBezTo>
                    <a:pt x="2944315" y="0"/>
                    <a:pt x="2981522" y="37207"/>
                    <a:pt x="2981522" y="83104"/>
                  </a:cubicBezTo>
                  <a:lnTo>
                    <a:pt x="2981522" y="498524"/>
                  </a:lnTo>
                  <a:lnTo>
                    <a:pt x="2981522" y="498524"/>
                  </a:lnTo>
                  <a:lnTo>
                    <a:pt x="0" y="498524"/>
                  </a:lnTo>
                  <a:lnTo>
                    <a:pt x="0" y="498524"/>
                  </a:lnTo>
                  <a:lnTo>
                    <a:pt x="0" y="83104"/>
                  </a:lnTo>
                  <a:cubicBezTo>
                    <a:pt x="0" y="37207"/>
                    <a:pt x="37207" y="0"/>
                    <a:pt x="83104"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870" tIns="73870" rIns="7387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3.</a:t>
              </a:r>
            </a:p>
          </p:txBody>
        </p:sp>
        <p:sp>
          <p:nvSpPr>
            <p:cNvPr id="19" name="Freeform: Shape 18">
              <a:extLst>
                <a:ext uri="{FF2B5EF4-FFF2-40B4-BE49-F238E27FC236}">
                  <a16:creationId xmlns:a16="http://schemas.microsoft.com/office/drawing/2014/main" id="{986EF543-0F0F-5C1C-9D8B-72175901AC35}"/>
                </a:ext>
              </a:extLst>
            </p:cNvPr>
            <p:cNvSpPr/>
            <p:nvPr/>
          </p:nvSpPr>
          <p:spPr>
            <a:xfrm>
              <a:off x="343608" y="3096403"/>
              <a:ext cx="11467393" cy="997198"/>
            </a:xfrm>
            <a:custGeom>
              <a:avLst/>
              <a:gdLst>
                <a:gd name="connsiteX0" fmla="*/ 0 w 11467393"/>
                <a:gd name="connsiteY0" fmla="*/ 0 h 997198"/>
                <a:gd name="connsiteX1" fmla="*/ 11467393 w 11467393"/>
                <a:gd name="connsiteY1" fmla="*/ 0 h 997198"/>
                <a:gd name="connsiteX2" fmla="*/ 11467393 w 11467393"/>
                <a:gd name="connsiteY2" fmla="*/ 997198 h 997198"/>
                <a:gd name="connsiteX3" fmla="*/ 0 w 11467393"/>
                <a:gd name="connsiteY3" fmla="*/ 997198 h 997198"/>
                <a:gd name="connsiteX4" fmla="*/ 0 w 11467393"/>
                <a:gd name="connsiteY4" fmla="*/ 0 h 99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7393" h="997198">
                  <a:moveTo>
                    <a:pt x="0" y="0"/>
                  </a:moveTo>
                  <a:lnTo>
                    <a:pt x="11467393" y="0"/>
                  </a:lnTo>
                  <a:lnTo>
                    <a:pt x="11467393" y="997198"/>
                  </a:lnTo>
                  <a:lnTo>
                    <a:pt x="0" y="9971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endParaRPr lang="en-US" sz="1800" kern="1200"/>
            </a:p>
            <a:p>
              <a:pPr marL="171450" lvl="1" indent="-171450" algn="l" defTabSz="800100">
                <a:lnSpc>
                  <a:spcPct val="90000"/>
                </a:lnSpc>
                <a:spcBef>
                  <a:spcPct val="0"/>
                </a:spcBef>
                <a:spcAft>
                  <a:spcPct val="15000"/>
                </a:spcAft>
                <a:buChar char="•"/>
              </a:pPr>
              <a:endParaRPr lang="en-US" sz="1800" kern="1200"/>
            </a:p>
          </p:txBody>
        </p:sp>
      </p:grpSp>
      <p:sp>
        <p:nvSpPr>
          <p:cNvPr id="20" name="Freeform: Shape 19">
            <a:extLst>
              <a:ext uri="{FF2B5EF4-FFF2-40B4-BE49-F238E27FC236}">
                <a16:creationId xmlns:a16="http://schemas.microsoft.com/office/drawing/2014/main" id="{6D681985-EFB2-A8F5-F542-C7C70664D91A}"/>
              </a:ext>
            </a:extLst>
          </p:cNvPr>
          <p:cNvSpPr/>
          <p:nvPr/>
        </p:nvSpPr>
        <p:spPr>
          <a:xfrm>
            <a:off x="1405055" y="4195335"/>
            <a:ext cx="10443337" cy="498524"/>
          </a:xfrm>
          <a:custGeom>
            <a:avLst/>
            <a:gdLst>
              <a:gd name="connsiteX0" fmla="*/ 0 w 8485870"/>
              <a:gd name="connsiteY0" fmla="*/ 0 h 498524"/>
              <a:gd name="connsiteX1" fmla="*/ 8485870 w 8485870"/>
              <a:gd name="connsiteY1" fmla="*/ 0 h 498524"/>
              <a:gd name="connsiteX2" fmla="*/ 8485870 w 8485870"/>
              <a:gd name="connsiteY2" fmla="*/ 498524 h 498524"/>
              <a:gd name="connsiteX3" fmla="*/ 0 w 8485870"/>
              <a:gd name="connsiteY3" fmla="*/ 498524 h 498524"/>
              <a:gd name="connsiteX4" fmla="*/ 0 w 8485870"/>
              <a:gd name="connsiteY4" fmla="*/ 0 h 4985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85870" h="498524">
                <a:moveTo>
                  <a:pt x="0" y="0"/>
                </a:moveTo>
                <a:lnTo>
                  <a:pt x="8485870" y="0"/>
                </a:lnTo>
                <a:lnTo>
                  <a:pt x="8485870" y="498524"/>
                </a:lnTo>
                <a:lnTo>
                  <a:pt x="0" y="4985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b" anchorCtr="0">
            <a:noAutofit/>
          </a:bodyPr>
          <a:lstStyle/>
          <a:p>
            <a:pPr marL="0" lvl="0" indent="0" algn="l" defTabSz="1022350">
              <a:lnSpc>
                <a:spcPct val="90000"/>
              </a:lnSpc>
              <a:spcBef>
                <a:spcPct val="0"/>
              </a:spcBef>
              <a:spcAft>
                <a:spcPct val="35000"/>
              </a:spcAft>
              <a:buClrTx/>
              <a:buSzTx/>
              <a:buFont typeface="+mj-lt"/>
              <a:buNone/>
            </a:pPr>
            <a:r>
              <a:rPr kumimoji="0" lang="en-US" sz="2300" b="0" i="0" u="none" strike="noStrike" kern="1200" cap="none" normalizeH="0" noProof="0" dirty="0">
                <a:ln>
                  <a:noFill/>
                </a:ln>
                <a:solidFill>
                  <a:schemeClr val="tx1">
                    <a:lumMod val="85000"/>
                    <a:lumOff val="15000"/>
                  </a:schemeClr>
                </a:solidFill>
                <a:effectLst/>
                <a:uLnTx/>
                <a:uFillTx/>
                <a:latin typeface="Calibri" panose="020F0502020204030204" pitchFamily="34" charset="0"/>
                <a:ea typeface="+mn-ea"/>
                <a:cs typeface="Calibri" panose="020F0502020204030204" pitchFamily="34" charset="0"/>
              </a:rPr>
              <a:t>Maintain investigation reports for 5 years.</a:t>
            </a:r>
            <a:endParaRPr lang="en-US" sz="2300" kern="1200" dirty="0">
              <a:solidFill>
                <a:schemeClr val="tx1">
                  <a:lumMod val="85000"/>
                  <a:lumOff val="15000"/>
                </a:schemeClr>
              </a:solidFill>
            </a:endParaRPr>
          </a:p>
        </p:txBody>
      </p:sp>
      <p:sp>
        <p:nvSpPr>
          <p:cNvPr id="21" name="Freeform: Shape 20">
            <a:extLst>
              <a:ext uri="{FF2B5EF4-FFF2-40B4-BE49-F238E27FC236}">
                <a16:creationId xmlns:a16="http://schemas.microsoft.com/office/drawing/2014/main" id="{8EDB8929-0589-016F-83C2-C1E3EE1A34D9}"/>
              </a:ext>
            </a:extLst>
          </p:cNvPr>
          <p:cNvSpPr/>
          <p:nvPr/>
        </p:nvSpPr>
        <p:spPr>
          <a:xfrm>
            <a:off x="381000" y="4195335"/>
            <a:ext cx="762001" cy="498524"/>
          </a:xfrm>
          <a:custGeom>
            <a:avLst/>
            <a:gdLst>
              <a:gd name="connsiteX0" fmla="*/ 83104 w 2981522"/>
              <a:gd name="connsiteY0" fmla="*/ 0 h 498524"/>
              <a:gd name="connsiteX1" fmla="*/ 2898418 w 2981522"/>
              <a:gd name="connsiteY1" fmla="*/ 0 h 498524"/>
              <a:gd name="connsiteX2" fmla="*/ 2981522 w 2981522"/>
              <a:gd name="connsiteY2" fmla="*/ 83104 h 498524"/>
              <a:gd name="connsiteX3" fmla="*/ 2981522 w 2981522"/>
              <a:gd name="connsiteY3" fmla="*/ 498524 h 498524"/>
              <a:gd name="connsiteX4" fmla="*/ 2981522 w 2981522"/>
              <a:gd name="connsiteY4" fmla="*/ 498524 h 498524"/>
              <a:gd name="connsiteX5" fmla="*/ 0 w 2981522"/>
              <a:gd name="connsiteY5" fmla="*/ 498524 h 498524"/>
              <a:gd name="connsiteX6" fmla="*/ 0 w 2981522"/>
              <a:gd name="connsiteY6" fmla="*/ 498524 h 498524"/>
              <a:gd name="connsiteX7" fmla="*/ 0 w 2981522"/>
              <a:gd name="connsiteY7" fmla="*/ 83104 h 498524"/>
              <a:gd name="connsiteX8" fmla="*/ 83104 w 2981522"/>
              <a:gd name="connsiteY8" fmla="*/ 0 h 49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1522" h="498524">
                <a:moveTo>
                  <a:pt x="83104" y="0"/>
                </a:moveTo>
                <a:lnTo>
                  <a:pt x="2898418" y="0"/>
                </a:lnTo>
                <a:cubicBezTo>
                  <a:pt x="2944315" y="0"/>
                  <a:pt x="2981522" y="37207"/>
                  <a:pt x="2981522" y="83104"/>
                </a:cubicBezTo>
                <a:lnTo>
                  <a:pt x="2981522" y="498524"/>
                </a:lnTo>
                <a:lnTo>
                  <a:pt x="2981522" y="498524"/>
                </a:lnTo>
                <a:lnTo>
                  <a:pt x="0" y="498524"/>
                </a:lnTo>
                <a:lnTo>
                  <a:pt x="0" y="498524"/>
                </a:lnTo>
                <a:lnTo>
                  <a:pt x="0" y="83104"/>
                </a:lnTo>
                <a:cubicBezTo>
                  <a:pt x="0" y="37207"/>
                  <a:pt x="37207" y="0"/>
                  <a:pt x="83104" y="0"/>
                </a:cubicBez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3870" tIns="73870" rIns="73870" bIns="49530" numCol="1" spcCol="1270" anchor="ctr" anchorCtr="0">
            <a:noAutofit/>
          </a:bodyPr>
          <a:lstStyle/>
          <a:p>
            <a:pPr marL="0" lvl="0" indent="0" algn="ctr" defTabSz="1155700">
              <a:lnSpc>
                <a:spcPct val="90000"/>
              </a:lnSpc>
              <a:spcBef>
                <a:spcPct val="0"/>
              </a:spcBef>
              <a:spcAft>
                <a:spcPct val="35000"/>
              </a:spcAft>
              <a:buNone/>
            </a:pPr>
            <a:r>
              <a:rPr lang="en-US" sz="2600" dirty="0"/>
              <a:t>4</a:t>
            </a:r>
            <a:r>
              <a:rPr lang="en-US" sz="2600" kern="1200" dirty="0"/>
              <a:t>.</a:t>
            </a:r>
          </a:p>
        </p:txBody>
      </p:sp>
      <p:sp>
        <p:nvSpPr>
          <p:cNvPr id="22" name="Freeform: Shape 21">
            <a:extLst>
              <a:ext uri="{FF2B5EF4-FFF2-40B4-BE49-F238E27FC236}">
                <a16:creationId xmlns:a16="http://schemas.microsoft.com/office/drawing/2014/main" id="{56092337-B84F-7B19-D928-D7EC1EB91AEF}"/>
              </a:ext>
            </a:extLst>
          </p:cNvPr>
          <p:cNvSpPr/>
          <p:nvPr/>
        </p:nvSpPr>
        <p:spPr>
          <a:xfrm>
            <a:off x="381000" y="4693859"/>
            <a:ext cx="11467393" cy="997198"/>
          </a:xfrm>
          <a:custGeom>
            <a:avLst/>
            <a:gdLst>
              <a:gd name="connsiteX0" fmla="*/ 0 w 11467393"/>
              <a:gd name="connsiteY0" fmla="*/ 0 h 997198"/>
              <a:gd name="connsiteX1" fmla="*/ 11467393 w 11467393"/>
              <a:gd name="connsiteY1" fmla="*/ 0 h 997198"/>
              <a:gd name="connsiteX2" fmla="*/ 11467393 w 11467393"/>
              <a:gd name="connsiteY2" fmla="*/ 997198 h 997198"/>
              <a:gd name="connsiteX3" fmla="*/ 0 w 11467393"/>
              <a:gd name="connsiteY3" fmla="*/ 997198 h 997198"/>
              <a:gd name="connsiteX4" fmla="*/ 0 w 11467393"/>
              <a:gd name="connsiteY4" fmla="*/ 0 h 9971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7393" h="997198">
                <a:moveTo>
                  <a:pt x="0" y="0"/>
                </a:moveTo>
                <a:lnTo>
                  <a:pt x="11467393" y="0"/>
                </a:lnTo>
                <a:lnTo>
                  <a:pt x="11467393" y="997198"/>
                </a:lnTo>
                <a:lnTo>
                  <a:pt x="0" y="9971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815" tIns="43815" rIns="43815" bIns="43815" numCol="1" spcCol="1270" anchor="t" anchorCtr="0">
            <a:noAutofit/>
          </a:bodyPr>
          <a:lstStyle/>
          <a:p>
            <a:pPr marL="171450" lvl="1" indent="-171450" algn="l" defTabSz="800100">
              <a:lnSpc>
                <a:spcPct val="90000"/>
              </a:lnSpc>
              <a:spcBef>
                <a:spcPct val="0"/>
              </a:spcBef>
              <a:spcAft>
                <a:spcPct val="15000"/>
              </a:spcAft>
              <a:buChar char="•"/>
            </a:pPr>
            <a:endParaRPr lang="en-US" sz="1800" kern="1200"/>
          </a:p>
        </p:txBody>
      </p:sp>
      <p:sp>
        <p:nvSpPr>
          <p:cNvPr id="23" name="Straight Connector 22">
            <a:extLst>
              <a:ext uri="{FF2B5EF4-FFF2-40B4-BE49-F238E27FC236}">
                <a16:creationId xmlns:a16="http://schemas.microsoft.com/office/drawing/2014/main" id="{B0F0BF07-3030-CBC7-7F18-E9A6738B0731}"/>
              </a:ext>
            </a:extLst>
          </p:cNvPr>
          <p:cNvSpPr/>
          <p:nvPr/>
        </p:nvSpPr>
        <p:spPr>
          <a:xfrm>
            <a:off x="514703" y="4693859"/>
            <a:ext cx="11467393" cy="0"/>
          </a:xfrm>
          <a:prstGeom prst="line">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Tree>
    <p:extLst>
      <p:ext uri="{BB962C8B-B14F-4D97-AF65-F5344CB8AC3E}">
        <p14:creationId xmlns:p14="http://schemas.microsoft.com/office/powerpoint/2010/main" val="3271072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63159" y="649621"/>
            <a:ext cx="4953000" cy="838199"/>
          </a:xfrm>
        </p:spPr>
        <p:txBody>
          <a:bodyPr>
            <a:normAutofit/>
          </a:bodyPr>
          <a:lstStyle/>
          <a:p>
            <a:pPr marL="0" indent="0">
              <a:buNone/>
            </a:pPr>
            <a:r>
              <a:rPr lang="en-US" sz="4400" b="1" dirty="0">
                <a:solidFill>
                  <a:srgbClr val="002060"/>
                </a:solidFill>
              </a:rPr>
              <a:t>Webinar Disclosure</a:t>
            </a:r>
          </a:p>
        </p:txBody>
      </p:sp>
      <p:sp>
        <p:nvSpPr>
          <p:cNvPr id="5" name="TextBox 4"/>
          <p:cNvSpPr txBox="1"/>
          <p:nvPr/>
        </p:nvSpPr>
        <p:spPr>
          <a:xfrm>
            <a:off x="1211317" y="1894490"/>
            <a:ext cx="10287000" cy="4093428"/>
          </a:xfrm>
          <a:prstGeom prst="rect">
            <a:avLst/>
          </a:prstGeom>
          <a:noFill/>
        </p:spPr>
        <p:txBody>
          <a:bodyPr wrap="square" rtlCol="0">
            <a:spAutoFit/>
          </a:bodyPr>
          <a:lstStyle/>
          <a:p>
            <a:r>
              <a:rPr lang="en-US" sz="2000" dirty="0"/>
              <a:t>By hosting this Webinar, California Grocers Association (CGA) and the CGA Educational Foundation (CGAEF) are providing an opportunity for their members and attendees to obtain general information that may be of interest to your company.   The Webinar is designed to provide practical and useful information on the subject matter covered. However, CGA /CGAEF is not engaged in rendering legal, accounting or other professional advice or services. </a:t>
            </a:r>
          </a:p>
          <a:p>
            <a:br>
              <a:rPr lang="en-US" sz="2000" dirty="0"/>
            </a:br>
            <a:endParaRPr lang="en-US" sz="2000" dirty="0"/>
          </a:p>
          <a:p>
            <a:r>
              <a:rPr lang="en-US" sz="2000" dirty="0"/>
              <a:t>CGA/CGAEF does not review or approve the content of the webinar presented by guest speakers and others, and makes no representations or warranties about the accuracy or legality of any compliance or other recommendations provided during the webinar. If legal advice or other expert assistance is required, the services of a competent professional should be sought.</a:t>
            </a:r>
            <a:endParaRPr lang="en-US" dirty="0"/>
          </a:p>
        </p:txBody>
      </p:sp>
    </p:spTree>
    <p:extLst>
      <p:ext uri="{BB962C8B-B14F-4D97-AF65-F5344CB8AC3E}">
        <p14:creationId xmlns:p14="http://schemas.microsoft.com/office/powerpoint/2010/main" val="4208530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15BEB-E902-D753-CAD6-89F71B7F1DB0}"/>
              </a:ext>
            </a:extLst>
          </p:cNvPr>
          <p:cNvSpPr>
            <a:spLocks noGrp="1"/>
          </p:cNvSpPr>
          <p:nvPr>
            <p:ph type="title"/>
          </p:nvPr>
        </p:nvSpPr>
        <p:spPr/>
        <p:txBody>
          <a:bodyPr>
            <a:normAutofit/>
          </a:bodyPr>
          <a:lstStyle/>
          <a:p>
            <a:r>
              <a:rPr lang="en-US" sz="3600" baseline="0" dirty="0"/>
              <a:t>Practical Implementation Advice: </a:t>
            </a:r>
            <a:r>
              <a:rPr lang="en-US" sz="3600" i="1" baseline="0" dirty="0"/>
              <a:t>Recordkeeping</a:t>
            </a:r>
            <a:r>
              <a:rPr lang="en-US" sz="3600" baseline="0" dirty="0"/>
              <a:t> </a:t>
            </a:r>
            <a:endParaRPr lang="en-US" sz="3600" dirty="0"/>
          </a:p>
        </p:txBody>
      </p:sp>
      <p:sp>
        <p:nvSpPr>
          <p:cNvPr id="3" name="Content Placeholder 2">
            <a:extLst>
              <a:ext uri="{FF2B5EF4-FFF2-40B4-BE49-F238E27FC236}">
                <a16:creationId xmlns:a16="http://schemas.microsoft.com/office/drawing/2014/main" id="{5FB5BD87-9534-C69E-6B81-9C6355250FC5}"/>
              </a:ext>
            </a:extLst>
          </p:cNvPr>
          <p:cNvSpPr>
            <a:spLocks noGrp="1"/>
          </p:cNvSpPr>
          <p:nvPr>
            <p:ph idx="1"/>
          </p:nvPr>
        </p:nvSpPr>
        <p:spPr>
          <a:xfrm>
            <a:off x="381000" y="1600200"/>
            <a:ext cx="11250722" cy="4876799"/>
          </a:xfrm>
        </p:spPr>
        <p:txBody>
          <a:bodyPr anchor="t">
            <a:normAutofit/>
          </a:bodyPr>
          <a:lstStyle/>
          <a:p>
            <a:r>
              <a:rPr lang="en-US" sz="3600" dirty="0">
                <a:solidFill>
                  <a:schemeClr val="tx1">
                    <a:lumMod val="85000"/>
                    <a:lumOff val="15000"/>
                  </a:schemeClr>
                </a:solidFill>
              </a:rPr>
              <a:t>Who is responsible for maintaining: </a:t>
            </a:r>
          </a:p>
          <a:p>
            <a:pPr lvl="1"/>
            <a:endParaRPr lang="en-US" sz="3600" dirty="0"/>
          </a:p>
        </p:txBody>
      </p:sp>
      <p:grpSp>
        <p:nvGrpSpPr>
          <p:cNvPr id="5" name="Group 4">
            <a:extLst>
              <a:ext uri="{FF2B5EF4-FFF2-40B4-BE49-F238E27FC236}">
                <a16:creationId xmlns:a16="http://schemas.microsoft.com/office/drawing/2014/main" id="{B3066CE1-180A-DEC5-7792-63A987367BB1}"/>
              </a:ext>
            </a:extLst>
          </p:cNvPr>
          <p:cNvGrpSpPr/>
          <p:nvPr/>
        </p:nvGrpSpPr>
        <p:grpSpPr>
          <a:xfrm>
            <a:off x="90447" y="2561126"/>
            <a:ext cx="11831828" cy="3915873"/>
            <a:chOff x="-779348" y="2547712"/>
            <a:chExt cx="11831828" cy="3967118"/>
          </a:xfrm>
        </p:grpSpPr>
        <p:sp>
          <p:nvSpPr>
            <p:cNvPr id="6" name="Rectangle: Rounded Corners 5">
              <a:extLst>
                <a:ext uri="{FF2B5EF4-FFF2-40B4-BE49-F238E27FC236}">
                  <a16:creationId xmlns:a16="http://schemas.microsoft.com/office/drawing/2014/main" id="{DCF0D10C-5A43-EB24-B829-BFC0BB17E031}"/>
                </a:ext>
              </a:extLst>
            </p:cNvPr>
            <p:cNvSpPr/>
            <p:nvPr/>
          </p:nvSpPr>
          <p:spPr>
            <a:xfrm>
              <a:off x="-338458" y="4133103"/>
              <a:ext cx="2246912" cy="1548122"/>
            </a:xfrm>
            <a:prstGeom prst="roundRect">
              <a:avLst/>
            </a:prstGeom>
            <a:blipFill>
              <a:blip r:embed="rId2" cstate="print">
                <a:extLst>
                  <a:ext uri="{28A0092B-C50C-407E-A947-70E740481C1C}">
                    <a14:useLocalDpi xmlns:a14="http://schemas.microsoft.com/office/drawing/2010/main" val="0"/>
                  </a:ext>
                </a:extLst>
              </a:blip>
              <a:srcRect/>
              <a:stretch>
                <a:fillRect l="-11000" r="-11000"/>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7" name="Freeform: Shape 6">
              <a:extLst>
                <a:ext uri="{FF2B5EF4-FFF2-40B4-BE49-F238E27FC236}">
                  <a16:creationId xmlns:a16="http://schemas.microsoft.com/office/drawing/2014/main" id="{B70F555A-B8CA-3BD5-6309-6D5E3EBDB395}"/>
                </a:ext>
              </a:extLst>
            </p:cNvPr>
            <p:cNvSpPr/>
            <p:nvPr/>
          </p:nvSpPr>
          <p:spPr>
            <a:xfrm>
              <a:off x="-779348" y="5681226"/>
              <a:ext cx="3193122" cy="833604"/>
            </a:xfrm>
            <a:custGeom>
              <a:avLst/>
              <a:gdLst>
                <a:gd name="connsiteX0" fmla="*/ 0 w 2246912"/>
                <a:gd name="connsiteY0" fmla="*/ 0 h 833604"/>
                <a:gd name="connsiteX1" fmla="*/ 2246912 w 2246912"/>
                <a:gd name="connsiteY1" fmla="*/ 0 h 833604"/>
                <a:gd name="connsiteX2" fmla="*/ 2246912 w 2246912"/>
                <a:gd name="connsiteY2" fmla="*/ 833604 h 833604"/>
                <a:gd name="connsiteX3" fmla="*/ 0 w 2246912"/>
                <a:gd name="connsiteY3" fmla="*/ 833604 h 833604"/>
                <a:gd name="connsiteX4" fmla="*/ 0 w 2246912"/>
                <a:gd name="connsiteY4" fmla="*/ 0 h 833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912" h="833604">
                  <a:moveTo>
                    <a:pt x="0" y="0"/>
                  </a:moveTo>
                  <a:lnTo>
                    <a:pt x="2246912" y="0"/>
                  </a:lnTo>
                  <a:lnTo>
                    <a:pt x="2246912" y="833604"/>
                  </a:lnTo>
                  <a:lnTo>
                    <a:pt x="0" y="8336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2000" b="1" kern="1200" dirty="0">
                  <a:solidFill>
                    <a:schemeClr val="tx1">
                      <a:lumMod val="85000"/>
                      <a:lumOff val="15000"/>
                    </a:schemeClr>
                  </a:solidFill>
                </a:rPr>
                <a:t>Inspection Records</a:t>
              </a:r>
            </a:p>
          </p:txBody>
        </p:sp>
        <p:sp>
          <p:nvSpPr>
            <p:cNvPr id="8" name="Rectangle: Rounded Corners 7">
              <a:extLst>
                <a:ext uri="{FF2B5EF4-FFF2-40B4-BE49-F238E27FC236}">
                  <a16:creationId xmlns:a16="http://schemas.microsoft.com/office/drawing/2014/main" id="{858D71E8-3F5B-0F2A-F29E-DADFE5B5E34F}"/>
                </a:ext>
              </a:extLst>
            </p:cNvPr>
            <p:cNvSpPr/>
            <p:nvPr/>
          </p:nvSpPr>
          <p:spPr>
            <a:xfrm>
              <a:off x="2378285" y="2547712"/>
              <a:ext cx="2246912" cy="1548122"/>
            </a:xfrm>
            <a:prstGeom prst="roundRect">
              <a:avLst/>
            </a:prstGeom>
            <a:blipFill>
              <a:blip r:embed="rId3" cstate="print">
                <a:extLst>
                  <a:ext uri="{28A0092B-C50C-407E-A947-70E740481C1C}">
                    <a14:useLocalDpi xmlns:a14="http://schemas.microsoft.com/office/drawing/2010/main" val="0"/>
                  </a:ext>
                </a:extLst>
              </a:blip>
              <a:srcRect/>
              <a:stretch>
                <a:fillRect t="-4000" b="-4000"/>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9" name="Freeform: Shape 8">
              <a:extLst>
                <a:ext uri="{FF2B5EF4-FFF2-40B4-BE49-F238E27FC236}">
                  <a16:creationId xmlns:a16="http://schemas.microsoft.com/office/drawing/2014/main" id="{76A19999-7EA0-3269-6AA5-DE3E2D4D748A}"/>
                </a:ext>
              </a:extLst>
            </p:cNvPr>
            <p:cNvSpPr/>
            <p:nvPr/>
          </p:nvSpPr>
          <p:spPr>
            <a:xfrm>
              <a:off x="1937395" y="4095835"/>
              <a:ext cx="3193122" cy="833604"/>
            </a:xfrm>
            <a:custGeom>
              <a:avLst/>
              <a:gdLst>
                <a:gd name="connsiteX0" fmla="*/ 0 w 2246912"/>
                <a:gd name="connsiteY0" fmla="*/ 0 h 833604"/>
                <a:gd name="connsiteX1" fmla="*/ 2246912 w 2246912"/>
                <a:gd name="connsiteY1" fmla="*/ 0 h 833604"/>
                <a:gd name="connsiteX2" fmla="*/ 2246912 w 2246912"/>
                <a:gd name="connsiteY2" fmla="*/ 833604 h 833604"/>
                <a:gd name="connsiteX3" fmla="*/ 0 w 2246912"/>
                <a:gd name="connsiteY3" fmla="*/ 833604 h 833604"/>
                <a:gd name="connsiteX4" fmla="*/ 0 w 2246912"/>
                <a:gd name="connsiteY4" fmla="*/ 0 h 833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912" h="833604">
                  <a:moveTo>
                    <a:pt x="0" y="0"/>
                  </a:moveTo>
                  <a:lnTo>
                    <a:pt x="2246912" y="0"/>
                  </a:lnTo>
                  <a:lnTo>
                    <a:pt x="2246912" y="833604"/>
                  </a:lnTo>
                  <a:lnTo>
                    <a:pt x="0" y="8336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2000" b="1" kern="1200" dirty="0">
                  <a:solidFill>
                    <a:schemeClr val="tx1">
                      <a:lumMod val="85000"/>
                      <a:lumOff val="15000"/>
                    </a:schemeClr>
                  </a:solidFill>
                </a:rPr>
                <a:t>Training Records</a:t>
              </a:r>
            </a:p>
          </p:txBody>
        </p:sp>
        <p:sp>
          <p:nvSpPr>
            <p:cNvPr id="10" name="Rectangle: Rounded Corners 9">
              <a:extLst>
                <a:ext uri="{FF2B5EF4-FFF2-40B4-BE49-F238E27FC236}">
                  <a16:creationId xmlns:a16="http://schemas.microsoft.com/office/drawing/2014/main" id="{F3B6B61F-205C-AF8A-24DC-DB0A987C50D6}"/>
                </a:ext>
              </a:extLst>
            </p:cNvPr>
            <p:cNvSpPr/>
            <p:nvPr/>
          </p:nvSpPr>
          <p:spPr>
            <a:xfrm>
              <a:off x="5037146" y="4133104"/>
              <a:ext cx="2246912" cy="1548122"/>
            </a:xfrm>
            <a:prstGeom prst="roundRect">
              <a:avLst/>
            </a:prstGeom>
            <a:blipFill>
              <a:blip r:embed="rId4" cstate="print">
                <a:extLst>
                  <a:ext uri="{28A0092B-C50C-407E-A947-70E740481C1C}">
                    <a14:useLocalDpi xmlns:a14="http://schemas.microsoft.com/office/drawing/2010/main" val="0"/>
                  </a:ext>
                </a:extLst>
              </a:blip>
              <a:srcRect/>
              <a:stretch>
                <a:fillRect l="-2000" r="-2000"/>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1" name="Freeform: Shape 10">
              <a:extLst>
                <a:ext uri="{FF2B5EF4-FFF2-40B4-BE49-F238E27FC236}">
                  <a16:creationId xmlns:a16="http://schemas.microsoft.com/office/drawing/2014/main" id="{612B6FB6-D6B2-F6BC-6587-29B94097D307}"/>
                </a:ext>
              </a:extLst>
            </p:cNvPr>
            <p:cNvSpPr/>
            <p:nvPr/>
          </p:nvSpPr>
          <p:spPr>
            <a:xfrm>
              <a:off x="4596256" y="5681226"/>
              <a:ext cx="3193122" cy="833604"/>
            </a:xfrm>
            <a:custGeom>
              <a:avLst/>
              <a:gdLst>
                <a:gd name="connsiteX0" fmla="*/ 0 w 2246912"/>
                <a:gd name="connsiteY0" fmla="*/ 0 h 833604"/>
                <a:gd name="connsiteX1" fmla="*/ 2246912 w 2246912"/>
                <a:gd name="connsiteY1" fmla="*/ 0 h 833604"/>
                <a:gd name="connsiteX2" fmla="*/ 2246912 w 2246912"/>
                <a:gd name="connsiteY2" fmla="*/ 833604 h 833604"/>
                <a:gd name="connsiteX3" fmla="*/ 0 w 2246912"/>
                <a:gd name="connsiteY3" fmla="*/ 833604 h 833604"/>
                <a:gd name="connsiteX4" fmla="*/ 0 w 2246912"/>
                <a:gd name="connsiteY4" fmla="*/ 0 h 833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912" h="833604">
                  <a:moveTo>
                    <a:pt x="0" y="0"/>
                  </a:moveTo>
                  <a:lnTo>
                    <a:pt x="2246912" y="0"/>
                  </a:lnTo>
                  <a:lnTo>
                    <a:pt x="2246912" y="833604"/>
                  </a:lnTo>
                  <a:lnTo>
                    <a:pt x="0" y="8336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2000" b="1" kern="1200" dirty="0">
                  <a:solidFill>
                    <a:schemeClr val="tx1">
                      <a:lumMod val="85000"/>
                      <a:lumOff val="15000"/>
                    </a:schemeClr>
                  </a:solidFill>
                </a:rPr>
                <a:t>Violence Incident Logs</a:t>
              </a:r>
            </a:p>
          </p:txBody>
        </p:sp>
        <p:sp>
          <p:nvSpPr>
            <p:cNvPr id="12" name="Rectangle: Rounded Corners 11">
              <a:extLst>
                <a:ext uri="{FF2B5EF4-FFF2-40B4-BE49-F238E27FC236}">
                  <a16:creationId xmlns:a16="http://schemas.microsoft.com/office/drawing/2014/main" id="{88376476-0447-D44A-4720-1AEDEC805CB8}"/>
                </a:ext>
              </a:extLst>
            </p:cNvPr>
            <p:cNvSpPr/>
            <p:nvPr/>
          </p:nvSpPr>
          <p:spPr>
            <a:xfrm>
              <a:off x="8043868" y="2547713"/>
              <a:ext cx="2246912" cy="1548122"/>
            </a:xfrm>
            <a:prstGeom prst="roundRect">
              <a:avLst/>
            </a:prstGeom>
            <a:blipFill>
              <a:blip r:embed="rId5" cstate="print">
                <a:extLst>
                  <a:ext uri="{28A0092B-C50C-407E-A947-70E740481C1C}">
                    <a14:useLocalDpi xmlns:a14="http://schemas.microsoft.com/office/drawing/2010/main" val="0"/>
                  </a:ext>
                </a:extLst>
              </a:blip>
              <a:srcRect/>
              <a:stretch>
                <a:fillRect l="-2000" r="-2000"/>
              </a:stretch>
            </a:blipFill>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1600"/>
            </a:p>
          </p:txBody>
        </p:sp>
        <p:sp>
          <p:nvSpPr>
            <p:cNvPr id="13" name="Freeform: Shape 12">
              <a:extLst>
                <a:ext uri="{FF2B5EF4-FFF2-40B4-BE49-F238E27FC236}">
                  <a16:creationId xmlns:a16="http://schemas.microsoft.com/office/drawing/2014/main" id="{5D95E52C-4E12-4D9F-EC4C-09F6AD66E799}"/>
                </a:ext>
              </a:extLst>
            </p:cNvPr>
            <p:cNvSpPr/>
            <p:nvPr/>
          </p:nvSpPr>
          <p:spPr>
            <a:xfrm>
              <a:off x="7454454" y="4095835"/>
              <a:ext cx="3598026" cy="833604"/>
            </a:xfrm>
            <a:custGeom>
              <a:avLst/>
              <a:gdLst>
                <a:gd name="connsiteX0" fmla="*/ 0 w 2246912"/>
                <a:gd name="connsiteY0" fmla="*/ 0 h 833604"/>
                <a:gd name="connsiteX1" fmla="*/ 2246912 w 2246912"/>
                <a:gd name="connsiteY1" fmla="*/ 0 h 833604"/>
                <a:gd name="connsiteX2" fmla="*/ 2246912 w 2246912"/>
                <a:gd name="connsiteY2" fmla="*/ 833604 h 833604"/>
                <a:gd name="connsiteX3" fmla="*/ 0 w 2246912"/>
                <a:gd name="connsiteY3" fmla="*/ 833604 h 833604"/>
                <a:gd name="connsiteX4" fmla="*/ 0 w 2246912"/>
                <a:gd name="connsiteY4" fmla="*/ 0 h 833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912" h="833604">
                  <a:moveTo>
                    <a:pt x="0" y="0"/>
                  </a:moveTo>
                  <a:lnTo>
                    <a:pt x="2246912" y="0"/>
                  </a:lnTo>
                  <a:lnTo>
                    <a:pt x="2246912" y="833604"/>
                  </a:lnTo>
                  <a:lnTo>
                    <a:pt x="0" y="83360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0904" tIns="120904" rIns="120904" bIns="0" numCol="1" spcCol="1270" anchor="t" anchorCtr="0">
              <a:noAutofit/>
            </a:bodyPr>
            <a:lstStyle/>
            <a:p>
              <a:pPr marL="0" lvl="0" indent="0" algn="ctr" defTabSz="755650">
                <a:lnSpc>
                  <a:spcPct val="90000"/>
                </a:lnSpc>
                <a:spcBef>
                  <a:spcPct val="0"/>
                </a:spcBef>
                <a:spcAft>
                  <a:spcPct val="35000"/>
                </a:spcAft>
                <a:buNone/>
              </a:pPr>
              <a:r>
                <a:rPr lang="en-US" sz="2000" b="1" kern="1200" dirty="0">
                  <a:solidFill>
                    <a:schemeClr val="tx1">
                      <a:lumMod val="85000"/>
                      <a:lumOff val="15000"/>
                    </a:schemeClr>
                  </a:solidFill>
                </a:rPr>
                <a:t>Records of Workplace          Violence Incident Investigations</a:t>
              </a:r>
            </a:p>
          </p:txBody>
        </p:sp>
      </p:grpSp>
    </p:spTree>
    <p:extLst>
      <p:ext uri="{BB962C8B-B14F-4D97-AF65-F5344CB8AC3E}">
        <p14:creationId xmlns:p14="http://schemas.microsoft.com/office/powerpoint/2010/main" val="2247870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avel next to a book&#10;&#10;Description automatically generated">
            <a:extLst>
              <a:ext uri="{FF2B5EF4-FFF2-40B4-BE49-F238E27FC236}">
                <a16:creationId xmlns:a16="http://schemas.microsoft.com/office/drawing/2014/main" id="{C9DE498D-BCF5-36A9-A43D-151638368804}"/>
              </a:ext>
            </a:extLst>
          </p:cNvPr>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l="46990"/>
          <a:stretch/>
        </p:blipFill>
        <p:spPr>
          <a:xfrm>
            <a:off x="8642968" y="1338420"/>
            <a:ext cx="3549032" cy="5017930"/>
          </a:xfrm>
        </p:spPr>
      </p:pic>
      <p:sp>
        <p:nvSpPr>
          <p:cNvPr id="3" name="Content Placeholder 2">
            <a:extLst>
              <a:ext uri="{FF2B5EF4-FFF2-40B4-BE49-F238E27FC236}">
                <a16:creationId xmlns:a16="http://schemas.microsoft.com/office/drawing/2014/main" id="{7E771051-271C-C1D5-9E9A-4DEB49749DBB}"/>
              </a:ext>
            </a:extLst>
          </p:cNvPr>
          <p:cNvSpPr>
            <a:spLocks noGrp="1"/>
          </p:cNvSpPr>
          <p:nvPr>
            <p:ph sz="quarter" idx="14"/>
          </p:nvPr>
        </p:nvSpPr>
        <p:spPr/>
        <p:txBody>
          <a:bodyPr>
            <a:noAutofit/>
          </a:bodyPr>
          <a:lstStyle/>
          <a:p>
            <a:pPr marL="342900" indent="-342900">
              <a:lnSpc>
                <a:spcPts val="3300"/>
              </a:lnSpc>
              <a:spcAft>
                <a:spcPts val="1200"/>
              </a:spcAft>
              <a:buFont typeface="Arial" panose="020B0604020202020204" pitchFamily="34" charset="0"/>
              <a:buChar char="•"/>
            </a:pPr>
            <a:r>
              <a:rPr lang="en-US" sz="2400" b="0" i="0" dirty="0">
                <a:solidFill>
                  <a:schemeClr val="tx1">
                    <a:lumMod val="85000"/>
                    <a:lumOff val="15000"/>
                  </a:schemeClr>
                </a:solidFill>
                <a:effectLst/>
                <a:latin typeface="Calibri" panose="020F0502020204030204" pitchFamily="34" charset="0"/>
                <a:cs typeface="Calibri" panose="020F0502020204030204" pitchFamily="34" charset="0"/>
              </a:rPr>
              <a:t>Specifically calls for the Division to propose no later than Dec. 31, 2025, and the Standards Board to adopt no later than Dec. 31, 2026, standards regarding the required plan.</a:t>
            </a:r>
            <a:endParaRPr lang="en-US" sz="2400" dirty="0">
              <a:solidFill>
                <a:schemeClr val="tx1">
                  <a:lumMod val="85000"/>
                  <a:lumOff val="15000"/>
                </a:schemeClr>
              </a:solidFill>
              <a:latin typeface="Calibri" panose="020F0502020204030204" pitchFamily="34" charset="0"/>
              <a:cs typeface="Calibri" panose="020F0502020204030204" pitchFamily="34" charset="0"/>
            </a:endParaRPr>
          </a:p>
          <a:p>
            <a:pPr marL="342900" indent="-342900">
              <a:lnSpc>
                <a:spcPts val="3300"/>
              </a:lnSpc>
              <a:spcAft>
                <a:spcPts val="1200"/>
              </a:spcAft>
              <a:buFont typeface="Arial" panose="020B0604020202020204" pitchFamily="34" charset="0"/>
              <a:buChar char="•"/>
            </a:pPr>
            <a:r>
              <a:rPr lang="en-US" sz="2400" b="0" i="0" dirty="0">
                <a:solidFill>
                  <a:schemeClr val="tx1">
                    <a:lumMod val="85000"/>
                    <a:lumOff val="15000"/>
                  </a:schemeClr>
                </a:solidFill>
                <a:effectLst/>
                <a:latin typeface="Calibri" panose="020F0502020204030204" pitchFamily="34" charset="0"/>
                <a:cs typeface="Calibri" panose="020F0502020204030204" pitchFamily="34" charset="0"/>
              </a:rPr>
              <a:t>Standard must include, at a minimum, requirements outlined in Sec. 6401.9 and “any additional requirements the Division deems necessary and appropriate to protect employees’ health and safety.”</a:t>
            </a:r>
            <a:endParaRPr lang="en-US" sz="2400" dirty="0">
              <a:solidFill>
                <a:schemeClr val="tx1">
                  <a:lumMod val="85000"/>
                  <a:lumOff val="15000"/>
                </a:schemeClr>
              </a:solidFill>
              <a:latin typeface="Calibri" panose="020F0502020204030204" pitchFamily="34" charset="0"/>
              <a:cs typeface="Calibri" panose="020F0502020204030204" pitchFamily="34" charset="0"/>
            </a:endParaRPr>
          </a:p>
          <a:p>
            <a:pPr marL="342900" indent="-342900">
              <a:lnSpc>
                <a:spcPts val="3300"/>
              </a:lnSpc>
              <a:spcAft>
                <a:spcPts val="1200"/>
              </a:spcAft>
              <a:buFont typeface="Arial" panose="020B0604020202020204" pitchFamily="34" charset="0"/>
              <a:buChar char="•"/>
            </a:pPr>
            <a:r>
              <a:rPr lang="en-US" sz="2400" b="0" i="0" dirty="0">
                <a:solidFill>
                  <a:schemeClr val="tx1">
                    <a:lumMod val="85000"/>
                    <a:lumOff val="15000"/>
                  </a:schemeClr>
                </a:solidFill>
                <a:effectLst/>
                <a:latin typeface="Calibri" panose="020F0502020204030204" pitchFamily="34" charset="0"/>
                <a:cs typeface="Calibri" panose="020F0502020204030204" pitchFamily="34" charset="0"/>
              </a:rPr>
              <a:t>Next discussion draft is awaiting final approval.</a:t>
            </a:r>
            <a:endParaRPr lang="en-US" sz="2400" dirty="0">
              <a:solidFill>
                <a:schemeClr val="tx1">
                  <a:lumMod val="85000"/>
                  <a:lumOff val="15000"/>
                </a:schemeClr>
              </a:solidFill>
              <a:latin typeface="Calibri" panose="020F0502020204030204" pitchFamily="34" charset="0"/>
              <a:cs typeface="Calibri" panose="020F0502020204030204" pitchFamily="34" charset="0"/>
            </a:endParaRPr>
          </a:p>
          <a:p>
            <a:pPr marL="342900" indent="-342900">
              <a:lnSpc>
                <a:spcPts val="3300"/>
              </a:lnSpc>
              <a:spcAft>
                <a:spcPts val="1200"/>
              </a:spcAft>
              <a:buFont typeface="Arial" panose="020B0604020202020204" pitchFamily="34" charset="0"/>
              <a:buChar char="•"/>
            </a:pPr>
            <a:r>
              <a:rPr lang="en-US" sz="2400" b="0" i="0" dirty="0">
                <a:solidFill>
                  <a:schemeClr val="tx1">
                    <a:lumMod val="85000"/>
                    <a:lumOff val="15000"/>
                  </a:schemeClr>
                </a:solidFill>
                <a:effectLst/>
                <a:latin typeface="Calibri" panose="020F0502020204030204" pitchFamily="34" charset="0"/>
                <a:cs typeface="Calibri" panose="020F0502020204030204" pitchFamily="34" charset="0"/>
              </a:rPr>
              <a:t>An</a:t>
            </a:r>
            <a:r>
              <a:rPr lang="en-US" sz="2400" dirty="0">
                <a:solidFill>
                  <a:schemeClr val="tx1">
                    <a:lumMod val="85000"/>
                    <a:lumOff val="15000"/>
                  </a:schemeClr>
                </a:solidFill>
                <a:latin typeface="Calibri" panose="020F0502020204030204" pitchFamily="34" charset="0"/>
                <a:cs typeface="Calibri" panose="020F0502020204030204" pitchFamily="34" charset="0"/>
              </a:rPr>
              <a:t> </a:t>
            </a:r>
            <a:r>
              <a:rPr lang="en-US" sz="2400" b="0" i="0" dirty="0">
                <a:solidFill>
                  <a:schemeClr val="tx1">
                    <a:lumMod val="85000"/>
                    <a:lumOff val="15000"/>
                  </a:schemeClr>
                </a:solidFill>
                <a:effectLst/>
                <a:latin typeface="Calibri" panose="020F0502020204030204" pitchFamily="34" charset="0"/>
                <a:cs typeface="Calibri" panose="020F0502020204030204" pitchFamily="34" charset="0"/>
              </a:rPr>
              <a:t>additional Advisory </a:t>
            </a:r>
            <a:r>
              <a:rPr lang="en-US" sz="2400" dirty="0">
                <a:solidFill>
                  <a:schemeClr val="tx1">
                    <a:lumMod val="85000"/>
                    <a:lumOff val="15000"/>
                  </a:schemeClr>
                </a:solidFill>
                <a:latin typeface="Calibri" panose="020F0502020204030204" pitchFamily="34" charset="0"/>
                <a:cs typeface="Calibri" panose="020F0502020204030204" pitchFamily="34" charset="0"/>
              </a:rPr>
              <a:t>C</a:t>
            </a:r>
            <a:r>
              <a:rPr lang="en-US" sz="2400" b="0" i="0" dirty="0">
                <a:solidFill>
                  <a:schemeClr val="tx1">
                    <a:lumMod val="85000"/>
                    <a:lumOff val="15000"/>
                  </a:schemeClr>
                </a:solidFill>
                <a:effectLst/>
                <a:latin typeface="Calibri" panose="020F0502020204030204" pitchFamily="34" charset="0"/>
                <a:cs typeface="Calibri" panose="020F0502020204030204" pitchFamily="34" charset="0"/>
              </a:rPr>
              <a:t>ommittee meeting is expected.</a:t>
            </a:r>
            <a:endParaRPr lang="en-US" sz="2400" dirty="0">
              <a:solidFill>
                <a:schemeClr val="tx1">
                  <a:lumMod val="85000"/>
                  <a:lumOff val="15000"/>
                </a:schemeClr>
              </a:solidFill>
            </a:endParaRPr>
          </a:p>
        </p:txBody>
      </p:sp>
      <p:sp>
        <p:nvSpPr>
          <p:cNvPr id="2" name="Title 1">
            <a:extLst>
              <a:ext uri="{FF2B5EF4-FFF2-40B4-BE49-F238E27FC236}">
                <a16:creationId xmlns:a16="http://schemas.microsoft.com/office/drawing/2014/main" id="{6CBCAC70-EE4F-9967-0E7C-4ECA3561E20D}"/>
              </a:ext>
            </a:extLst>
          </p:cNvPr>
          <p:cNvSpPr>
            <a:spLocks noGrp="1"/>
          </p:cNvSpPr>
          <p:nvPr>
            <p:ph type="title"/>
          </p:nvPr>
        </p:nvSpPr>
        <p:spPr/>
        <p:txBody>
          <a:bodyPr>
            <a:normAutofit/>
          </a:bodyPr>
          <a:lstStyle/>
          <a:p>
            <a:r>
              <a:rPr lang="en-US" sz="4200" dirty="0"/>
              <a:t>Additional Cal/OSHA Regulation </a:t>
            </a:r>
          </a:p>
        </p:txBody>
      </p:sp>
    </p:spTree>
    <p:extLst>
      <p:ext uri="{BB962C8B-B14F-4D97-AF65-F5344CB8AC3E}">
        <p14:creationId xmlns:p14="http://schemas.microsoft.com/office/powerpoint/2010/main" val="43436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5557DF-4F34-0C84-6E95-8F23967A21D6}"/>
              </a:ext>
            </a:extLst>
          </p:cNvPr>
          <p:cNvSpPr>
            <a:spLocks noGrp="1"/>
          </p:cNvSpPr>
          <p:nvPr>
            <p:ph sz="half" idx="1"/>
          </p:nvPr>
        </p:nvSpPr>
        <p:spPr>
          <a:xfrm>
            <a:off x="381002" y="2327429"/>
            <a:ext cx="5238565" cy="3060901"/>
          </a:xfrm>
        </p:spPr>
        <p:txBody>
          <a:bodyPr>
            <a:noAutofit/>
          </a:bodyPr>
          <a:lstStyle/>
          <a:p>
            <a:pPr marL="0" indent="0">
              <a:lnSpc>
                <a:spcPts val="3200"/>
              </a:lnSpc>
              <a:spcBef>
                <a:spcPts val="0"/>
              </a:spcBef>
              <a:spcAft>
                <a:spcPts val="1800"/>
              </a:spcAft>
              <a:buNone/>
            </a:pPr>
            <a:r>
              <a:rPr lang="en-US" sz="2600" b="1" dirty="0">
                <a:solidFill>
                  <a:schemeClr val="tx1">
                    <a:lumMod val="85000"/>
                    <a:lumOff val="15000"/>
                  </a:schemeClr>
                </a:solidFill>
              </a:rPr>
              <a:t>Employee privacy concerns:</a:t>
            </a:r>
          </a:p>
          <a:p>
            <a:pPr>
              <a:lnSpc>
                <a:spcPts val="3200"/>
              </a:lnSpc>
              <a:spcBef>
                <a:spcPts val="0"/>
              </a:spcBef>
              <a:spcAft>
                <a:spcPts val="0"/>
              </a:spcAft>
            </a:pPr>
            <a:r>
              <a:rPr lang="en-US" sz="2200" dirty="0">
                <a:solidFill>
                  <a:schemeClr val="tx1">
                    <a:lumMod val="85000"/>
                    <a:lumOff val="15000"/>
                  </a:schemeClr>
                </a:solidFill>
              </a:rPr>
              <a:t>Investigation report carve out for “medical information,” but what about other personal information?</a:t>
            </a:r>
            <a:endParaRPr lang="en-US" sz="2200" b="1" dirty="0">
              <a:solidFill>
                <a:schemeClr val="tx1">
                  <a:lumMod val="85000"/>
                  <a:lumOff val="15000"/>
                </a:schemeClr>
              </a:solidFill>
            </a:endParaRPr>
          </a:p>
          <a:p>
            <a:pPr marL="0" indent="0">
              <a:lnSpc>
                <a:spcPts val="3200"/>
              </a:lnSpc>
              <a:spcBef>
                <a:spcPts val="0"/>
              </a:spcBef>
              <a:spcAft>
                <a:spcPts val="1800"/>
              </a:spcAft>
              <a:buNone/>
            </a:pPr>
            <a:endParaRPr lang="en-US" sz="2700" dirty="0"/>
          </a:p>
        </p:txBody>
      </p:sp>
      <p:sp>
        <p:nvSpPr>
          <p:cNvPr id="4" name="Content Placeholder 3">
            <a:extLst>
              <a:ext uri="{FF2B5EF4-FFF2-40B4-BE49-F238E27FC236}">
                <a16:creationId xmlns:a16="http://schemas.microsoft.com/office/drawing/2014/main" id="{8D8BBDB3-43F0-1342-BB0D-78587E4686C7}"/>
              </a:ext>
            </a:extLst>
          </p:cNvPr>
          <p:cNvSpPr>
            <a:spLocks noGrp="1"/>
          </p:cNvSpPr>
          <p:nvPr>
            <p:ph sz="half" idx="2"/>
          </p:nvPr>
        </p:nvSpPr>
        <p:spPr>
          <a:xfrm>
            <a:off x="6572435" y="2327428"/>
            <a:ext cx="5276666" cy="3060901"/>
          </a:xfrm>
        </p:spPr>
        <p:txBody>
          <a:bodyPr>
            <a:normAutofit fontScale="92500"/>
          </a:bodyPr>
          <a:lstStyle/>
          <a:p>
            <a:pPr marL="0" indent="0">
              <a:lnSpc>
                <a:spcPct val="120000"/>
              </a:lnSpc>
              <a:spcBef>
                <a:spcPts val="0"/>
              </a:spcBef>
              <a:spcAft>
                <a:spcPts val="600"/>
              </a:spcAft>
              <a:buNone/>
            </a:pPr>
            <a:r>
              <a:rPr lang="en-US" sz="2800" b="1" spc="-40" dirty="0">
                <a:solidFill>
                  <a:schemeClr val="tx1">
                    <a:lumMod val="85000"/>
                    <a:lumOff val="15000"/>
                  </a:schemeClr>
                </a:solidFill>
              </a:rPr>
              <a:t>What level of detail will be sufficient?</a:t>
            </a:r>
          </a:p>
          <a:p>
            <a:pPr marL="171450" indent="0">
              <a:lnSpc>
                <a:spcPts val="2800"/>
              </a:lnSpc>
              <a:spcBef>
                <a:spcPts val="0"/>
              </a:spcBef>
              <a:spcAft>
                <a:spcPts val="600"/>
              </a:spcAft>
              <a:buNone/>
            </a:pPr>
            <a:r>
              <a:rPr lang="en-US" sz="2400" b="0" i="1" dirty="0">
                <a:solidFill>
                  <a:schemeClr val="tx1">
                    <a:lumMod val="85000"/>
                    <a:lumOff val="15000"/>
                  </a:schemeClr>
                </a:solidFill>
                <a:effectLst/>
              </a:rPr>
              <a:t>“The plan shall be in effect at all times</a:t>
            </a:r>
            <a:br>
              <a:rPr lang="en-US" sz="2400" b="0" i="1" dirty="0">
                <a:solidFill>
                  <a:schemeClr val="tx1">
                    <a:lumMod val="85000"/>
                    <a:lumOff val="15000"/>
                  </a:schemeClr>
                </a:solidFill>
                <a:effectLst/>
              </a:rPr>
            </a:br>
            <a:r>
              <a:rPr lang="en-US" sz="2400" b="0" i="1" dirty="0">
                <a:solidFill>
                  <a:schemeClr val="tx1">
                    <a:lumMod val="85000"/>
                    <a:lumOff val="15000"/>
                  </a:schemeClr>
                </a:solidFill>
                <a:effectLst/>
              </a:rPr>
              <a:t>and in all work areas and be specific to</a:t>
            </a:r>
            <a:br>
              <a:rPr lang="en-US" sz="2400" b="0" i="1" dirty="0">
                <a:solidFill>
                  <a:schemeClr val="tx1">
                    <a:lumMod val="85000"/>
                    <a:lumOff val="15000"/>
                  </a:schemeClr>
                </a:solidFill>
                <a:effectLst/>
              </a:rPr>
            </a:br>
            <a:r>
              <a:rPr lang="en-US" sz="2400" b="0" i="1" dirty="0">
                <a:solidFill>
                  <a:schemeClr val="tx1">
                    <a:lumMod val="85000"/>
                    <a:lumOff val="15000"/>
                  </a:schemeClr>
                </a:solidFill>
                <a:effectLst/>
              </a:rPr>
              <a:t>the hazards and corrective measures</a:t>
            </a:r>
            <a:br>
              <a:rPr lang="en-US" sz="2400" b="0" i="1" dirty="0">
                <a:solidFill>
                  <a:schemeClr val="tx1">
                    <a:lumMod val="85000"/>
                    <a:lumOff val="15000"/>
                  </a:schemeClr>
                </a:solidFill>
                <a:effectLst/>
              </a:rPr>
            </a:br>
            <a:r>
              <a:rPr lang="en-US" sz="2400" b="0" i="1" dirty="0">
                <a:solidFill>
                  <a:schemeClr val="tx1">
                    <a:lumMod val="85000"/>
                    <a:lumOff val="15000"/>
                  </a:schemeClr>
                </a:solidFill>
                <a:effectLst/>
              </a:rPr>
              <a:t>for each work area and operation.</a:t>
            </a:r>
            <a:r>
              <a:rPr lang="en-US" sz="2800" b="0" i="1" dirty="0">
                <a:solidFill>
                  <a:schemeClr val="tx1">
                    <a:lumMod val="85000"/>
                    <a:lumOff val="15000"/>
                  </a:schemeClr>
                </a:solidFill>
                <a:effectLst/>
              </a:rPr>
              <a:t>”</a:t>
            </a:r>
            <a:r>
              <a:rPr lang="en-US" sz="2800" b="0" i="0" dirty="0">
                <a:solidFill>
                  <a:schemeClr val="tx1">
                    <a:lumMod val="85000"/>
                    <a:lumOff val="15000"/>
                  </a:schemeClr>
                </a:solidFill>
                <a:effectLst/>
              </a:rPr>
              <a:t>	 </a:t>
            </a:r>
            <a:endParaRPr lang="en-US" sz="2800" b="1" dirty="0">
              <a:solidFill>
                <a:schemeClr val="tx1">
                  <a:lumMod val="85000"/>
                  <a:lumOff val="15000"/>
                </a:schemeClr>
              </a:solidFill>
            </a:endParaRPr>
          </a:p>
          <a:p>
            <a:pPr marL="0" indent="0">
              <a:lnSpc>
                <a:spcPct val="120000"/>
              </a:lnSpc>
              <a:spcBef>
                <a:spcPts val="0"/>
              </a:spcBef>
              <a:spcAft>
                <a:spcPts val="600"/>
              </a:spcAft>
              <a:buNone/>
            </a:pPr>
            <a:r>
              <a:rPr lang="en-US" sz="2800" b="1" dirty="0">
                <a:solidFill>
                  <a:schemeClr val="tx1">
                    <a:lumMod val="85000"/>
                    <a:lumOff val="15000"/>
                  </a:schemeClr>
                </a:solidFill>
              </a:rPr>
              <a:t>Other concerns? </a:t>
            </a:r>
          </a:p>
          <a:p>
            <a:endParaRPr lang="en-US" dirty="0"/>
          </a:p>
        </p:txBody>
      </p:sp>
      <p:sp>
        <p:nvSpPr>
          <p:cNvPr id="2" name="Title 1">
            <a:extLst>
              <a:ext uri="{FF2B5EF4-FFF2-40B4-BE49-F238E27FC236}">
                <a16:creationId xmlns:a16="http://schemas.microsoft.com/office/drawing/2014/main" id="{83782F45-4240-6A72-728B-0AAD68680F96}"/>
              </a:ext>
            </a:extLst>
          </p:cNvPr>
          <p:cNvSpPr>
            <a:spLocks noGrp="1"/>
          </p:cNvSpPr>
          <p:nvPr>
            <p:ph type="title"/>
          </p:nvPr>
        </p:nvSpPr>
        <p:spPr/>
        <p:txBody>
          <a:bodyPr>
            <a:normAutofit/>
          </a:bodyPr>
          <a:lstStyle/>
          <a:p>
            <a:r>
              <a:rPr lang="en-US" sz="4200" dirty="0"/>
              <a:t>Employers’ Implications and Concerns </a:t>
            </a:r>
          </a:p>
        </p:txBody>
      </p:sp>
    </p:spTree>
    <p:extLst>
      <p:ext uri="{BB962C8B-B14F-4D97-AF65-F5344CB8AC3E}">
        <p14:creationId xmlns:p14="http://schemas.microsoft.com/office/powerpoint/2010/main" val="4216269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6AC4-DD89-EB59-58AE-DE218BBDCF0D}"/>
              </a:ext>
            </a:extLst>
          </p:cNvPr>
          <p:cNvSpPr>
            <a:spLocks noGrp="1"/>
          </p:cNvSpPr>
          <p:nvPr>
            <p:ph type="title"/>
          </p:nvPr>
        </p:nvSpPr>
        <p:spPr/>
        <p:txBody>
          <a:bodyPr>
            <a:normAutofit/>
          </a:bodyPr>
          <a:lstStyle/>
          <a:p>
            <a:r>
              <a:rPr lang="en-US" sz="4200" dirty="0"/>
              <a:t>Intersection of Laws</a:t>
            </a:r>
          </a:p>
        </p:txBody>
      </p:sp>
      <p:grpSp>
        <p:nvGrpSpPr>
          <p:cNvPr id="5" name="Group 4">
            <a:extLst>
              <a:ext uri="{FF2B5EF4-FFF2-40B4-BE49-F238E27FC236}">
                <a16:creationId xmlns:a16="http://schemas.microsoft.com/office/drawing/2014/main" id="{490F2517-B84D-5576-02FE-C0046758898B}"/>
              </a:ext>
            </a:extLst>
          </p:cNvPr>
          <p:cNvGrpSpPr/>
          <p:nvPr/>
        </p:nvGrpSpPr>
        <p:grpSpPr>
          <a:xfrm>
            <a:off x="361951" y="1304925"/>
            <a:ext cx="11534774" cy="5153030"/>
            <a:chOff x="838200" y="1622673"/>
            <a:chExt cx="10515600" cy="4836452"/>
          </a:xfrm>
        </p:grpSpPr>
        <p:sp>
          <p:nvSpPr>
            <p:cNvPr id="6" name="Freeform: Shape 5">
              <a:extLst>
                <a:ext uri="{FF2B5EF4-FFF2-40B4-BE49-F238E27FC236}">
                  <a16:creationId xmlns:a16="http://schemas.microsoft.com/office/drawing/2014/main" id="{0EEFA612-5C67-A146-BDAC-2D1C7AD3540E}"/>
                </a:ext>
              </a:extLst>
            </p:cNvPr>
            <p:cNvSpPr/>
            <p:nvPr/>
          </p:nvSpPr>
          <p:spPr>
            <a:xfrm>
              <a:off x="838200" y="2284219"/>
              <a:ext cx="5231635" cy="3422084"/>
            </a:xfrm>
            <a:custGeom>
              <a:avLst/>
              <a:gdLst>
                <a:gd name="connsiteX0" fmla="*/ 331977 w 3258787"/>
                <a:gd name="connsiteY0" fmla="*/ 0 h 1991464"/>
                <a:gd name="connsiteX1" fmla="*/ 2926810 w 3258787"/>
                <a:gd name="connsiteY1" fmla="*/ 0 h 1991464"/>
                <a:gd name="connsiteX2" fmla="*/ 3258787 w 3258787"/>
                <a:gd name="connsiteY2" fmla="*/ 331977 h 1991464"/>
                <a:gd name="connsiteX3" fmla="*/ 3258787 w 3258787"/>
                <a:gd name="connsiteY3" fmla="*/ 1991464 h 1991464"/>
                <a:gd name="connsiteX4" fmla="*/ 3258787 w 3258787"/>
                <a:gd name="connsiteY4" fmla="*/ 1991464 h 1991464"/>
                <a:gd name="connsiteX5" fmla="*/ 0 w 3258787"/>
                <a:gd name="connsiteY5" fmla="*/ 1991464 h 1991464"/>
                <a:gd name="connsiteX6" fmla="*/ 0 w 3258787"/>
                <a:gd name="connsiteY6" fmla="*/ 1991464 h 1991464"/>
                <a:gd name="connsiteX7" fmla="*/ 0 w 3258787"/>
                <a:gd name="connsiteY7" fmla="*/ 331977 h 1991464"/>
                <a:gd name="connsiteX8" fmla="*/ 331977 w 3258787"/>
                <a:gd name="connsiteY8" fmla="*/ 0 h 199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787" h="1991464">
                  <a:moveTo>
                    <a:pt x="1" y="1788591"/>
                  </a:moveTo>
                  <a:lnTo>
                    <a:pt x="1" y="202873"/>
                  </a:lnTo>
                  <a:cubicBezTo>
                    <a:pt x="1" y="90830"/>
                    <a:pt x="243217" y="0"/>
                    <a:pt x="543240" y="0"/>
                  </a:cubicBezTo>
                  <a:lnTo>
                    <a:pt x="3258786" y="0"/>
                  </a:lnTo>
                  <a:lnTo>
                    <a:pt x="3258786" y="0"/>
                  </a:lnTo>
                  <a:lnTo>
                    <a:pt x="3258786" y="1991464"/>
                  </a:lnTo>
                  <a:lnTo>
                    <a:pt x="3258786" y="1991464"/>
                  </a:lnTo>
                  <a:lnTo>
                    <a:pt x="543240" y="1991464"/>
                  </a:lnTo>
                  <a:cubicBezTo>
                    <a:pt x="243217" y="1991464"/>
                    <a:pt x="1" y="1900634"/>
                    <a:pt x="1" y="1788591"/>
                  </a:cubicBezTo>
                  <a:close/>
                </a:path>
              </a:pathLst>
            </a:cu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150574" tIns="186134" rIns="80010" bIns="186133" numCol="1" spcCol="1270" anchor="ctr" anchorCtr="0">
              <a:noAutofit/>
            </a:bodyPr>
            <a:lstStyle/>
            <a:p>
              <a:pPr marL="514350" lvl="1" indent="-285750" defTabSz="622300">
                <a:lnSpc>
                  <a:spcPts val="2600"/>
                </a:lnSpc>
                <a:spcBef>
                  <a:spcPct val="0"/>
                </a:spcBef>
                <a:spcAft>
                  <a:spcPts val="900"/>
                </a:spcAft>
                <a:buFont typeface="Arial" panose="020B0604020202020204" pitchFamily="34" charset="0"/>
                <a:buChar char="•"/>
              </a:pPr>
              <a:r>
                <a:rPr lang="en-US" sz="2400" dirty="0">
                  <a:solidFill>
                    <a:schemeClr val="bg2"/>
                  </a:solidFill>
                </a:rPr>
                <a:t>Workers Compensation</a:t>
              </a:r>
              <a:endParaRPr lang="en-US" sz="2400" kern="1200" dirty="0">
                <a:solidFill>
                  <a:schemeClr val="bg2"/>
                </a:solidFill>
              </a:endParaRPr>
            </a:p>
            <a:p>
              <a:pPr marL="514350" lvl="1" indent="-285750" defTabSz="622300">
                <a:lnSpc>
                  <a:spcPts val="2600"/>
                </a:lnSpc>
                <a:spcBef>
                  <a:spcPct val="0"/>
                </a:spcBef>
                <a:spcAft>
                  <a:spcPts val="900"/>
                </a:spcAft>
                <a:buFont typeface="Arial" panose="020B0604020202020204" pitchFamily="34" charset="0"/>
                <a:buChar char="•"/>
              </a:pPr>
              <a:r>
                <a:rPr lang="en-US" sz="2400" kern="1200" dirty="0">
                  <a:solidFill>
                    <a:schemeClr val="bg2"/>
                  </a:solidFill>
                </a:rPr>
                <a:t>Privacy laws </a:t>
              </a:r>
            </a:p>
            <a:p>
              <a:pPr marL="514350" lvl="1" indent="-285750" defTabSz="622300">
                <a:lnSpc>
                  <a:spcPts val="2600"/>
                </a:lnSpc>
                <a:spcBef>
                  <a:spcPct val="0"/>
                </a:spcBef>
                <a:spcAft>
                  <a:spcPts val="900"/>
                </a:spcAft>
                <a:buFont typeface="Arial" panose="020B0604020202020204" pitchFamily="34" charset="0"/>
                <a:buChar char="•"/>
              </a:pPr>
              <a:r>
                <a:rPr lang="en-US" sz="2400" kern="1200" dirty="0">
                  <a:solidFill>
                    <a:schemeClr val="bg2"/>
                  </a:solidFill>
                </a:rPr>
                <a:t>The ADA and related state laws</a:t>
              </a:r>
            </a:p>
            <a:p>
              <a:pPr marL="514350" lvl="1" indent="-285750" defTabSz="622300">
                <a:lnSpc>
                  <a:spcPts val="2600"/>
                </a:lnSpc>
                <a:spcBef>
                  <a:spcPct val="0"/>
                </a:spcBef>
                <a:spcAft>
                  <a:spcPts val="900"/>
                </a:spcAft>
                <a:buFont typeface="Arial" panose="020B0604020202020204" pitchFamily="34" charset="0"/>
                <a:buChar char="•"/>
              </a:pPr>
              <a:r>
                <a:rPr lang="en-US" sz="2400" kern="1200" dirty="0">
                  <a:solidFill>
                    <a:schemeClr val="bg2"/>
                  </a:solidFill>
                </a:rPr>
                <a:t>Other discrimination issues </a:t>
              </a:r>
            </a:p>
            <a:p>
              <a:pPr marL="514350" lvl="1" indent="-285750" defTabSz="622300">
                <a:lnSpc>
                  <a:spcPts val="2600"/>
                </a:lnSpc>
                <a:spcBef>
                  <a:spcPct val="0"/>
                </a:spcBef>
                <a:spcAft>
                  <a:spcPts val="900"/>
                </a:spcAft>
                <a:buFont typeface="Arial" panose="020B0604020202020204" pitchFamily="34" charset="0"/>
                <a:buChar char="•"/>
              </a:pPr>
              <a:r>
                <a:rPr lang="en-US" sz="2400" kern="1200" dirty="0">
                  <a:solidFill>
                    <a:schemeClr val="bg2"/>
                  </a:solidFill>
                </a:rPr>
                <a:t>Premises liability </a:t>
              </a:r>
            </a:p>
            <a:p>
              <a:pPr marL="514350" lvl="1" indent="-285750" defTabSz="622300">
                <a:lnSpc>
                  <a:spcPts val="2600"/>
                </a:lnSpc>
                <a:spcBef>
                  <a:spcPct val="0"/>
                </a:spcBef>
                <a:spcAft>
                  <a:spcPts val="900"/>
                </a:spcAft>
                <a:buFont typeface="Arial" panose="020B0604020202020204" pitchFamily="34" charset="0"/>
                <a:buChar char="•"/>
              </a:pPr>
              <a:r>
                <a:rPr lang="en-US" sz="2400" kern="1200" spc="-60" dirty="0">
                  <a:solidFill>
                    <a:schemeClr val="bg2"/>
                  </a:solidFill>
                </a:rPr>
                <a:t>Negligent hiring, supervision and retention </a:t>
              </a:r>
            </a:p>
            <a:p>
              <a:pPr marL="514350" lvl="1" indent="-285750" defTabSz="622300">
                <a:lnSpc>
                  <a:spcPts val="2600"/>
                </a:lnSpc>
                <a:spcBef>
                  <a:spcPct val="0"/>
                </a:spcBef>
                <a:spcAft>
                  <a:spcPts val="900"/>
                </a:spcAft>
                <a:buFont typeface="Arial" panose="020B0604020202020204" pitchFamily="34" charset="0"/>
                <a:buChar char="•"/>
              </a:pPr>
              <a:r>
                <a:rPr lang="en-US" sz="2400" kern="1200" dirty="0">
                  <a:solidFill>
                    <a:schemeClr val="bg2"/>
                  </a:solidFill>
                </a:rPr>
                <a:t>Accommodation for domestic </a:t>
              </a:r>
              <a:br>
                <a:rPr lang="en-US" sz="2400" kern="1200" dirty="0">
                  <a:solidFill>
                    <a:schemeClr val="bg2"/>
                  </a:solidFill>
                </a:rPr>
              </a:br>
              <a:r>
                <a:rPr lang="en-US" sz="2400" kern="1200" dirty="0">
                  <a:solidFill>
                    <a:schemeClr val="bg2"/>
                  </a:solidFill>
                </a:rPr>
                <a:t>violence victims </a:t>
              </a:r>
              <a:endParaRPr lang="en-US" sz="2400" kern="1200" dirty="0"/>
            </a:p>
          </p:txBody>
        </p:sp>
        <p:sp>
          <p:nvSpPr>
            <p:cNvPr id="7" name="Freeform: Shape 6">
              <a:extLst>
                <a:ext uri="{FF2B5EF4-FFF2-40B4-BE49-F238E27FC236}">
                  <a16:creationId xmlns:a16="http://schemas.microsoft.com/office/drawing/2014/main" id="{67C63F9C-6E4E-002A-9C3D-EE377407F4A1}"/>
                </a:ext>
              </a:extLst>
            </p:cNvPr>
            <p:cNvSpPr/>
            <p:nvPr/>
          </p:nvSpPr>
          <p:spPr>
            <a:xfrm>
              <a:off x="6160263" y="2284219"/>
              <a:ext cx="5193537" cy="3422084"/>
            </a:xfrm>
            <a:custGeom>
              <a:avLst/>
              <a:gdLst>
                <a:gd name="connsiteX0" fmla="*/ 331977 w 3258787"/>
                <a:gd name="connsiteY0" fmla="*/ 0 h 1991464"/>
                <a:gd name="connsiteX1" fmla="*/ 2926810 w 3258787"/>
                <a:gd name="connsiteY1" fmla="*/ 0 h 1991464"/>
                <a:gd name="connsiteX2" fmla="*/ 3258787 w 3258787"/>
                <a:gd name="connsiteY2" fmla="*/ 331977 h 1991464"/>
                <a:gd name="connsiteX3" fmla="*/ 3258787 w 3258787"/>
                <a:gd name="connsiteY3" fmla="*/ 1991464 h 1991464"/>
                <a:gd name="connsiteX4" fmla="*/ 3258787 w 3258787"/>
                <a:gd name="connsiteY4" fmla="*/ 1991464 h 1991464"/>
                <a:gd name="connsiteX5" fmla="*/ 0 w 3258787"/>
                <a:gd name="connsiteY5" fmla="*/ 1991464 h 1991464"/>
                <a:gd name="connsiteX6" fmla="*/ 0 w 3258787"/>
                <a:gd name="connsiteY6" fmla="*/ 1991464 h 1991464"/>
                <a:gd name="connsiteX7" fmla="*/ 0 w 3258787"/>
                <a:gd name="connsiteY7" fmla="*/ 331977 h 1991464"/>
                <a:gd name="connsiteX8" fmla="*/ 331977 w 3258787"/>
                <a:gd name="connsiteY8" fmla="*/ 0 h 199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787" h="1991464">
                  <a:moveTo>
                    <a:pt x="3258786" y="202873"/>
                  </a:moveTo>
                  <a:lnTo>
                    <a:pt x="3258786" y="1788591"/>
                  </a:lnTo>
                  <a:cubicBezTo>
                    <a:pt x="3258786" y="1900634"/>
                    <a:pt x="3015570" y="1991464"/>
                    <a:pt x="2715547" y="1991464"/>
                  </a:cubicBezTo>
                  <a:lnTo>
                    <a:pt x="1" y="1991464"/>
                  </a:lnTo>
                  <a:lnTo>
                    <a:pt x="1" y="1991464"/>
                  </a:lnTo>
                  <a:lnTo>
                    <a:pt x="1" y="0"/>
                  </a:lnTo>
                  <a:lnTo>
                    <a:pt x="1" y="0"/>
                  </a:lnTo>
                  <a:lnTo>
                    <a:pt x="2715547" y="0"/>
                  </a:lnTo>
                  <a:cubicBezTo>
                    <a:pt x="3015570" y="0"/>
                    <a:pt x="3258786" y="90830"/>
                    <a:pt x="3258786" y="202873"/>
                  </a:cubicBezTo>
                  <a:close/>
                </a:path>
              </a:pathLst>
            </a:cu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spcFirstLastPara="0" vert="horz" wrap="square" lIns="80011" tIns="186134" rIns="150573" bIns="186133" numCol="1" spcCol="1270" anchor="ctr" anchorCtr="0">
              <a:noAutofit/>
            </a:bodyPr>
            <a:lstStyle/>
            <a:p>
              <a:pPr marL="685800" lvl="1" indent="-342900" defTabSz="622300">
                <a:lnSpc>
                  <a:spcPts val="2700"/>
                </a:lnSpc>
                <a:spcBef>
                  <a:spcPct val="0"/>
                </a:spcBef>
                <a:spcAft>
                  <a:spcPts val="1400"/>
                </a:spcAft>
                <a:buFont typeface="Arial" panose="020B0604020202020204" pitchFamily="34" charset="0"/>
                <a:buChar char="•"/>
              </a:pPr>
              <a:r>
                <a:rPr lang="en-US" sz="2400" kern="1200" dirty="0">
                  <a:solidFill>
                    <a:schemeClr val="bg2"/>
                  </a:solidFill>
                </a:rPr>
                <a:t>Privilege and confidentiality </a:t>
              </a:r>
            </a:p>
            <a:p>
              <a:pPr marL="685800" lvl="1" indent="-342900" defTabSz="622300">
                <a:lnSpc>
                  <a:spcPts val="2700"/>
                </a:lnSpc>
                <a:spcBef>
                  <a:spcPct val="0"/>
                </a:spcBef>
                <a:spcAft>
                  <a:spcPts val="1400"/>
                </a:spcAft>
                <a:buFont typeface="Arial" panose="020B0604020202020204" pitchFamily="34" charset="0"/>
                <a:buChar char="•"/>
              </a:pPr>
              <a:r>
                <a:rPr lang="en-US" sz="2400" kern="1200" dirty="0">
                  <a:solidFill>
                    <a:schemeClr val="bg2"/>
                  </a:solidFill>
                </a:rPr>
                <a:t>Temporary restraining orders (TROs) and injunctions</a:t>
              </a:r>
            </a:p>
            <a:p>
              <a:pPr marL="685800" lvl="1" indent="-342900" defTabSz="622300">
                <a:lnSpc>
                  <a:spcPts val="2700"/>
                </a:lnSpc>
                <a:spcBef>
                  <a:spcPct val="0"/>
                </a:spcBef>
                <a:spcAft>
                  <a:spcPts val="1400"/>
                </a:spcAft>
                <a:buFont typeface="Arial" panose="020B0604020202020204" pitchFamily="34" charset="0"/>
                <a:buChar char="•"/>
              </a:pPr>
              <a:r>
                <a:rPr lang="en-US" sz="2400" kern="1200" dirty="0">
                  <a:solidFill>
                    <a:schemeClr val="bg2"/>
                  </a:solidFill>
                </a:rPr>
                <a:t>Employee searches (physical</a:t>
              </a:r>
              <a:br>
                <a:rPr lang="en-US" sz="2400" kern="1200" dirty="0">
                  <a:solidFill>
                    <a:schemeClr val="bg2"/>
                  </a:solidFill>
                </a:rPr>
              </a:br>
              <a:r>
                <a:rPr lang="en-US" sz="2400" kern="1200" dirty="0">
                  <a:solidFill>
                    <a:schemeClr val="bg2"/>
                  </a:solidFill>
                </a:rPr>
                <a:t>and electronic) </a:t>
              </a:r>
            </a:p>
            <a:p>
              <a:pPr marL="685800" lvl="1" indent="-342900" defTabSz="622300">
                <a:lnSpc>
                  <a:spcPts val="2700"/>
                </a:lnSpc>
                <a:spcBef>
                  <a:spcPct val="0"/>
                </a:spcBef>
                <a:spcAft>
                  <a:spcPts val="1400"/>
                </a:spcAft>
                <a:buFont typeface="Arial" panose="020B0604020202020204" pitchFamily="34" charset="0"/>
                <a:buChar char="•"/>
              </a:pPr>
              <a:r>
                <a:rPr lang="en-US" sz="2400" kern="1200" dirty="0">
                  <a:solidFill>
                    <a:schemeClr val="bg2"/>
                  </a:solidFill>
                </a:rPr>
                <a:t>Public records search</a:t>
              </a:r>
              <a:endParaRPr lang="en-US" sz="2400" kern="1200" dirty="0"/>
            </a:p>
          </p:txBody>
        </p:sp>
        <p:sp>
          <p:nvSpPr>
            <p:cNvPr id="8" name="Arrow: Circular 7">
              <a:extLst>
                <a:ext uri="{FF2B5EF4-FFF2-40B4-BE49-F238E27FC236}">
                  <a16:creationId xmlns:a16="http://schemas.microsoft.com/office/drawing/2014/main" id="{8EF7665C-616B-1AAD-199A-D36CE5EB097B}"/>
                </a:ext>
              </a:extLst>
            </p:cNvPr>
            <p:cNvSpPr/>
            <p:nvPr/>
          </p:nvSpPr>
          <p:spPr>
            <a:xfrm>
              <a:off x="5073899" y="1622673"/>
              <a:ext cx="2081893" cy="2081791"/>
            </a:xfrm>
            <a:prstGeom prst="circularArrow">
              <a:avLst>
                <a:gd name="adj1" fmla="val 12500"/>
                <a:gd name="adj2" fmla="val 1142322"/>
                <a:gd name="adj3" fmla="val 20457678"/>
                <a:gd name="adj4" fmla="val 10800000"/>
                <a:gd name="adj5" fmla="val 125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sp>
          <p:nvSpPr>
            <p:cNvPr id="9" name="Arrow: Circular 8">
              <a:extLst>
                <a:ext uri="{FF2B5EF4-FFF2-40B4-BE49-F238E27FC236}">
                  <a16:creationId xmlns:a16="http://schemas.microsoft.com/office/drawing/2014/main" id="{604DF498-E427-B03D-ADBD-BE09691B0F57}"/>
                </a:ext>
              </a:extLst>
            </p:cNvPr>
            <p:cNvSpPr/>
            <p:nvPr/>
          </p:nvSpPr>
          <p:spPr>
            <a:xfrm rot="10800000">
              <a:off x="5073899" y="4224163"/>
              <a:ext cx="2081893" cy="2234962"/>
            </a:xfrm>
            <a:prstGeom prst="circularArrow">
              <a:avLst>
                <a:gd name="adj1" fmla="val 12500"/>
                <a:gd name="adj2" fmla="val 1142322"/>
                <a:gd name="adj3" fmla="val 20457678"/>
                <a:gd name="adj4" fmla="val 10800000"/>
                <a:gd name="adj5" fmla="val 12500"/>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dirty="0"/>
            </a:p>
          </p:txBody>
        </p:sp>
      </p:grpSp>
    </p:spTree>
    <p:extLst>
      <p:ext uri="{BB962C8B-B14F-4D97-AF65-F5344CB8AC3E}">
        <p14:creationId xmlns:p14="http://schemas.microsoft.com/office/powerpoint/2010/main" val="3469797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646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6698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453DC-B4B5-8AD5-579F-4C186EB32809}"/>
              </a:ext>
            </a:extLst>
          </p:cNvPr>
          <p:cNvSpPr>
            <a:spLocks noGrp="1"/>
          </p:cNvSpPr>
          <p:nvPr>
            <p:ph type="title"/>
          </p:nvPr>
        </p:nvSpPr>
        <p:spPr/>
        <p:txBody>
          <a:bodyPr/>
          <a:lstStyle/>
          <a:p>
            <a:r>
              <a:rPr lang="en-US" dirty="0"/>
              <a:t>Check Out Our Blogs</a:t>
            </a:r>
          </a:p>
        </p:txBody>
      </p:sp>
      <p:pic>
        <p:nvPicPr>
          <p:cNvPr id="3" name="Picture 2">
            <a:extLst>
              <a:ext uri="{FF2B5EF4-FFF2-40B4-BE49-F238E27FC236}">
                <a16:creationId xmlns:a16="http://schemas.microsoft.com/office/drawing/2014/main" id="{C3B79B8F-6134-1496-2A74-E97F8642C2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6603" y="1537140"/>
            <a:ext cx="11238794" cy="4939859"/>
          </a:xfrm>
          <a:prstGeom prst="rect">
            <a:avLst/>
          </a:prstGeom>
        </p:spPr>
      </p:pic>
      <p:sp>
        <p:nvSpPr>
          <p:cNvPr id="5" name="Rectangle 4">
            <a:extLst>
              <a:ext uri="{FF2B5EF4-FFF2-40B4-BE49-F238E27FC236}">
                <a16:creationId xmlns:a16="http://schemas.microsoft.com/office/drawing/2014/main" id="{06D36404-064A-F6D8-BC0C-758BEFE31563}"/>
              </a:ext>
            </a:extLst>
          </p:cNvPr>
          <p:cNvSpPr/>
          <p:nvPr/>
        </p:nvSpPr>
        <p:spPr>
          <a:xfrm>
            <a:off x="476600" y="2237961"/>
            <a:ext cx="5368359" cy="8814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05EBE7-BA10-753D-8C2E-21C486EF9980}"/>
              </a:ext>
            </a:extLst>
          </p:cNvPr>
          <p:cNvSpPr/>
          <p:nvPr/>
        </p:nvSpPr>
        <p:spPr>
          <a:xfrm>
            <a:off x="476602" y="4854142"/>
            <a:ext cx="5405213" cy="8814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1537F2-5C43-9FCC-828B-5210F7D8F19C}"/>
              </a:ext>
            </a:extLst>
          </p:cNvPr>
          <p:cNvSpPr/>
          <p:nvPr/>
        </p:nvSpPr>
        <p:spPr>
          <a:xfrm>
            <a:off x="6310182" y="4854142"/>
            <a:ext cx="5405214" cy="8814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7555FAE-FEA1-2E62-8570-E9E172AC7A91}"/>
              </a:ext>
            </a:extLst>
          </p:cNvPr>
          <p:cNvSpPr txBox="1"/>
          <p:nvPr/>
        </p:nvSpPr>
        <p:spPr>
          <a:xfrm>
            <a:off x="476268" y="2386297"/>
            <a:ext cx="5368691" cy="584775"/>
          </a:xfrm>
          <a:prstGeom prst="rect">
            <a:avLst/>
          </a:prstGeom>
          <a:noFill/>
        </p:spPr>
        <p:txBody>
          <a:bodyPr wrap="square" rtlCol="0">
            <a:spAutoFit/>
          </a:bodyPr>
          <a:lstStyle/>
          <a:p>
            <a:pPr algn="ctr"/>
            <a:r>
              <a:rPr lang="en-US" sz="3200" dirty="0">
                <a:solidFill>
                  <a:schemeClr val="bg1"/>
                </a:solidFill>
                <a:latin typeface="Impact" panose="020B0806030902050204" pitchFamily="34" charset="0"/>
              </a:rPr>
              <a:t>the</a:t>
            </a:r>
            <a:r>
              <a:rPr lang="en-US" sz="3200" dirty="0">
                <a:latin typeface="Impact" panose="020B0806030902050204" pitchFamily="34" charset="0"/>
              </a:rPr>
              <a:t> </a:t>
            </a:r>
            <a:r>
              <a:rPr lang="en-US" sz="3200" dirty="0">
                <a:solidFill>
                  <a:srgbClr val="F28411"/>
                </a:solidFill>
                <a:latin typeface="Impact" panose="020B0806030902050204" pitchFamily="34" charset="0"/>
              </a:rPr>
              <a:t>OSHA</a:t>
            </a:r>
            <a:r>
              <a:rPr lang="en-US" sz="3200" dirty="0">
                <a:latin typeface="Impact" panose="020B0806030902050204" pitchFamily="34" charset="0"/>
              </a:rPr>
              <a:t> </a:t>
            </a:r>
            <a:r>
              <a:rPr lang="en-US" sz="3200" dirty="0">
                <a:solidFill>
                  <a:schemeClr val="bg1"/>
                </a:solidFill>
                <a:latin typeface="Impact" panose="020B0806030902050204" pitchFamily="34" charset="0"/>
              </a:rPr>
              <a:t>Defense report</a:t>
            </a:r>
          </a:p>
        </p:txBody>
      </p:sp>
      <p:sp>
        <p:nvSpPr>
          <p:cNvPr id="11" name="TextBox 10">
            <a:extLst>
              <a:ext uri="{FF2B5EF4-FFF2-40B4-BE49-F238E27FC236}">
                <a16:creationId xmlns:a16="http://schemas.microsoft.com/office/drawing/2014/main" id="{1BC8D1A3-52F6-EA71-5086-C3FFA9DFB58E}"/>
              </a:ext>
            </a:extLst>
          </p:cNvPr>
          <p:cNvSpPr txBox="1"/>
          <p:nvPr/>
        </p:nvSpPr>
        <p:spPr>
          <a:xfrm>
            <a:off x="476601" y="4999485"/>
            <a:ext cx="5405214" cy="584775"/>
          </a:xfrm>
          <a:prstGeom prst="rect">
            <a:avLst/>
          </a:prstGeom>
          <a:noFill/>
        </p:spPr>
        <p:txBody>
          <a:bodyPr wrap="square" rtlCol="0">
            <a:spAutoFit/>
          </a:bodyPr>
          <a:lstStyle/>
          <a:p>
            <a:pPr algn="ctr"/>
            <a:r>
              <a:rPr lang="en-US" sz="3200" spc="-30" baseline="0" dirty="0">
                <a:solidFill>
                  <a:schemeClr val="bg1"/>
                </a:solidFill>
                <a:latin typeface="Impact" panose="020B0806030902050204" pitchFamily="34" charset="0"/>
              </a:rPr>
              <a:t>the </a:t>
            </a:r>
            <a:r>
              <a:rPr lang="en-US" sz="3200" spc="-30" baseline="0" dirty="0">
                <a:solidFill>
                  <a:srgbClr val="F28411"/>
                </a:solidFill>
                <a:latin typeface="Impact" panose="020B0806030902050204" pitchFamily="34" charset="0"/>
              </a:rPr>
              <a:t>CAL/OSHA</a:t>
            </a:r>
            <a:r>
              <a:rPr lang="en-US" sz="3200" spc="-30" baseline="0" dirty="0">
                <a:latin typeface="Impact" panose="020B0806030902050204" pitchFamily="34" charset="0"/>
              </a:rPr>
              <a:t> </a:t>
            </a:r>
            <a:r>
              <a:rPr lang="en-US" sz="3200" spc="-30" baseline="0" dirty="0">
                <a:solidFill>
                  <a:schemeClr val="bg1"/>
                </a:solidFill>
                <a:latin typeface="Impact" panose="020B0806030902050204" pitchFamily="34" charset="0"/>
              </a:rPr>
              <a:t>Defense report</a:t>
            </a:r>
          </a:p>
        </p:txBody>
      </p:sp>
      <p:sp>
        <p:nvSpPr>
          <p:cNvPr id="12" name="TextBox 11">
            <a:extLst>
              <a:ext uri="{FF2B5EF4-FFF2-40B4-BE49-F238E27FC236}">
                <a16:creationId xmlns:a16="http://schemas.microsoft.com/office/drawing/2014/main" id="{2B8A1259-1AE1-A17F-296D-0F3C9CE8C55D}"/>
              </a:ext>
            </a:extLst>
          </p:cNvPr>
          <p:cNvSpPr txBox="1"/>
          <p:nvPr/>
        </p:nvSpPr>
        <p:spPr>
          <a:xfrm>
            <a:off x="6331263" y="4968708"/>
            <a:ext cx="5384134" cy="646331"/>
          </a:xfrm>
          <a:prstGeom prst="rect">
            <a:avLst/>
          </a:prstGeom>
          <a:noFill/>
        </p:spPr>
        <p:txBody>
          <a:bodyPr wrap="square" rtlCol="0">
            <a:spAutoFit/>
          </a:bodyPr>
          <a:lstStyle/>
          <a:p>
            <a:pPr algn="ctr"/>
            <a:r>
              <a:rPr lang="en-US" sz="3600" spc="0" baseline="0" dirty="0">
                <a:solidFill>
                  <a:schemeClr val="bg1"/>
                </a:solidFill>
                <a:latin typeface="Impact" panose="020B0806030902050204" pitchFamily="34" charset="0"/>
              </a:rPr>
              <a:t>the</a:t>
            </a:r>
            <a:r>
              <a:rPr lang="en-US" sz="3600" spc="0" baseline="0" dirty="0">
                <a:latin typeface="Impact" panose="020B0806030902050204" pitchFamily="34" charset="0"/>
              </a:rPr>
              <a:t> </a:t>
            </a:r>
            <a:r>
              <a:rPr lang="en-US" sz="3600" spc="0" baseline="0" dirty="0">
                <a:solidFill>
                  <a:srgbClr val="F28411"/>
                </a:solidFill>
                <a:latin typeface="Impact" panose="020B0806030902050204" pitchFamily="34" charset="0"/>
              </a:rPr>
              <a:t>MSHA</a:t>
            </a:r>
            <a:r>
              <a:rPr lang="en-US" sz="3600" spc="0" baseline="0" dirty="0">
                <a:latin typeface="Impact" panose="020B0806030902050204" pitchFamily="34" charset="0"/>
              </a:rPr>
              <a:t> </a:t>
            </a:r>
            <a:r>
              <a:rPr lang="en-US" sz="3600" spc="0" baseline="0" dirty="0">
                <a:solidFill>
                  <a:schemeClr val="bg1"/>
                </a:solidFill>
                <a:latin typeface="Impact" panose="020B0806030902050204" pitchFamily="34" charset="0"/>
              </a:rPr>
              <a:t>Defense report</a:t>
            </a:r>
          </a:p>
        </p:txBody>
      </p:sp>
      <p:sp>
        <p:nvSpPr>
          <p:cNvPr id="13" name="Rectangle 12">
            <a:extLst>
              <a:ext uri="{FF2B5EF4-FFF2-40B4-BE49-F238E27FC236}">
                <a16:creationId xmlns:a16="http://schemas.microsoft.com/office/drawing/2014/main" id="{86B753A0-5006-9AE3-B0B6-B43494AD7B10}"/>
              </a:ext>
            </a:extLst>
          </p:cNvPr>
          <p:cNvSpPr/>
          <p:nvPr/>
        </p:nvSpPr>
        <p:spPr>
          <a:xfrm>
            <a:off x="6310180" y="2252881"/>
            <a:ext cx="5405215" cy="8814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C474896-94C8-5834-52C4-FF0488662052}"/>
              </a:ext>
            </a:extLst>
          </p:cNvPr>
          <p:cNvSpPr txBox="1"/>
          <p:nvPr/>
        </p:nvSpPr>
        <p:spPr>
          <a:xfrm>
            <a:off x="6310182" y="2386298"/>
            <a:ext cx="5405213" cy="584775"/>
          </a:xfrm>
          <a:prstGeom prst="rect">
            <a:avLst/>
          </a:prstGeom>
          <a:noFill/>
        </p:spPr>
        <p:txBody>
          <a:bodyPr wrap="square" rtlCol="0">
            <a:spAutoFit/>
          </a:bodyPr>
          <a:lstStyle/>
          <a:p>
            <a:pPr algn="ctr"/>
            <a:r>
              <a:rPr lang="en-US" sz="3200" spc="0" baseline="0" dirty="0">
                <a:solidFill>
                  <a:schemeClr val="bg1"/>
                </a:solidFill>
                <a:latin typeface="Impact" panose="020B0806030902050204" pitchFamily="34" charset="0"/>
              </a:rPr>
              <a:t>the</a:t>
            </a:r>
            <a:r>
              <a:rPr lang="en-US" sz="3200" spc="0" baseline="0" dirty="0">
                <a:latin typeface="Impact" panose="020B0806030902050204" pitchFamily="34" charset="0"/>
              </a:rPr>
              <a:t> </a:t>
            </a:r>
            <a:r>
              <a:rPr lang="en-US" sz="3200" spc="0" baseline="0" dirty="0">
                <a:solidFill>
                  <a:srgbClr val="F28411"/>
                </a:solidFill>
                <a:latin typeface="Impact" panose="020B0806030902050204" pitchFamily="34" charset="0"/>
              </a:rPr>
              <a:t>EMPLOYER</a:t>
            </a:r>
            <a:r>
              <a:rPr lang="en-US" sz="3200" spc="0" baseline="0" dirty="0">
                <a:latin typeface="Impact" panose="020B0806030902050204" pitchFamily="34" charset="0"/>
              </a:rPr>
              <a:t> </a:t>
            </a:r>
            <a:r>
              <a:rPr lang="en-US" sz="3200" spc="0" baseline="0" dirty="0">
                <a:solidFill>
                  <a:schemeClr val="bg1"/>
                </a:solidFill>
                <a:latin typeface="Impact" panose="020B0806030902050204" pitchFamily="34" charset="0"/>
              </a:rPr>
              <a:t>Defense report</a:t>
            </a:r>
          </a:p>
        </p:txBody>
      </p:sp>
    </p:spTree>
    <p:extLst>
      <p:ext uri="{BB962C8B-B14F-4D97-AF65-F5344CB8AC3E}">
        <p14:creationId xmlns:p14="http://schemas.microsoft.com/office/powerpoint/2010/main" val="31322033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F1F6-DF96-7F49-B6AA-95E11BEC2A8D}"/>
              </a:ext>
            </a:extLst>
          </p:cNvPr>
          <p:cNvSpPr>
            <a:spLocks noGrp="1"/>
          </p:cNvSpPr>
          <p:nvPr>
            <p:ph type="title"/>
          </p:nvPr>
        </p:nvSpPr>
        <p:spPr/>
        <p:txBody>
          <a:bodyPr/>
          <a:lstStyle/>
          <a:p>
            <a:r>
              <a:rPr lang="en-US" dirty="0"/>
              <a:t>Let’s Keep in Touch - Join Our Mailing List!</a:t>
            </a:r>
          </a:p>
        </p:txBody>
      </p:sp>
      <p:sp>
        <p:nvSpPr>
          <p:cNvPr id="3" name="Content Placeholder 2">
            <a:extLst>
              <a:ext uri="{FF2B5EF4-FFF2-40B4-BE49-F238E27FC236}">
                <a16:creationId xmlns:a16="http://schemas.microsoft.com/office/drawing/2014/main" id="{871DA66C-FA54-3B42-1C05-F4E6F973EF5B}"/>
              </a:ext>
            </a:extLst>
          </p:cNvPr>
          <p:cNvSpPr>
            <a:spLocks noGrp="1"/>
          </p:cNvSpPr>
          <p:nvPr>
            <p:ph idx="1"/>
          </p:nvPr>
        </p:nvSpPr>
        <p:spPr>
          <a:xfrm>
            <a:off x="122662" y="1600200"/>
            <a:ext cx="11577969" cy="4876799"/>
          </a:xfrm>
        </p:spPr>
        <p:txBody>
          <a:bodyPr>
            <a:noAutofit/>
          </a:bodyPr>
          <a:lstStyle/>
          <a:p>
            <a:pPr marL="803275" lvl="1" indent="-568325">
              <a:lnSpc>
                <a:spcPct val="120000"/>
              </a:lnSpc>
              <a:spcBef>
                <a:spcPts val="0"/>
              </a:spcBef>
              <a:spcAft>
                <a:spcPts val="600"/>
              </a:spcAft>
              <a:buClr>
                <a:schemeClr val="accent5"/>
              </a:buClr>
              <a:buSzPct val="150000"/>
              <a:buFont typeface="Wingdings" panose="05000000000000000000" pitchFamily="2" charset="2"/>
              <a:buChar char="ü"/>
            </a:pPr>
            <a:r>
              <a:rPr lang="en-US" sz="2400" spc="-20" dirty="0">
                <a:solidFill>
                  <a:schemeClr val="tx1">
                    <a:lumMod val="85000"/>
                    <a:lumOff val="15000"/>
                  </a:schemeClr>
                </a:solidFill>
              </a:rPr>
              <a:t>Credible insights and tips for trending legal issues affecting employers</a:t>
            </a:r>
          </a:p>
          <a:p>
            <a:pPr marL="803275" lvl="1" indent="-568325">
              <a:lnSpc>
                <a:spcPct val="120000"/>
              </a:lnSpc>
              <a:spcBef>
                <a:spcPts val="0"/>
              </a:spcBef>
              <a:spcAft>
                <a:spcPts val="600"/>
              </a:spcAft>
              <a:buClr>
                <a:schemeClr val="accent5"/>
              </a:buClr>
              <a:buSzPct val="150000"/>
              <a:buFont typeface="Wingdings" panose="05000000000000000000" pitchFamily="2" charset="2"/>
              <a:buChar char="ü"/>
            </a:pPr>
            <a:r>
              <a:rPr lang="en-US" sz="2400" spc="-20" dirty="0">
                <a:solidFill>
                  <a:schemeClr val="tx1">
                    <a:lumMod val="85000"/>
                    <a:lumOff val="15000"/>
                  </a:schemeClr>
                </a:solidFill>
              </a:rPr>
              <a:t>Advocacy opportunities to impact new rulemakings and regulations</a:t>
            </a:r>
          </a:p>
          <a:p>
            <a:pPr marL="803275" lvl="1" indent="-568325">
              <a:lnSpc>
                <a:spcPct val="120000"/>
              </a:lnSpc>
              <a:spcBef>
                <a:spcPts val="0"/>
              </a:spcBef>
              <a:spcAft>
                <a:spcPts val="600"/>
              </a:spcAft>
              <a:buClr>
                <a:schemeClr val="accent5"/>
              </a:buClr>
              <a:buSzPct val="150000"/>
              <a:buFont typeface="Wingdings" panose="05000000000000000000" pitchFamily="2" charset="2"/>
              <a:buChar char="ü"/>
            </a:pPr>
            <a:r>
              <a:rPr lang="en-US" sz="2400" dirty="0">
                <a:solidFill>
                  <a:schemeClr val="tx1">
                    <a:lumMod val="85000"/>
                    <a:lumOff val="15000"/>
                  </a:schemeClr>
                </a:solidFill>
              </a:rPr>
              <a:t>Discounts for special events and conferences</a:t>
            </a:r>
          </a:p>
          <a:p>
            <a:pPr marL="803275" lvl="1" indent="-568325">
              <a:lnSpc>
                <a:spcPct val="120000"/>
              </a:lnSpc>
              <a:spcBef>
                <a:spcPts val="0"/>
              </a:spcBef>
              <a:spcAft>
                <a:spcPts val="600"/>
              </a:spcAft>
              <a:buClr>
                <a:schemeClr val="accent5"/>
              </a:buClr>
              <a:buSzPct val="150000"/>
              <a:buFont typeface="Wingdings" panose="05000000000000000000" pitchFamily="2" charset="2"/>
              <a:buChar char="ü"/>
            </a:pPr>
            <a:r>
              <a:rPr lang="en-US" sz="2400" dirty="0">
                <a:solidFill>
                  <a:schemeClr val="tx1">
                    <a:lumMod val="85000"/>
                    <a:lumOff val="15000"/>
                  </a:schemeClr>
                </a:solidFill>
              </a:rPr>
              <a:t>Complimentary registration for our webinars</a:t>
            </a:r>
          </a:p>
          <a:p>
            <a:pPr marL="803275" lvl="1" indent="-568325">
              <a:lnSpc>
                <a:spcPct val="120000"/>
              </a:lnSpc>
              <a:spcBef>
                <a:spcPts val="0"/>
              </a:spcBef>
              <a:spcAft>
                <a:spcPts val="600"/>
              </a:spcAft>
              <a:buClr>
                <a:schemeClr val="accent5"/>
              </a:buClr>
              <a:buSzPct val="150000"/>
              <a:buFont typeface="Wingdings" panose="05000000000000000000" pitchFamily="2" charset="2"/>
              <a:buChar char="ü"/>
            </a:pPr>
            <a:r>
              <a:rPr lang="en-US" sz="2400" dirty="0">
                <a:solidFill>
                  <a:schemeClr val="tx1">
                    <a:lumMod val="85000"/>
                    <a:lumOff val="15000"/>
                  </a:schemeClr>
                </a:solidFill>
              </a:rPr>
              <a:t>Key highlights from our blogs</a:t>
            </a:r>
          </a:p>
          <a:p>
            <a:pPr marL="803275" lvl="1" indent="-568325">
              <a:lnSpc>
                <a:spcPct val="120000"/>
              </a:lnSpc>
              <a:spcBef>
                <a:spcPts val="0"/>
              </a:spcBef>
              <a:spcAft>
                <a:spcPts val="600"/>
              </a:spcAft>
              <a:buClr>
                <a:schemeClr val="accent5"/>
              </a:buClr>
              <a:buSzPct val="150000"/>
              <a:buFont typeface="Wingdings" panose="05000000000000000000" pitchFamily="2" charset="2"/>
              <a:buChar char="ü"/>
            </a:pPr>
            <a:r>
              <a:rPr lang="en-US" sz="2400" dirty="0">
                <a:solidFill>
                  <a:schemeClr val="tx1">
                    <a:lumMod val="85000"/>
                    <a:lumOff val="15000"/>
                  </a:schemeClr>
                </a:solidFill>
              </a:rPr>
              <a:t>Information about our exclusive products and services</a:t>
            </a:r>
          </a:p>
          <a:p>
            <a:pPr marL="1149350" lvl="2" indent="-346075">
              <a:lnSpc>
                <a:spcPct val="120000"/>
              </a:lnSpc>
              <a:spcBef>
                <a:spcPts val="0"/>
              </a:spcBef>
              <a:spcAft>
                <a:spcPts val="600"/>
              </a:spcAft>
              <a:buClr>
                <a:schemeClr val="accent5"/>
              </a:buClr>
              <a:buSzPct val="150000"/>
            </a:pPr>
            <a:r>
              <a:rPr lang="en-US" sz="2400" i="1" dirty="0">
                <a:solidFill>
                  <a:schemeClr val="tx1">
                    <a:lumMod val="85000"/>
                    <a:lumOff val="15000"/>
                  </a:schemeClr>
                </a:solidFill>
              </a:rPr>
              <a:t>Workplace Violence Prevention Compliance Solutions</a:t>
            </a:r>
          </a:p>
          <a:p>
            <a:pPr marL="1149350" lvl="2" indent="-346075">
              <a:lnSpc>
                <a:spcPct val="120000"/>
              </a:lnSpc>
              <a:spcBef>
                <a:spcPts val="0"/>
              </a:spcBef>
              <a:spcAft>
                <a:spcPts val="600"/>
              </a:spcAft>
              <a:buClr>
                <a:schemeClr val="accent5"/>
              </a:buClr>
              <a:buSzPct val="150000"/>
            </a:pPr>
            <a:r>
              <a:rPr lang="en-US" sz="2400" i="1" dirty="0">
                <a:solidFill>
                  <a:schemeClr val="tx1">
                    <a:lumMod val="85000"/>
                    <a:lumOff val="15000"/>
                  </a:schemeClr>
                </a:solidFill>
              </a:rPr>
              <a:t>OSHA Recordkeeping and Reporting Masterclass</a:t>
            </a:r>
          </a:p>
          <a:p>
            <a:pPr marL="1149350" lvl="2" indent="-346075">
              <a:lnSpc>
                <a:spcPct val="120000"/>
              </a:lnSpc>
              <a:spcBef>
                <a:spcPts val="0"/>
              </a:spcBef>
              <a:spcAft>
                <a:spcPts val="600"/>
              </a:spcAft>
              <a:buClr>
                <a:schemeClr val="accent5"/>
              </a:buClr>
              <a:buSzPct val="150000"/>
            </a:pPr>
            <a:r>
              <a:rPr lang="en-US" sz="2400" i="1" dirty="0">
                <a:solidFill>
                  <a:schemeClr val="tx1">
                    <a:lumMod val="85000"/>
                    <a:lumOff val="15000"/>
                  </a:schemeClr>
                </a:solidFill>
              </a:rPr>
              <a:t>OSHA Inspection Masterclass (coming soon!)</a:t>
            </a:r>
          </a:p>
        </p:txBody>
      </p:sp>
      <p:pic>
        <p:nvPicPr>
          <p:cNvPr id="8" name="Picture 7" descr="A qr code on a white square&#10;&#10;Description automatically generated">
            <a:extLst>
              <a:ext uri="{FF2B5EF4-FFF2-40B4-BE49-F238E27FC236}">
                <a16:creationId xmlns:a16="http://schemas.microsoft.com/office/drawing/2014/main" id="{97CB4F4C-113D-FF84-60EA-D5062D25C2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6156"/>
          <a:stretch/>
        </p:blipFill>
        <p:spPr>
          <a:xfrm>
            <a:off x="8430322" y="2918120"/>
            <a:ext cx="3270310" cy="3534468"/>
          </a:xfrm>
          <a:prstGeom prst="rect">
            <a:avLst/>
          </a:prstGeom>
        </p:spPr>
      </p:pic>
    </p:spTree>
    <p:extLst>
      <p:ext uri="{BB962C8B-B14F-4D97-AF65-F5344CB8AC3E}">
        <p14:creationId xmlns:p14="http://schemas.microsoft.com/office/powerpoint/2010/main" val="3035037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B952A3-5012-CF58-08F1-D452E12EF307}"/>
              </a:ext>
            </a:extLst>
          </p:cNvPr>
          <p:cNvSpPr>
            <a:spLocks noGrp="1"/>
          </p:cNvSpPr>
          <p:nvPr>
            <p:ph type="title"/>
          </p:nvPr>
        </p:nvSpPr>
        <p:spPr/>
        <p:txBody>
          <a:bodyPr/>
          <a:lstStyle/>
          <a:p>
            <a:r>
              <a:rPr lang="en-US" dirty="0"/>
              <a:t>Contact Us</a:t>
            </a:r>
          </a:p>
        </p:txBody>
      </p:sp>
      <p:sp>
        <p:nvSpPr>
          <p:cNvPr id="7" name="Text Placeholder 6">
            <a:extLst>
              <a:ext uri="{FF2B5EF4-FFF2-40B4-BE49-F238E27FC236}">
                <a16:creationId xmlns:a16="http://schemas.microsoft.com/office/drawing/2014/main" id="{B0A10010-81DC-0DF7-1584-E213F83CD39C}"/>
              </a:ext>
            </a:extLst>
          </p:cNvPr>
          <p:cNvSpPr txBox="1">
            <a:spLocks/>
          </p:cNvSpPr>
          <p:nvPr/>
        </p:nvSpPr>
        <p:spPr>
          <a:xfrm>
            <a:off x="3068230" y="1316933"/>
            <a:ext cx="6187518" cy="2383202"/>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en-US" b="1" dirty="0">
                <a:solidFill>
                  <a:srgbClr val="F28411"/>
                </a:solidFill>
                <a:latin typeface="Calibri"/>
              </a:rPr>
              <a:t>Rachel L. Conn</a:t>
            </a:r>
          </a:p>
          <a:p>
            <a:pPr marL="0" indent="0">
              <a:spcBef>
                <a:spcPts val="0"/>
              </a:spcBef>
              <a:buFont typeface="Arial" pitchFamily="34" charset="0"/>
              <a:buNone/>
              <a:defRPr/>
            </a:pPr>
            <a:r>
              <a:rPr lang="en-US" sz="2000" dirty="0">
                <a:solidFill>
                  <a:prstClr val="black"/>
                </a:solidFill>
                <a:latin typeface="Calibri"/>
              </a:rPr>
              <a:t>Chair, California Practice, OSHA • Workplace Safety Group</a:t>
            </a:r>
          </a:p>
          <a:p>
            <a:pPr marL="0" indent="0">
              <a:spcBef>
                <a:spcPts val="0"/>
              </a:spcBef>
              <a:buFont typeface="Arial" pitchFamily="34" charset="0"/>
              <a:buNone/>
              <a:defRPr/>
            </a:pPr>
            <a:r>
              <a:rPr lang="en-US" sz="2000" b="1" dirty="0">
                <a:solidFill>
                  <a:srgbClr val="F28411"/>
                </a:solidFill>
                <a:latin typeface="Calibri"/>
              </a:rPr>
              <a:t>Conn Maciel Carey LLP</a:t>
            </a:r>
          </a:p>
          <a:p>
            <a:pPr marL="0" indent="0">
              <a:spcBef>
                <a:spcPts val="0"/>
              </a:spcBef>
              <a:buFont typeface="Arial" pitchFamily="34" charset="0"/>
              <a:buNone/>
              <a:defRPr/>
            </a:pPr>
            <a:r>
              <a:rPr lang="en-US" sz="2000" dirty="0">
                <a:solidFill>
                  <a:prstClr val="black"/>
                </a:solidFill>
                <a:latin typeface="Calibri"/>
              </a:rPr>
              <a:t>San Francisco, CA</a:t>
            </a:r>
          </a:p>
          <a:p>
            <a:pPr marL="0" indent="0">
              <a:spcBef>
                <a:spcPts val="0"/>
              </a:spcBef>
              <a:buFont typeface="Arial" pitchFamily="34" charset="0"/>
              <a:buNone/>
              <a:defRPr/>
            </a:pPr>
            <a:r>
              <a:rPr lang="en-US" sz="2000" dirty="0">
                <a:solidFill>
                  <a:prstClr val="black"/>
                </a:solidFill>
                <a:latin typeface="Calibri"/>
              </a:rPr>
              <a:t>415.233.4551 | </a:t>
            </a:r>
            <a:r>
              <a:rPr lang="en-US" sz="2000" b="1" dirty="0">
                <a:solidFill>
                  <a:srgbClr val="F28411"/>
                </a:solidFill>
                <a:latin typeface="Calibri"/>
                <a:hlinkClick r:id="rId2">
                  <a:extLst>
                    <a:ext uri="{A12FA001-AC4F-418D-AE19-62706E023703}">
                      <ahyp:hlinkClr xmlns:ahyp="http://schemas.microsoft.com/office/drawing/2018/hyperlinkcolor" val="tx"/>
                    </a:ext>
                  </a:extLst>
                </a:hlinkClick>
              </a:rPr>
              <a:t>rconn@connmaciel.com</a:t>
            </a:r>
            <a:r>
              <a:rPr lang="en-US" sz="2000" b="1" dirty="0">
                <a:solidFill>
                  <a:srgbClr val="F28411"/>
                </a:solidFill>
                <a:latin typeface="Calibri"/>
              </a:rPr>
              <a:t> </a:t>
            </a:r>
            <a:endParaRPr lang="en-US" sz="1800" b="1" dirty="0">
              <a:solidFill>
                <a:srgbClr val="F28411"/>
              </a:solidFill>
              <a:latin typeface="Calibri"/>
            </a:endParaRPr>
          </a:p>
        </p:txBody>
      </p:sp>
      <p:pic>
        <p:nvPicPr>
          <p:cNvPr id="8" name="Picture Placeholder 12">
            <a:extLst>
              <a:ext uri="{FF2B5EF4-FFF2-40B4-BE49-F238E27FC236}">
                <a16:creationId xmlns:a16="http://schemas.microsoft.com/office/drawing/2014/main" id="{F05938B2-D400-5468-E857-EC1B6F55773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5533" y="1600200"/>
            <a:ext cx="2094571" cy="1816669"/>
          </a:xfrm>
          <a:prstGeom prst="rect">
            <a:avLst/>
          </a:prstGeom>
          <a:effectLst>
            <a:outerShdw blurRad="50800" dist="38100" dir="2700000" algn="tl" rotWithShape="0">
              <a:prstClr val="black">
                <a:alpha val="40000"/>
              </a:prstClr>
            </a:outerShdw>
          </a:effectLst>
        </p:spPr>
      </p:pic>
      <p:sp>
        <p:nvSpPr>
          <p:cNvPr id="2" name="Text Placeholder 6">
            <a:extLst>
              <a:ext uri="{FF2B5EF4-FFF2-40B4-BE49-F238E27FC236}">
                <a16:creationId xmlns:a16="http://schemas.microsoft.com/office/drawing/2014/main" id="{25CC7DFF-DDF2-CC4E-C16E-32E74A82DA73}"/>
              </a:ext>
            </a:extLst>
          </p:cNvPr>
          <p:cNvSpPr txBox="1">
            <a:spLocks/>
          </p:cNvSpPr>
          <p:nvPr/>
        </p:nvSpPr>
        <p:spPr>
          <a:xfrm>
            <a:off x="3022837" y="4107215"/>
            <a:ext cx="6924051" cy="2255485"/>
          </a:xfrm>
          <a:prstGeom prst="rect">
            <a:avLst/>
          </a:prstGeom>
        </p:spPr>
        <p:txBody>
          <a:bodyPr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 typeface="Arial" pitchFamily="34" charset="0"/>
              <a:buNone/>
              <a:defRPr/>
            </a:pPr>
            <a:r>
              <a:rPr lang="en-US" b="1" dirty="0">
                <a:solidFill>
                  <a:srgbClr val="F28411"/>
                </a:solidFill>
                <a:latin typeface="Calibri"/>
              </a:rPr>
              <a:t>Andrea O. Chavez</a:t>
            </a:r>
          </a:p>
          <a:p>
            <a:pPr marL="0" indent="0">
              <a:spcBef>
                <a:spcPts val="0"/>
              </a:spcBef>
              <a:buFont typeface="Arial" pitchFamily="34" charset="0"/>
              <a:buNone/>
              <a:defRPr/>
            </a:pPr>
            <a:r>
              <a:rPr lang="en-US" sz="2000" dirty="0">
                <a:solidFill>
                  <a:prstClr val="black"/>
                </a:solidFill>
                <a:latin typeface="Calibri"/>
              </a:rPr>
              <a:t>Senior Counsel, OSHA and Labor and Employment Groups</a:t>
            </a:r>
          </a:p>
          <a:p>
            <a:pPr marL="0" indent="0">
              <a:spcBef>
                <a:spcPts val="0"/>
              </a:spcBef>
              <a:buFont typeface="Arial" pitchFamily="34" charset="0"/>
              <a:buNone/>
              <a:defRPr/>
            </a:pPr>
            <a:r>
              <a:rPr lang="en-US" sz="2000" b="1" dirty="0">
                <a:solidFill>
                  <a:srgbClr val="F28411"/>
                </a:solidFill>
                <a:latin typeface="Calibri"/>
              </a:rPr>
              <a:t>Conn Maciel Carey LLP</a:t>
            </a:r>
          </a:p>
          <a:p>
            <a:pPr marL="0" indent="0">
              <a:spcBef>
                <a:spcPts val="0"/>
              </a:spcBef>
              <a:buFont typeface="Arial" pitchFamily="34" charset="0"/>
              <a:buNone/>
              <a:defRPr/>
            </a:pPr>
            <a:r>
              <a:rPr lang="en-US" sz="2000" dirty="0">
                <a:solidFill>
                  <a:prstClr val="black"/>
                </a:solidFill>
                <a:latin typeface="Calibri"/>
              </a:rPr>
              <a:t>Los Angeles, CA</a:t>
            </a:r>
          </a:p>
          <a:p>
            <a:pPr marL="0" indent="0">
              <a:spcBef>
                <a:spcPts val="0"/>
              </a:spcBef>
              <a:buFont typeface="Arial" pitchFamily="34" charset="0"/>
              <a:buNone/>
              <a:defRPr/>
            </a:pPr>
            <a:r>
              <a:rPr lang="en-US" sz="2000" dirty="0">
                <a:solidFill>
                  <a:prstClr val="black"/>
                </a:solidFill>
                <a:latin typeface="Calibri"/>
              </a:rPr>
              <a:t>562.513.2040 | </a:t>
            </a:r>
            <a:r>
              <a:rPr lang="en-US" sz="2000" b="1" dirty="0">
                <a:solidFill>
                  <a:srgbClr val="F28411"/>
                </a:solidFill>
                <a:latin typeface="Calibri"/>
                <a:hlinkClick r:id="rId4">
                  <a:extLst>
                    <a:ext uri="{A12FA001-AC4F-418D-AE19-62706E023703}">
                      <ahyp:hlinkClr xmlns:ahyp="http://schemas.microsoft.com/office/drawing/2018/hyperlinkcolor" val="tx"/>
                    </a:ext>
                  </a:extLst>
                </a:hlinkClick>
              </a:rPr>
              <a:t>achavez@connmaciel.com</a:t>
            </a:r>
            <a:r>
              <a:rPr lang="en-US" sz="2000" b="1" dirty="0">
                <a:solidFill>
                  <a:srgbClr val="F28411"/>
                </a:solidFill>
                <a:latin typeface="Calibri"/>
              </a:rPr>
              <a:t> </a:t>
            </a:r>
            <a:endParaRPr lang="en-US" sz="1800" b="1" dirty="0">
              <a:solidFill>
                <a:srgbClr val="F28411"/>
              </a:solidFill>
              <a:latin typeface="Calibri"/>
            </a:endParaRPr>
          </a:p>
        </p:txBody>
      </p:sp>
      <p:pic>
        <p:nvPicPr>
          <p:cNvPr id="3" name="Picture Placeholder 12">
            <a:extLst>
              <a:ext uri="{FF2B5EF4-FFF2-40B4-BE49-F238E27FC236}">
                <a16:creationId xmlns:a16="http://schemas.microsoft.com/office/drawing/2014/main" id="{3277FAD6-EDD6-A778-656F-7C86AA02DA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3475" b="16681"/>
          <a:stretch/>
        </p:blipFill>
        <p:spPr>
          <a:xfrm>
            <a:off x="715533" y="4326624"/>
            <a:ext cx="2094571" cy="181666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014462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posing&#10;&#10;Description automatically generated">
            <a:extLst>
              <a:ext uri="{FF2B5EF4-FFF2-40B4-BE49-F238E27FC236}">
                <a16:creationId xmlns:a16="http://schemas.microsoft.com/office/drawing/2014/main" id="{AAEEED46-8866-4379-882F-99FAE3DA58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647936"/>
          </a:xfrm>
          <a:prstGeom prst="rect">
            <a:avLst/>
          </a:prstGeom>
        </p:spPr>
      </p:pic>
      <p:sp>
        <p:nvSpPr>
          <p:cNvPr id="5" name="Title 4">
            <a:extLst>
              <a:ext uri="{FF2B5EF4-FFF2-40B4-BE49-F238E27FC236}">
                <a16:creationId xmlns:a16="http://schemas.microsoft.com/office/drawing/2014/main" id="{FAD1B908-0FB5-480F-BFF5-3E821C3B59A2}"/>
              </a:ext>
            </a:extLst>
          </p:cNvPr>
          <p:cNvSpPr>
            <a:spLocks noGrp="1"/>
          </p:cNvSpPr>
          <p:nvPr>
            <p:ph type="title"/>
          </p:nvPr>
        </p:nvSpPr>
        <p:spPr/>
        <p:txBody>
          <a:bodyPr/>
          <a:lstStyle/>
          <a:p>
            <a:r>
              <a:rPr lang="en-US" b="1"/>
              <a:t>Questions?</a:t>
            </a:r>
          </a:p>
        </p:txBody>
      </p:sp>
    </p:spTree>
    <p:extLst>
      <p:ext uri="{BB962C8B-B14F-4D97-AF65-F5344CB8AC3E}">
        <p14:creationId xmlns:p14="http://schemas.microsoft.com/office/powerpoint/2010/main" val="329941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blue shirt&#10;&#10;Description automatically generated">
            <a:extLst>
              <a:ext uri="{FF2B5EF4-FFF2-40B4-BE49-F238E27FC236}">
                <a16:creationId xmlns:a16="http://schemas.microsoft.com/office/drawing/2014/main" id="{2B2574E2-92F4-F25D-B924-407CBEBF0E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6732"/>
          <a:stretch/>
        </p:blipFill>
        <p:spPr>
          <a:xfrm>
            <a:off x="443707" y="422934"/>
            <a:ext cx="2643324" cy="2819355"/>
          </a:xfrm>
          <a:prstGeom prst="rect">
            <a:avLst/>
          </a:prstGeom>
          <a:effectLst>
            <a:outerShdw blurRad="50800" dist="38100" dir="2700000" algn="ctr" rotWithShape="0">
              <a:prstClr val="black">
                <a:alpha val="40000"/>
              </a:prstClr>
            </a:outerShdw>
          </a:effectLst>
        </p:spPr>
      </p:pic>
      <p:sp>
        <p:nvSpPr>
          <p:cNvPr id="2" name="Title 1">
            <a:extLst>
              <a:ext uri="{FF2B5EF4-FFF2-40B4-BE49-F238E27FC236}">
                <a16:creationId xmlns:a16="http://schemas.microsoft.com/office/drawing/2014/main" id="{EBF4B688-A54B-D821-231C-32A7B92FF8B2}"/>
              </a:ext>
            </a:extLst>
          </p:cNvPr>
          <p:cNvSpPr>
            <a:spLocks noGrp="1"/>
          </p:cNvSpPr>
          <p:nvPr>
            <p:ph type="title"/>
          </p:nvPr>
        </p:nvSpPr>
        <p:spPr>
          <a:xfrm>
            <a:off x="3434860" y="342901"/>
            <a:ext cx="7918939" cy="876300"/>
          </a:xfrm>
        </p:spPr>
        <p:txBody>
          <a:bodyPr anchor="t">
            <a:normAutofit fontScale="90000"/>
          </a:bodyPr>
          <a:lstStyle/>
          <a:p>
            <a:pPr algn="l">
              <a:lnSpc>
                <a:spcPct val="100000"/>
              </a:lnSpc>
            </a:pPr>
            <a:r>
              <a:rPr lang="en-US" sz="3600" b="1" dirty="0"/>
              <a:t>Rachel L. Conn</a:t>
            </a:r>
            <a:br>
              <a:rPr lang="en-US" sz="4700" b="1" dirty="0"/>
            </a:br>
            <a:r>
              <a:rPr lang="en-US" sz="2400" b="0" cap="none" dirty="0" err="1">
                <a:hlinkClick r:id="rId3"/>
              </a:rPr>
              <a:t>rconn@connmaciel.com</a:t>
            </a:r>
            <a:r>
              <a:rPr lang="en-US" sz="2400" b="0" cap="none" dirty="0">
                <a:hlinkClick r:id="rId3"/>
              </a:rPr>
              <a:t> </a:t>
            </a:r>
            <a:r>
              <a:rPr lang="en-US" sz="2400" b="0" dirty="0">
                <a:hlinkClick r:id="rId3"/>
              </a:rPr>
              <a:t> </a:t>
            </a:r>
            <a:br>
              <a:rPr lang="en-US" sz="2400" b="0" dirty="0"/>
            </a:br>
            <a:r>
              <a:rPr lang="en-US" sz="2400" b="0" dirty="0"/>
              <a:t>415.866.4849</a:t>
            </a:r>
          </a:p>
        </p:txBody>
      </p:sp>
      <p:sp>
        <p:nvSpPr>
          <p:cNvPr id="6" name="TextBox 5">
            <a:extLst>
              <a:ext uri="{FF2B5EF4-FFF2-40B4-BE49-F238E27FC236}">
                <a16:creationId xmlns:a16="http://schemas.microsoft.com/office/drawing/2014/main" id="{5E2EB423-7816-A202-313B-2C88776B3F2F}"/>
              </a:ext>
            </a:extLst>
          </p:cNvPr>
          <p:cNvSpPr txBox="1"/>
          <p:nvPr/>
        </p:nvSpPr>
        <p:spPr>
          <a:xfrm>
            <a:off x="3434860" y="1718131"/>
            <a:ext cx="8414240" cy="4770537"/>
          </a:xfrm>
          <a:prstGeom prst="rect">
            <a:avLst/>
          </a:prstGeom>
          <a:noFill/>
        </p:spPr>
        <p:txBody>
          <a:bodyPr wrap="square">
            <a:spAutoFit/>
          </a:bodyPr>
          <a:lstStyle/>
          <a:p>
            <a:pPr marL="0" indent="0" algn="l" fontAlgn="base">
              <a:lnSpc>
                <a:spcPct val="100000"/>
              </a:lnSpc>
              <a:spcBef>
                <a:spcPts val="0"/>
              </a:spcBef>
              <a:spcAft>
                <a:spcPts val="1200"/>
              </a:spcAft>
              <a:buNone/>
            </a:pPr>
            <a:r>
              <a:rPr lang="en-US" sz="2400" b="1" dirty="0">
                <a:solidFill>
                  <a:srgbClr val="F28411"/>
                </a:solidFill>
                <a:hlinkClick r:id="rId4"/>
              </a:rPr>
              <a:t>Rachel L. Conn</a:t>
            </a:r>
            <a:r>
              <a:rPr lang="en-US" sz="2400" dirty="0">
                <a:solidFill>
                  <a:srgbClr val="000000"/>
                </a:solidFill>
              </a:rPr>
              <a:t> </a:t>
            </a:r>
            <a:r>
              <a:rPr lang="en-US" sz="2400" b="0" i="0" dirty="0">
                <a:solidFill>
                  <a:schemeClr val="tx1">
                    <a:lumMod val="85000"/>
                    <a:lumOff val="15000"/>
                  </a:schemeClr>
                </a:solidFill>
                <a:effectLst/>
              </a:rPr>
              <a:t>is a Partner and Chair of Conn Maciel Carey’s California Practice. She is based out of the firm’s San Francisco office.</a:t>
            </a:r>
          </a:p>
          <a:p>
            <a:pPr fontAlgn="base">
              <a:lnSpc>
                <a:spcPct val="100000"/>
              </a:lnSpc>
              <a:spcBef>
                <a:spcPts val="0"/>
              </a:spcBef>
              <a:spcAft>
                <a:spcPts val="1200"/>
              </a:spcAft>
            </a:pPr>
            <a:r>
              <a:rPr lang="en-US" sz="2400" b="0" i="0" dirty="0">
                <a:solidFill>
                  <a:schemeClr val="tx1">
                    <a:lumMod val="85000"/>
                    <a:lumOff val="15000"/>
                  </a:schemeClr>
                </a:solidFill>
                <a:effectLst/>
              </a:rPr>
              <a:t>Rachel’s practice focuses on OSH compliance and litigation, including inspections, audits, investigations, and enforcement actions involving Cal/OSHA, </a:t>
            </a:r>
            <a:r>
              <a:rPr lang="en-US" sz="2400" dirty="0">
                <a:solidFill>
                  <a:schemeClr val="tx1">
                    <a:lumMod val="85000"/>
                    <a:lumOff val="15000"/>
                  </a:schemeClr>
                </a:solidFill>
              </a:rPr>
              <a:t>f</a:t>
            </a:r>
            <a:r>
              <a:rPr lang="en-US" sz="2400" b="0" i="0" dirty="0">
                <a:solidFill>
                  <a:schemeClr val="tx1">
                    <a:lumMod val="85000"/>
                    <a:lumOff val="15000"/>
                  </a:schemeClr>
                </a:solidFill>
                <a:effectLst/>
              </a:rPr>
              <a:t>ed OSHA, and other State OSH Plans. </a:t>
            </a:r>
          </a:p>
          <a:p>
            <a:pPr fontAlgn="base">
              <a:lnSpc>
                <a:spcPct val="100000"/>
              </a:lnSpc>
              <a:spcBef>
                <a:spcPts val="0"/>
              </a:spcBef>
              <a:spcAft>
                <a:spcPts val="1200"/>
              </a:spcAft>
            </a:pPr>
            <a:r>
              <a:rPr lang="en-US" sz="2400" b="0" i="0" dirty="0">
                <a:solidFill>
                  <a:schemeClr val="tx1">
                    <a:lumMod val="85000"/>
                    <a:lumOff val="15000"/>
                  </a:schemeClr>
                </a:solidFill>
                <a:effectLst/>
              </a:rPr>
              <a:t>She also represents employers and trade associations</a:t>
            </a:r>
            <a:br>
              <a:rPr lang="en-US" sz="2400" b="0" i="0" dirty="0">
                <a:solidFill>
                  <a:schemeClr val="tx1">
                    <a:lumMod val="85000"/>
                    <a:lumOff val="15000"/>
                  </a:schemeClr>
                </a:solidFill>
                <a:effectLst/>
              </a:rPr>
            </a:br>
            <a:r>
              <a:rPr lang="en-US" sz="2400" b="0" i="0" dirty="0">
                <a:solidFill>
                  <a:schemeClr val="tx1">
                    <a:lumMod val="85000"/>
                    <a:lumOff val="15000"/>
                  </a:schemeClr>
                </a:solidFill>
                <a:effectLst/>
              </a:rPr>
              <a:t>in Cal/OSHA and fed OSHA rulemakings.</a:t>
            </a:r>
            <a:endParaRPr lang="en-US" sz="2400" dirty="0">
              <a:solidFill>
                <a:schemeClr val="tx1">
                  <a:lumMod val="85000"/>
                  <a:lumOff val="15000"/>
                </a:schemeClr>
              </a:solidFill>
            </a:endParaRPr>
          </a:p>
          <a:p>
            <a:pPr fontAlgn="base">
              <a:lnSpc>
                <a:spcPct val="100000"/>
              </a:lnSpc>
              <a:spcBef>
                <a:spcPts val="0"/>
              </a:spcBef>
              <a:spcAft>
                <a:spcPts val="1200"/>
              </a:spcAft>
            </a:pPr>
            <a:r>
              <a:rPr lang="en-US" sz="2400" b="0" i="0" dirty="0">
                <a:solidFill>
                  <a:schemeClr val="tx1">
                    <a:lumMod val="85000"/>
                    <a:lumOff val="15000"/>
                  </a:schemeClr>
                </a:solidFill>
                <a:effectLst/>
              </a:rPr>
              <a:t>Previously, Rachel was a partner and led the national</a:t>
            </a:r>
            <a:br>
              <a:rPr lang="en-US" sz="2400" b="0" i="0" dirty="0">
                <a:solidFill>
                  <a:schemeClr val="tx1">
                    <a:lumMod val="85000"/>
                    <a:lumOff val="15000"/>
                  </a:schemeClr>
                </a:solidFill>
                <a:effectLst/>
              </a:rPr>
            </a:br>
            <a:r>
              <a:rPr lang="en-US" sz="2400" b="0" i="0" dirty="0">
                <a:solidFill>
                  <a:schemeClr val="tx1">
                    <a:lumMod val="85000"/>
                    <a:lumOff val="15000"/>
                  </a:schemeClr>
                </a:solidFill>
                <a:effectLst/>
              </a:rPr>
              <a:t>OSHA Practice at an </a:t>
            </a:r>
            <a:r>
              <a:rPr lang="en-US" sz="2400" b="0" i="0" dirty="0" err="1">
                <a:solidFill>
                  <a:schemeClr val="tx1">
                    <a:lumMod val="85000"/>
                    <a:lumOff val="15000"/>
                  </a:schemeClr>
                </a:solidFill>
                <a:effectLst/>
              </a:rPr>
              <a:t>AmLaw</a:t>
            </a:r>
            <a:r>
              <a:rPr lang="en-US" sz="2400" b="0" i="0" dirty="0">
                <a:solidFill>
                  <a:schemeClr val="tx1">
                    <a:lumMod val="85000"/>
                    <a:lumOff val="15000"/>
                  </a:schemeClr>
                </a:solidFill>
                <a:effectLst/>
              </a:rPr>
              <a:t> 100 law firm.</a:t>
            </a:r>
            <a:endParaRPr lang="en-US" sz="2400" dirty="0">
              <a:solidFill>
                <a:schemeClr val="tx1">
                  <a:lumMod val="85000"/>
                  <a:lumOff val="15000"/>
                </a:schemeClr>
              </a:solidFill>
            </a:endParaRPr>
          </a:p>
          <a:p>
            <a:pPr marL="0" indent="0" algn="l" fontAlgn="base">
              <a:lnSpc>
                <a:spcPct val="100000"/>
              </a:lnSpc>
              <a:spcBef>
                <a:spcPts val="0"/>
              </a:spcBef>
              <a:spcAft>
                <a:spcPts val="1200"/>
              </a:spcAft>
              <a:buNone/>
            </a:pPr>
            <a:r>
              <a:rPr lang="en-US" sz="2400" b="0" i="0" dirty="0">
                <a:solidFill>
                  <a:srgbClr val="000000"/>
                </a:solidFill>
                <a:effectLst/>
              </a:rPr>
              <a:t> </a:t>
            </a:r>
          </a:p>
        </p:txBody>
      </p:sp>
    </p:spTree>
    <p:extLst>
      <p:ext uri="{BB962C8B-B14F-4D97-AF65-F5344CB8AC3E}">
        <p14:creationId xmlns:p14="http://schemas.microsoft.com/office/powerpoint/2010/main" val="797039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116DF1-46EA-324A-B2C1-346B52D040E3}"/>
              </a:ext>
            </a:extLst>
          </p:cNvPr>
          <p:cNvSpPr>
            <a:spLocks noGrp="1"/>
          </p:cNvSpPr>
          <p:nvPr>
            <p:ph type="title"/>
          </p:nvPr>
        </p:nvSpPr>
        <p:spPr>
          <a:xfrm>
            <a:off x="3440756" y="342901"/>
            <a:ext cx="7913043" cy="876300"/>
          </a:xfrm>
        </p:spPr>
        <p:txBody>
          <a:bodyPr anchor="t">
            <a:normAutofit fontScale="90000"/>
          </a:bodyPr>
          <a:lstStyle/>
          <a:p>
            <a:pPr algn="l">
              <a:lnSpc>
                <a:spcPct val="100000"/>
              </a:lnSpc>
            </a:pPr>
            <a:r>
              <a:rPr lang="en-US" sz="3600" b="1" dirty="0"/>
              <a:t>Andrea O. Chavez</a:t>
            </a:r>
            <a:br>
              <a:rPr lang="en-US" sz="4700" b="1" dirty="0"/>
            </a:br>
            <a:r>
              <a:rPr lang="en-US" sz="2400" b="0" dirty="0" err="1">
                <a:hlinkClick r:id="rId3"/>
              </a:rPr>
              <a:t>achavez</a:t>
            </a:r>
            <a:r>
              <a:rPr lang="en-US" sz="2400" b="0" cap="none" dirty="0" err="1">
                <a:hlinkClick r:id="rId3"/>
              </a:rPr>
              <a:t>@connmaciel.com</a:t>
            </a:r>
            <a:r>
              <a:rPr lang="en-US" sz="2400" b="0" dirty="0">
                <a:hlinkClick r:id="rId3"/>
              </a:rPr>
              <a:t> </a:t>
            </a:r>
            <a:br>
              <a:rPr lang="en-US" sz="2400" b="0" dirty="0"/>
            </a:br>
            <a:r>
              <a:rPr lang="en-US" sz="2400" b="0" dirty="0"/>
              <a:t>562.513.2040</a:t>
            </a:r>
          </a:p>
        </p:txBody>
      </p:sp>
      <p:pic>
        <p:nvPicPr>
          <p:cNvPr id="5" name="Picture 4">
            <a:extLst>
              <a:ext uri="{FF2B5EF4-FFF2-40B4-BE49-F238E27FC236}">
                <a16:creationId xmlns:a16="http://schemas.microsoft.com/office/drawing/2014/main" id="{4C222E11-7469-ADDF-13C0-2C66D21F78B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45478" y="422934"/>
            <a:ext cx="2622924" cy="2819355"/>
          </a:xfrm>
          <a:prstGeom prst="rect">
            <a:avLst/>
          </a:prstGeom>
          <a:effectLst>
            <a:outerShdw blurRad="50800" dist="38100" dir="2700000" algn="tl" rotWithShape="0">
              <a:prstClr val="black">
                <a:alpha val="40000"/>
              </a:prstClr>
            </a:outerShdw>
          </a:effectLst>
        </p:spPr>
      </p:pic>
      <p:sp>
        <p:nvSpPr>
          <p:cNvPr id="6" name="Text Placeholder 3">
            <a:extLst>
              <a:ext uri="{FF2B5EF4-FFF2-40B4-BE49-F238E27FC236}">
                <a16:creationId xmlns:a16="http://schemas.microsoft.com/office/drawing/2014/main" id="{2C785536-1CC9-37CD-3628-83A5565C5B94}"/>
              </a:ext>
            </a:extLst>
          </p:cNvPr>
          <p:cNvSpPr txBox="1">
            <a:spLocks/>
          </p:cNvSpPr>
          <p:nvPr/>
        </p:nvSpPr>
        <p:spPr>
          <a:xfrm>
            <a:off x="3440756" y="1828800"/>
            <a:ext cx="8408343" cy="47544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2400" b="1" spc="-40" dirty="0">
                <a:solidFill>
                  <a:schemeClr val="accent5"/>
                </a:solidFill>
                <a:hlinkClick r:id="rId5"/>
              </a:rPr>
              <a:t>Andrea O. Chavez </a:t>
            </a:r>
            <a:r>
              <a:rPr lang="en-US" sz="2400" spc="-40" dirty="0">
                <a:solidFill>
                  <a:schemeClr val="tx1">
                    <a:lumMod val="85000"/>
                    <a:lumOff val="15000"/>
                  </a:schemeClr>
                </a:solidFill>
              </a:rPr>
              <a:t>is a Senior Counsel in the Los Angeles office. Her practice focuses on Cal/OSHA, labor law, California employment law advice and counseling, and complex employment litigation.</a:t>
            </a:r>
          </a:p>
          <a:p>
            <a:pPr>
              <a:lnSpc>
                <a:spcPct val="100000"/>
              </a:lnSpc>
              <a:spcBef>
                <a:spcPts val="0"/>
              </a:spcBef>
              <a:spcAft>
                <a:spcPts val="1200"/>
              </a:spcAft>
            </a:pPr>
            <a:r>
              <a:rPr lang="en-US" sz="2400" spc="-40" dirty="0">
                <a:solidFill>
                  <a:schemeClr val="tx1">
                    <a:lumMod val="85000"/>
                    <a:lumOff val="15000"/>
                  </a:schemeClr>
                </a:solidFill>
              </a:rPr>
              <a:t>​Litigated California’s first citations under the Cal/OSHA Aerosol Transmissible Disease standard on behalf of a leading healthcare system.</a:t>
            </a:r>
          </a:p>
          <a:p>
            <a:pPr>
              <a:lnSpc>
                <a:spcPct val="100000"/>
              </a:lnSpc>
              <a:spcBef>
                <a:spcPts val="0"/>
              </a:spcBef>
              <a:spcAft>
                <a:spcPts val="1200"/>
              </a:spcAft>
            </a:pPr>
            <a:r>
              <a:rPr lang="en-US" sz="2400" spc="-40" dirty="0">
                <a:solidFill>
                  <a:schemeClr val="tx1">
                    <a:lumMod val="85000"/>
                    <a:lumOff val="15000"/>
                  </a:schemeClr>
                </a:solidFill>
              </a:rPr>
              <a:t>Defended and settled wage-and-hour class actions brought under federal and state law involving overtime calculations, meal and rest periods, vacation policies, unlawful deductions from wages, bonuses, exempt classification, and California Private Attorneys General Act actions.</a:t>
            </a:r>
            <a:endParaRPr lang="en-US" sz="2400" spc="-80" dirty="0">
              <a:solidFill>
                <a:schemeClr val="tx1">
                  <a:lumMod val="85000"/>
                  <a:lumOff val="15000"/>
                </a:schemeClr>
              </a:solidFill>
            </a:endParaRPr>
          </a:p>
        </p:txBody>
      </p:sp>
    </p:spTree>
    <p:extLst>
      <p:ext uri="{BB962C8B-B14F-4D97-AF65-F5344CB8AC3E}">
        <p14:creationId xmlns:p14="http://schemas.microsoft.com/office/powerpoint/2010/main" val="703276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A868EE-BC4D-05E6-3DA0-43964C1D7658}"/>
              </a:ext>
            </a:extLst>
          </p:cNvPr>
          <p:cNvSpPr>
            <a:spLocks noGrp="1"/>
          </p:cNvSpPr>
          <p:nvPr>
            <p:ph type="title"/>
          </p:nvPr>
        </p:nvSpPr>
        <p:spPr/>
        <p:txBody>
          <a:bodyPr>
            <a:normAutofit/>
          </a:bodyPr>
          <a:lstStyle/>
          <a:p>
            <a:r>
              <a:rPr lang="en-US" sz="5400" dirty="0"/>
              <a:t>Agenda</a:t>
            </a:r>
            <a:endParaRPr lang="en-US" sz="4800" dirty="0"/>
          </a:p>
        </p:txBody>
      </p:sp>
      <p:graphicFrame>
        <p:nvGraphicFramePr>
          <p:cNvPr id="6" name="SmartArt Placeholder 5">
            <a:extLst>
              <a:ext uri="{FF2B5EF4-FFF2-40B4-BE49-F238E27FC236}">
                <a16:creationId xmlns:a16="http://schemas.microsoft.com/office/drawing/2014/main" id="{47F2EEE9-E92E-92BA-97B8-914E56E02E9A}"/>
              </a:ext>
            </a:extLst>
          </p:cNvPr>
          <p:cNvGraphicFramePr>
            <a:graphicFrameLocks noGrp="1"/>
          </p:cNvGraphicFramePr>
          <p:nvPr>
            <p:ph idx="1"/>
            <p:extLst>
              <p:ext uri="{D42A27DB-BD31-4B8C-83A1-F6EECF244321}">
                <p14:modId xmlns:p14="http://schemas.microsoft.com/office/powerpoint/2010/main" val="2140079894"/>
              </p:ext>
            </p:extLst>
          </p:nvPr>
        </p:nvGraphicFramePr>
        <p:xfrm>
          <a:off x="609600" y="1600200"/>
          <a:ext cx="112395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934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C95A6C-537D-D308-B967-C1AE6E93C22F}"/>
              </a:ext>
            </a:extLst>
          </p:cNvPr>
          <p:cNvSpPr>
            <a:spLocks noGrp="1"/>
          </p:cNvSpPr>
          <p:nvPr>
            <p:ph type="title"/>
          </p:nvPr>
        </p:nvSpPr>
        <p:spPr/>
        <p:txBody>
          <a:bodyPr>
            <a:normAutofit/>
          </a:bodyPr>
          <a:lstStyle/>
          <a:p>
            <a:r>
              <a:rPr lang="en-US" sz="4200" dirty="0"/>
              <a:t>SB 553 – Workplace Violence</a:t>
            </a:r>
          </a:p>
        </p:txBody>
      </p:sp>
      <p:sp>
        <p:nvSpPr>
          <p:cNvPr id="5" name="Content Placeholder 4">
            <a:extLst>
              <a:ext uri="{FF2B5EF4-FFF2-40B4-BE49-F238E27FC236}">
                <a16:creationId xmlns:a16="http://schemas.microsoft.com/office/drawing/2014/main" id="{053ACBF6-86D2-956C-96CD-3A459E42BCA4}"/>
              </a:ext>
            </a:extLst>
          </p:cNvPr>
          <p:cNvSpPr>
            <a:spLocks noGrp="1"/>
          </p:cNvSpPr>
          <p:nvPr>
            <p:ph idx="1"/>
          </p:nvPr>
        </p:nvSpPr>
        <p:spPr>
          <a:xfrm>
            <a:off x="381000" y="1353312"/>
            <a:ext cx="11467393" cy="4876799"/>
          </a:xfrm>
        </p:spPr>
        <p:txBody>
          <a:bodyPr>
            <a:noAutofit/>
          </a:bodyPr>
          <a:lstStyle/>
          <a:p>
            <a:pPr algn="l" rtl="0" fontAlgn="base">
              <a:lnSpc>
                <a:spcPts val="3000"/>
              </a:lnSpc>
              <a:spcBef>
                <a:spcPts val="0"/>
              </a:spcBef>
              <a:spcAft>
                <a:spcPts val="2400"/>
              </a:spcAft>
              <a:buFont typeface="Arial" panose="020B0604020202020204" pitchFamily="34" charset="0"/>
              <a:buChar char="•"/>
            </a:pPr>
            <a:r>
              <a:rPr lang="en-US" sz="2200" b="0" i="0" u="none" strike="noStrike" dirty="0">
                <a:solidFill>
                  <a:schemeClr val="tx1">
                    <a:lumMod val="85000"/>
                    <a:lumOff val="15000"/>
                  </a:schemeClr>
                </a:solidFill>
                <a:effectLst/>
              </a:rPr>
              <a:t>All employers are required to establish, implement, and maintain an effective </a:t>
            </a:r>
            <a:r>
              <a:rPr lang="en-US" sz="2200" b="1" i="0" u="none" strike="noStrike" dirty="0">
                <a:solidFill>
                  <a:schemeClr val="accent5"/>
                </a:solidFill>
                <a:effectLst/>
              </a:rPr>
              <a:t>Workplace Violence Prevention Plan</a:t>
            </a:r>
            <a:r>
              <a:rPr lang="en-US" sz="2200" b="0" i="0" u="none" strike="noStrike" dirty="0">
                <a:solidFill>
                  <a:srgbClr val="404040"/>
                </a:solidFill>
                <a:effectLst/>
              </a:rPr>
              <a:t> </a:t>
            </a:r>
            <a:r>
              <a:rPr lang="en-US" sz="2200" b="0" i="0" u="none" strike="noStrike" dirty="0">
                <a:solidFill>
                  <a:schemeClr val="tx1">
                    <a:lumMod val="85000"/>
                    <a:lumOff val="15000"/>
                  </a:schemeClr>
                </a:solidFill>
                <a:effectLst/>
              </a:rPr>
              <a:t>by </a:t>
            </a:r>
            <a:r>
              <a:rPr lang="en-US" sz="2200" b="0" i="0" u="sng" dirty="0">
                <a:solidFill>
                  <a:schemeClr val="tx1">
                    <a:lumMod val="85000"/>
                    <a:lumOff val="15000"/>
                  </a:schemeClr>
                </a:solidFill>
                <a:effectLst/>
              </a:rPr>
              <a:t>July 1, 2024</a:t>
            </a:r>
            <a:r>
              <a:rPr lang="en-US" sz="2200" dirty="0">
                <a:solidFill>
                  <a:srgbClr val="404040"/>
                </a:solidFill>
              </a:rPr>
              <a:t>.</a:t>
            </a:r>
            <a:endParaRPr lang="en-US" sz="2200" b="0" i="0" dirty="0">
              <a:solidFill>
                <a:srgbClr val="000000"/>
              </a:solidFill>
              <a:effectLst/>
            </a:endParaRPr>
          </a:p>
          <a:p>
            <a:pPr algn="l" rtl="0" fontAlgn="base">
              <a:spcBef>
                <a:spcPts val="0"/>
              </a:spcBef>
              <a:spcAft>
                <a:spcPts val="1200"/>
              </a:spcAft>
              <a:buClr>
                <a:srgbClr val="010439"/>
              </a:buClr>
              <a:buFont typeface="Arial" panose="020B0604020202020204" pitchFamily="34" charset="0"/>
              <a:buChar char="•"/>
            </a:pPr>
            <a:r>
              <a:rPr lang="en-US" sz="2200" b="1" i="0" strike="noStrike" dirty="0">
                <a:solidFill>
                  <a:schemeClr val="accent5"/>
                </a:solidFill>
                <a:effectLst/>
              </a:rPr>
              <a:t>Exempted Workplaces under Labor Code Sec. 6401.9</a:t>
            </a:r>
            <a:r>
              <a:rPr lang="en-US" sz="2200" i="0" u="none" strike="noStrike" dirty="0">
                <a:solidFill>
                  <a:schemeClr val="tx1">
                    <a:lumMod val="85000"/>
                    <a:lumOff val="15000"/>
                  </a:schemeClr>
                </a:solidFill>
                <a:effectLst/>
              </a:rPr>
              <a:t>:</a:t>
            </a:r>
            <a:r>
              <a:rPr lang="en-US" sz="2200" b="1" i="0" u="none" strike="noStrike" dirty="0">
                <a:solidFill>
                  <a:schemeClr val="tx1">
                    <a:lumMod val="85000"/>
                    <a:lumOff val="15000"/>
                  </a:schemeClr>
                </a:solidFill>
                <a:effectLst/>
              </a:rPr>
              <a:t> </a:t>
            </a:r>
          </a:p>
          <a:p>
            <a:pPr marL="628650" lvl="1" indent="-342900" fontAlgn="base">
              <a:spcBef>
                <a:spcPts val="0"/>
              </a:spcBef>
              <a:spcAft>
                <a:spcPts val="1200"/>
              </a:spcAft>
              <a:buFont typeface="+mj-lt"/>
              <a:buAutoNum type="arabicPeriod"/>
            </a:pPr>
            <a:r>
              <a:rPr lang="en-US" sz="2200" spc="-40" dirty="0">
                <a:solidFill>
                  <a:schemeClr val="tx1">
                    <a:lumMod val="85000"/>
                    <a:lumOff val="15000"/>
                  </a:schemeClr>
                </a:solidFill>
              </a:rPr>
              <a:t>F</a:t>
            </a:r>
            <a:r>
              <a:rPr lang="en-US" sz="2200" b="0" i="0" u="none" strike="noStrike" spc="-40" dirty="0">
                <a:solidFill>
                  <a:schemeClr val="tx1">
                    <a:lumMod val="85000"/>
                    <a:lumOff val="15000"/>
                  </a:schemeClr>
                </a:solidFill>
                <a:effectLst/>
              </a:rPr>
              <a:t>acilities covered by and that comply</a:t>
            </a:r>
            <a:r>
              <a:rPr lang="en-US" sz="2200" spc="-40" dirty="0">
                <a:solidFill>
                  <a:schemeClr val="tx1">
                    <a:lumMod val="85000"/>
                    <a:lumOff val="15000"/>
                  </a:schemeClr>
                </a:solidFill>
              </a:rPr>
              <a:t> </a:t>
            </a:r>
            <a:r>
              <a:rPr lang="en-US" sz="2200" b="0" i="0" u="none" strike="noStrike" spc="-40" dirty="0">
                <a:solidFill>
                  <a:schemeClr val="tx1">
                    <a:lumMod val="85000"/>
                    <a:lumOff val="15000"/>
                  </a:schemeClr>
                </a:solidFill>
                <a:effectLst/>
              </a:rPr>
              <a:t>with Cal/OSHA’s Violence Prevention in Health Care std.;</a:t>
            </a:r>
          </a:p>
          <a:p>
            <a:pPr marL="628650" lvl="1" indent="-342900" fontAlgn="base">
              <a:spcBef>
                <a:spcPts val="0"/>
              </a:spcBef>
              <a:spcAft>
                <a:spcPts val="1200"/>
              </a:spcAft>
              <a:buFont typeface="+mj-lt"/>
              <a:buAutoNum type="arabicPeriod"/>
            </a:pPr>
            <a:r>
              <a:rPr lang="en-US" sz="2200" b="0" i="0" u="none" strike="noStrike" dirty="0">
                <a:solidFill>
                  <a:schemeClr val="tx1">
                    <a:lumMod val="85000"/>
                    <a:lumOff val="15000"/>
                  </a:schemeClr>
                </a:solidFill>
                <a:effectLst/>
              </a:rPr>
              <a:t>Facilities operated by the Calif. Dept. of Corrections and Rehabilitation; </a:t>
            </a:r>
          </a:p>
          <a:p>
            <a:pPr marL="628650" lvl="1" indent="-342900" fontAlgn="base">
              <a:spcBef>
                <a:spcPts val="0"/>
              </a:spcBef>
              <a:spcAft>
                <a:spcPts val="1200"/>
              </a:spcAft>
              <a:buFont typeface="+mj-lt"/>
              <a:buAutoNum type="arabicPeriod"/>
            </a:pPr>
            <a:r>
              <a:rPr lang="en-US" sz="2200" b="0" i="0" u="none" strike="noStrike" dirty="0">
                <a:solidFill>
                  <a:schemeClr val="tx1">
                    <a:lumMod val="85000"/>
                    <a:lumOff val="15000"/>
                  </a:schemeClr>
                </a:solidFill>
                <a:effectLst/>
              </a:rPr>
              <a:t>Law enforcement agencies; </a:t>
            </a:r>
          </a:p>
          <a:p>
            <a:pPr marL="628650" lvl="1" indent="-342900" fontAlgn="base">
              <a:spcBef>
                <a:spcPts val="0"/>
              </a:spcBef>
              <a:spcAft>
                <a:spcPts val="1200"/>
              </a:spcAft>
              <a:buFont typeface="+mj-lt"/>
              <a:buAutoNum type="arabicPeriod"/>
            </a:pPr>
            <a:r>
              <a:rPr lang="en-US" sz="2200" dirty="0">
                <a:solidFill>
                  <a:schemeClr val="tx1">
                    <a:lumMod val="85000"/>
                    <a:lumOff val="15000"/>
                  </a:schemeClr>
                </a:solidFill>
              </a:rPr>
              <a:t>T</a:t>
            </a:r>
            <a:r>
              <a:rPr lang="en-US" sz="2200" b="0" i="0" u="none" strike="noStrike" dirty="0">
                <a:solidFill>
                  <a:schemeClr val="tx1">
                    <a:lumMod val="85000"/>
                    <a:lumOff val="15000"/>
                  </a:schemeClr>
                </a:solidFill>
                <a:effectLst/>
              </a:rPr>
              <a:t>eleworking employees; and </a:t>
            </a:r>
          </a:p>
          <a:p>
            <a:pPr marL="628650" lvl="1" indent="-342900" fontAlgn="base">
              <a:spcBef>
                <a:spcPts val="0"/>
              </a:spcBef>
              <a:spcAft>
                <a:spcPts val="600"/>
              </a:spcAft>
              <a:buFont typeface="+mj-lt"/>
              <a:buAutoNum type="arabicPeriod"/>
            </a:pPr>
            <a:r>
              <a:rPr lang="en-US" sz="2200" b="0" i="0" u="none" strike="noStrike" spc="-40" dirty="0">
                <a:solidFill>
                  <a:schemeClr val="tx1">
                    <a:lumMod val="85000"/>
                    <a:lumOff val="15000"/>
                  </a:schemeClr>
                </a:solidFill>
                <a:effectLst/>
              </a:rPr>
              <a:t>Workplaces not publicly accessible, with &lt; 10 employees present at once, that comply with IIPP.</a:t>
            </a:r>
            <a:endParaRPr lang="en-US" sz="2200" b="0" i="0" spc="-40" dirty="0">
              <a:solidFill>
                <a:schemeClr val="tx1">
                  <a:lumMod val="85000"/>
                  <a:lumOff val="15000"/>
                </a:schemeClr>
              </a:solidFill>
              <a:effectLst/>
            </a:endParaRPr>
          </a:p>
        </p:txBody>
      </p:sp>
    </p:spTree>
    <p:extLst>
      <p:ext uri="{BB962C8B-B14F-4D97-AF65-F5344CB8AC3E}">
        <p14:creationId xmlns:p14="http://schemas.microsoft.com/office/powerpoint/2010/main" val="427773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D413E-CBEB-6304-2EC8-49FCBABD47A5}"/>
              </a:ext>
            </a:extLst>
          </p:cNvPr>
          <p:cNvSpPr>
            <a:spLocks noGrp="1"/>
          </p:cNvSpPr>
          <p:nvPr>
            <p:ph type="title"/>
          </p:nvPr>
        </p:nvSpPr>
        <p:spPr/>
        <p:txBody>
          <a:bodyPr>
            <a:normAutofit/>
          </a:bodyPr>
          <a:lstStyle/>
          <a:p>
            <a:r>
              <a:rPr lang="en-US" sz="4200" dirty="0"/>
              <a:t>SB 553 – Workplace Violence Definitions</a:t>
            </a:r>
          </a:p>
        </p:txBody>
      </p:sp>
      <p:sp>
        <p:nvSpPr>
          <p:cNvPr id="3" name="Content Placeholder 2">
            <a:extLst>
              <a:ext uri="{FF2B5EF4-FFF2-40B4-BE49-F238E27FC236}">
                <a16:creationId xmlns:a16="http://schemas.microsoft.com/office/drawing/2014/main" id="{2FAABC65-3BAF-8ED4-CC53-40395C346BFE}"/>
              </a:ext>
            </a:extLst>
          </p:cNvPr>
          <p:cNvSpPr>
            <a:spLocks noGrp="1"/>
          </p:cNvSpPr>
          <p:nvPr>
            <p:ph idx="1"/>
          </p:nvPr>
        </p:nvSpPr>
        <p:spPr/>
        <p:txBody>
          <a:bodyPr>
            <a:noAutofit/>
          </a:bodyPr>
          <a:lstStyle/>
          <a:p>
            <a:pPr fontAlgn="base">
              <a:lnSpc>
                <a:spcPts val="3200"/>
              </a:lnSpc>
              <a:spcBef>
                <a:spcPts val="0"/>
              </a:spcBef>
              <a:spcAft>
                <a:spcPts val="2800"/>
              </a:spcAft>
            </a:pPr>
            <a:r>
              <a:rPr lang="en-US" sz="2700" b="1" i="0" dirty="0">
                <a:solidFill>
                  <a:schemeClr val="tx1">
                    <a:lumMod val="85000"/>
                    <a:lumOff val="15000"/>
                  </a:schemeClr>
                </a:solidFill>
                <a:effectLst/>
              </a:rPr>
              <a:t>“Workplace violence” means</a:t>
            </a:r>
            <a:r>
              <a:rPr lang="en-US" sz="2700" b="0" i="0" dirty="0">
                <a:solidFill>
                  <a:schemeClr val="tx1">
                    <a:lumMod val="85000"/>
                    <a:lumOff val="15000"/>
                  </a:schemeClr>
                </a:solidFill>
                <a:effectLst/>
              </a:rPr>
              <a:t> any act of violence or threat of violence that occurs in a place of employment.</a:t>
            </a:r>
          </a:p>
          <a:p>
            <a:pPr algn="just" fontAlgn="base">
              <a:lnSpc>
                <a:spcPts val="3200"/>
              </a:lnSpc>
              <a:spcBef>
                <a:spcPts val="0"/>
              </a:spcBef>
              <a:spcAft>
                <a:spcPts val="1800"/>
              </a:spcAft>
            </a:pPr>
            <a:r>
              <a:rPr lang="en-US" sz="2700" b="0" i="0" dirty="0">
                <a:solidFill>
                  <a:schemeClr val="tx1">
                    <a:lumMod val="85000"/>
                    <a:lumOff val="15000"/>
                  </a:schemeClr>
                </a:solidFill>
                <a:effectLst/>
              </a:rPr>
              <a:t>That includes, but is not limited to:</a:t>
            </a:r>
          </a:p>
          <a:p>
            <a:pPr marL="800100" lvl="1" indent="-400050" fontAlgn="base">
              <a:lnSpc>
                <a:spcPts val="3000"/>
              </a:lnSpc>
              <a:spcBef>
                <a:spcPts val="0"/>
              </a:spcBef>
              <a:spcAft>
                <a:spcPts val="1800"/>
              </a:spcAft>
              <a:buFont typeface="+mj-lt"/>
              <a:buAutoNum type="arabicPeriod"/>
            </a:pPr>
            <a:r>
              <a:rPr lang="en-US" sz="2400" i="0" dirty="0">
                <a:solidFill>
                  <a:schemeClr val="tx1">
                    <a:lumMod val="85000"/>
                    <a:lumOff val="15000"/>
                  </a:schemeClr>
                </a:solidFill>
                <a:effectLst/>
              </a:rPr>
              <a:t>The </a:t>
            </a:r>
            <a:r>
              <a:rPr lang="en-US" sz="2400" b="1" i="0" dirty="0">
                <a:solidFill>
                  <a:schemeClr val="tx1">
                    <a:lumMod val="85000"/>
                    <a:lumOff val="15000"/>
                  </a:schemeClr>
                </a:solidFill>
                <a:effectLst/>
              </a:rPr>
              <a:t>threat or use of physical force</a:t>
            </a:r>
            <a:r>
              <a:rPr lang="en-US" sz="2400" b="0" i="0" dirty="0">
                <a:solidFill>
                  <a:schemeClr val="tx1">
                    <a:lumMod val="85000"/>
                    <a:lumOff val="15000"/>
                  </a:schemeClr>
                </a:solidFill>
                <a:effectLst/>
              </a:rPr>
              <a:t> against an employee that </a:t>
            </a:r>
            <a:r>
              <a:rPr lang="en-US" sz="2400" b="1" i="0" dirty="0">
                <a:solidFill>
                  <a:schemeClr val="tx1">
                    <a:lumMod val="85000"/>
                    <a:lumOff val="15000"/>
                  </a:schemeClr>
                </a:solidFill>
                <a:effectLst/>
              </a:rPr>
              <a:t>results in, or has a high likelihood of resulting in, injury, psychological trauma, or stress</a:t>
            </a:r>
            <a:r>
              <a:rPr lang="en-US" sz="2400" dirty="0">
                <a:solidFill>
                  <a:schemeClr val="tx1">
                    <a:lumMod val="85000"/>
                    <a:lumOff val="15000"/>
                  </a:schemeClr>
                </a:solidFill>
              </a:rPr>
              <a:t> (</a:t>
            </a:r>
            <a:r>
              <a:rPr lang="en-US" sz="2400" b="0" i="0" dirty="0">
                <a:solidFill>
                  <a:schemeClr val="tx1">
                    <a:lumMod val="85000"/>
                    <a:lumOff val="15000"/>
                  </a:schemeClr>
                </a:solidFill>
                <a:effectLst/>
              </a:rPr>
              <a:t>regardless whether the employee sustains an injury)</a:t>
            </a:r>
            <a:r>
              <a:rPr lang="en-US" sz="2400" dirty="0">
                <a:solidFill>
                  <a:schemeClr val="tx1">
                    <a:lumMod val="85000"/>
                    <a:lumOff val="15000"/>
                  </a:schemeClr>
                </a:solidFill>
              </a:rPr>
              <a:t>;</a:t>
            </a:r>
            <a:endParaRPr lang="en-US" sz="2400" i="0" dirty="0">
              <a:solidFill>
                <a:schemeClr val="tx1">
                  <a:lumMod val="85000"/>
                  <a:lumOff val="15000"/>
                </a:schemeClr>
              </a:solidFill>
              <a:effectLst/>
            </a:endParaRPr>
          </a:p>
          <a:p>
            <a:pPr marL="800100" lvl="1" indent="-400050" fontAlgn="base">
              <a:lnSpc>
                <a:spcPts val="3000"/>
              </a:lnSpc>
              <a:spcBef>
                <a:spcPts val="0"/>
              </a:spcBef>
              <a:spcAft>
                <a:spcPts val="2400"/>
              </a:spcAft>
              <a:buFont typeface="+mj-lt"/>
              <a:buAutoNum type="arabicPeriod"/>
            </a:pPr>
            <a:r>
              <a:rPr lang="en-US" sz="2400" b="0" i="0" dirty="0">
                <a:solidFill>
                  <a:schemeClr val="tx1">
                    <a:lumMod val="85000"/>
                    <a:lumOff val="15000"/>
                  </a:schemeClr>
                </a:solidFill>
                <a:effectLst/>
              </a:rPr>
              <a:t>Incident involving a </a:t>
            </a:r>
            <a:r>
              <a:rPr lang="en-US" sz="2400" b="1" i="0" dirty="0">
                <a:solidFill>
                  <a:schemeClr val="tx1">
                    <a:lumMod val="85000"/>
                    <a:lumOff val="15000"/>
                  </a:schemeClr>
                </a:solidFill>
                <a:effectLst/>
              </a:rPr>
              <a:t>threat or use of a firearm or other dangerous weapon</a:t>
            </a:r>
            <a:r>
              <a:rPr lang="en-US" sz="2400" b="0" i="0" dirty="0">
                <a:solidFill>
                  <a:schemeClr val="tx1">
                    <a:lumMod val="85000"/>
                    <a:lumOff val="15000"/>
                  </a:schemeClr>
                </a:solidFill>
                <a:effectLst/>
              </a:rPr>
              <a:t>, including use of common objects as weapons</a:t>
            </a:r>
            <a:r>
              <a:rPr lang="en-US" sz="2400" dirty="0">
                <a:solidFill>
                  <a:schemeClr val="tx1">
                    <a:lumMod val="85000"/>
                    <a:lumOff val="15000"/>
                  </a:schemeClr>
                </a:solidFill>
              </a:rPr>
              <a:t> (</a:t>
            </a:r>
            <a:r>
              <a:rPr lang="en-US" sz="2400" b="0" i="0" dirty="0">
                <a:solidFill>
                  <a:schemeClr val="tx1">
                    <a:lumMod val="85000"/>
                    <a:lumOff val="15000"/>
                  </a:schemeClr>
                </a:solidFill>
                <a:effectLst/>
              </a:rPr>
              <a:t>regardless whether the employee sustains an injury</a:t>
            </a:r>
            <a:r>
              <a:rPr lang="en-US" sz="2400" dirty="0">
                <a:solidFill>
                  <a:schemeClr val="tx1">
                    <a:lumMod val="85000"/>
                    <a:lumOff val="15000"/>
                  </a:schemeClr>
                </a:solidFill>
              </a:rPr>
              <a:t>).</a:t>
            </a:r>
            <a:endParaRPr lang="en-US" sz="2400" b="0" i="0" dirty="0">
              <a:solidFill>
                <a:schemeClr val="tx1">
                  <a:lumMod val="85000"/>
                  <a:lumOff val="15000"/>
                </a:schemeClr>
              </a:solidFill>
              <a:effectLst/>
            </a:endParaRPr>
          </a:p>
        </p:txBody>
      </p:sp>
    </p:spTree>
    <p:extLst>
      <p:ext uri="{BB962C8B-B14F-4D97-AF65-F5344CB8AC3E}">
        <p14:creationId xmlns:p14="http://schemas.microsoft.com/office/powerpoint/2010/main" val="78902139"/>
      </p:ext>
    </p:extLst>
  </p:cSld>
  <p:clrMapOvr>
    <a:masterClrMapping/>
  </p:clrMapOvr>
</p:sld>
</file>

<file path=ppt/theme/theme1.xml><?xml version="1.0" encoding="utf-8"?>
<a:theme xmlns:a="http://schemas.openxmlformats.org/drawingml/2006/main" name="2_Office Theme">
  <a:themeElements>
    <a:clrScheme name="2023 CMC Color Palette">
      <a:dk1>
        <a:sysClr val="windowText" lastClr="000000"/>
      </a:dk1>
      <a:lt1>
        <a:sysClr val="window" lastClr="FFFFFF"/>
      </a:lt1>
      <a:dk2>
        <a:srgbClr val="05305B"/>
      </a:dk2>
      <a:lt2>
        <a:srgbClr val="FFFFFF"/>
      </a:lt2>
      <a:accent1>
        <a:srgbClr val="25408F"/>
      </a:accent1>
      <a:accent2>
        <a:srgbClr val="4983AD"/>
      </a:accent2>
      <a:accent3>
        <a:srgbClr val="005D70"/>
      </a:accent3>
      <a:accent4>
        <a:srgbClr val="4A2A52"/>
      </a:accent4>
      <a:accent5>
        <a:srgbClr val="E7752E"/>
      </a:accent5>
      <a:accent6>
        <a:srgbClr val="05305B"/>
      </a:accent6>
      <a:hlink>
        <a:srgbClr val="E7752E"/>
      </a:hlink>
      <a:folHlink>
        <a:srgbClr val="4983A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lOSHA PPT Template Wide" id="{F95C7DE4-B6FB-49D9-B54C-EF0525CA30AD}" vid="{1E2763B0-9AED-47BF-BA70-5CD817D3FF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d620fa7-e1fa-41c0-86ad-762cd103c2fc">
      <Terms xmlns="http://schemas.microsoft.com/office/infopath/2007/PartnerControls"/>
    </lcf76f155ced4ddcb4097134ff3c332f>
    <TaxCatchAll xmlns="b4180773-cb8d-486a-8ac1-7593c1f38c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7399C0EACFED4BA64AFFEF1CAEE469" ma:contentTypeVersion="18" ma:contentTypeDescription="Create a new document." ma:contentTypeScope="" ma:versionID="9d198bc296781050a77435ba8303e5c6">
  <xsd:schema xmlns:xsd="http://www.w3.org/2001/XMLSchema" xmlns:xs="http://www.w3.org/2001/XMLSchema" xmlns:p="http://schemas.microsoft.com/office/2006/metadata/properties" xmlns:ns2="4d620fa7-e1fa-41c0-86ad-762cd103c2fc" xmlns:ns3="b4180773-cb8d-486a-8ac1-7593c1f38c7a" targetNamespace="http://schemas.microsoft.com/office/2006/metadata/properties" ma:root="true" ma:fieldsID="b3413c4dc6637d070e08cb0d2ec323a7" ns2:_="" ns3:_="">
    <xsd:import namespace="4d620fa7-e1fa-41c0-86ad-762cd103c2fc"/>
    <xsd:import namespace="b4180773-cb8d-486a-8ac1-7593c1f38c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620fa7-e1fa-41c0-86ad-762cd103c2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e9e380a-450a-4d65-bf4b-6d20d581031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80773-cb8d-486a-8ac1-7593c1f38c7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6c41bfd-6308-42cb-ad3b-1ba70ca2d4be}" ma:internalName="TaxCatchAll" ma:showField="CatchAllData" ma:web="b4180773-cb8d-486a-8ac1-7593c1f38c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35D04B-43F1-4E0E-99DE-5352537308F6}">
  <ds:schemaRefs>
    <ds:schemaRef ds:uri="http://schemas.openxmlformats.org/package/2006/metadata/core-properties"/>
    <ds:schemaRef ds:uri="http://www.w3.org/XML/1998/namespace"/>
    <ds:schemaRef ds:uri="http://purl.org/dc/elements/1.1/"/>
    <ds:schemaRef ds:uri="24d0b010-1bc6-4460-aac4-05da304ed873"/>
    <ds:schemaRef ds:uri="http://purl.org/dc/terms/"/>
    <ds:schemaRef ds:uri="http://schemas.microsoft.com/office/2006/documentManagement/types"/>
    <ds:schemaRef ds:uri="http://schemas.microsoft.com/office/2006/metadata/properties"/>
    <ds:schemaRef ds:uri="http://schemas.microsoft.com/office/infopath/2007/PartnerControls"/>
    <ds:schemaRef ds:uri="81062701-7a31-40bb-aa43-bde9af2f5216"/>
    <ds:schemaRef ds:uri="http://purl.org/dc/dcmitype/"/>
  </ds:schemaRefs>
</ds:datastoreItem>
</file>

<file path=customXml/itemProps2.xml><?xml version="1.0" encoding="utf-8"?>
<ds:datastoreItem xmlns:ds="http://schemas.openxmlformats.org/officeDocument/2006/customXml" ds:itemID="{2979387D-DA8D-4DF1-A44F-8359A74D1EE0}">
  <ds:schemaRefs>
    <ds:schemaRef ds:uri="http://schemas.microsoft.com/sharepoint/v3/contenttype/forms"/>
  </ds:schemaRefs>
</ds:datastoreItem>
</file>

<file path=customXml/itemProps3.xml><?xml version="1.0" encoding="utf-8"?>
<ds:datastoreItem xmlns:ds="http://schemas.openxmlformats.org/officeDocument/2006/customXml" ds:itemID="{788FDD53-95C0-4653-9F9B-DDF7BA6722B0}"/>
</file>

<file path=docProps/app.xml><?xml version="1.0" encoding="utf-8"?>
<Properties xmlns="http://schemas.openxmlformats.org/officeDocument/2006/extended-properties" xmlns:vt="http://schemas.openxmlformats.org/officeDocument/2006/docPropsVTypes">
  <Template>2023 OSHA PPT Template Wide</Template>
  <TotalTime>2052</TotalTime>
  <Words>3434</Words>
  <Application>Microsoft Office PowerPoint</Application>
  <PresentationFormat>Widescreen</PresentationFormat>
  <Paragraphs>319</Paragraphs>
  <Slides>49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Cambria</vt:lpstr>
      <vt:lpstr>Impact</vt:lpstr>
      <vt:lpstr>Wingdings</vt:lpstr>
      <vt:lpstr>2_Office Theme</vt:lpstr>
      <vt:lpstr>PowerPoint Presentation</vt:lpstr>
      <vt:lpstr>PowerPoint Presentation</vt:lpstr>
      <vt:lpstr>PowerPoint Presentation</vt:lpstr>
      <vt:lpstr>PowerPoint Presentation</vt:lpstr>
      <vt:lpstr>Rachel L. Conn rconn@connmaciel.com   415.866.4849</vt:lpstr>
      <vt:lpstr>Andrea O. Chavez achavez@connmaciel.com  562.513.2040</vt:lpstr>
      <vt:lpstr>Agenda</vt:lpstr>
      <vt:lpstr>SB 553 – Workplace Violence</vt:lpstr>
      <vt:lpstr>SB 553 – Workplace Violence Definitions</vt:lpstr>
      <vt:lpstr>SB 553 – Workplace Violence Definitions (cont.)</vt:lpstr>
      <vt:lpstr>Types of Workplace Violence</vt:lpstr>
      <vt:lpstr>SB 553 – Workplace Violence WPV Program Overview</vt:lpstr>
      <vt:lpstr>SB 553 – Workplace Violence Elements of Written Plan</vt:lpstr>
      <vt:lpstr>SB 553 – Workplace Violence Elements of Written Plan</vt:lpstr>
      <vt:lpstr>Practical Implementation Advice:  Gathering General Information</vt:lpstr>
      <vt:lpstr>SB 553 - Roles and Responsibilities Requirement </vt:lpstr>
      <vt:lpstr>Practical Implementation Advice:  Roles and Responsibilities</vt:lpstr>
      <vt:lpstr>Practical Implementation Advice:  Roles and Responsibilities (Cont.)</vt:lpstr>
      <vt:lpstr>SB 553 - Active Involvement Requirement </vt:lpstr>
      <vt:lpstr>Practical Implementation Advice: Employee and  Authorized Employee Representative Involvement</vt:lpstr>
      <vt:lpstr>SB 553 - Coordination Requirement </vt:lpstr>
      <vt:lpstr>Practical Implementation Advice:  Coordination with Other Employers</vt:lpstr>
      <vt:lpstr>SB 553 – Reporting, Responding and Alerting Requirement </vt:lpstr>
      <vt:lpstr>Practical Implementation Advice:  Reporting and Responding</vt:lpstr>
      <vt:lpstr>Practical Implementation Advice: Post-Incident Response and Investigation</vt:lpstr>
      <vt:lpstr>SB 553 – Identifying, Evaluating and Correcting Hazards Requirement </vt:lpstr>
      <vt:lpstr>Practical Implementation Advice: Identifying,                   Evaluating and Correcting Workplace Violence Hazards</vt:lpstr>
      <vt:lpstr>SB 553 – Communication Requirement </vt:lpstr>
      <vt:lpstr>Practical Implementation Advice: Communication </vt:lpstr>
      <vt:lpstr>SB 553 –  Compliance Requirement </vt:lpstr>
      <vt:lpstr>Practical Implementation Advice: Compliance </vt:lpstr>
      <vt:lpstr>SB 553 – Training Requirement </vt:lpstr>
      <vt:lpstr>WPV Training (cont.) </vt:lpstr>
      <vt:lpstr>Practical Implementation Advice: Training</vt:lpstr>
      <vt:lpstr>SB 553 – WVPP Review Requirement </vt:lpstr>
      <vt:lpstr>Practical Implementation Advice:  WVPP Review</vt:lpstr>
      <vt:lpstr>SB 553 - Violent Incident Log Requirement</vt:lpstr>
      <vt:lpstr>Practical Implementation Advice: Workplace Violence Log</vt:lpstr>
      <vt:lpstr>SB 553 – Recordkeeping Requirement </vt:lpstr>
      <vt:lpstr>Practical Implementation Advice: Recordkeeping </vt:lpstr>
      <vt:lpstr>Additional Cal/OSHA Regulation </vt:lpstr>
      <vt:lpstr>Employers’ Implications and Concerns </vt:lpstr>
      <vt:lpstr>Intersection of Laws</vt:lpstr>
      <vt:lpstr>PowerPoint Presentation</vt:lpstr>
      <vt:lpstr>PowerPoint Presentation</vt:lpstr>
      <vt:lpstr>Check Out Our Blogs</vt:lpstr>
      <vt:lpstr>Let’s Keep in Touch - Join Our Mailing List!</vt:lpstr>
      <vt:lpstr>Contact 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Crossroads of Occupational Safety and Health and Employment Law: Workplace Violence Prevention</dc:title>
  <dc:creator>Theresa Green</dc:creator>
  <cp:lastModifiedBy>Brianne Page</cp:lastModifiedBy>
  <cp:revision>44</cp:revision>
  <dcterms:created xsi:type="dcterms:W3CDTF">2023-09-26T13:02:44Z</dcterms:created>
  <dcterms:modified xsi:type="dcterms:W3CDTF">2024-05-01T01:42:17Z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0x010100567399C0EACFED4BA64AFFEF1CAEE469</vt:lpwstr>
  </property>
</Properties>
</file>