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2"/>
  </p:notesMasterIdLst>
  <p:handoutMasterIdLst>
    <p:handoutMasterId r:id="rId33"/>
  </p:handoutMasterIdLst>
  <p:sldIdLst>
    <p:sldId id="262" r:id="rId5"/>
    <p:sldId id="258" r:id="rId6"/>
    <p:sldId id="260" r:id="rId7"/>
    <p:sldId id="259" r:id="rId8"/>
    <p:sldId id="264" r:id="rId9"/>
    <p:sldId id="320" r:id="rId10"/>
    <p:sldId id="312" r:id="rId11"/>
    <p:sldId id="321" r:id="rId12"/>
    <p:sldId id="322" r:id="rId13"/>
    <p:sldId id="338" r:id="rId14"/>
    <p:sldId id="339" r:id="rId15"/>
    <p:sldId id="323" r:id="rId16"/>
    <p:sldId id="324" r:id="rId17"/>
    <p:sldId id="325" r:id="rId18"/>
    <p:sldId id="326" r:id="rId19"/>
    <p:sldId id="327" r:id="rId20"/>
    <p:sldId id="328" r:id="rId21"/>
    <p:sldId id="330" r:id="rId22"/>
    <p:sldId id="331" r:id="rId23"/>
    <p:sldId id="329" r:id="rId24"/>
    <p:sldId id="335" r:id="rId25"/>
    <p:sldId id="332" r:id="rId26"/>
    <p:sldId id="333" r:id="rId27"/>
    <p:sldId id="336" r:id="rId28"/>
    <p:sldId id="337" r:id="rId29"/>
    <p:sldId id="334" r:id="rId30"/>
    <p:sldId id="319" r:id="rId31"/>
  </p:sldIdLst>
  <p:sldSz cx="12192000" cy="6858000"/>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33CC"/>
    <a:srgbClr val="FF0000"/>
    <a:srgbClr val="F5DB3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9F8008-3E66-4BDA-8D11-28AD7E9DACC4}" v="44" dt="2022-12-07T20:47:18.1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106" autoAdjust="0"/>
    <p:restoredTop sz="80345" autoAdjust="0"/>
  </p:normalViewPr>
  <p:slideViewPr>
    <p:cSldViewPr>
      <p:cViewPr varScale="1">
        <p:scale>
          <a:sx n="91" d="100"/>
          <a:sy n="91" d="100"/>
        </p:scale>
        <p:origin x="1404" y="9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48D3E1E7-CF05-AA35-532A-1994F6158A97}"/>
              </a:ext>
            </a:extLst>
          </p:cNvPr>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53" tIns="46577" rIns="93153" bIns="46577"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52227" name="Rectangle 3">
            <a:extLst>
              <a:ext uri="{FF2B5EF4-FFF2-40B4-BE49-F238E27FC236}">
                <a16:creationId xmlns:a16="http://schemas.microsoft.com/office/drawing/2014/main" id="{067E5462-C60F-BC8D-4731-40E437CEEA4E}"/>
              </a:ext>
            </a:extLst>
          </p:cNvPr>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53" tIns="46577" rIns="93153" bIns="46577"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52228" name="Rectangle 4">
            <a:extLst>
              <a:ext uri="{FF2B5EF4-FFF2-40B4-BE49-F238E27FC236}">
                <a16:creationId xmlns:a16="http://schemas.microsoft.com/office/drawing/2014/main" id="{F487510A-ED00-85FD-2484-BB9678332833}"/>
              </a:ext>
            </a:extLst>
          </p:cNvPr>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53" tIns="46577" rIns="93153" bIns="46577"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52229" name="Rectangle 5">
            <a:extLst>
              <a:ext uri="{FF2B5EF4-FFF2-40B4-BE49-F238E27FC236}">
                <a16:creationId xmlns:a16="http://schemas.microsoft.com/office/drawing/2014/main" id="{5C1509DD-EFA4-5FDF-1CD4-A68742505103}"/>
              </a:ext>
            </a:extLst>
          </p:cNvPr>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53" tIns="46577" rIns="93153" bIns="46577" numCol="1" anchor="b" anchorCtr="0" compatLnSpc="1">
            <a:prstTxWarp prst="textNoShape">
              <a:avLst/>
            </a:prstTxWarp>
          </a:bodyPr>
          <a:lstStyle>
            <a:lvl1pPr algn="r" eaLnBrk="1" hangingPunct="1">
              <a:defRPr sz="1200"/>
            </a:lvl1pPr>
          </a:lstStyle>
          <a:p>
            <a:pPr>
              <a:defRPr/>
            </a:pPr>
            <a:fld id="{34BC7099-5C49-4830-8AAA-AAD5505E6512}"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6A5D3A1-CAE1-7BC4-D617-8BDA1B0C56BD}"/>
              </a:ext>
            </a:extLst>
          </p:cNvPr>
          <p:cNvSpPr>
            <a:spLocks noGrp="1"/>
          </p:cNvSpPr>
          <p:nvPr>
            <p:ph type="hdr" sz="quarter"/>
          </p:nvPr>
        </p:nvSpPr>
        <p:spPr>
          <a:xfrm>
            <a:off x="0" y="0"/>
            <a:ext cx="3038475" cy="465138"/>
          </a:xfrm>
          <a:prstGeom prst="rect">
            <a:avLst/>
          </a:prstGeom>
        </p:spPr>
        <p:txBody>
          <a:bodyPr vert="horz" lIns="93153" tIns="46577" rIns="93153" bIns="46577"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B83BA829-9E17-ABB1-9066-403CFA138A4D}"/>
              </a:ext>
            </a:extLst>
          </p:cNvPr>
          <p:cNvSpPr>
            <a:spLocks noGrp="1"/>
          </p:cNvSpPr>
          <p:nvPr>
            <p:ph type="dt" idx="1"/>
          </p:nvPr>
        </p:nvSpPr>
        <p:spPr>
          <a:xfrm>
            <a:off x="3970338" y="0"/>
            <a:ext cx="3038475" cy="465138"/>
          </a:xfrm>
          <a:prstGeom prst="rect">
            <a:avLst/>
          </a:prstGeom>
        </p:spPr>
        <p:txBody>
          <a:bodyPr vert="horz" lIns="93153" tIns="46577" rIns="93153" bIns="46577" rtlCol="0"/>
          <a:lstStyle>
            <a:lvl1pPr algn="r" eaLnBrk="1" hangingPunct="1">
              <a:defRPr sz="1200">
                <a:latin typeface="Arial" charset="0"/>
              </a:defRPr>
            </a:lvl1pPr>
          </a:lstStyle>
          <a:p>
            <a:pPr>
              <a:defRPr/>
            </a:pPr>
            <a:fld id="{DCCD4AA1-180A-4F44-9C4E-DB0BEDBC01F2}" type="datetimeFigureOut">
              <a:rPr lang="en-US"/>
              <a:pPr>
                <a:defRPr/>
              </a:pPr>
              <a:t>12/7/2022</a:t>
            </a:fld>
            <a:endParaRPr lang="en-US"/>
          </a:p>
        </p:txBody>
      </p:sp>
      <p:sp>
        <p:nvSpPr>
          <p:cNvPr id="4" name="Slide Image Placeholder 3">
            <a:extLst>
              <a:ext uri="{FF2B5EF4-FFF2-40B4-BE49-F238E27FC236}">
                <a16:creationId xmlns:a16="http://schemas.microsoft.com/office/drawing/2014/main" id="{D0F71BE1-9099-2ACF-98D0-87F40A51596E}"/>
              </a:ext>
            </a:extLst>
          </p:cNvPr>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53" tIns="46577" rIns="93153" bIns="46577" rtlCol="0" anchor="ctr"/>
          <a:lstStyle/>
          <a:p>
            <a:pPr lvl="0"/>
            <a:endParaRPr lang="en-US" noProof="0"/>
          </a:p>
        </p:txBody>
      </p:sp>
      <p:sp>
        <p:nvSpPr>
          <p:cNvPr id="5" name="Notes Placeholder 4">
            <a:extLst>
              <a:ext uri="{FF2B5EF4-FFF2-40B4-BE49-F238E27FC236}">
                <a16:creationId xmlns:a16="http://schemas.microsoft.com/office/drawing/2014/main" id="{C961EDAE-4E30-6DFA-0ABA-CE98DEE42CAD}"/>
              </a:ext>
            </a:extLst>
          </p:cNvPr>
          <p:cNvSpPr>
            <a:spLocks noGrp="1"/>
          </p:cNvSpPr>
          <p:nvPr>
            <p:ph type="body" sz="quarter" idx="3"/>
          </p:nvPr>
        </p:nvSpPr>
        <p:spPr>
          <a:xfrm>
            <a:off x="700088" y="4414838"/>
            <a:ext cx="5610225" cy="4184650"/>
          </a:xfrm>
          <a:prstGeom prst="rect">
            <a:avLst/>
          </a:prstGeom>
        </p:spPr>
        <p:txBody>
          <a:bodyPr vert="horz" lIns="93153" tIns="46577" rIns="93153" bIns="46577"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7E899B0F-5346-2D4C-C450-D8F072364930}"/>
              </a:ext>
            </a:extLst>
          </p:cNvPr>
          <p:cNvSpPr>
            <a:spLocks noGrp="1"/>
          </p:cNvSpPr>
          <p:nvPr>
            <p:ph type="ftr" sz="quarter" idx="4"/>
          </p:nvPr>
        </p:nvSpPr>
        <p:spPr>
          <a:xfrm>
            <a:off x="0" y="8829675"/>
            <a:ext cx="3038475" cy="465138"/>
          </a:xfrm>
          <a:prstGeom prst="rect">
            <a:avLst/>
          </a:prstGeom>
        </p:spPr>
        <p:txBody>
          <a:bodyPr vert="horz" lIns="93153" tIns="46577" rIns="93153" bIns="46577"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4684C496-E2E0-69DA-2044-19A4E29F725E}"/>
              </a:ext>
            </a:extLst>
          </p:cNvPr>
          <p:cNvSpPr>
            <a:spLocks noGrp="1"/>
          </p:cNvSpPr>
          <p:nvPr>
            <p:ph type="sldNum" sz="quarter" idx="5"/>
          </p:nvPr>
        </p:nvSpPr>
        <p:spPr>
          <a:xfrm>
            <a:off x="3970338" y="8829675"/>
            <a:ext cx="3038475" cy="465138"/>
          </a:xfrm>
          <a:prstGeom prst="rect">
            <a:avLst/>
          </a:prstGeom>
        </p:spPr>
        <p:txBody>
          <a:bodyPr vert="horz" wrap="square" lIns="93153" tIns="46577" rIns="93153" bIns="46577" numCol="1" anchor="b" anchorCtr="0" compatLnSpc="1">
            <a:prstTxWarp prst="textNoShape">
              <a:avLst/>
            </a:prstTxWarp>
          </a:bodyPr>
          <a:lstStyle>
            <a:lvl1pPr algn="r" eaLnBrk="1" hangingPunct="1">
              <a:defRPr sz="1200"/>
            </a:lvl1pPr>
          </a:lstStyle>
          <a:p>
            <a:pPr>
              <a:defRPr/>
            </a:pPr>
            <a:fld id="{FA8883C6-182F-47D7-97A8-90A8A0FA0E0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AD18E5AA-4ED2-07B2-1578-4097137D8D29}"/>
              </a:ext>
            </a:extLst>
          </p:cNvPr>
          <p:cNvSpPr>
            <a:spLocks noGrp="1" noRot="1" noChangeAspect="1" noChangeArrowheads="1" noTextEdit="1"/>
          </p:cNvSpPr>
          <p:nvPr>
            <p:ph type="sldImg"/>
          </p:nvPr>
        </p:nvSpPr>
        <p:spPr bwMode="auto">
          <a:xfrm>
            <a:off x="406400" y="696913"/>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9D4C24FA-CC18-8946-0669-E6E7CC9E529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172" name="Slide Number Placeholder 3">
            <a:extLst>
              <a:ext uri="{FF2B5EF4-FFF2-40B4-BE49-F238E27FC236}">
                <a16:creationId xmlns:a16="http://schemas.microsoft.com/office/drawing/2014/main" id="{49B49986-42D3-9593-9366-93B6E58E1F4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EF992C1-03E9-4F7F-8634-155FA022A747}" type="slidenum">
              <a:rPr lang="en-US" altLang="en-US" smtClean="0"/>
              <a:pPr/>
              <a:t>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510392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09600" y="1600203"/>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08911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35618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1600203"/>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39453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43951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11190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5236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638302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3989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678157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835725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Line 8">
            <a:extLst>
              <a:ext uri="{FF2B5EF4-FFF2-40B4-BE49-F238E27FC236}">
                <a16:creationId xmlns:a16="http://schemas.microsoft.com/office/drawing/2014/main" id="{124A9460-B58F-2C9D-068A-154B5D38A7BA}"/>
              </a:ext>
            </a:extLst>
          </p:cNvPr>
          <p:cNvSpPr>
            <a:spLocks noChangeShapeType="1"/>
          </p:cNvSpPr>
          <p:nvPr userDrawn="1"/>
        </p:nvSpPr>
        <p:spPr bwMode="auto">
          <a:xfrm>
            <a:off x="914400" y="609600"/>
            <a:ext cx="5994400" cy="0"/>
          </a:xfrm>
          <a:prstGeom prst="line">
            <a:avLst/>
          </a:prstGeom>
          <a:noFill/>
          <a:ln w="38100">
            <a:solidFill>
              <a:srgbClr val="B5BE1C"/>
            </a:solidFill>
            <a:round/>
            <a:headEnd type="oval" w="med" len="med"/>
            <a:tailEnd type="oval" w="med" len="med"/>
          </a:ln>
          <a:effectLst/>
        </p:spPr>
        <p:txBody>
          <a:bodyPr/>
          <a:lstStyle/>
          <a:p>
            <a:pPr>
              <a:defRPr/>
            </a:pPr>
            <a:endParaRPr lang="en-US" dirty="0">
              <a:latin typeface="Arial" charset="0"/>
            </a:endParaRPr>
          </a:p>
        </p:txBody>
      </p:sp>
      <p:pic>
        <p:nvPicPr>
          <p:cNvPr id="8" name="Picture 7" descr="Logo&#10;&#10;Description automatically generated">
            <a:extLst>
              <a:ext uri="{FF2B5EF4-FFF2-40B4-BE49-F238E27FC236}">
                <a16:creationId xmlns:a16="http://schemas.microsoft.com/office/drawing/2014/main" id="{97FE6D0E-5452-C2DD-30F1-858B869D60A4}"/>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304800" y="304800"/>
            <a:ext cx="1219200" cy="1006197"/>
          </a:xfrm>
          <a:prstGeom prst="rect">
            <a:avLst/>
          </a:prstGeom>
        </p:spPr>
      </p:pic>
      <p:sp>
        <p:nvSpPr>
          <p:cNvPr id="9" name="Line 8">
            <a:extLst>
              <a:ext uri="{FF2B5EF4-FFF2-40B4-BE49-F238E27FC236}">
                <a16:creationId xmlns:a16="http://schemas.microsoft.com/office/drawing/2014/main" id="{29E26679-02C9-8534-0692-FFC251B6C43B}"/>
              </a:ext>
            </a:extLst>
          </p:cNvPr>
          <p:cNvSpPr>
            <a:spLocks noChangeShapeType="1"/>
          </p:cNvSpPr>
          <p:nvPr userDrawn="1"/>
        </p:nvSpPr>
        <p:spPr bwMode="auto">
          <a:xfrm>
            <a:off x="5283200" y="6096000"/>
            <a:ext cx="5994400" cy="0"/>
          </a:xfrm>
          <a:prstGeom prst="line">
            <a:avLst/>
          </a:prstGeom>
          <a:noFill/>
          <a:ln w="38100">
            <a:solidFill>
              <a:srgbClr val="B5BE1C"/>
            </a:solidFill>
            <a:round/>
            <a:headEnd type="oval" w="med" len="med"/>
            <a:tailEnd type="oval" w="med" len="med"/>
          </a:ln>
          <a:effectLst/>
        </p:spPr>
        <p:txBody>
          <a:bodyPr/>
          <a:lstStyle/>
          <a:p>
            <a:pPr>
              <a:defRPr/>
            </a:pPr>
            <a:endParaRPr lang="en-US" dirty="0">
              <a:latin typeface="Arial" charset="0"/>
            </a:endParaRPr>
          </a:p>
        </p:txBody>
      </p:sp>
      <p:pic>
        <p:nvPicPr>
          <p:cNvPr id="10" name="Picture 9" descr="Logo&#10;&#10;Description automatically generated">
            <a:extLst>
              <a:ext uri="{FF2B5EF4-FFF2-40B4-BE49-F238E27FC236}">
                <a16:creationId xmlns:a16="http://schemas.microsoft.com/office/drawing/2014/main" id="{A5685C17-96DA-4587-A72D-49DB723A1962}"/>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668000" y="5715000"/>
            <a:ext cx="1219200" cy="1006197"/>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dir.ca.gov/oshsb/COVID-19-Prevention-Non-Emergency.html"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hyperlink" Target="http://www.ksclawyers.com/" TargetMode="External"/><Relationship Id="rId2" Type="http://schemas.openxmlformats.org/officeDocument/2006/relationships/hyperlink" Target="mailto:lbrown@kscsacramento.com" TargetMode="Externa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g"/><Relationship Id="rId1" Type="http://schemas.openxmlformats.org/officeDocument/2006/relationships/slideLayout" Target="../slideLayouts/slideLayout2.xml"/><Relationship Id="rId5" Type="http://schemas.openxmlformats.org/officeDocument/2006/relationships/hyperlink" Target="http://www.ksclawyers.com/" TargetMode="External"/><Relationship Id="rId4" Type="http://schemas.openxmlformats.org/officeDocument/2006/relationships/hyperlink" Target="mailto:lbrown@kscsacramento.com"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905001"/>
            <a:ext cx="10972800" cy="3047997"/>
          </a:xfrm>
        </p:spPr>
        <p:txBody>
          <a:bodyPr/>
          <a:lstStyle/>
          <a:p>
            <a:pPr marL="0" indent="0" algn="ctr">
              <a:buNone/>
            </a:pPr>
            <a:r>
              <a:rPr lang="en-US" sz="4800" b="1" dirty="0"/>
              <a:t>Webinar: New Laws for 2023 </a:t>
            </a:r>
            <a:endParaRPr lang="en-US" sz="4400" b="1" dirty="0"/>
          </a:p>
          <a:p>
            <a:pPr marL="0" indent="0" algn="ctr">
              <a:buNone/>
            </a:pPr>
            <a:endParaRPr lang="en-US" sz="3600" dirty="0"/>
          </a:p>
          <a:p>
            <a:pPr marL="0" indent="0" algn="ctr">
              <a:buNone/>
            </a:pPr>
            <a:r>
              <a:rPr lang="en-US" sz="2400" dirty="0"/>
              <a:t>Hosted by: CGA Educational Foundation </a:t>
            </a:r>
            <a:endParaRPr lang="en-US" sz="1100" dirty="0"/>
          </a:p>
          <a:p>
            <a:pPr marL="0" indent="0" algn="ctr">
              <a:buNone/>
            </a:pPr>
            <a:r>
              <a:rPr lang="en-US" sz="2400" dirty="0"/>
              <a:t>December 7, 2022</a:t>
            </a:r>
          </a:p>
        </p:txBody>
      </p:sp>
    </p:spTree>
    <p:extLst>
      <p:ext uri="{BB962C8B-B14F-4D97-AF65-F5344CB8AC3E}">
        <p14:creationId xmlns:p14="http://schemas.microsoft.com/office/powerpoint/2010/main" val="3150383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56A97D-F762-4E6B-FA75-78D22F10E140}"/>
              </a:ext>
            </a:extLst>
          </p:cNvPr>
          <p:cNvSpPr>
            <a:spLocks noGrp="1"/>
          </p:cNvSpPr>
          <p:nvPr>
            <p:ph type="title"/>
          </p:nvPr>
        </p:nvSpPr>
        <p:spPr>
          <a:xfrm>
            <a:off x="612913" y="731834"/>
            <a:ext cx="10972800" cy="1143000"/>
          </a:xfrm>
        </p:spPr>
        <p:txBody>
          <a:bodyPr/>
          <a:lstStyle/>
          <a:p>
            <a:r>
              <a:rPr lang="en-US" dirty="0"/>
              <a:t>AB 1949 – Bereavement Leave</a:t>
            </a:r>
          </a:p>
        </p:txBody>
      </p:sp>
      <p:sp>
        <p:nvSpPr>
          <p:cNvPr id="3" name="Content Placeholder 2">
            <a:extLst>
              <a:ext uri="{FF2B5EF4-FFF2-40B4-BE49-F238E27FC236}">
                <a16:creationId xmlns:a16="http://schemas.microsoft.com/office/drawing/2014/main" id="{D5E164A0-64C0-C12F-CA7C-2E3D33B420B3}"/>
              </a:ext>
            </a:extLst>
          </p:cNvPr>
          <p:cNvSpPr>
            <a:spLocks noGrp="1"/>
          </p:cNvSpPr>
          <p:nvPr>
            <p:ph idx="1"/>
          </p:nvPr>
        </p:nvSpPr>
        <p:spPr/>
        <p:txBody>
          <a:bodyPr/>
          <a:lstStyle/>
          <a:p>
            <a:endParaRPr lang="en-US" sz="2400" b="0" i="0" dirty="0">
              <a:solidFill>
                <a:srgbClr val="333333"/>
              </a:solidFill>
              <a:effectLst/>
            </a:endParaRPr>
          </a:p>
          <a:p>
            <a:r>
              <a:rPr lang="en-US" sz="2400" b="0" i="0" dirty="0">
                <a:solidFill>
                  <a:srgbClr val="333333"/>
                </a:solidFill>
                <a:effectLst/>
              </a:rPr>
              <a:t>This bill makes it an unlawful employment practice to refuse to grant a request by an eligible employee to take up to 5 days of </a:t>
            </a:r>
            <a:r>
              <a:rPr lang="en-US" sz="2400" i="0" dirty="0">
                <a:solidFill>
                  <a:srgbClr val="111111"/>
                </a:solidFill>
                <a:effectLst/>
              </a:rPr>
              <a:t>bereavement</a:t>
            </a:r>
            <a:r>
              <a:rPr lang="en-US" sz="2400" b="0" i="0" dirty="0">
                <a:solidFill>
                  <a:srgbClr val="333333"/>
                </a:solidFill>
                <a:effectLst/>
              </a:rPr>
              <a:t> leave upon the death of a family member.  Days need not </a:t>
            </a:r>
            <a:r>
              <a:rPr lang="en-US" sz="2400" b="0" i="0">
                <a:solidFill>
                  <a:srgbClr val="333333"/>
                </a:solidFill>
                <a:effectLst/>
              </a:rPr>
              <a:t>be consecutive.  </a:t>
            </a:r>
            <a:endParaRPr lang="en-US" sz="2400" b="0" i="0" dirty="0">
              <a:solidFill>
                <a:srgbClr val="333333"/>
              </a:solidFill>
              <a:effectLst/>
            </a:endParaRPr>
          </a:p>
          <a:p>
            <a:r>
              <a:rPr lang="en-US" sz="2400" b="0" i="0" dirty="0">
                <a:solidFill>
                  <a:srgbClr val="333333"/>
                </a:solidFill>
                <a:effectLst/>
              </a:rPr>
              <a:t>Family member is defined as spouse or a child, parent, sibling, grandparent, grandchild, domestic partner, or parent-in-law</a:t>
            </a:r>
          </a:p>
          <a:p>
            <a:r>
              <a:rPr lang="en-US" sz="2400" b="0" i="0" dirty="0">
                <a:solidFill>
                  <a:srgbClr val="333333"/>
                </a:solidFill>
                <a:effectLst/>
              </a:rPr>
              <a:t>The leave shall be completed within 3 months of the date of death. </a:t>
            </a:r>
          </a:p>
          <a:p>
            <a:r>
              <a:rPr lang="en-US" sz="2400" b="0" i="0" dirty="0">
                <a:solidFill>
                  <a:srgbClr val="333333"/>
                </a:solidFill>
                <a:effectLst/>
              </a:rPr>
              <a:t>In the absence of an existing policy, the </a:t>
            </a:r>
            <a:r>
              <a:rPr lang="en-US" sz="2400" i="0" dirty="0">
                <a:solidFill>
                  <a:srgbClr val="111111"/>
                </a:solidFill>
                <a:effectLst/>
              </a:rPr>
              <a:t>bereavement</a:t>
            </a:r>
            <a:r>
              <a:rPr lang="en-US" sz="2400" b="0" i="0" dirty="0">
                <a:solidFill>
                  <a:srgbClr val="333333"/>
                </a:solidFill>
                <a:effectLst/>
              </a:rPr>
              <a:t> leave may be unpaid. However, the employee may use certain other leave balances otherwise available to the employee, including accrued and available paid sick leave.</a:t>
            </a:r>
            <a:endParaRPr lang="en-US" sz="2400" dirty="0"/>
          </a:p>
        </p:txBody>
      </p:sp>
    </p:spTree>
    <p:extLst>
      <p:ext uri="{BB962C8B-B14F-4D97-AF65-F5344CB8AC3E}">
        <p14:creationId xmlns:p14="http://schemas.microsoft.com/office/powerpoint/2010/main" val="336558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354D5-C031-4547-196C-D0843D8E1692}"/>
              </a:ext>
            </a:extLst>
          </p:cNvPr>
          <p:cNvSpPr>
            <a:spLocks noGrp="1"/>
          </p:cNvSpPr>
          <p:nvPr>
            <p:ph type="title"/>
          </p:nvPr>
        </p:nvSpPr>
        <p:spPr>
          <a:xfrm>
            <a:off x="609600" y="748399"/>
            <a:ext cx="10972800" cy="1143000"/>
          </a:xfrm>
        </p:spPr>
        <p:txBody>
          <a:bodyPr/>
          <a:lstStyle/>
          <a:p>
            <a:r>
              <a:rPr lang="en-US" dirty="0"/>
              <a:t>AB 1949 – cont. </a:t>
            </a:r>
          </a:p>
        </p:txBody>
      </p:sp>
      <p:sp>
        <p:nvSpPr>
          <p:cNvPr id="3" name="Content Placeholder 2">
            <a:extLst>
              <a:ext uri="{FF2B5EF4-FFF2-40B4-BE49-F238E27FC236}">
                <a16:creationId xmlns:a16="http://schemas.microsoft.com/office/drawing/2014/main" id="{CDC5D470-D54B-0C0B-AFFB-3A7B5B95F6E6}"/>
              </a:ext>
            </a:extLst>
          </p:cNvPr>
          <p:cNvSpPr>
            <a:spLocks noGrp="1"/>
          </p:cNvSpPr>
          <p:nvPr>
            <p:ph idx="1"/>
          </p:nvPr>
        </p:nvSpPr>
        <p:spPr/>
        <p:txBody>
          <a:bodyPr/>
          <a:lstStyle/>
          <a:p>
            <a:r>
              <a:rPr lang="en-US" dirty="0"/>
              <a:t>The bill does not impact an employee covered by a CBA that provides for prescribed bereavement leave.</a:t>
            </a:r>
          </a:p>
        </p:txBody>
      </p:sp>
    </p:spTree>
    <p:extLst>
      <p:ext uri="{BB962C8B-B14F-4D97-AF65-F5344CB8AC3E}">
        <p14:creationId xmlns:p14="http://schemas.microsoft.com/office/powerpoint/2010/main" val="38885098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20A229A3-6F68-0812-EFB8-E70CB3CF1339}"/>
              </a:ext>
            </a:extLst>
          </p:cNvPr>
          <p:cNvSpPr>
            <a:spLocks noGrp="1" noChangeArrowheads="1"/>
          </p:cNvSpPr>
          <p:nvPr>
            <p:ph type="title"/>
          </p:nvPr>
        </p:nvSpPr>
        <p:spPr bwMode="auto">
          <a:xfrm>
            <a:off x="1828800" y="990600"/>
            <a:ext cx="8229600" cy="99060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dirty="0"/>
              <a:t>AB 2188 – Use of cannabis</a:t>
            </a:r>
          </a:p>
        </p:txBody>
      </p:sp>
      <p:sp>
        <p:nvSpPr>
          <p:cNvPr id="8195" name="Content Placeholder 2">
            <a:extLst>
              <a:ext uri="{FF2B5EF4-FFF2-40B4-BE49-F238E27FC236}">
                <a16:creationId xmlns:a16="http://schemas.microsoft.com/office/drawing/2014/main" id="{A867844D-81D3-89E3-C27B-28AA82B6291B}"/>
              </a:ext>
            </a:extLst>
          </p:cNvPr>
          <p:cNvSpPr>
            <a:spLocks noGrp="1" noChangeArrowheads="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tLang="en-US" sz="2800"/>
          </a:p>
          <a:p>
            <a:r>
              <a:rPr lang="en-US" altLang="en-US" sz="2800"/>
              <a:t>Adds Section 12954 to the Government Code </a:t>
            </a:r>
          </a:p>
          <a:p>
            <a:r>
              <a:rPr lang="en-US" altLang="en-US" sz="2800"/>
              <a:t>On and after 1/1/2024, it is unlawful for an employer to discriminate against a person in hiring, termination, or otherwise penalize a person, if the discrimination is based upon the person’s use of cannabis off the job and away from the workplace.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F20CE4BF-52D6-A9D1-FA79-B10B70F85AA5}"/>
              </a:ext>
            </a:extLst>
          </p:cNvPr>
          <p:cNvSpPr>
            <a:spLocks noGrp="1" noChangeArrowheads="1"/>
          </p:cNvSpPr>
          <p:nvPr>
            <p:ph type="title"/>
          </p:nvPr>
        </p:nvSpPr>
        <p:spPr bwMode="auto">
          <a:xfrm>
            <a:off x="1981200" y="914400"/>
            <a:ext cx="7239000" cy="914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dirty="0"/>
              <a:t>AB 2188 – cont. </a:t>
            </a:r>
          </a:p>
        </p:txBody>
      </p:sp>
      <p:sp>
        <p:nvSpPr>
          <p:cNvPr id="9219" name="Content Placeholder 2">
            <a:extLst>
              <a:ext uri="{FF2B5EF4-FFF2-40B4-BE49-F238E27FC236}">
                <a16:creationId xmlns:a16="http://schemas.microsoft.com/office/drawing/2014/main" id="{4CB86FF7-F0A9-54AC-B687-D5FCD2C168AF}"/>
              </a:ext>
            </a:extLst>
          </p:cNvPr>
          <p:cNvSpPr>
            <a:spLocks noGrp="1" noChangeArrowheads="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tLang="en-US"/>
          </a:p>
          <a:p>
            <a:r>
              <a:rPr lang="en-US" altLang="en-US" sz="2800"/>
              <a:t>Does not prohibit the employer from discriminating in hiring, or otherwise penalize a person, based on scientifically valid preemployment drug screening conducted through methods that do not screen for nonpsychoactive cannabis metabolytes.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0FE34AB9-54A9-313D-210B-B145623AD36E}"/>
              </a:ext>
            </a:extLst>
          </p:cNvPr>
          <p:cNvSpPr>
            <a:spLocks noGrp="1" noChangeArrowheads="1"/>
          </p:cNvSpPr>
          <p:nvPr>
            <p:ph type="title"/>
          </p:nvPr>
        </p:nvSpPr>
        <p:spPr bwMode="auto">
          <a:xfrm>
            <a:off x="1524000" y="9906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a:t>AB 2188 – cont. </a:t>
            </a:r>
          </a:p>
        </p:txBody>
      </p:sp>
      <p:sp>
        <p:nvSpPr>
          <p:cNvPr id="10243" name="Content Placeholder 2">
            <a:extLst>
              <a:ext uri="{FF2B5EF4-FFF2-40B4-BE49-F238E27FC236}">
                <a16:creationId xmlns:a16="http://schemas.microsoft.com/office/drawing/2014/main" id="{5275365D-D254-84E0-E5B6-47F6460ABAD6}"/>
              </a:ext>
            </a:extLst>
          </p:cNvPr>
          <p:cNvSpPr>
            <a:spLocks noGrp="1" noChangeArrowheads="1"/>
          </p:cNvSpPr>
          <p:nvPr>
            <p:ph idx="1"/>
          </p:nvPr>
        </p:nvSpPr>
        <p:spPr bwMode="auto">
          <a:xfrm>
            <a:off x="533400" y="1981200"/>
            <a:ext cx="10972800" cy="4525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2800" dirty="0"/>
              <a:t>The bill does not permit an employee to possess or be impaired by, or to use, cannabis on the job.  </a:t>
            </a:r>
          </a:p>
          <a:p>
            <a:r>
              <a:rPr lang="en-US" altLang="en-US" sz="2800" dirty="0"/>
              <a:t>The bill does not apply to an employee in the building and construction trades.  </a:t>
            </a:r>
          </a:p>
          <a:p>
            <a:r>
              <a:rPr lang="en-US" altLang="en-US" sz="2800" dirty="0"/>
              <a:t>The bill does not apply to applicants or employees hired for positions that require a federal government background investigation or security clearance.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E4575BA4-3A0D-0A15-028A-8EFF762655E8}"/>
              </a:ext>
            </a:extLst>
          </p:cNvPr>
          <p:cNvSpPr>
            <a:spLocks noGrp="1" noChangeArrowheads="1"/>
          </p:cNvSpPr>
          <p:nvPr>
            <p:ph type="title"/>
          </p:nvPr>
        </p:nvSpPr>
        <p:spPr bwMode="auto">
          <a:xfrm>
            <a:off x="1828800" y="1028703"/>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dirty="0"/>
              <a:t>SB 1162 – Salaries and Wages</a:t>
            </a:r>
          </a:p>
        </p:txBody>
      </p:sp>
      <p:sp>
        <p:nvSpPr>
          <p:cNvPr id="11267" name="Content Placeholder 2">
            <a:extLst>
              <a:ext uri="{FF2B5EF4-FFF2-40B4-BE49-F238E27FC236}">
                <a16:creationId xmlns:a16="http://schemas.microsoft.com/office/drawing/2014/main" id="{4C058971-662A-BADD-12A2-2ACE39DFE53E}"/>
              </a:ext>
            </a:extLst>
          </p:cNvPr>
          <p:cNvSpPr>
            <a:spLocks noGrp="1" noChangeArrowheads="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tLang="en-US" sz="2800" dirty="0"/>
          </a:p>
          <a:p>
            <a:r>
              <a:rPr lang="en-US" altLang="en-US" sz="2800" dirty="0"/>
              <a:t>On or before the second Wednesday of May 2023, and each year thereafter, an employer with 100 or more employees shall submit a pay data report to the State.  </a:t>
            </a:r>
          </a:p>
          <a:p>
            <a:r>
              <a:rPr lang="en-US" altLang="en-US" sz="2800" dirty="0"/>
              <a:t>An employer with 100 or more employees hired through a labor contractor shall submit a separate pay data report for those employees.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C59FDDAB-C1D7-8779-5A7F-840331C29280}"/>
              </a:ext>
            </a:extLst>
          </p:cNvPr>
          <p:cNvSpPr>
            <a:spLocks noGrp="1" noChangeArrowheads="1"/>
          </p:cNvSpPr>
          <p:nvPr>
            <p:ph type="title"/>
          </p:nvPr>
        </p:nvSpPr>
        <p:spPr bwMode="auto">
          <a:xfrm>
            <a:off x="1295400" y="1028703"/>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dirty="0"/>
              <a:t>SB 1162 cont.</a:t>
            </a:r>
          </a:p>
        </p:txBody>
      </p:sp>
      <p:sp>
        <p:nvSpPr>
          <p:cNvPr id="12291" name="Content Placeholder 2">
            <a:extLst>
              <a:ext uri="{FF2B5EF4-FFF2-40B4-BE49-F238E27FC236}">
                <a16:creationId xmlns:a16="http://schemas.microsoft.com/office/drawing/2014/main" id="{F4A7C78C-72F7-78FC-5E02-99729598A781}"/>
              </a:ext>
            </a:extLst>
          </p:cNvPr>
          <p:cNvSpPr>
            <a:spLocks noGrp="1" noChangeArrowheads="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tLang="en-US" sz="2400"/>
          </a:p>
          <a:p>
            <a:r>
              <a:rPr lang="en-US" altLang="en-US" sz="2400"/>
              <a:t>The pay data report shall include:</a:t>
            </a:r>
          </a:p>
          <a:p>
            <a:pPr marL="457200" lvl="1" indent="0">
              <a:buNone/>
            </a:pPr>
            <a:r>
              <a:rPr lang="en-US" altLang="en-US" sz="2400"/>
              <a:t>1.  The number of employees by race, ethnicity and sex in each of the following job categories:</a:t>
            </a:r>
          </a:p>
          <a:p>
            <a:pPr marL="457200" lvl="1" indent="0">
              <a:buNone/>
            </a:pPr>
            <a:endParaRPr lang="en-US" altLang="en-US" sz="2400"/>
          </a:p>
          <a:p>
            <a:pPr marL="457200" lvl="1" indent="0">
              <a:buNone/>
            </a:pPr>
            <a:r>
              <a:rPr lang="en-US" altLang="en-US" sz="1800"/>
              <a:t>Executive or senior level officials	Mid-level managers</a:t>
            </a:r>
          </a:p>
          <a:p>
            <a:pPr marL="457200" lvl="1" indent="0">
              <a:buNone/>
            </a:pPr>
            <a:r>
              <a:rPr lang="en-US" altLang="en-US" sz="1800"/>
              <a:t>Professionals			Technicians</a:t>
            </a:r>
          </a:p>
          <a:p>
            <a:pPr marL="457200" lvl="1" indent="0">
              <a:buNone/>
            </a:pPr>
            <a:r>
              <a:rPr lang="en-US" altLang="en-US" sz="1800"/>
              <a:t>Sales				Administrative support</a:t>
            </a:r>
          </a:p>
          <a:p>
            <a:pPr marL="457200" lvl="1" indent="0">
              <a:buNone/>
            </a:pPr>
            <a:r>
              <a:rPr lang="en-US" altLang="en-US" sz="1800"/>
              <a:t>Craft workers				Operatives </a:t>
            </a:r>
          </a:p>
          <a:p>
            <a:pPr marL="457200" lvl="1" indent="0">
              <a:buNone/>
            </a:pPr>
            <a:r>
              <a:rPr lang="en-US" altLang="en-US" sz="1800"/>
              <a:t>Laborers				Service workers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738AD30D-D8CF-FA12-D2FF-C312DA2CEA89}"/>
              </a:ext>
            </a:extLst>
          </p:cNvPr>
          <p:cNvSpPr>
            <a:spLocks noGrp="1" noChangeArrowheads="1"/>
          </p:cNvSpPr>
          <p:nvPr>
            <p:ph type="title"/>
          </p:nvPr>
        </p:nvSpPr>
        <p:spPr bwMode="auto">
          <a:xfrm>
            <a:off x="1752600" y="10668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dirty="0"/>
              <a:t>SB 1162 cont.</a:t>
            </a:r>
          </a:p>
        </p:txBody>
      </p:sp>
      <p:sp>
        <p:nvSpPr>
          <p:cNvPr id="13315" name="Content Placeholder 2">
            <a:extLst>
              <a:ext uri="{FF2B5EF4-FFF2-40B4-BE49-F238E27FC236}">
                <a16:creationId xmlns:a16="http://schemas.microsoft.com/office/drawing/2014/main" id="{80ED4420-E495-7A16-2700-0F1E082B14AE}"/>
              </a:ext>
            </a:extLst>
          </p:cNvPr>
          <p:cNvSpPr>
            <a:spLocks noGrp="1" noChangeArrowheads="1"/>
          </p:cNvSpPr>
          <p:nvPr>
            <p:ph idx="1"/>
          </p:nvPr>
        </p:nvSpPr>
        <p:spPr bwMode="auto">
          <a:xfrm>
            <a:off x="533400" y="2057400"/>
            <a:ext cx="10972800" cy="4525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514350" indent="-514350">
              <a:buFontTx/>
              <a:buAutoNum type="arabicPeriod" startAt="2"/>
            </a:pPr>
            <a:r>
              <a:rPr lang="en-US" altLang="en-US" sz="2800" dirty="0"/>
              <a:t>The number of employees by race, ethnicity, and sex, whose annual earnings fall within each of pay bands used by the US Bureau of Labor Statistics</a:t>
            </a:r>
          </a:p>
          <a:p>
            <a:pPr marL="514350" indent="-514350">
              <a:buFontTx/>
              <a:buAutoNum type="arabicPeriod" startAt="2"/>
            </a:pPr>
            <a:r>
              <a:rPr lang="en-US" altLang="en-US" sz="2800" dirty="0"/>
              <a:t>Within each job category, for each combination of race, ethnicity, and sex, the median and mean hourly rate.</a:t>
            </a:r>
          </a:p>
          <a:p>
            <a:pPr marL="514350" indent="-514350">
              <a:buFontTx/>
              <a:buAutoNum type="arabicPeriod" startAt="2"/>
            </a:pPr>
            <a:r>
              <a:rPr lang="en-US" altLang="en-US" sz="2800" dirty="0"/>
              <a:t>Create a snapshot that counts all individuals employed during a single pay period between October 1 and December 31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FA629AE4-200E-5A7A-34B5-F0C31EC07FF3}"/>
              </a:ext>
            </a:extLst>
          </p:cNvPr>
          <p:cNvSpPr>
            <a:spLocks noGrp="1" noChangeArrowheads="1"/>
          </p:cNvSpPr>
          <p:nvPr>
            <p:ph type="title"/>
          </p:nvPr>
        </p:nvSpPr>
        <p:spPr bwMode="auto">
          <a:xfrm>
            <a:off x="1828800" y="10668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dirty="0"/>
              <a:t>SB 1162 cont.</a:t>
            </a:r>
          </a:p>
        </p:txBody>
      </p:sp>
      <p:sp>
        <p:nvSpPr>
          <p:cNvPr id="14339" name="Content Placeholder 2">
            <a:extLst>
              <a:ext uri="{FF2B5EF4-FFF2-40B4-BE49-F238E27FC236}">
                <a16:creationId xmlns:a16="http://schemas.microsoft.com/office/drawing/2014/main" id="{1B2191E8-44CA-5D7F-30B5-75612B4ADB39}"/>
              </a:ext>
            </a:extLst>
          </p:cNvPr>
          <p:cNvSpPr>
            <a:spLocks noGrp="1" noChangeArrowheads="1"/>
          </p:cNvSpPr>
          <p:nvPr>
            <p:ph idx="1"/>
          </p:nvPr>
        </p:nvSpPr>
        <p:spPr bwMode="auto">
          <a:xfrm>
            <a:off x="533400" y="2133601"/>
            <a:ext cx="10972800" cy="259079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dirty="0"/>
              <a:t>For employers with multiple establishments, a report is required for each establishment. </a:t>
            </a:r>
          </a:p>
          <a:p>
            <a:endParaRPr lang="en-US"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1750BE36-9B18-2369-9A09-313395AD5688}"/>
              </a:ext>
            </a:extLst>
          </p:cNvPr>
          <p:cNvSpPr>
            <a:spLocks noGrp="1" noChangeArrowheads="1"/>
          </p:cNvSpPr>
          <p:nvPr>
            <p:ph type="title"/>
          </p:nvPr>
        </p:nvSpPr>
        <p:spPr bwMode="auto">
          <a:xfrm>
            <a:off x="1676400" y="1028703"/>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dirty="0"/>
              <a:t>SB 1162 cont.</a:t>
            </a:r>
          </a:p>
        </p:txBody>
      </p:sp>
      <p:sp>
        <p:nvSpPr>
          <p:cNvPr id="15363" name="Content Placeholder 2">
            <a:extLst>
              <a:ext uri="{FF2B5EF4-FFF2-40B4-BE49-F238E27FC236}">
                <a16:creationId xmlns:a16="http://schemas.microsoft.com/office/drawing/2014/main" id="{F8B86367-D900-D33D-98BD-1CBC7F32D3F7}"/>
              </a:ext>
            </a:extLst>
          </p:cNvPr>
          <p:cNvSpPr>
            <a:spLocks noGrp="1" noChangeArrowheads="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tLang="en-US" sz="2800"/>
          </a:p>
          <a:p>
            <a:r>
              <a:rPr lang="en-US" altLang="en-US" sz="2800"/>
              <a:t>Require an employer, upon request, to provide an employee the pay scale for the position in which the employee is currently employed. </a:t>
            </a:r>
          </a:p>
          <a:p>
            <a:r>
              <a:rPr lang="en-US" altLang="en-US" sz="2800"/>
              <a:t>Require an employer of 15 or more employees to include the pay scale in a job posting.</a:t>
            </a:r>
          </a:p>
          <a:p>
            <a:r>
              <a:rPr lang="en-US" altLang="en-US" sz="2800"/>
              <a:t>Maintain records of a job title and wage rate history for each employee.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05200" y="1154117"/>
            <a:ext cx="4953000" cy="838199"/>
          </a:xfrm>
        </p:spPr>
        <p:txBody>
          <a:bodyPr/>
          <a:lstStyle/>
          <a:p>
            <a:pPr marL="0" indent="0">
              <a:buNone/>
            </a:pPr>
            <a:r>
              <a:rPr lang="en-US" dirty="0"/>
              <a:t>Can’t Hear the Program?</a:t>
            </a:r>
          </a:p>
        </p:txBody>
      </p:sp>
      <p:sp>
        <p:nvSpPr>
          <p:cNvPr id="4" name="TextBox 3">
            <a:extLst>
              <a:ext uri="{FF2B5EF4-FFF2-40B4-BE49-F238E27FC236}">
                <a16:creationId xmlns:a16="http://schemas.microsoft.com/office/drawing/2014/main" id="{AEF7D2C3-AA3D-2BF4-04B3-00216EFE7FB9}"/>
              </a:ext>
            </a:extLst>
          </p:cNvPr>
          <p:cNvSpPr txBox="1"/>
          <p:nvPr/>
        </p:nvSpPr>
        <p:spPr>
          <a:xfrm>
            <a:off x="1594641" y="2164635"/>
            <a:ext cx="3124200" cy="1015663"/>
          </a:xfrm>
          <a:prstGeom prst="rect">
            <a:avLst/>
          </a:prstGeom>
          <a:noFill/>
        </p:spPr>
        <p:txBody>
          <a:bodyPr wrap="square" rtlCol="0">
            <a:spAutoFit/>
          </a:bodyPr>
          <a:lstStyle/>
          <a:p>
            <a:r>
              <a:rPr lang="en-US" sz="2000" dirty="0"/>
              <a:t>Click the three dots at the bottom of the screen, and select Switch Audio</a:t>
            </a:r>
            <a:r>
              <a:rPr lang="en-US" dirty="0"/>
              <a:t>.</a:t>
            </a:r>
            <a:endParaRPr lang="en-US" sz="1600" dirty="0"/>
          </a:p>
        </p:txBody>
      </p:sp>
      <p:pic>
        <p:nvPicPr>
          <p:cNvPr id="6" name="Picture 5">
            <a:extLst>
              <a:ext uri="{FF2B5EF4-FFF2-40B4-BE49-F238E27FC236}">
                <a16:creationId xmlns:a16="http://schemas.microsoft.com/office/drawing/2014/main" id="{8CD19114-EB17-5D16-2F2C-D0F95F615900}"/>
              </a:ext>
            </a:extLst>
          </p:cNvPr>
          <p:cNvPicPr>
            <a:picLocks noChangeAspect="1"/>
          </p:cNvPicPr>
          <p:nvPr/>
        </p:nvPicPr>
        <p:blipFill>
          <a:blip r:embed="rId2"/>
          <a:stretch>
            <a:fillRect/>
          </a:stretch>
        </p:blipFill>
        <p:spPr>
          <a:xfrm>
            <a:off x="1942304" y="3260284"/>
            <a:ext cx="2428875" cy="2333625"/>
          </a:xfrm>
          <a:prstGeom prst="rect">
            <a:avLst/>
          </a:prstGeom>
        </p:spPr>
      </p:pic>
      <p:sp>
        <p:nvSpPr>
          <p:cNvPr id="9" name="TextBox 8">
            <a:extLst>
              <a:ext uri="{FF2B5EF4-FFF2-40B4-BE49-F238E27FC236}">
                <a16:creationId xmlns:a16="http://schemas.microsoft.com/office/drawing/2014/main" id="{3EBDBB12-E16C-6DC1-48DF-3B5DC727B8FA}"/>
              </a:ext>
            </a:extLst>
          </p:cNvPr>
          <p:cNvSpPr txBox="1"/>
          <p:nvPr/>
        </p:nvSpPr>
        <p:spPr>
          <a:xfrm>
            <a:off x="6083449" y="2164634"/>
            <a:ext cx="3233928" cy="1015663"/>
          </a:xfrm>
          <a:prstGeom prst="rect">
            <a:avLst/>
          </a:prstGeom>
          <a:noFill/>
        </p:spPr>
        <p:txBody>
          <a:bodyPr wrap="square" rtlCol="0">
            <a:spAutoFit/>
          </a:bodyPr>
          <a:lstStyle/>
          <a:p>
            <a:r>
              <a:rPr lang="en-US" sz="2000" dirty="0"/>
              <a:t>Select your preferred method of connection for the webinar. </a:t>
            </a:r>
          </a:p>
        </p:txBody>
      </p:sp>
      <p:pic>
        <p:nvPicPr>
          <p:cNvPr id="10" name="Picture 9">
            <a:extLst>
              <a:ext uri="{FF2B5EF4-FFF2-40B4-BE49-F238E27FC236}">
                <a16:creationId xmlns:a16="http://schemas.microsoft.com/office/drawing/2014/main" id="{6878D2A8-5987-1C13-A7D2-23A36272AA11}"/>
              </a:ext>
            </a:extLst>
          </p:cNvPr>
          <p:cNvPicPr>
            <a:picLocks noChangeAspect="1"/>
          </p:cNvPicPr>
          <p:nvPr/>
        </p:nvPicPr>
        <p:blipFill>
          <a:blip r:embed="rId3"/>
          <a:stretch>
            <a:fillRect/>
          </a:stretch>
        </p:blipFill>
        <p:spPr>
          <a:xfrm>
            <a:off x="6248400" y="3240323"/>
            <a:ext cx="2523743" cy="2347311"/>
          </a:xfrm>
          <a:prstGeom prst="rect">
            <a:avLst/>
          </a:prstGeom>
        </p:spPr>
      </p:pic>
    </p:spTree>
    <p:extLst>
      <p:ext uri="{BB962C8B-B14F-4D97-AF65-F5344CB8AC3E}">
        <p14:creationId xmlns:p14="http://schemas.microsoft.com/office/powerpoint/2010/main" val="27232246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60339897-A9E3-AE05-F6D4-CC8EF9210BDC}"/>
              </a:ext>
            </a:extLst>
          </p:cNvPr>
          <p:cNvSpPr>
            <a:spLocks noGrp="1" noChangeArrowheads="1"/>
          </p:cNvSpPr>
          <p:nvPr>
            <p:ph type="title"/>
          </p:nvPr>
        </p:nvSpPr>
        <p:spPr bwMode="auto">
          <a:xfrm>
            <a:off x="1447800" y="11430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dirty="0"/>
              <a:t>SB 1046 – Compostable Bags</a:t>
            </a:r>
          </a:p>
        </p:txBody>
      </p:sp>
      <p:sp>
        <p:nvSpPr>
          <p:cNvPr id="16387" name="Content Placeholder 2">
            <a:extLst>
              <a:ext uri="{FF2B5EF4-FFF2-40B4-BE49-F238E27FC236}">
                <a16:creationId xmlns:a16="http://schemas.microsoft.com/office/drawing/2014/main" id="{34F26533-1940-732B-7623-C36F703F02FE}"/>
              </a:ext>
            </a:extLst>
          </p:cNvPr>
          <p:cNvSpPr>
            <a:spLocks noGrp="1" noChangeArrowheads="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tLang="en-US" sz="2800"/>
          </a:p>
          <a:p>
            <a:r>
              <a:rPr lang="en-US" altLang="en-US" sz="2800"/>
              <a:t>On or after 1/1/2025, a store is prohibited from providing a precheckout bag to a customer if the bag is not either a compostable bag or a recycled paper bag. </a:t>
            </a:r>
          </a:p>
          <a:p>
            <a:r>
              <a:rPr lang="en-US" altLang="en-US" sz="2800"/>
              <a:t>“Precheckout bag” means a bag provided to a customer before the customer reaches the point of sale, that is designed to protect a purchased item from damaging or contaminating other items.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85DFE-B140-3B5F-348B-AB2EA7651BC5}"/>
              </a:ext>
            </a:extLst>
          </p:cNvPr>
          <p:cNvSpPr>
            <a:spLocks noGrp="1"/>
          </p:cNvSpPr>
          <p:nvPr>
            <p:ph type="title"/>
          </p:nvPr>
        </p:nvSpPr>
        <p:spPr>
          <a:xfrm>
            <a:off x="685800" y="857250"/>
            <a:ext cx="10972800" cy="1143000"/>
          </a:xfrm>
        </p:spPr>
        <p:txBody>
          <a:bodyPr/>
          <a:lstStyle/>
          <a:p>
            <a:r>
              <a:rPr lang="en-US" dirty="0"/>
              <a:t>SB 1046</a:t>
            </a:r>
          </a:p>
        </p:txBody>
      </p:sp>
      <p:pic>
        <p:nvPicPr>
          <p:cNvPr id="4" name="Content Placeholder 3">
            <a:extLst>
              <a:ext uri="{FF2B5EF4-FFF2-40B4-BE49-F238E27FC236}">
                <a16:creationId xmlns:a16="http://schemas.microsoft.com/office/drawing/2014/main" id="{685F6B2F-10FA-0951-3A39-B7133F5101B6}"/>
              </a:ext>
            </a:extLst>
          </p:cNvPr>
          <p:cNvPicPr>
            <a:picLocks noGrp="1" noChangeAspect="1"/>
          </p:cNvPicPr>
          <p:nvPr>
            <p:ph idx="1"/>
          </p:nvPr>
        </p:nvPicPr>
        <p:blipFill>
          <a:blip r:embed="rId2"/>
          <a:stretch>
            <a:fillRect/>
          </a:stretch>
        </p:blipFill>
        <p:spPr>
          <a:xfrm>
            <a:off x="1600200" y="2362200"/>
            <a:ext cx="2133600" cy="2362200"/>
          </a:xfrm>
          <a:prstGeom prst="rect">
            <a:avLst/>
          </a:prstGeom>
        </p:spPr>
      </p:pic>
      <p:pic>
        <p:nvPicPr>
          <p:cNvPr id="5" name="Picture 4">
            <a:extLst>
              <a:ext uri="{FF2B5EF4-FFF2-40B4-BE49-F238E27FC236}">
                <a16:creationId xmlns:a16="http://schemas.microsoft.com/office/drawing/2014/main" id="{0C23965D-E86D-615F-4437-7120CA9B2E11}"/>
              </a:ext>
            </a:extLst>
          </p:cNvPr>
          <p:cNvPicPr>
            <a:picLocks noChangeAspect="1"/>
          </p:cNvPicPr>
          <p:nvPr/>
        </p:nvPicPr>
        <p:blipFill>
          <a:blip r:embed="rId3"/>
          <a:stretch>
            <a:fillRect/>
          </a:stretch>
        </p:blipFill>
        <p:spPr>
          <a:xfrm>
            <a:off x="8229600" y="1619250"/>
            <a:ext cx="3162300" cy="3619500"/>
          </a:xfrm>
          <a:prstGeom prst="rect">
            <a:avLst/>
          </a:prstGeom>
        </p:spPr>
      </p:pic>
      <p:sp>
        <p:nvSpPr>
          <p:cNvPr id="7" name="TextBox 6">
            <a:extLst>
              <a:ext uri="{FF2B5EF4-FFF2-40B4-BE49-F238E27FC236}">
                <a16:creationId xmlns:a16="http://schemas.microsoft.com/office/drawing/2014/main" id="{1EAC1FEB-9B7D-2EB4-CDB3-51245CC12036}"/>
              </a:ext>
            </a:extLst>
          </p:cNvPr>
          <p:cNvSpPr txBox="1"/>
          <p:nvPr/>
        </p:nvSpPr>
        <p:spPr>
          <a:xfrm>
            <a:off x="4267200" y="2590800"/>
            <a:ext cx="3429000" cy="1754326"/>
          </a:xfrm>
          <a:prstGeom prst="rect">
            <a:avLst/>
          </a:prstGeom>
          <a:noFill/>
        </p:spPr>
        <p:txBody>
          <a:bodyPr wrap="square" rtlCol="0">
            <a:spAutoFit/>
          </a:bodyPr>
          <a:lstStyle/>
          <a:p>
            <a:r>
              <a:rPr lang="en-US" dirty="0"/>
              <a:t>Pre 2025</a:t>
            </a:r>
          </a:p>
          <a:p>
            <a:r>
              <a:rPr lang="en-US" dirty="0"/>
              <a:t>&lt;&lt;&lt;&lt;&lt;&lt;&lt;&lt;&lt;&lt;&lt;</a:t>
            </a:r>
          </a:p>
          <a:p>
            <a:endParaRPr lang="en-US" dirty="0"/>
          </a:p>
          <a:p>
            <a:endParaRPr lang="en-US" dirty="0"/>
          </a:p>
          <a:p>
            <a:pPr algn="r"/>
            <a:r>
              <a:rPr lang="en-US" dirty="0"/>
              <a:t>Post 2025</a:t>
            </a:r>
          </a:p>
          <a:p>
            <a:pPr algn="r"/>
            <a:r>
              <a:rPr lang="en-US" dirty="0"/>
              <a:t>&gt;&gt;&gt;&gt;&gt;&gt;&gt;&gt;&gt;&gt;&gt;</a:t>
            </a:r>
          </a:p>
        </p:txBody>
      </p:sp>
    </p:spTree>
    <p:extLst>
      <p:ext uri="{BB962C8B-B14F-4D97-AF65-F5344CB8AC3E}">
        <p14:creationId xmlns:p14="http://schemas.microsoft.com/office/powerpoint/2010/main" val="24904909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4FCE9603-5EFC-7951-B6A5-E75FB5602750}"/>
              </a:ext>
            </a:extLst>
          </p:cNvPr>
          <p:cNvSpPr>
            <a:spLocks noGrp="1" noChangeArrowheads="1"/>
          </p:cNvSpPr>
          <p:nvPr>
            <p:ph type="title"/>
          </p:nvPr>
        </p:nvSpPr>
        <p:spPr bwMode="auto">
          <a:xfrm>
            <a:off x="1676400" y="11430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dirty="0"/>
              <a:t>SB 1013 – Bottle bill </a:t>
            </a:r>
          </a:p>
        </p:txBody>
      </p:sp>
      <p:sp>
        <p:nvSpPr>
          <p:cNvPr id="17411" name="Content Placeholder 2">
            <a:extLst>
              <a:ext uri="{FF2B5EF4-FFF2-40B4-BE49-F238E27FC236}">
                <a16:creationId xmlns:a16="http://schemas.microsoft.com/office/drawing/2014/main" id="{FF9B7D1D-197F-155D-C85E-41E1423C81CB}"/>
              </a:ext>
            </a:extLst>
          </p:cNvPr>
          <p:cNvSpPr>
            <a:spLocks noGrp="1" noChangeArrowheads="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tLang="en-US" sz="2400"/>
          </a:p>
          <a:p>
            <a:r>
              <a:rPr lang="en-US" altLang="en-US" sz="2400"/>
              <a:t>Adds wine and spirits to the redemption program on 1/1/2024.</a:t>
            </a:r>
          </a:p>
          <a:p>
            <a:r>
              <a:rPr lang="en-US" altLang="en-US" sz="2400"/>
              <a:t>Directs CalRecycle to adopt emergency regulations no later than 1/1/2024 establishing the guidelines for the creation of Dealer Cooperatives to address unserved zones starting in 2025.</a:t>
            </a:r>
          </a:p>
          <a:p>
            <a:r>
              <a:rPr lang="en-US" altLang="en-US" sz="2400"/>
              <a:t>Increases the convenience to a 1-mile radius</a:t>
            </a:r>
          </a:p>
          <a:p>
            <a:r>
              <a:rPr lang="en-US" altLang="en-US" sz="2400"/>
              <a:t>Starting 1/1/2025, dealers in unserved zones will either be required to join a Dealer Cooperative or take containers back in store. </a:t>
            </a:r>
          </a:p>
          <a:p>
            <a:endParaRPr lang="en-US" altLang="en-US"/>
          </a:p>
          <a:p>
            <a:endParaRPr lang="en-US" altLang="en-US"/>
          </a:p>
          <a:p>
            <a:endParaRPr lang="en-US"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B1BFFE8D-15CE-21E4-DD4E-A4FDB37845BC}"/>
              </a:ext>
            </a:extLst>
          </p:cNvPr>
          <p:cNvSpPr>
            <a:spLocks noGrp="1" noChangeArrowheads="1"/>
          </p:cNvSpPr>
          <p:nvPr>
            <p:ph type="title"/>
          </p:nvPr>
        </p:nvSpPr>
        <p:spPr bwMode="auto">
          <a:xfrm>
            <a:off x="1600200" y="11430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dirty="0"/>
              <a:t>SB 1013 cont.</a:t>
            </a:r>
          </a:p>
        </p:txBody>
      </p:sp>
      <p:sp>
        <p:nvSpPr>
          <p:cNvPr id="18435" name="Content Placeholder 2">
            <a:extLst>
              <a:ext uri="{FF2B5EF4-FFF2-40B4-BE49-F238E27FC236}">
                <a16:creationId xmlns:a16="http://schemas.microsoft.com/office/drawing/2014/main" id="{DB8D7B28-5BB9-1BA5-2517-CC868C749D61}"/>
              </a:ext>
            </a:extLst>
          </p:cNvPr>
          <p:cNvSpPr>
            <a:spLocks noGrp="1" noChangeArrowheads="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tLang="en-US"/>
          </a:p>
          <a:p>
            <a:r>
              <a:rPr lang="en-US" altLang="en-US"/>
              <a:t>This is just the start of the process.  Stay tuned for more detailed information!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B06D3-EBAC-A0F4-D065-BBC5EBC4DD24}"/>
              </a:ext>
            </a:extLst>
          </p:cNvPr>
          <p:cNvSpPr>
            <a:spLocks noGrp="1"/>
          </p:cNvSpPr>
          <p:nvPr>
            <p:ph type="title"/>
          </p:nvPr>
        </p:nvSpPr>
        <p:spPr>
          <a:xfrm>
            <a:off x="609600" y="762000"/>
            <a:ext cx="10972800" cy="1143000"/>
          </a:xfrm>
        </p:spPr>
        <p:txBody>
          <a:bodyPr/>
          <a:lstStyle/>
          <a:p>
            <a:r>
              <a:rPr lang="en-US" dirty="0" err="1"/>
              <a:t>CalOSHA</a:t>
            </a:r>
            <a:endParaRPr lang="en-US" dirty="0"/>
          </a:p>
        </p:txBody>
      </p:sp>
      <p:sp>
        <p:nvSpPr>
          <p:cNvPr id="3" name="Content Placeholder 2">
            <a:extLst>
              <a:ext uri="{FF2B5EF4-FFF2-40B4-BE49-F238E27FC236}">
                <a16:creationId xmlns:a16="http://schemas.microsoft.com/office/drawing/2014/main" id="{372FB1E8-AD82-47FB-FDB3-63371DDD1BF0}"/>
              </a:ext>
            </a:extLst>
          </p:cNvPr>
          <p:cNvSpPr>
            <a:spLocks noGrp="1"/>
          </p:cNvSpPr>
          <p:nvPr>
            <p:ph idx="1"/>
          </p:nvPr>
        </p:nvSpPr>
        <p:spPr/>
        <p:txBody>
          <a:bodyPr/>
          <a:lstStyle/>
          <a:p>
            <a:endParaRPr lang="en-US" dirty="0"/>
          </a:p>
          <a:p>
            <a:r>
              <a:rPr lang="en-US" dirty="0"/>
              <a:t>Set to adopt ‘permanent’ 2-year COVID workplace regulation on December 15.</a:t>
            </a:r>
          </a:p>
          <a:p>
            <a:r>
              <a:rPr lang="en-US" dirty="0"/>
              <a:t>Emergency regulation expires 12/31/2022.</a:t>
            </a:r>
          </a:p>
          <a:p>
            <a:r>
              <a:rPr lang="en-US" dirty="0"/>
              <a:t>Does not include an extension of Exclusion Pay</a:t>
            </a:r>
          </a:p>
          <a:p>
            <a:r>
              <a:rPr lang="en-US" dirty="0"/>
              <a:t>Come closer to mirroring existing IIPP requirements</a:t>
            </a:r>
          </a:p>
          <a:p>
            <a:r>
              <a:rPr lang="en-US" dirty="0"/>
              <a:t>Pay attention to close contact changes </a:t>
            </a:r>
          </a:p>
        </p:txBody>
      </p:sp>
    </p:spTree>
    <p:extLst>
      <p:ext uri="{BB962C8B-B14F-4D97-AF65-F5344CB8AC3E}">
        <p14:creationId xmlns:p14="http://schemas.microsoft.com/office/powerpoint/2010/main" val="3973675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F4412-FA35-D9BE-6E11-A6AEDCE6EE8C}"/>
              </a:ext>
            </a:extLst>
          </p:cNvPr>
          <p:cNvSpPr>
            <a:spLocks noGrp="1"/>
          </p:cNvSpPr>
          <p:nvPr>
            <p:ph type="title"/>
          </p:nvPr>
        </p:nvSpPr>
        <p:spPr>
          <a:xfrm>
            <a:off x="609600" y="731834"/>
            <a:ext cx="10972800" cy="1143000"/>
          </a:xfrm>
        </p:spPr>
        <p:txBody>
          <a:bodyPr/>
          <a:lstStyle/>
          <a:p>
            <a:r>
              <a:rPr lang="en-US" dirty="0" err="1"/>
              <a:t>CalOSHA</a:t>
            </a:r>
            <a:r>
              <a:rPr lang="en-US" dirty="0"/>
              <a:t> </a:t>
            </a:r>
          </a:p>
        </p:txBody>
      </p:sp>
      <p:sp>
        <p:nvSpPr>
          <p:cNvPr id="3" name="Content Placeholder 2">
            <a:extLst>
              <a:ext uri="{FF2B5EF4-FFF2-40B4-BE49-F238E27FC236}">
                <a16:creationId xmlns:a16="http://schemas.microsoft.com/office/drawing/2014/main" id="{A0C91C8A-83D0-EA27-3E23-4F024C8DB428}"/>
              </a:ext>
            </a:extLst>
          </p:cNvPr>
          <p:cNvSpPr>
            <a:spLocks noGrp="1"/>
          </p:cNvSpPr>
          <p:nvPr>
            <p:ph idx="1"/>
          </p:nvPr>
        </p:nvSpPr>
        <p:spPr/>
        <p:txBody>
          <a:bodyPr/>
          <a:lstStyle/>
          <a:p>
            <a:endParaRPr lang="en-US" dirty="0"/>
          </a:p>
          <a:p>
            <a:r>
              <a:rPr lang="en-US" dirty="0">
                <a:hlinkClick r:id="rId2"/>
              </a:rPr>
              <a:t>https://www.dir.ca.gov/oshsb/COVID-19-Prevention-Non-Emergency.html</a:t>
            </a:r>
            <a:endParaRPr lang="en-US" dirty="0"/>
          </a:p>
          <a:p>
            <a:endParaRPr lang="en-US" dirty="0"/>
          </a:p>
        </p:txBody>
      </p:sp>
    </p:spTree>
    <p:extLst>
      <p:ext uri="{BB962C8B-B14F-4D97-AF65-F5344CB8AC3E}">
        <p14:creationId xmlns:p14="http://schemas.microsoft.com/office/powerpoint/2010/main" val="38922791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Image result for questions image">
            <a:extLst>
              <a:ext uri="{FF2B5EF4-FFF2-40B4-BE49-F238E27FC236}">
                <a16:creationId xmlns:a16="http://schemas.microsoft.com/office/drawing/2014/main" id="{0CD88089-419B-1A3D-7143-B960E791AC0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0" y="2362200"/>
            <a:ext cx="4267200" cy="2535837"/>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a:extLst>
              <a:ext uri="{FF2B5EF4-FFF2-40B4-BE49-F238E27FC236}">
                <a16:creationId xmlns:a16="http://schemas.microsoft.com/office/drawing/2014/main" id="{9583F1C2-FD18-7EE5-A038-CD49C3A606F8}"/>
              </a:ext>
            </a:extLst>
          </p:cNvPr>
          <p:cNvSpPr txBox="1">
            <a:spLocks noChangeArrowheads="1"/>
          </p:cNvSpPr>
          <p:nvPr/>
        </p:nvSpPr>
        <p:spPr bwMode="auto">
          <a:xfrm>
            <a:off x="1600200" y="1143000"/>
            <a:ext cx="8229600"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altLang="en-US" kern="0" dirty="0"/>
              <a:t>Questions?</a:t>
            </a:r>
          </a:p>
        </p:txBody>
      </p:sp>
    </p:spTree>
    <p:extLst>
      <p:ext uri="{BB962C8B-B14F-4D97-AF65-F5344CB8AC3E}">
        <p14:creationId xmlns:p14="http://schemas.microsoft.com/office/powerpoint/2010/main" val="1587835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461341BE-3033-78AE-C927-822CD2F1BC7C}"/>
              </a:ext>
            </a:extLst>
          </p:cNvPr>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tLang="en-US"/>
          </a:p>
        </p:txBody>
      </p:sp>
      <p:sp>
        <p:nvSpPr>
          <p:cNvPr id="19459" name="Content Placeholder 2">
            <a:extLst>
              <a:ext uri="{FF2B5EF4-FFF2-40B4-BE49-F238E27FC236}">
                <a16:creationId xmlns:a16="http://schemas.microsoft.com/office/drawing/2014/main" id="{E9DD2F00-B29E-7BA1-D198-6160EE222FA7}"/>
              </a:ext>
            </a:extLst>
          </p:cNvPr>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gn="ctr">
              <a:buNone/>
            </a:pPr>
            <a:endParaRPr lang="en-US" altLang="en-US" dirty="0"/>
          </a:p>
          <a:p>
            <a:pPr marL="0" indent="0" algn="ctr">
              <a:buNone/>
            </a:pPr>
            <a:endParaRPr lang="en-US" altLang="en-US" dirty="0"/>
          </a:p>
          <a:p>
            <a:pPr marL="0" indent="0" algn="ctr">
              <a:buNone/>
            </a:pPr>
            <a:endParaRPr lang="en-US" altLang="en-US" sz="1500" dirty="0"/>
          </a:p>
          <a:p>
            <a:pPr marL="0" indent="0" algn="ctr">
              <a:buNone/>
            </a:pPr>
            <a:r>
              <a:rPr lang="en-US" altLang="en-US" dirty="0"/>
              <a:t>Louie Brown</a:t>
            </a:r>
          </a:p>
          <a:p>
            <a:pPr marL="0" indent="0" algn="ctr">
              <a:buNone/>
            </a:pPr>
            <a:r>
              <a:rPr lang="en-US" altLang="en-US" dirty="0"/>
              <a:t>Kahn, Soares &amp; Conway, LLP</a:t>
            </a:r>
          </a:p>
          <a:p>
            <a:pPr marL="0" indent="0" algn="ctr">
              <a:buNone/>
            </a:pPr>
            <a:r>
              <a:rPr lang="en-US" altLang="en-US" dirty="0"/>
              <a:t>916-448-3826</a:t>
            </a:r>
          </a:p>
          <a:p>
            <a:pPr marL="0" indent="0" algn="ctr">
              <a:buNone/>
            </a:pPr>
            <a:r>
              <a:rPr lang="en-US" altLang="en-US" dirty="0">
                <a:hlinkClick r:id="rId2"/>
              </a:rPr>
              <a:t>lbrown@kscsacramento.com</a:t>
            </a:r>
            <a:endParaRPr lang="en-US" altLang="en-US" dirty="0"/>
          </a:p>
          <a:p>
            <a:pPr marL="0" indent="0" algn="ctr">
              <a:buNone/>
            </a:pPr>
            <a:r>
              <a:rPr lang="en-US" altLang="en-US" dirty="0">
                <a:hlinkClick r:id="rId3"/>
              </a:rPr>
              <a:t>www.ksclawyers.com</a:t>
            </a:r>
            <a:endParaRPr lang="en-US" altLang="en-US" dirty="0"/>
          </a:p>
          <a:p>
            <a:pPr marL="0" indent="0" algn="ctr">
              <a:buNone/>
            </a:pPr>
            <a:endParaRPr lang="en-US" altLang="en-US" dirty="0"/>
          </a:p>
        </p:txBody>
      </p:sp>
      <p:pic>
        <p:nvPicPr>
          <p:cNvPr id="19460" name="Picture 1">
            <a:extLst>
              <a:ext uri="{FF2B5EF4-FFF2-40B4-BE49-F238E27FC236}">
                <a16:creationId xmlns:a16="http://schemas.microsoft.com/office/drawing/2014/main" id="{C95F015E-064D-7B7D-D7B0-E25D5FA0C44E}"/>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105400" y="1411291"/>
            <a:ext cx="1981200" cy="176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81492" y="1154117"/>
            <a:ext cx="5410200" cy="838199"/>
          </a:xfrm>
        </p:spPr>
        <p:txBody>
          <a:bodyPr/>
          <a:lstStyle/>
          <a:p>
            <a:pPr marL="0" indent="0">
              <a:buNone/>
            </a:pPr>
            <a:r>
              <a:rPr lang="en-US" dirty="0"/>
              <a:t>Questions During Program</a:t>
            </a:r>
          </a:p>
        </p:txBody>
      </p:sp>
      <p:pic>
        <p:nvPicPr>
          <p:cNvPr id="2" name="Picture 1">
            <a:extLst>
              <a:ext uri="{FF2B5EF4-FFF2-40B4-BE49-F238E27FC236}">
                <a16:creationId xmlns:a16="http://schemas.microsoft.com/office/drawing/2014/main" id="{89B40220-4A7A-E929-117C-DA6D398D5389}"/>
              </a:ext>
            </a:extLst>
          </p:cNvPr>
          <p:cNvPicPr>
            <a:picLocks noChangeAspect="1"/>
          </p:cNvPicPr>
          <p:nvPr/>
        </p:nvPicPr>
        <p:blipFill>
          <a:blip r:embed="rId2"/>
          <a:stretch>
            <a:fillRect/>
          </a:stretch>
        </p:blipFill>
        <p:spPr>
          <a:xfrm>
            <a:off x="6400800" y="2677084"/>
            <a:ext cx="3733800" cy="1895475"/>
          </a:xfrm>
          <a:prstGeom prst="rect">
            <a:avLst/>
          </a:prstGeom>
        </p:spPr>
      </p:pic>
      <p:sp>
        <p:nvSpPr>
          <p:cNvPr id="4" name="TextBox 3">
            <a:extLst>
              <a:ext uri="{FF2B5EF4-FFF2-40B4-BE49-F238E27FC236}">
                <a16:creationId xmlns:a16="http://schemas.microsoft.com/office/drawing/2014/main" id="{3E9460A9-6E51-1F39-D34B-EF51AA4EE963}"/>
              </a:ext>
            </a:extLst>
          </p:cNvPr>
          <p:cNvSpPr txBox="1"/>
          <p:nvPr/>
        </p:nvSpPr>
        <p:spPr>
          <a:xfrm>
            <a:off x="1673770" y="2362938"/>
            <a:ext cx="3188208" cy="2523768"/>
          </a:xfrm>
          <a:prstGeom prst="rect">
            <a:avLst/>
          </a:prstGeom>
          <a:noFill/>
        </p:spPr>
        <p:txBody>
          <a:bodyPr wrap="square" rtlCol="0">
            <a:spAutoFit/>
          </a:bodyPr>
          <a:lstStyle/>
          <a:p>
            <a:endParaRPr lang="en-US" dirty="0"/>
          </a:p>
          <a:p>
            <a:r>
              <a:rPr lang="en-US" sz="2000" dirty="0"/>
              <a:t>Use the Q&amp;A Box on the right side of your screen to send questions during the presentation.  </a:t>
            </a:r>
          </a:p>
          <a:p>
            <a:endParaRPr lang="en-US" sz="2000" dirty="0"/>
          </a:p>
          <a:p>
            <a:r>
              <a:rPr lang="en-US" sz="2000" b="1" dirty="0"/>
              <a:t>Send questions to </a:t>
            </a:r>
            <a:br>
              <a:rPr lang="en-US" sz="2000" b="1" dirty="0"/>
            </a:br>
            <a:r>
              <a:rPr lang="en-US" sz="2000" b="1" dirty="0"/>
              <a:t>All Panelists</a:t>
            </a:r>
            <a:endParaRPr lang="en-US" dirty="0"/>
          </a:p>
        </p:txBody>
      </p:sp>
    </p:spTree>
    <p:extLst>
      <p:ext uri="{BB962C8B-B14F-4D97-AF65-F5344CB8AC3E}">
        <p14:creationId xmlns:p14="http://schemas.microsoft.com/office/powerpoint/2010/main" val="1784679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05200" y="1154117"/>
            <a:ext cx="4953000" cy="838199"/>
          </a:xfrm>
        </p:spPr>
        <p:txBody>
          <a:bodyPr/>
          <a:lstStyle/>
          <a:p>
            <a:pPr marL="0" indent="0">
              <a:buNone/>
            </a:pPr>
            <a:r>
              <a:rPr lang="en-US" dirty="0"/>
              <a:t>Webinar Disclosure</a:t>
            </a:r>
          </a:p>
        </p:txBody>
      </p:sp>
      <p:sp>
        <p:nvSpPr>
          <p:cNvPr id="5" name="TextBox 4"/>
          <p:cNvSpPr txBox="1"/>
          <p:nvPr/>
        </p:nvSpPr>
        <p:spPr>
          <a:xfrm>
            <a:off x="990600" y="2209800"/>
            <a:ext cx="10287000" cy="4093428"/>
          </a:xfrm>
          <a:prstGeom prst="rect">
            <a:avLst/>
          </a:prstGeom>
          <a:noFill/>
        </p:spPr>
        <p:txBody>
          <a:bodyPr wrap="square" rtlCol="0">
            <a:spAutoFit/>
          </a:bodyPr>
          <a:lstStyle/>
          <a:p>
            <a:r>
              <a:rPr lang="en-US" sz="2000" dirty="0"/>
              <a:t>By hosting this Webinar, California Grocers Association (CGA) and the CGA Educational Foundation (CGAEF) are providing an opportunity for their members and attendees to obtain general information that may be of interest to your company.   The Webinar is designed to provide practical and useful information on the subject matter covered. However, CGA /CGAEF is not engaged in rendering legal, accounting or other professional advice or services. </a:t>
            </a:r>
          </a:p>
          <a:p>
            <a:br>
              <a:rPr lang="en-US" sz="2000" dirty="0"/>
            </a:br>
            <a:endParaRPr lang="en-US" sz="2000" dirty="0"/>
          </a:p>
          <a:p>
            <a:r>
              <a:rPr lang="en-US" sz="2000" dirty="0"/>
              <a:t>CGA/CGAEF does not review or approve the content of the webinar presented by guest speakers and others, and makes no representations or warranties about the accuracy or legality of any compliance or other recommendations provided during the webinar. If legal advice or other expert assistance is required, the services of a competent professional should be sought.</a:t>
            </a:r>
            <a:endParaRPr lang="en-US" dirty="0"/>
          </a:p>
        </p:txBody>
      </p:sp>
    </p:spTree>
    <p:extLst>
      <p:ext uri="{BB962C8B-B14F-4D97-AF65-F5344CB8AC3E}">
        <p14:creationId xmlns:p14="http://schemas.microsoft.com/office/powerpoint/2010/main" val="4208530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9EF0F61-82CB-C3FE-62DE-321673014E2D}"/>
              </a:ext>
            </a:extLst>
          </p:cNvPr>
          <p:cNvSpPr txBox="1">
            <a:spLocks/>
          </p:cNvSpPr>
          <p:nvPr/>
        </p:nvSpPr>
        <p:spPr bwMode="auto">
          <a:xfrm>
            <a:off x="3276600" y="731833"/>
            <a:ext cx="6400800" cy="868369"/>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altLang="en-US" sz="4000" kern="0" dirty="0"/>
              <a:t>About Our Presenter</a:t>
            </a:r>
            <a:r>
              <a:rPr lang="en-US" altLang="en-US" kern="0" dirty="0"/>
              <a:t> </a:t>
            </a:r>
            <a:endParaRPr lang="en-US" altLang="en-US" sz="4000" kern="0" dirty="0"/>
          </a:p>
        </p:txBody>
      </p:sp>
      <p:pic>
        <p:nvPicPr>
          <p:cNvPr id="5" name="Picture 4">
            <a:extLst>
              <a:ext uri="{FF2B5EF4-FFF2-40B4-BE49-F238E27FC236}">
                <a16:creationId xmlns:a16="http://schemas.microsoft.com/office/drawing/2014/main" id="{D7CE9EEF-18BE-A718-F8D2-A88DA54711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2145405"/>
            <a:ext cx="3200400" cy="3200400"/>
          </a:xfrm>
          <a:prstGeom prst="roundRect">
            <a:avLst/>
          </a:prstGeom>
        </p:spPr>
      </p:pic>
      <p:pic>
        <p:nvPicPr>
          <p:cNvPr id="6" name="Picture 1">
            <a:extLst>
              <a:ext uri="{FF2B5EF4-FFF2-40B4-BE49-F238E27FC236}">
                <a16:creationId xmlns:a16="http://schemas.microsoft.com/office/drawing/2014/main" id="{11BE1DA2-00F3-FF4C-A361-8B53328703A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608117" y="1900238"/>
            <a:ext cx="1981200" cy="176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43DC8C61-C68B-F9BE-B840-35839B834AA3}"/>
              </a:ext>
            </a:extLst>
          </p:cNvPr>
          <p:cNvSpPr txBox="1"/>
          <p:nvPr/>
        </p:nvSpPr>
        <p:spPr>
          <a:xfrm>
            <a:off x="5343890" y="3962400"/>
            <a:ext cx="4509655" cy="1938992"/>
          </a:xfrm>
          <a:prstGeom prst="rect">
            <a:avLst/>
          </a:prstGeom>
          <a:noFill/>
        </p:spPr>
        <p:txBody>
          <a:bodyPr wrap="square" rtlCol="0">
            <a:spAutoFit/>
          </a:bodyPr>
          <a:lstStyle/>
          <a:p>
            <a:pPr marL="0" indent="0" algn="ctr">
              <a:buFontTx/>
              <a:buNone/>
            </a:pPr>
            <a:r>
              <a:rPr lang="en-US" altLang="en-US" sz="2400" dirty="0"/>
              <a:t>Louie Brown</a:t>
            </a:r>
          </a:p>
          <a:p>
            <a:pPr marL="0" indent="0" algn="ctr">
              <a:buFontTx/>
              <a:buNone/>
            </a:pPr>
            <a:r>
              <a:rPr lang="en-US" altLang="en-US" sz="2400" dirty="0"/>
              <a:t>Kahn, Soares &amp; Conway, LLP</a:t>
            </a:r>
          </a:p>
          <a:p>
            <a:pPr marL="0" indent="0" algn="ctr">
              <a:buFontTx/>
              <a:buNone/>
            </a:pPr>
            <a:r>
              <a:rPr lang="en-US" altLang="en-US" sz="2400" dirty="0"/>
              <a:t>(916) 448-3826</a:t>
            </a:r>
          </a:p>
          <a:p>
            <a:pPr marL="0" indent="0" algn="ctr">
              <a:buFontTx/>
              <a:buNone/>
            </a:pPr>
            <a:r>
              <a:rPr lang="en-US" altLang="en-US" sz="2400" dirty="0">
                <a:hlinkClick r:id="rId4"/>
              </a:rPr>
              <a:t>lbrown@kscsacramento.com</a:t>
            </a:r>
            <a:endParaRPr lang="en-US" altLang="en-US" sz="2400" dirty="0"/>
          </a:p>
          <a:p>
            <a:pPr algn="ctr"/>
            <a:r>
              <a:rPr lang="en-US" altLang="en-US" sz="2400" dirty="0">
                <a:hlinkClick r:id="rId5"/>
              </a:rPr>
              <a:t>www.ksclawyers.com</a:t>
            </a:r>
            <a:endParaRPr lang="en-US" altLang="en-US" sz="2400" dirty="0"/>
          </a:p>
        </p:txBody>
      </p:sp>
    </p:spTree>
    <p:extLst>
      <p:ext uri="{BB962C8B-B14F-4D97-AF65-F5344CB8AC3E}">
        <p14:creationId xmlns:p14="http://schemas.microsoft.com/office/powerpoint/2010/main" val="3014396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AE6A2706-382C-0A3F-1151-DE1A11358E74}"/>
              </a:ext>
            </a:extLst>
          </p:cNvPr>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tLang="en-US"/>
          </a:p>
        </p:txBody>
      </p:sp>
      <p:sp>
        <p:nvSpPr>
          <p:cNvPr id="20483" name="Content Placeholder 2">
            <a:extLst>
              <a:ext uri="{FF2B5EF4-FFF2-40B4-BE49-F238E27FC236}">
                <a16:creationId xmlns:a16="http://schemas.microsoft.com/office/drawing/2014/main" id="{66406C69-8CB5-6EF1-796C-A43CA52D490E}"/>
              </a:ext>
            </a:extLst>
          </p:cNvPr>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endParaRPr lang="en-US" altLang="en-US" sz="2400"/>
          </a:p>
          <a:p>
            <a:pPr marL="0" indent="0">
              <a:buNone/>
            </a:pPr>
            <a:endParaRPr lang="en-US" altLang="en-US" sz="2400"/>
          </a:p>
          <a:p>
            <a:pPr marL="0" indent="0">
              <a:buNone/>
            </a:pPr>
            <a:r>
              <a:rPr lang="en-US" altLang="en-US" sz="2400"/>
              <a:t>Kahn, Soares &amp; Conway, LLP provides the information for the California Grocers Association Educational Foundation New Laws Seminar for informational purposes only. This general information is not a substitute for legal advice, and users should consult with legal counsel for specific advice. In addition, using this information does not create an attorney-client relationship with Kahn, Soares &amp; Conway, LLP.  </a:t>
            </a:r>
          </a:p>
        </p:txBody>
      </p:sp>
      <p:pic>
        <p:nvPicPr>
          <p:cNvPr id="20484" name="Picture 3">
            <a:extLst>
              <a:ext uri="{FF2B5EF4-FFF2-40B4-BE49-F238E27FC236}">
                <a16:creationId xmlns:a16="http://schemas.microsoft.com/office/drawing/2014/main" id="{AAA46C1E-58A3-C349-8BC2-F7B66D85700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719141"/>
            <a:ext cx="1981200" cy="176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4F41AC9B-FC2B-2B6F-6D97-5A1D1700A7A4}"/>
              </a:ext>
            </a:extLst>
          </p:cNvPr>
          <p:cNvSpPr>
            <a:spLocks noGrp="1"/>
          </p:cNvSpPr>
          <p:nvPr>
            <p:ph type="title"/>
          </p:nvPr>
        </p:nvSpPr>
        <p:spPr bwMode="auto">
          <a:xfrm>
            <a:off x="1981200" y="1295400"/>
            <a:ext cx="8229600" cy="83820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b="1" dirty="0"/>
              <a:t>NEW LAWS</a:t>
            </a:r>
          </a:p>
        </p:txBody>
      </p:sp>
      <p:sp>
        <p:nvSpPr>
          <p:cNvPr id="2051" name="Content Placeholder 2">
            <a:extLst>
              <a:ext uri="{FF2B5EF4-FFF2-40B4-BE49-F238E27FC236}">
                <a16:creationId xmlns:a16="http://schemas.microsoft.com/office/drawing/2014/main" id="{EBA2D832-DEBB-9E0B-03CA-8AA8924BB1EE}"/>
              </a:ext>
            </a:extLst>
          </p:cNvPr>
          <p:cNvSpPr>
            <a:spLocks noGrp="1"/>
          </p:cNvSpPr>
          <p:nvPr>
            <p:ph idx="1"/>
          </p:nvPr>
        </p:nvSpPr>
        <p:spPr bwMode="auto">
          <a:xfrm>
            <a:off x="914400" y="2133603"/>
            <a:ext cx="9601200" cy="4525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2600" dirty="0"/>
              <a:t>COVID Supplemental Paid Sick Leave</a:t>
            </a:r>
          </a:p>
          <a:p>
            <a:r>
              <a:rPr lang="en-US" altLang="en-US" sz="2600" dirty="0"/>
              <a:t>AB 1041 (Wicks) Employment Leave</a:t>
            </a:r>
          </a:p>
          <a:p>
            <a:r>
              <a:rPr lang="en-US" altLang="en-US" sz="2600" dirty="0"/>
              <a:t>AB 1949 (Low) Bereavement Leave</a:t>
            </a:r>
          </a:p>
          <a:p>
            <a:r>
              <a:rPr lang="en-US" altLang="en-US" sz="2600" dirty="0"/>
              <a:t>AB 2188 (Quirk) Cannabis</a:t>
            </a:r>
          </a:p>
          <a:p>
            <a:r>
              <a:rPr lang="en-US" altLang="en-US" sz="2600" dirty="0"/>
              <a:t>SB 1162 (Limon) Salaries &amp; Wages</a:t>
            </a:r>
          </a:p>
          <a:p>
            <a:r>
              <a:rPr lang="en-US" altLang="en-US" sz="2600" dirty="0"/>
              <a:t>SB 1046 (</a:t>
            </a:r>
            <a:r>
              <a:rPr lang="en-US" altLang="en-US" sz="2600" dirty="0" err="1"/>
              <a:t>Eggman</a:t>
            </a:r>
            <a:r>
              <a:rPr lang="en-US" altLang="en-US" sz="2600" dirty="0"/>
              <a:t>) Compostable Bags</a:t>
            </a:r>
          </a:p>
          <a:p>
            <a:r>
              <a:rPr lang="en-US" altLang="en-US" sz="2600" dirty="0"/>
              <a:t>SB 1013 (Atkins) Bottle Bill</a:t>
            </a:r>
          </a:p>
          <a:p>
            <a:r>
              <a:rPr lang="en-US" altLang="en-US" sz="2600" dirty="0" err="1"/>
              <a:t>CalOSHA</a:t>
            </a:r>
            <a:r>
              <a:rPr lang="en-US" altLang="en-US" sz="2600" dirty="0"/>
              <a:t> COVID Permanent Regulation	</a:t>
            </a:r>
            <a:r>
              <a:rPr lang="en-US" altLang="en-US" sz="3000" dirty="0"/>
              <a:t>	</a:t>
            </a:r>
          </a:p>
          <a:p>
            <a:endParaRPr lang="en-US" altLang="en-US" dirty="0"/>
          </a:p>
          <a:p>
            <a:endParaRPr lang="en-US"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fade">
                                      <p:cBhvr>
                                        <p:cTn id="7" dur="500"/>
                                        <p:tgtEl>
                                          <p:spTgt spid="20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51">
                                            <p:txEl>
                                              <p:pRg st="1" end="1"/>
                                            </p:txEl>
                                          </p:spTgt>
                                        </p:tgtEl>
                                        <p:attrNameLst>
                                          <p:attrName>style.visibility</p:attrName>
                                        </p:attrNameLst>
                                      </p:cBhvr>
                                      <p:to>
                                        <p:strVal val="visible"/>
                                      </p:to>
                                    </p:set>
                                    <p:animEffect transition="in" filter="fade">
                                      <p:cBhvr>
                                        <p:cTn id="12" dur="500"/>
                                        <p:tgtEl>
                                          <p:spTgt spid="205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51">
                                            <p:txEl>
                                              <p:pRg st="2" end="2"/>
                                            </p:txEl>
                                          </p:spTgt>
                                        </p:tgtEl>
                                        <p:attrNameLst>
                                          <p:attrName>style.visibility</p:attrName>
                                        </p:attrNameLst>
                                      </p:cBhvr>
                                      <p:to>
                                        <p:strVal val="visible"/>
                                      </p:to>
                                    </p:set>
                                    <p:animEffect transition="in" filter="fade">
                                      <p:cBhvr>
                                        <p:cTn id="17" dur="500"/>
                                        <p:tgtEl>
                                          <p:spTgt spid="205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051">
                                            <p:txEl>
                                              <p:pRg st="3" end="3"/>
                                            </p:txEl>
                                          </p:spTgt>
                                        </p:tgtEl>
                                        <p:attrNameLst>
                                          <p:attrName>style.visibility</p:attrName>
                                        </p:attrNameLst>
                                      </p:cBhvr>
                                      <p:to>
                                        <p:strVal val="visible"/>
                                      </p:to>
                                    </p:set>
                                    <p:animEffect transition="in" filter="fade">
                                      <p:cBhvr>
                                        <p:cTn id="22" dur="500"/>
                                        <p:tgtEl>
                                          <p:spTgt spid="205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051">
                                            <p:txEl>
                                              <p:pRg st="4" end="4"/>
                                            </p:txEl>
                                          </p:spTgt>
                                        </p:tgtEl>
                                        <p:attrNameLst>
                                          <p:attrName>style.visibility</p:attrName>
                                        </p:attrNameLst>
                                      </p:cBhvr>
                                      <p:to>
                                        <p:strVal val="visible"/>
                                      </p:to>
                                    </p:set>
                                    <p:animEffect transition="in" filter="fade">
                                      <p:cBhvr>
                                        <p:cTn id="27" dur="500"/>
                                        <p:tgtEl>
                                          <p:spTgt spid="205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051">
                                            <p:txEl>
                                              <p:pRg st="5" end="5"/>
                                            </p:txEl>
                                          </p:spTgt>
                                        </p:tgtEl>
                                        <p:attrNameLst>
                                          <p:attrName>style.visibility</p:attrName>
                                        </p:attrNameLst>
                                      </p:cBhvr>
                                      <p:to>
                                        <p:strVal val="visible"/>
                                      </p:to>
                                    </p:set>
                                    <p:animEffect transition="in" filter="fade">
                                      <p:cBhvr>
                                        <p:cTn id="32" dur="500"/>
                                        <p:tgtEl>
                                          <p:spTgt spid="2051">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051">
                                            <p:txEl>
                                              <p:pRg st="6" end="6"/>
                                            </p:txEl>
                                          </p:spTgt>
                                        </p:tgtEl>
                                        <p:attrNameLst>
                                          <p:attrName>style.visibility</p:attrName>
                                        </p:attrNameLst>
                                      </p:cBhvr>
                                      <p:to>
                                        <p:strVal val="visible"/>
                                      </p:to>
                                    </p:set>
                                    <p:animEffect transition="in" filter="fade">
                                      <p:cBhvr>
                                        <p:cTn id="37" dur="500"/>
                                        <p:tgtEl>
                                          <p:spTgt spid="2051">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051">
                                            <p:txEl>
                                              <p:pRg st="7" end="7"/>
                                            </p:txEl>
                                          </p:spTgt>
                                        </p:tgtEl>
                                        <p:attrNameLst>
                                          <p:attrName>style.visibility</p:attrName>
                                        </p:attrNameLst>
                                      </p:cBhvr>
                                      <p:to>
                                        <p:strVal val="visible"/>
                                      </p:to>
                                    </p:set>
                                    <p:animEffect transition="in" filter="fade">
                                      <p:cBhvr>
                                        <p:cTn id="42" dur="500"/>
                                        <p:tgtEl>
                                          <p:spTgt spid="205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DE55F20C-CBAF-F414-45AB-62795D19DFA3}"/>
              </a:ext>
            </a:extLst>
          </p:cNvPr>
          <p:cNvSpPr>
            <a:spLocks noGrp="1" noChangeArrowheads="1"/>
          </p:cNvSpPr>
          <p:nvPr>
            <p:ph type="title"/>
          </p:nvPr>
        </p:nvSpPr>
        <p:spPr bwMode="auto">
          <a:xfrm>
            <a:off x="838200" y="1143000"/>
            <a:ext cx="99822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dirty="0"/>
              <a:t>COVID Supplemental Paid Sick Leave </a:t>
            </a:r>
          </a:p>
        </p:txBody>
      </p:sp>
      <p:sp>
        <p:nvSpPr>
          <p:cNvPr id="5123" name="Content Placeholder 2">
            <a:extLst>
              <a:ext uri="{FF2B5EF4-FFF2-40B4-BE49-F238E27FC236}">
                <a16:creationId xmlns:a16="http://schemas.microsoft.com/office/drawing/2014/main" id="{CD8AF1C0-1E91-9A94-C352-B1861DC3D09B}"/>
              </a:ext>
            </a:extLst>
          </p:cNvPr>
          <p:cNvSpPr>
            <a:spLocks noGrp="1" noChangeArrowheads="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tLang="en-US"/>
          </a:p>
          <a:p>
            <a:endParaRPr lang="en-US" altLang="en-US"/>
          </a:p>
          <a:p>
            <a:r>
              <a:rPr lang="en-US" altLang="en-US"/>
              <a:t>Expires December 31, 2022</a:t>
            </a:r>
          </a:p>
          <a:p>
            <a:r>
              <a:rPr lang="en-US" altLang="en-US"/>
              <a:t>Depending on the intensity of the winter spike, the Legislature could reinstate and make retroactive.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75A7DC66-7C17-DD4D-8CBB-3B3F937B0E60}"/>
              </a:ext>
            </a:extLst>
          </p:cNvPr>
          <p:cNvSpPr>
            <a:spLocks noGrp="1" noChangeArrowheads="1"/>
          </p:cNvSpPr>
          <p:nvPr>
            <p:ph type="title"/>
          </p:nvPr>
        </p:nvSpPr>
        <p:spPr bwMode="auto">
          <a:xfrm>
            <a:off x="1981200" y="838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dirty="0"/>
              <a:t>AB 1041- Employment Leave</a:t>
            </a:r>
          </a:p>
        </p:txBody>
      </p:sp>
      <p:sp>
        <p:nvSpPr>
          <p:cNvPr id="6147" name="Content Placeholder 2">
            <a:extLst>
              <a:ext uri="{FF2B5EF4-FFF2-40B4-BE49-F238E27FC236}">
                <a16:creationId xmlns:a16="http://schemas.microsoft.com/office/drawing/2014/main" id="{540AB967-A1F1-33BC-AF27-9940CB01B946}"/>
              </a:ext>
            </a:extLst>
          </p:cNvPr>
          <p:cNvSpPr>
            <a:spLocks noGrp="1" noChangeArrowheads="1"/>
          </p:cNvSpPr>
          <p:nvPr>
            <p:ph idx="1"/>
          </p:nvPr>
        </p:nvSpPr>
        <p:spPr bwMode="auto">
          <a:xfrm>
            <a:off x="609600" y="1874838"/>
            <a:ext cx="10972800" cy="4525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2400" dirty="0"/>
              <a:t>Amends Section 12945.2 of the Government Code</a:t>
            </a:r>
          </a:p>
          <a:p>
            <a:r>
              <a:rPr lang="en-US" altLang="en-US" sz="2400" dirty="0"/>
              <a:t>Expands the class of people whom an employee may take leave to care to include a designated person</a:t>
            </a:r>
          </a:p>
          <a:p>
            <a:r>
              <a:rPr lang="en-US" altLang="en-US" sz="2400" dirty="0"/>
              <a:t>“Designated person” is defined as any individual related by blood or whose association with the employee is equivalent of a family relationship.  </a:t>
            </a:r>
          </a:p>
          <a:p>
            <a:r>
              <a:rPr lang="en-US" altLang="en-US" sz="2400" dirty="0"/>
              <a:t>The designated person may be identified by the employee at the time to employee requests the leave. </a:t>
            </a:r>
          </a:p>
          <a:p>
            <a:r>
              <a:rPr lang="en-US" altLang="en-US" sz="2400" dirty="0"/>
              <a:t>An employee is limited to one designated person per 12-month period.</a:t>
            </a:r>
          </a:p>
          <a:p>
            <a:endParaRPr lang="en-US" altLang="en-US" dirty="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d620fa7-e1fa-41c0-86ad-762cd103c2fc">
      <Terms xmlns="http://schemas.microsoft.com/office/infopath/2007/PartnerControls"/>
    </lcf76f155ced4ddcb4097134ff3c332f>
    <TaxCatchAll xmlns="b4180773-cb8d-486a-8ac1-7593c1f38c7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67399C0EACFED4BA64AFFEF1CAEE469" ma:contentTypeVersion="16" ma:contentTypeDescription="Create a new document." ma:contentTypeScope="" ma:versionID="d9b3cc8635c95184759ff6aef6342d18">
  <xsd:schema xmlns:xsd="http://www.w3.org/2001/XMLSchema" xmlns:xs="http://www.w3.org/2001/XMLSchema" xmlns:p="http://schemas.microsoft.com/office/2006/metadata/properties" xmlns:ns2="4d620fa7-e1fa-41c0-86ad-762cd103c2fc" xmlns:ns3="b4180773-cb8d-486a-8ac1-7593c1f38c7a" targetNamespace="http://schemas.microsoft.com/office/2006/metadata/properties" ma:root="true" ma:fieldsID="ed3fd6d153b8034029f7fd1702ca641e" ns2:_="" ns3:_="">
    <xsd:import namespace="4d620fa7-e1fa-41c0-86ad-762cd103c2fc"/>
    <xsd:import namespace="b4180773-cb8d-486a-8ac1-7593c1f38c7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ServiceLocation" minOccurs="0"/>
                <xsd:element ref="ns3:SharedWithUsers" minOccurs="0"/>
                <xsd:element ref="ns3:SharedWithDetail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620fa7-e1fa-41c0-86ad-762cd103c2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e9e380a-450a-4d65-bf4b-6d20d581031a"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4180773-cb8d-486a-8ac1-7593c1f38c7a"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06c41bfd-6308-42cb-ad3b-1ba70ca2d4be}" ma:internalName="TaxCatchAll" ma:showField="CatchAllData" ma:web="b4180773-cb8d-486a-8ac1-7593c1f38c7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A1252DF-AB9A-48A2-AF77-531EF7633DEF}">
  <ds:schemaRefs>
    <ds:schemaRef ds:uri="http://schemas.microsoft.com/sharepoint/v3/contenttype/forms"/>
  </ds:schemaRefs>
</ds:datastoreItem>
</file>

<file path=customXml/itemProps2.xml><?xml version="1.0" encoding="utf-8"?>
<ds:datastoreItem xmlns:ds="http://schemas.openxmlformats.org/officeDocument/2006/customXml" ds:itemID="{F588D48D-7142-4650-8F00-FCCE78D842F9}">
  <ds:schemaRefs>
    <ds:schemaRef ds:uri="f57dc96a-9bc6-4117-b1cb-db22583d461a"/>
    <ds:schemaRef ds:uri="http://schemas.openxmlformats.org/package/2006/metadata/core-properties"/>
    <ds:schemaRef ds:uri="http://purl.org/dc/elements/1.1/"/>
    <ds:schemaRef ds:uri="http://purl.org/dc/terms/"/>
    <ds:schemaRef ds:uri="http://www.w3.org/XML/1998/namespace"/>
    <ds:schemaRef ds:uri="http://schemas.microsoft.com/office/2006/documentManagement/types"/>
    <ds:schemaRef ds:uri="http://schemas.microsoft.com/office/infopath/2007/PartnerControls"/>
    <ds:schemaRef ds:uri="b79734be-b870-414e-a7d2-5d8557b5147e"/>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3FA60B08-BD99-4196-8DF6-7910EE6F0DAF}"/>
</file>

<file path=docProps/app.xml><?xml version="1.0" encoding="utf-8"?>
<Properties xmlns="http://schemas.openxmlformats.org/officeDocument/2006/extended-properties" xmlns:vt="http://schemas.openxmlformats.org/officeDocument/2006/docPropsVTypes">
  <TotalTime>13355</TotalTime>
  <Words>1322</Words>
  <Application>Microsoft Office PowerPoint</Application>
  <PresentationFormat>Widescreen</PresentationFormat>
  <Paragraphs>130</Paragraphs>
  <Slides>27</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27</vt:i4>
      </vt:variant>
    </vt:vector>
  </HeadingPairs>
  <TitlesOfParts>
    <vt:vector size="30" baseType="lpstr">
      <vt:lpstr>Arial</vt:lpstr>
      <vt:lpstr>Calibri</vt:lpstr>
      <vt:lpstr>Default Design</vt:lpstr>
      <vt:lpstr>PowerPoint Presentation</vt:lpstr>
      <vt:lpstr>PowerPoint Presentation</vt:lpstr>
      <vt:lpstr>PowerPoint Presentation</vt:lpstr>
      <vt:lpstr>PowerPoint Presentation</vt:lpstr>
      <vt:lpstr>PowerPoint Presentation</vt:lpstr>
      <vt:lpstr>PowerPoint Presentation</vt:lpstr>
      <vt:lpstr>NEW LAWS</vt:lpstr>
      <vt:lpstr>COVID Supplemental Paid Sick Leave </vt:lpstr>
      <vt:lpstr>AB 1041- Employment Leave</vt:lpstr>
      <vt:lpstr>AB 1949 – Bereavement Leave</vt:lpstr>
      <vt:lpstr>AB 1949 – cont. </vt:lpstr>
      <vt:lpstr>AB 2188 – Use of cannabis</vt:lpstr>
      <vt:lpstr>AB 2188 – cont. </vt:lpstr>
      <vt:lpstr>AB 2188 – cont. </vt:lpstr>
      <vt:lpstr>SB 1162 – Salaries and Wages</vt:lpstr>
      <vt:lpstr>SB 1162 cont.</vt:lpstr>
      <vt:lpstr>SB 1162 cont.</vt:lpstr>
      <vt:lpstr>SB 1162 cont.</vt:lpstr>
      <vt:lpstr>SB 1162 cont.</vt:lpstr>
      <vt:lpstr>SB 1046 – Compostable Bags</vt:lpstr>
      <vt:lpstr>SB 1046</vt:lpstr>
      <vt:lpstr>SB 1013 – Bottle bill </vt:lpstr>
      <vt:lpstr>SB 1013 cont.</vt:lpstr>
      <vt:lpstr>CalOSHA</vt:lpstr>
      <vt:lpstr>CalOSHA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Rick Tobin</dc:creator>
  <cp:lastModifiedBy>Brianne Page</cp:lastModifiedBy>
  <cp:revision>268</cp:revision>
  <cp:lastPrinted>2016-12-01T00:46:49Z</cp:lastPrinted>
  <dcterms:created xsi:type="dcterms:W3CDTF">2010-10-31T04:51:16Z</dcterms:created>
  <dcterms:modified xsi:type="dcterms:W3CDTF">2022-12-07T21:17:25Z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0x010100567399C0EACFED4BA64AFFEF1CAEE469</vt:lpwstr>
  </property>
  <property fmtid="{D5CDD505-2E9C-101B-9397-08002B2CF9AE}" pid="3" name="MediaServiceImageTags">
    <vt:lpwstr/>
  </property>
</Properties>
</file>