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6"/>
  </p:sldMasterIdLst>
  <p:notesMasterIdLst>
    <p:notesMasterId r:id="rId31"/>
  </p:notesMasterIdLst>
  <p:handoutMasterIdLst>
    <p:handoutMasterId r:id="rId32"/>
  </p:handoutMasterIdLst>
  <p:sldIdLst>
    <p:sldId id="273" r:id="rId7"/>
    <p:sldId id="293" r:id="rId8"/>
    <p:sldId id="305" r:id="rId9"/>
    <p:sldId id="304" r:id="rId10"/>
    <p:sldId id="303" r:id="rId11"/>
    <p:sldId id="306" r:id="rId12"/>
    <p:sldId id="294" r:id="rId13"/>
    <p:sldId id="274" r:id="rId14"/>
    <p:sldId id="297" r:id="rId15"/>
    <p:sldId id="276" r:id="rId16"/>
    <p:sldId id="295" r:id="rId17"/>
    <p:sldId id="296" r:id="rId18"/>
    <p:sldId id="277" r:id="rId19"/>
    <p:sldId id="278" r:id="rId20"/>
    <p:sldId id="300" r:id="rId21"/>
    <p:sldId id="302" r:id="rId22"/>
    <p:sldId id="298" r:id="rId23"/>
    <p:sldId id="301" r:id="rId24"/>
    <p:sldId id="279" r:id="rId25"/>
    <p:sldId id="284" r:id="rId26"/>
    <p:sldId id="286" r:id="rId27"/>
    <p:sldId id="289" r:id="rId28"/>
    <p:sldId id="290" r:id="rId29"/>
    <p:sldId id="292" r:id="rId30"/>
  </p:sldIdLst>
  <p:sldSz cx="9144000" cy="5143500" type="screen16x9"/>
  <p:notesSz cx="6881813" cy="9296400"/>
  <p:defaultTextStyle>
    <a:defPPr>
      <a:defRPr lang="en-US"/>
    </a:defPPr>
    <a:lvl1pPr algn="l" rtl="0" eaLnBrk="0" fontAlgn="base" hangingPunct="0">
      <a:spcBef>
        <a:spcPct val="0"/>
      </a:spcBef>
      <a:spcAft>
        <a:spcPct val="0"/>
      </a:spcAft>
      <a:defRPr kumimoji="1"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umimoji="1"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umimoji="1"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umimoji="1"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umimoji="1" sz="2400" kern="1200">
        <a:solidFill>
          <a:schemeClr val="tx1"/>
        </a:solidFill>
        <a:latin typeface="Arial" panose="020B0604020202020204" pitchFamily="34" charset="0"/>
        <a:ea typeface="+mn-ea"/>
        <a:cs typeface="+mn-cs"/>
      </a:defRPr>
    </a:lvl5pPr>
    <a:lvl6pPr marL="2286000" algn="l" defTabSz="914400" rtl="0" eaLnBrk="1" latinLnBrk="0" hangingPunct="1">
      <a:defRPr kumimoji="1" sz="2400" kern="1200">
        <a:solidFill>
          <a:schemeClr val="tx1"/>
        </a:solidFill>
        <a:latin typeface="Arial" panose="020B0604020202020204" pitchFamily="34" charset="0"/>
        <a:ea typeface="+mn-ea"/>
        <a:cs typeface="+mn-cs"/>
      </a:defRPr>
    </a:lvl6pPr>
    <a:lvl7pPr marL="2743200" algn="l" defTabSz="914400" rtl="0" eaLnBrk="1" latinLnBrk="0" hangingPunct="1">
      <a:defRPr kumimoji="1" sz="2400" kern="1200">
        <a:solidFill>
          <a:schemeClr val="tx1"/>
        </a:solidFill>
        <a:latin typeface="Arial" panose="020B0604020202020204" pitchFamily="34" charset="0"/>
        <a:ea typeface="+mn-ea"/>
        <a:cs typeface="+mn-cs"/>
      </a:defRPr>
    </a:lvl7pPr>
    <a:lvl8pPr marL="3200400" algn="l" defTabSz="914400" rtl="0" eaLnBrk="1" latinLnBrk="0" hangingPunct="1">
      <a:defRPr kumimoji="1" sz="2400" kern="1200">
        <a:solidFill>
          <a:schemeClr val="tx1"/>
        </a:solidFill>
        <a:latin typeface="Arial" panose="020B0604020202020204" pitchFamily="34" charset="0"/>
        <a:ea typeface="+mn-ea"/>
        <a:cs typeface="+mn-cs"/>
      </a:defRPr>
    </a:lvl8pPr>
    <a:lvl9pPr marL="3657600" algn="l" defTabSz="914400" rtl="0" eaLnBrk="1" latinLnBrk="0" hangingPunct="1">
      <a:defRPr kumimoji="1"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45">
          <p15:clr>
            <a:srgbClr val="A4A3A4"/>
          </p15:clr>
        </p15:guide>
        <p15:guide id="2" pos="240">
          <p15:clr>
            <a:srgbClr val="A4A3A4"/>
          </p15:clr>
        </p15:guide>
      </p15:sldGuideLst>
    </p:ext>
    <p:ext uri="{2D200454-40CA-4A62-9FC3-DE9A4176ACB9}">
      <p15:notesGuideLst xmlns:p15="http://schemas.microsoft.com/office/powerpoint/2012/main">
        <p15:guide id="1" orient="horz" pos="2929">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B3333"/>
    <a:srgbClr val="215B8B"/>
    <a:srgbClr val="97A4BE"/>
    <a:srgbClr val="C9D0DD"/>
    <a:srgbClr val="003366"/>
    <a:srgbClr val="FFFFFF"/>
    <a:srgbClr val="CC7900"/>
    <a:srgbClr val="CC9900"/>
    <a:srgbClr val="FF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1404" autoAdjust="0"/>
  </p:normalViewPr>
  <p:slideViewPr>
    <p:cSldViewPr snapToGrid="0">
      <p:cViewPr varScale="1">
        <p:scale>
          <a:sx n="91" d="100"/>
          <a:sy n="91" d="100"/>
        </p:scale>
        <p:origin x="560" y="56"/>
      </p:cViewPr>
      <p:guideLst>
        <p:guide orient="horz" pos="1645"/>
        <p:guide pos="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2" d="100"/>
          <a:sy n="52" d="100"/>
        </p:scale>
        <p:origin x="-2886" y="-96"/>
      </p:cViewPr>
      <p:guideLst>
        <p:guide orient="horz" pos="2929"/>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Roginson" userId="90fe0fe72da7e3f1" providerId="LiveId" clId="{010C1C6A-2AF0-4017-BB67-0BFBBEADA0B4}"/>
    <pc:docChg chg="delSld modSld">
      <pc:chgData name="Robert Roginson" userId="90fe0fe72da7e3f1" providerId="LiveId" clId="{010C1C6A-2AF0-4017-BB67-0BFBBEADA0B4}" dt="2021-04-05T16:55:17.319" v="132" actId="2696"/>
      <pc:docMkLst>
        <pc:docMk/>
      </pc:docMkLst>
      <pc:sldChg chg="del">
        <pc:chgData name="Robert Roginson" userId="90fe0fe72da7e3f1" providerId="LiveId" clId="{010C1C6A-2AF0-4017-BB67-0BFBBEADA0B4}" dt="2021-04-05T16:55:17.319" v="132" actId="2696"/>
        <pc:sldMkLst>
          <pc:docMk/>
          <pc:sldMk cId="398912369" sldId="285"/>
        </pc:sldMkLst>
      </pc:sldChg>
      <pc:sldChg chg="modSp mod">
        <pc:chgData name="Robert Roginson" userId="90fe0fe72da7e3f1" providerId="LiveId" clId="{010C1C6A-2AF0-4017-BB67-0BFBBEADA0B4}" dt="2021-04-05T16:55:11.107" v="131" actId="20577"/>
        <pc:sldMkLst>
          <pc:docMk/>
          <pc:sldMk cId="1361620045" sldId="286"/>
        </pc:sldMkLst>
        <pc:spChg chg="mod">
          <ac:chgData name="Robert Roginson" userId="90fe0fe72da7e3f1" providerId="LiveId" clId="{010C1C6A-2AF0-4017-BB67-0BFBBEADA0B4}" dt="2021-04-05T16:53:24.306" v="16" actId="20577"/>
          <ac:spMkLst>
            <pc:docMk/>
            <pc:sldMk cId="1361620045" sldId="286"/>
            <ac:spMk id="2" creationId="{00000000-0000-0000-0000-000000000000}"/>
          </ac:spMkLst>
        </pc:spChg>
        <pc:spChg chg="mod">
          <ac:chgData name="Robert Roginson" userId="90fe0fe72da7e3f1" providerId="LiveId" clId="{010C1C6A-2AF0-4017-BB67-0BFBBEADA0B4}" dt="2021-04-05T16:55:11.107" v="131" actId="20577"/>
          <ac:spMkLst>
            <pc:docMk/>
            <pc:sldMk cId="1361620045" sldId="28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61" name="Rectangle 5"/>
          <p:cNvSpPr>
            <a:spLocks noGrp="1" noChangeArrowheads="1"/>
          </p:cNvSpPr>
          <p:nvPr>
            <p:ph type="sldNum" sz="quarter" idx="3"/>
          </p:nvPr>
        </p:nvSpPr>
        <p:spPr bwMode="auto">
          <a:xfrm>
            <a:off x="3900488" y="8831263"/>
            <a:ext cx="298132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b" anchorCtr="0" compatLnSpc="1">
            <a:prstTxWarp prst="textNoShape">
              <a:avLst/>
            </a:prstTxWarp>
          </a:bodyPr>
          <a:lstStyle>
            <a:lvl1pPr algn="r" defTabSz="917575">
              <a:defRPr kumimoji="0" sz="1200">
                <a:latin typeface="Times" pitchFamily="2" charset="0"/>
              </a:defRPr>
            </a:lvl1pPr>
          </a:lstStyle>
          <a:p>
            <a:pPr>
              <a:defRPr/>
            </a:pPr>
            <a:fld id="{CF0E317C-F43E-47F9-B74B-3559ACF46EB1}"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t" anchorCtr="0" compatLnSpc="1">
            <a:prstTxWarp prst="textNoShape">
              <a:avLst/>
            </a:prstTxWarp>
          </a:bodyPr>
          <a:lstStyle>
            <a:lvl1pPr defTabSz="917575">
              <a:defRPr kumimoji="0" sz="1200">
                <a:latin typeface="Times" pitchFamily="18" charset="0"/>
              </a:defRPr>
            </a:lvl1pPr>
          </a:lstStyle>
          <a:p>
            <a:pPr>
              <a:defRPr/>
            </a:pPr>
            <a:endParaRPr lang="en-US" dirty="0"/>
          </a:p>
        </p:txBody>
      </p:sp>
      <p:sp>
        <p:nvSpPr>
          <p:cNvPr id="20483" name="Rectangle 3"/>
          <p:cNvSpPr>
            <a:spLocks noGrp="1" noChangeArrowheads="1"/>
          </p:cNvSpPr>
          <p:nvPr>
            <p:ph type="dt" idx="1"/>
          </p:nvPr>
        </p:nvSpPr>
        <p:spPr bwMode="auto">
          <a:xfrm>
            <a:off x="3900488" y="0"/>
            <a:ext cx="29813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t" anchorCtr="0" compatLnSpc="1">
            <a:prstTxWarp prst="textNoShape">
              <a:avLst/>
            </a:prstTxWarp>
          </a:bodyPr>
          <a:lstStyle>
            <a:lvl1pPr algn="r" defTabSz="917575">
              <a:defRPr kumimoji="0" sz="1200">
                <a:latin typeface="Times" pitchFamily="18" charset="0"/>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344488" y="696913"/>
            <a:ext cx="6196012"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5" name="Rectangle 5"/>
          <p:cNvSpPr>
            <a:spLocks noGrp="1" noChangeArrowheads="1"/>
          </p:cNvSpPr>
          <p:nvPr>
            <p:ph type="body" sz="quarter" idx="3"/>
          </p:nvPr>
        </p:nvSpPr>
        <p:spPr bwMode="auto">
          <a:xfrm>
            <a:off x="917575" y="4416425"/>
            <a:ext cx="5046663"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b" anchorCtr="0" compatLnSpc="1">
            <a:prstTxWarp prst="textNoShape">
              <a:avLst/>
            </a:prstTxWarp>
          </a:bodyPr>
          <a:lstStyle>
            <a:lvl1pPr defTabSz="917575">
              <a:defRPr kumimoji="0" sz="1200">
                <a:latin typeface="Times" pitchFamily="18" charset="0"/>
              </a:defRPr>
            </a:lvl1pPr>
          </a:lstStyle>
          <a:p>
            <a:pPr>
              <a:defRPr/>
            </a:pPr>
            <a:endParaRPr lang="en-US" dirty="0"/>
          </a:p>
        </p:txBody>
      </p:sp>
      <p:sp>
        <p:nvSpPr>
          <p:cNvPr id="20487" name="Rectangle 7"/>
          <p:cNvSpPr>
            <a:spLocks noGrp="1" noChangeArrowheads="1"/>
          </p:cNvSpPr>
          <p:nvPr>
            <p:ph type="sldNum" sz="quarter" idx="5"/>
          </p:nvPr>
        </p:nvSpPr>
        <p:spPr bwMode="auto">
          <a:xfrm>
            <a:off x="3900488" y="8831263"/>
            <a:ext cx="298132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751" tIns="45876" rIns="91751" bIns="45876" numCol="1" anchor="b" anchorCtr="0" compatLnSpc="1">
            <a:prstTxWarp prst="textNoShape">
              <a:avLst/>
            </a:prstTxWarp>
          </a:bodyPr>
          <a:lstStyle>
            <a:lvl1pPr algn="r" defTabSz="917575">
              <a:defRPr kumimoji="0" sz="1200">
                <a:latin typeface="Times" pitchFamily="2" charset="0"/>
              </a:defRPr>
            </a:lvl1pPr>
          </a:lstStyle>
          <a:p>
            <a:pPr>
              <a:defRPr/>
            </a:pPr>
            <a:fld id="{7A85DD6E-27D9-41E3-9681-B867F8C7939B}"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title"/>
          </p:nvPr>
        </p:nvSpPr>
        <p:spPr>
          <a:xfrm>
            <a:off x="341088" y="259999"/>
            <a:ext cx="8590979" cy="673780"/>
          </a:xfrm>
        </p:spPr>
        <p:txBody>
          <a:bodyPr/>
          <a:lstStyle>
            <a:lvl1pPr>
              <a:defRPr baseline="0"/>
            </a:lvl1pPr>
          </a:lstStyle>
          <a:p>
            <a:r>
              <a:rPr lang="en-US" dirty="0"/>
              <a:t>Click to edit Master title style</a:t>
            </a:r>
          </a:p>
        </p:txBody>
      </p:sp>
      <p:sp>
        <p:nvSpPr>
          <p:cNvPr id="3" name="Text Placeholder 2"/>
          <p:cNvSpPr>
            <a:spLocks noGrp="1"/>
          </p:cNvSpPr>
          <p:nvPr>
            <p:ph idx="1"/>
          </p:nvPr>
        </p:nvSpPr>
        <p:spPr bwMode="auto">
          <a:xfrm>
            <a:off x="341088" y="1200151"/>
            <a:ext cx="8585198" cy="3045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defRPr/>
            </a:lvl1pPr>
          </a:lstStyle>
          <a:p>
            <a:pPr lvl="0"/>
            <a:endParaRPr lang="en-US" noProof="0" dirty="0"/>
          </a:p>
        </p:txBody>
      </p:sp>
      <p:sp>
        <p:nvSpPr>
          <p:cNvPr id="7" name="Rectangle 6"/>
          <p:cNvSpPr/>
          <p:nvPr userDrawn="1"/>
        </p:nvSpPr>
        <p:spPr bwMode="auto">
          <a:xfrm>
            <a:off x="0" y="1036978"/>
            <a:ext cx="9143999" cy="59974"/>
          </a:xfrm>
          <a:prstGeom prst="rect">
            <a:avLst/>
          </a:prstGeom>
          <a:gradFill flip="none" rotWithShape="1">
            <a:gsLst>
              <a:gs pos="100000">
                <a:srgbClr val="97A4BE"/>
              </a:gs>
              <a:gs pos="50000">
                <a:srgbClr val="97A4BE">
                  <a:tint val="44500"/>
                  <a:satMod val="160000"/>
                </a:srgbClr>
              </a:gs>
              <a:gs pos="0">
                <a:srgbClr val="97A4BE">
                  <a:tint val="23500"/>
                  <a:satMod val="160000"/>
                </a:srgbClr>
              </a:gs>
            </a:gsLst>
            <a:path path="circle">
              <a:fillToRect l="50000" t="50000" r="50000" b="50000"/>
            </a:path>
            <a:tileRect/>
          </a:gradFill>
          <a:ln w="12700" cap="sq" cmpd="sng" algn="ctr">
            <a:noFill/>
            <a:prstDash val="solid"/>
            <a:round/>
            <a:headEnd type="none" w="sm" len="sm"/>
            <a:tailEnd type="none" w="sm" len="sm"/>
          </a:ln>
          <a:effectLst/>
        </p:spPr>
        <p:txBody>
          <a:bodyPr/>
          <a:lstStyle/>
          <a:p>
            <a:pPr eaLnBrk="1" fontAlgn="auto" hangingPunct="1">
              <a:spcBef>
                <a:spcPts val="0"/>
              </a:spcBef>
              <a:spcAft>
                <a:spcPts val="0"/>
              </a:spcAft>
              <a:defRPr/>
            </a:pPr>
            <a:endParaRPr kumimoji="0" lang="en-US" sz="1800" kern="0" dirty="0">
              <a:solidFill>
                <a:srgbClr val="FFCC00"/>
              </a:solidFill>
              <a:latin typeface="Arial" charset="0"/>
            </a:endParaRPr>
          </a:p>
        </p:txBody>
      </p:sp>
    </p:spTree>
    <p:extLst>
      <p:ext uri="{BB962C8B-B14F-4D97-AF65-F5344CB8AC3E}">
        <p14:creationId xmlns:p14="http://schemas.microsoft.com/office/powerpoint/2010/main" val="3977625955"/>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328275"/>
      </p:ext>
    </p:extLst>
  </p:cSld>
  <p:clrMapOvr>
    <a:masterClrMapping/>
  </p:clrMapOvr>
  <p:transition advClick="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Rectangle 5"/>
          <p:cNvSpPr>
            <a:spLocks noGrp="1" noChangeArrowheads="1"/>
          </p:cNvSpPr>
          <p:nvPr>
            <p:ph type="title"/>
          </p:nvPr>
        </p:nvSpPr>
        <p:spPr bwMode="auto">
          <a:xfrm>
            <a:off x="214313" y="246063"/>
            <a:ext cx="8720137" cy="6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dirty="0"/>
              <a:t>Presentation Title</a:t>
            </a:r>
          </a:p>
        </p:txBody>
      </p:sp>
      <p:sp>
        <p:nvSpPr>
          <p:cNvPr id="1027" name="Rectangle 6"/>
          <p:cNvSpPr>
            <a:spLocks noGrp="1" noChangeArrowheads="1"/>
          </p:cNvSpPr>
          <p:nvPr>
            <p:ph type="body" idx="1"/>
          </p:nvPr>
        </p:nvSpPr>
        <p:spPr bwMode="auto">
          <a:xfrm>
            <a:off x="214313" y="1211263"/>
            <a:ext cx="8729662" cy="310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Presentation Subtitle</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Rectangle 2"/>
          <p:cNvSpPr/>
          <p:nvPr userDrawn="1"/>
        </p:nvSpPr>
        <p:spPr bwMode="auto">
          <a:xfrm>
            <a:off x="0" y="4494213"/>
            <a:ext cx="9144000" cy="649287"/>
          </a:xfrm>
          <a:prstGeom prst="rect">
            <a:avLst/>
          </a:prstGeom>
          <a:solidFill>
            <a:srgbClr val="003366"/>
          </a:solidFill>
          <a:ln w="12700" cap="sq" cmpd="sng" algn="ctr">
            <a:noFill/>
            <a:prstDash val="solid"/>
            <a:round/>
            <a:headEnd type="none" w="sm" len="sm"/>
            <a:tailEnd type="none" w="sm" len="sm"/>
          </a:ln>
          <a:effectLst/>
        </p:spPr>
        <p:txBody>
          <a:bodyPr/>
          <a:lstStyle/>
          <a:p>
            <a:pPr>
              <a:defRPr/>
            </a:pPr>
            <a:endParaRPr lang="en-US" dirty="0">
              <a:latin typeface="Arial" charset="0"/>
            </a:endParaRPr>
          </a:p>
        </p:txBody>
      </p:sp>
      <p:pic>
        <p:nvPicPr>
          <p:cNvPr id="1030" name="Picture 2"/>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invGray">
          <a:xfrm>
            <a:off x="204788" y="4600803"/>
            <a:ext cx="755650"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3"/>
          <p:cNvSpPr>
            <a:spLocks noChangeArrowheads="1"/>
          </p:cNvSpPr>
          <p:nvPr userDrawn="1"/>
        </p:nvSpPr>
        <p:spPr bwMode="auto">
          <a:xfrm>
            <a:off x="1101725" y="4608740"/>
            <a:ext cx="78867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Arial" charset="0"/>
              </a:defRPr>
            </a:lvl1pPr>
            <a:lvl2pPr marL="742950" indent="-285750">
              <a:defRPr kumimoji="1" sz="2400">
                <a:solidFill>
                  <a:schemeClr val="tx1"/>
                </a:solidFill>
                <a:latin typeface="Arial" charset="0"/>
              </a:defRPr>
            </a:lvl2pPr>
            <a:lvl3pPr marL="1143000" indent="-228600">
              <a:defRPr kumimoji="1" sz="2400">
                <a:solidFill>
                  <a:schemeClr val="tx1"/>
                </a:solidFill>
                <a:latin typeface="Arial" charset="0"/>
              </a:defRPr>
            </a:lvl3pPr>
            <a:lvl4pPr marL="1600200" indent="-228600">
              <a:defRPr kumimoji="1" sz="2400">
                <a:solidFill>
                  <a:schemeClr val="tx1"/>
                </a:solidFill>
                <a:latin typeface="Arial" charset="0"/>
              </a:defRPr>
            </a:lvl4pPr>
            <a:lvl5pPr marL="2057400" indent="-228600">
              <a:defRPr kumimoji="1" sz="2400">
                <a:solidFill>
                  <a:schemeClr val="tx1"/>
                </a:solidFill>
                <a:latin typeface="Arial" charset="0"/>
              </a:defRPr>
            </a:lvl5pPr>
            <a:lvl6pPr marL="2514600" indent="-228600" eaLnBrk="0" fontAlgn="base" hangingPunct="0">
              <a:spcBef>
                <a:spcPct val="0"/>
              </a:spcBef>
              <a:spcAft>
                <a:spcPct val="0"/>
              </a:spcAft>
              <a:defRPr kumimoji="1" sz="2400">
                <a:solidFill>
                  <a:schemeClr val="tx1"/>
                </a:solidFill>
                <a:latin typeface="Arial" charset="0"/>
              </a:defRPr>
            </a:lvl6pPr>
            <a:lvl7pPr marL="2971800" indent="-228600" eaLnBrk="0" fontAlgn="base" hangingPunct="0">
              <a:spcBef>
                <a:spcPct val="0"/>
              </a:spcBef>
              <a:spcAft>
                <a:spcPct val="0"/>
              </a:spcAft>
              <a:defRPr kumimoji="1" sz="2400">
                <a:solidFill>
                  <a:schemeClr val="tx1"/>
                </a:solidFill>
                <a:latin typeface="Arial" charset="0"/>
              </a:defRPr>
            </a:lvl7pPr>
            <a:lvl8pPr marL="3429000" indent="-228600" eaLnBrk="0" fontAlgn="base" hangingPunct="0">
              <a:spcBef>
                <a:spcPct val="0"/>
              </a:spcBef>
              <a:spcAft>
                <a:spcPct val="0"/>
              </a:spcAft>
              <a:defRPr kumimoji="1" sz="2400">
                <a:solidFill>
                  <a:schemeClr val="tx1"/>
                </a:solidFill>
                <a:latin typeface="Arial" charset="0"/>
              </a:defRPr>
            </a:lvl8pPr>
            <a:lvl9pPr marL="3886200" indent="-228600" eaLnBrk="0" fontAlgn="base" hangingPunct="0">
              <a:spcBef>
                <a:spcPct val="0"/>
              </a:spcBef>
              <a:spcAft>
                <a:spcPct val="0"/>
              </a:spcAft>
              <a:defRPr kumimoji="1" sz="2400">
                <a:solidFill>
                  <a:schemeClr val="tx1"/>
                </a:solidFill>
                <a:latin typeface="Arial" charset="0"/>
              </a:defRPr>
            </a:lvl9pPr>
          </a:lstStyle>
          <a:p>
            <a:pPr algn="dist">
              <a:defRPr/>
            </a:pPr>
            <a:r>
              <a:rPr lang="en-US" altLang="en-US" sz="750" spc="-10" dirty="0">
                <a:solidFill>
                  <a:srgbClr val="C9D0DD"/>
                </a:solidFill>
                <a:latin typeface="Arial Narrow" panose="020B0606020202030204" pitchFamily="34" charset="0"/>
              </a:rPr>
              <a:t>Atlanta / Austin / Berlin / Birmingham / Boston / Charleston / Charlotte / Chicago / Cleveland / Columbia / Dallas / Denver / Detroit (Metro) / Greenville / Houston / Indianapolis / Kansas City / Las Vegas / London</a:t>
            </a:r>
          </a:p>
          <a:p>
            <a:pPr algn="dist">
              <a:defRPr/>
            </a:pPr>
            <a:r>
              <a:rPr lang="en-US" altLang="en-US" sz="750" spc="-10" dirty="0">
                <a:solidFill>
                  <a:srgbClr val="C9D0DD"/>
                </a:solidFill>
                <a:latin typeface="Arial Narrow" panose="020B0606020202030204" pitchFamily="34" charset="0"/>
              </a:rPr>
              <a:t>Los Angeles / Memphis / Mexico City / Miami / Milwaukee / Minneapolis / Montréal / Morristown / Nashville / New Orleans / New York City / Oklahoma City / Orange County / Paris / Philadelphia / Phoenix / </a:t>
            </a:r>
            <a:r>
              <a:rPr lang="en-US" altLang="en-US" sz="750" spc="-20" dirty="0">
                <a:solidFill>
                  <a:srgbClr val="C9D0DD"/>
                </a:solidFill>
                <a:latin typeface="Arial Narrow" panose="020B0606020202030204" pitchFamily="34" charset="0"/>
              </a:rPr>
              <a:t>Pittsburgh</a:t>
            </a:r>
          </a:p>
          <a:p>
            <a:pPr algn="dist">
              <a:defRPr/>
            </a:pPr>
            <a:r>
              <a:rPr lang="en-US" altLang="en-US" sz="750" spc="-20" dirty="0">
                <a:solidFill>
                  <a:srgbClr val="C9D0DD"/>
                </a:solidFill>
                <a:latin typeface="Arial Narrow" panose="020B0606020202030204" pitchFamily="34" charset="0"/>
              </a:rPr>
              <a:t>Portland (ME) / Portland (OR) / Raleigh / Richmond / Sacramento / San Antonio / San Diego / San Francisco / Seattle / St. Louis / St. Thomas / Stamford / Tampa / Toronto / Torrance / Tucson / Washington, D.C.</a:t>
            </a:r>
          </a:p>
        </p:txBody>
      </p:sp>
    </p:spTree>
  </p:cSld>
  <p:clrMap bg1="lt1" tx1="dk1" bg2="lt2" tx2="dk2" accent1="accent1" accent2="accent2" accent3="accent3" accent4="accent4" accent5="accent5" accent6="accent6" hlink="hlink" folHlink="folHlink"/>
  <p:sldLayoutIdLst>
    <p:sldLayoutId id="2147484570" r:id="rId1"/>
    <p:sldLayoutId id="2147484573" r:id="rId2"/>
  </p:sldLayoutIdLst>
  <p:transition advClick="0"/>
  <p:txStyles>
    <p:titleStyle>
      <a:lvl1pPr algn="l" rtl="0" eaLnBrk="0" fontAlgn="base" hangingPunct="0">
        <a:spcBef>
          <a:spcPct val="0"/>
        </a:spcBef>
        <a:spcAft>
          <a:spcPct val="0"/>
        </a:spcAft>
        <a:defRPr kumimoji="1" sz="3800" b="1">
          <a:solidFill>
            <a:srgbClr val="003366"/>
          </a:solidFill>
          <a:latin typeface="+mj-lt"/>
          <a:ea typeface="+mj-ea"/>
          <a:cs typeface="+mj-cs"/>
        </a:defRPr>
      </a:lvl1pPr>
      <a:lvl2pPr algn="l" rtl="0" eaLnBrk="0" fontAlgn="base" hangingPunct="0">
        <a:spcBef>
          <a:spcPct val="0"/>
        </a:spcBef>
        <a:spcAft>
          <a:spcPct val="0"/>
        </a:spcAft>
        <a:defRPr kumimoji="1" sz="3800" b="1">
          <a:solidFill>
            <a:srgbClr val="003366"/>
          </a:solidFill>
          <a:latin typeface="Arial" charset="0"/>
        </a:defRPr>
      </a:lvl2pPr>
      <a:lvl3pPr algn="l" rtl="0" eaLnBrk="0" fontAlgn="base" hangingPunct="0">
        <a:spcBef>
          <a:spcPct val="0"/>
        </a:spcBef>
        <a:spcAft>
          <a:spcPct val="0"/>
        </a:spcAft>
        <a:defRPr kumimoji="1" sz="3800" b="1">
          <a:solidFill>
            <a:srgbClr val="003366"/>
          </a:solidFill>
          <a:latin typeface="Arial" charset="0"/>
        </a:defRPr>
      </a:lvl3pPr>
      <a:lvl4pPr algn="l" rtl="0" eaLnBrk="0" fontAlgn="base" hangingPunct="0">
        <a:spcBef>
          <a:spcPct val="0"/>
        </a:spcBef>
        <a:spcAft>
          <a:spcPct val="0"/>
        </a:spcAft>
        <a:defRPr kumimoji="1" sz="3800" b="1">
          <a:solidFill>
            <a:srgbClr val="003366"/>
          </a:solidFill>
          <a:latin typeface="Arial" charset="0"/>
        </a:defRPr>
      </a:lvl4pPr>
      <a:lvl5pPr algn="l" rtl="0" eaLnBrk="0" fontAlgn="base" hangingPunct="0">
        <a:spcBef>
          <a:spcPct val="0"/>
        </a:spcBef>
        <a:spcAft>
          <a:spcPct val="0"/>
        </a:spcAft>
        <a:defRPr kumimoji="1" sz="3800" b="1">
          <a:solidFill>
            <a:srgbClr val="003366"/>
          </a:solidFill>
          <a:latin typeface="Arial" charset="0"/>
        </a:defRPr>
      </a:lvl5pPr>
      <a:lvl6pPr marL="457200" algn="l" rtl="0" eaLnBrk="0" fontAlgn="base" hangingPunct="0">
        <a:spcBef>
          <a:spcPct val="0"/>
        </a:spcBef>
        <a:spcAft>
          <a:spcPct val="0"/>
        </a:spcAft>
        <a:defRPr kumimoji="1" sz="3600" b="1">
          <a:solidFill>
            <a:srgbClr val="000000"/>
          </a:solidFill>
          <a:latin typeface="Arial" charset="0"/>
        </a:defRPr>
      </a:lvl6pPr>
      <a:lvl7pPr marL="914400" algn="l" rtl="0" eaLnBrk="0" fontAlgn="base" hangingPunct="0">
        <a:spcBef>
          <a:spcPct val="0"/>
        </a:spcBef>
        <a:spcAft>
          <a:spcPct val="0"/>
        </a:spcAft>
        <a:defRPr kumimoji="1" sz="3600" b="1">
          <a:solidFill>
            <a:srgbClr val="000000"/>
          </a:solidFill>
          <a:latin typeface="Arial" charset="0"/>
        </a:defRPr>
      </a:lvl7pPr>
      <a:lvl8pPr marL="1371600" algn="l" rtl="0" eaLnBrk="0" fontAlgn="base" hangingPunct="0">
        <a:spcBef>
          <a:spcPct val="0"/>
        </a:spcBef>
        <a:spcAft>
          <a:spcPct val="0"/>
        </a:spcAft>
        <a:defRPr kumimoji="1" sz="3600" b="1">
          <a:solidFill>
            <a:srgbClr val="000000"/>
          </a:solidFill>
          <a:latin typeface="Arial" charset="0"/>
        </a:defRPr>
      </a:lvl8pPr>
      <a:lvl9pPr marL="1828800" algn="l" rtl="0" eaLnBrk="0" fontAlgn="base" hangingPunct="0">
        <a:spcBef>
          <a:spcPct val="0"/>
        </a:spcBef>
        <a:spcAft>
          <a:spcPct val="0"/>
        </a:spcAft>
        <a:defRPr kumimoji="1" sz="3600" b="1">
          <a:solidFill>
            <a:srgbClr val="000000"/>
          </a:solidFill>
          <a:latin typeface="Arial" charset="0"/>
        </a:defRPr>
      </a:lvl9pPr>
    </p:titleStyle>
    <p:bodyStyle>
      <a:lvl1pPr marL="342900" indent="-342900" algn="l" rtl="0" eaLnBrk="0" fontAlgn="base" hangingPunct="0">
        <a:spcBef>
          <a:spcPct val="20000"/>
        </a:spcBef>
        <a:spcAft>
          <a:spcPct val="0"/>
        </a:spcAft>
        <a:buClr>
          <a:srgbClr val="000000"/>
        </a:buClr>
        <a:buSzPct val="70000"/>
        <a:buFont typeface="Wingdings" panose="05000000000000000000" pitchFamily="2" charset="2"/>
        <a:buChar char="n"/>
        <a:defRPr kumimoji="1" sz="26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SzPct val="70000"/>
        <a:buFont typeface="Wingdings" panose="05000000000000000000" pitchFamily="2" charset="2"/>
        <a:buChar char="l"/>
        <a:defRPr kumimoji="1" sz="2200">
          <a:solidFill>
            <a:srgbClr val="000000"/>
          </a:solidFill>
          <a:latin typeface="+mn-lt"/>
        </a:defRPr>
      </a:lvl2pPr>
      <a:lvl3pPr marL="10858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2000">
          <a:solidFill>
            <a:srgbClr val="000000"/>
          </a:solidFill>
          <a:latin typeface="+mn-lt"/>
        </a:defRPr>
      </a:lvl3pPr>
      <a:lvl4pPr marL="14287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a:solidFill>
            <a:srgbClr val="000000"/>
          </a:solidFill>
          <a:latin typeface="+mn-lt"/>
        </a:defRPr>
      </a:lvl4pPr>
      <a:lvl5pPr marL="17716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mn-lt"/>
        </a:defRPr>
      </a:lvl5pPr>
      <a:lvl6pPr marL="22288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6pPr>
      <a:lvl7pPr marL="26860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7pPr>
      <a:lvl8pPr marL="31432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8pPr>
      <a:lvl9pPr marL="36004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mailto:Robert.Roginson@Ogletree.com" TargetMode="External"/><Relationship Id="rId2" Type="http://schemas.openxmlformats.org/officeDocument/2006/relationships/hyperlink" Target="mailto:Anthony.decristoforo@Ogletree.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161506"/>
            <a:ext cx="9144000" cy="2247814"/>
          </a:xfrm>
          <a:prstGeom prst="rect">
            <a:avLst/>
          </a:prstGeom>
        </p:spPr>
      </p:pic>
      <p:sp>
        <p:nvSpPr>
          <p:cNvPr id="3" name="TextBox 2"/>
          <p:cNvSpPr txBox="1">
            <a:spLocks noChangeArrowheads="1"/>
          </p:cNvSpPr>
          <p:nvPr/>
        </p:nvSpPr>
        <p:spPr bwMode="auto">
          <a:xfrm>
            <a:off x="5838825" y="2954338"/>
            <a:ext cx="238125"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00000"/>
              </a:buClr>
              <a:buSzPct val="70000"/>
              <a:buFont typeface="Wingdings" panose="05000000000000000000" pitchFamily="2" charset="2"/>
              <a:buChar char="n"/>
              <a:defRPr kumimoji="1" sz="2600">
                <a:solidFill>
                  <a:srgbClr val="000000"/>
                </a:solidFill>
                <a:latin typeface="Arial" panose="020B0604020202020204" pitchFamily="34" charset="0"/>
              </a:defRPr>
            </a:lvl1pPr>
            <a:lvl2pPr marL="742950" indent="-285750">
              <a:spcBef>
                <a:spcPct val="20000"/>
              </a:spcBef>
              <a:buClr>
                <a:srgbClr val="000000"/>
              </a:buClr>
              <a:buSzPct val="70000"/>
              <a:buFont typeface="Wingdings" panose="05000000000000000000" pitchFamily="2" charset="2"/>
              <a:buChar char="l"/>
              <a:defRPr kumimoji="1" sz="2200">
                <a:solidFill>
                  <a:srgbClr val="000000"/>
                </a:solidFill>
                <a:latin typeface="Arial" panose="020B0604020202020204" pitchFamily="34" charset="0"/>
              </a:defRPr>
            </a:lvl2pPr>
            <a:lvl3pPr marL="1143000" indent="-228600">
              <a:spcBef>
                <a:spcPct val="20000"/>
              </a:spcBef>
              <a:buClr>
                <a:srgbClr val="000000"/>
              </a:buClr>
              <a:buSzPct val="70000"/>
              <a:buFont typeface="Wingdings" panose="05000000000000000000" pitchFamily="2" charset="2"/>
              <a:buChar char="n"/>
              <a:defRPr kumimoji="1" sz="2000">
                <a:solidFill>
                  <a:srgbClr val="000000"/>
                </a:solidFill>
                <a:latin typeface="Arial" panose="020B0604020202020204" pitchFamily="34" charset="0"/>
              </a:defRPr>
            </a:lvl3pPr>
            <a:lvl4pPr marL="1600200" indent="-228600">
              <a:spcBef>
                <a:spcPct val="20000"/>
              </a:spcBef>
              <a:buClr>
                <a:srgbClr val="000000"/>
              </a:buClr>
              <a:buSzPct val="70000"/>
              <a:buFont typeface="Wingdings" panose="05000000000000000000" pitchFamily="2" charset="2"/>
              <a:buChar char="n"/>
              <a:defRPr kumimoji="1">
                <a:solidFill>
                  <a:srgbClr val="000000"/>
                </a:solidFill>
                <a:latin typeface="Arial" panose="020B0604020202020204" pitchFamily="34" charset="0"/>
              </a:defRPr>
            </a:lvl4pPr>
            <a:lvl5pPr marL="2057400" indent="-228600">
              <a:spcBef>
                <a:spcPct val="20000"/>
              </a:spcBef>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5pPr>
            <a:lvl6pPr marL="25146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6pPr>
            <a:lvl7pPr marL="29718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7pPr>
            <a:lvl8pPr marL="34290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8pPr>
            <a:lvl9pPr marL="38862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9pPr>
          </a:lstStyle>
          <a:p>
            <a:pPr>
              <a:spcBef>
                <a:spcPct val="0"/>
              </a:spcBef>
              <a:buClrTx/>
              <a:buSzTx/>
              <a:buFontTx/>
              <a:buNone/>
            </a:pPr>
            <a:r>
              <a:rPr lang="en-US" altLang="en-US" sz="2100" dirty="0">
                <a:solidFill>
                  <a:srgbClr val="F2F2F2"/>
                </a:solidFill>
                <a:latin typeface="Andale Mono" panose="020B0509000000000004" pitchFamily="49" charset="0"/>
              </a:rPr>
              <a:t>.</a:t>
            </a:r>
          </a:p>
        </p:txBody>
      </p:sp>
      <p:sp>
        <p:nvSpPr>
          <p:cNvPr id="6" name="Rectangle 2"/>
          <p:cNvSpPr>
            <a:spLocks noChangeArrowheads="1"/>
          </p:cNvSpPr>
          <p:nvPr/>
        </p:nvSpPr>
        <p:spPr bwMode="auto">
          <a:xfrm>
            <a:off x="7277099" y="4844246"/>
            <a:ext cx="1741541" cy="22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00000"/>
              </a:buClr>
              <a:buSzPct val="70000"/>
              <a:buFont typeface="Wingdings" panose="05000000000000000000" pitchFamily="2" charset="2"/>
              <a:buChar char="n"/>
              <a:defRPr kumimoji="1" sz="2600">
                <a:solidFill>
                  <a:srgbClr val="000000"/>
                </a:solidFill>
                <a:latin typeface="Arial" panose="020B0604020202020204" pitchFamily="34" charset="0"/>
              </a:defRPr>
            </a:lvl1pPr>
            <a:lvl2pPr marL="742950" indent="-285750">
              <a:spcBef>
                <a:spcPct val="20000"/>
              </a:spcBef>
              <a:buClr>
                <a:srgbClr val="000000"/>
              </a:buClr>
              <a:buSzPct val="70000"/>
              <a:buFont typeface="Wingdings" panose="05000000000000000000" pitchFamily="2" charset="2"/>
              <a:buChar char="l"/>
              <a:defRPr kumimoji="1" sz="2200">
                <a:solidFill>
                  <a:srgbClr val="000000"/>
                </a:solidFill>
                <a:latin typeface="Arial" panose="020B0604020202020204" pitchFamily="34" charset="0"/>
              </a:defRPr>
            </a:lvl2pPr>
            <a:lvl3pPr marL="1143000" indent="-228600">
              <a:spcBef>
                <a:spcPct val="20000"/>
              </a:spcBef>
              <a:buClr>
                <a:srgbClr val="000000"/>
              </a:buClr>
              <a:buSzPct val="70000"/>
              <a:buFont typeface="Wingdings" panose="05000000000000000000" pitchFamily="2" charset="2"/>
              <a:buChar char="n"/>
              <a:defRPr kumimoji="1" sz="2000">
                <a:solidFill>
                  <a:srgbClr val="000000"/>
                </a:solidFill>
                <a:latin typeface="Arial" panose="020B0604020202020204" pitchFamily="34" charset="0"/>
              </a:defRPr>
            </a:lvl3pPr>
            <a:lvl4pPr marL="1600200" indent="-228600">
              <a:spcBef>
                <a:spcPct val="20000"/>
              </a:spcBef>
              <a:buClr>
                <a:srgbClr val="000000"/>
              </a:buClr>
              <a:buSzPct val="70000"/>
              <a:buFont typeface="Wingdings" panose="05000000000000000000" pitchFamily="2" charset="2"/>
              <a:buChar char="n"/>
              <a:defRPr kumimoji="1">
                <a:solidFill>
                  <a:srgbClr val="000000"/>
                </a:solidFill>
                <a:latin typeface="Arial" panose="020B0604020202020204" pitchFamily="34" charset="0"/>
              </a:defRPr>
            </a:lvl4pPr>
            <a:lvl5pPr marL="2057400" indent="-228600">
              <a:spcBef>
                <a:spcPct val="20000"/>
              </a:spcBef>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5pPr>
            <a:lvl6pPr marL="25146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6pPr>
            <a:lvl7pPr marL="29718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7pPr>
            <a:lvl8pPr marL="34290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8pPr>
            <a:lvl9pPr marL="38862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9pPr>
          </a:lstStyle>
          <a:p>
            <a:pPr algn="r">
              <a:spcBef>
                <a:spcPct val="0"/>
              </a:spcBef>
              <a:buClrTx/>
              <a:buSzTx/>
              <a:buFontTx/>
              <a:buNone/>
            </a:pPr>
            <a:r>
              <a:rPr lang="en-US" altLang="en-US" sz="800" b="1" dirty="0">
                <a:solidFill>
                  <a:schemeClr val="bg1"/>
                </a:solidFill>
              </a:rPr>
              <a:t>© 2021, Ogletree Deakins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87474" y="3224681"/>
            <a:ext cx="969050" cy="558709"/>
          </a:xfrm>
          <a:prstGeom prst="rect">
            <a:avLst/>
          </a:prstGeom>
        </p:spPr>
      </p:pic>
      <p:sp>
        <p:nvSpPr>
          <p:cNvPr id="10" name="Rectangle 2"/>
          <p:cNvSpPr>
            <a:spLocks noChangeArrowheads="1"/>
          </p:cNvSpPr>
          <p:nvPr/>
        </p:nvSpPr>
        <p:spPr bwMode="auto">
          <a:xfrm>
            <a:off x="7277099" y="4664848"/>
            <a:ext cx="1741541" cy="223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000000"/>
              </a:buClr>
              <a:buSzPct val="70000"/>
              <a:buFont typeface="Wingdings" panose="05000000000000000000" pitchFamily="2" charset="2"/>
              <a:buChar char="n"/>
              <a:defRPr kumimoji="1" sz="2600">
                <a:solidFill>
                  <a:srgbClr val="000000"/>
                </a:solidFill>
                <a:latin typeface="Arial" panose="020B0604020202020204" pitchFamily="34" charset="0"/>
              </a:defRPr>
            </a:lvl1pPr>
            <a:lvl2pPr marL="742950" indent="-285750">
              <a:spcBef>
                <a:spcPct val="20000"/>
              </a:spcBef>
              <a:buClr>
                <a:srgbClr val="000000"/>
              </a:buClr>
              <a:buSzPct val="70000"/>
              <a:buFont typeface="Wingdings" panose="05000000000000000000" pitchFamily="2" charset="2"/>
              <a:buChar char="l"/>
              <a:defRPr kumimoji="1" sz="2200">
                <a:solidFill>
                  <a:srgbClr val="000000"/>
                </a:solidFill>
                <a:latin typeface="Arial" panose="020B0604020202020204" pitchFamily="34" charset="0"/>
              </a:defRPr>
            </a:lvl2pPr>
            <a:lvl3pPr marL="1143000" indent="-228600">
              <a:spcBef>
                <a:spcPct val="20000"/>
              </a:spcBef>
              <a:buClr>
                <a:srgbClr val="000000"/>
              </a:buClr>
              <a:buSzPct val="70000"/>
              <a:buFont typeface="Wingdings" panose="05000000000000000000" pitchFamily="2" charset="2"/>
              <a:buChar char="n"/>
              <a:defRPr kumimoji="1" sz="2000">
                <a:solidFill>
                  <a:srgbClr val="000000"/>
                </a:solidFill>
                <a:latin typeface="Arial" panose="020B0604020202020204" pitchFamily="34" charset="0"/>
              </a:defRPr>
            </a:lvl3pPr>
            <a:lvl4pPr marL="1600200" indent="-228600">
              <a:spcBef>
                <a:spcPct val="20000"/>
              </a:spcBef>
              <a:buClr>
                <a:srgbClr val="000000"/>
              </a:buClr>
              <a:buSzPct val="70000"/>
              <a:buFont typeface="Wingdings" panose="05000000000000000000" pitchFamily="2" charset="2"/>
              <a:buChar char="n"/>
              <a:defRPr kumimoji="1">
                <a:solidFill>
                  <a:srgbClr val="000000"/>
                </a:solidFill>
                <a:latin typeface="Arial" panose="020B0604020202020204" pitchFamily="34" charset="0"/>
              </a:defRPr>
            </a:lvl4pPr>
            <a:lvl5pPr marL="2057400" indent="-228600">
              <a:spcBef>
                <a:spcPct val="20000"/>
              </a:spcBef>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5pPr>
            <a:lvl6pPr marL="25146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6pPr>
            <a:lvl7pPr marL="29718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7pPr>
            <a:lvl8pPr marL="34290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8pPr>
            <a:lvl9pPr marL="3886200" indent="-22860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Arial" panose="020B0604020202020204" pitchFamily="34" charset="0"/>
              </a:defRPr>
            </a:lvl9pPr>
          </a:lstStyle>
          <a:p>
            <a:pPr algn="r">
              <a:spcBef>
                <a:spcPct val="0"/>
              </a:spcBef>
              <a:buClrTx/>
              <a:buSzTx/>
              <a:buFontTx/>
              <a:buNone/>
            </a:pPr>
            <a:r>
              <a:rPr lang="en-US" altLang="en-US" sz="800" b="1" dirty="0">
                <a:solidFill>
                  <a:schemeClr val="bg1"/>
                </a:solidFill>
              </a:rPr>
              <a:t>www.ogletree.com</a:t>
            </a:r>
          </a:p>
        </p:txBody>
      </p:sp>
      <p:sp>
        <p:nvSpPr>
          <p:cNvPr id="11" name="Text Placeholder 29"/>
          <p:cNvSpPr txBox="1">
            <a:spLocks/>
          </p:cNvSpPr>
          <p:nvPr/>
        </p:nvSpPr>
        <p:spPr>
          <a:xfrm>
            <a:off x="404019" y="262643"/>
            <a:ext cx="8335963" cy="1100137"/>
          </a:xfrm>
          <a:prstGeom prst="rect">
            <a:avLst/>
          </a:prstGeom>
        </p:spPr>
        <p:txBody>
          <a:bodyPr anchor="b"/>
          <a:lstStyle>
            <a:lvl1pPr marL="0" indent="0" algn="l" rtl="0" eaLnBrk="0" fontAlgn="base" hangingPunct="0">
              <a:spcBef>
                <a:spcPct val="20000"/>
              </a:spcBef>
              <a:spcAft>
                <a:spcPct val="0"/>
              </a:spcAft>
              <a:buClr>
                <a:srgbClr val="000000"/>
              </a:buClr>
              <a:buSzPct val="70000"/>
              <a:buFont typeface="Wingdings" panose="05000000000000000000" pitchFamily="2" charset="2"/>
              <a:buNone/>
              <a:defRPr kumimoji="1" sz="4000" b="1" baseline="0">
                <a:solidFill>
                  <a:srgbClr val="003366"/>
                </a:solidFill>
                <a:latin typeface="+mj-lt"/>
                <a:ea typeface="+mn-ea"/>
                <a:cs typeface="+mn-cs"/>
              </a:defRPr>
            </a:lvl1pPr>
            <a:lvl2pPr marL="742950" indent="-285750" algn="l" rtl="0" eaLnBrk="0" fontAlgn="base" hangingPunct="0">
              <a:spcBef>
                <a:spcPct val="20000"/>
              </a:spcBef>
              <a:spcAft>
                <a:spcPct val="0"/>
              </a:spcAft>
              <a:buClr>
                <a:srgbClr val="000000"/>
              </a:buClr>
              <a:buSzPct val="70000"/>
              <a:buFont typeface="Wingdings" panose="05000000000000000000" pitchFamily="2" charset="2"/>
              <a:buChar char="l"/>
              <a:defRPr kumimoji="1" sz="2200">
                <a:solidFill>
                  <a:srgbClr val="000000"/>
                </a:solidFill>
                <a:latin typeface="+mn-lt"/>
              </a:defRPr>
            </a:lvl2pPr>
            <a:lvl3pPr marL="10858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2000">
                <a:solidFill>
                  <a:srgbClr val="000000"/>
                </a:solidFill>
                <a:latin typeface="+mn-lt"/>
              </a:defRPr>
            </a:lvl3pPr>
            <a:lvl4pPr marL="14287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a:solidFill>
                  <a:srgbClr val="000000"/>
                </a:solidFill>
                <a:latin typeface="+mn-lt"/>
              </a:defRPr>
            </a:lvl4pPr>
            <a:lvl5pPr marL="17716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mn-lt"/>
              </a:defRPr>
            </a:lvl5pPr>
            <a:lvl6pPr marL="22288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6pPr>
            <a:lvl7pPr marL="26860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7pPr>
            <a:lvl8pPr marL="31432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8pPr>
            <a:lvl9pPr marL="36004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9pPr>
          </a:lstStyle>
          <a:p>
            <a:pPr algn="ctr">
              <a:spcBef>
                <a:spcPts val="0"/>
              </a:spcBef>
            </a:pPr>
            <a:r>
              <a:rPr lang="en-US" sz="3600" kern="0" dirty="0"/>
              <a:t>Hazard Pay Ordinances:</a:t>
            </a:r>
          </a:p>
          <a:p>
            <a:pPr algn="ctr">
              <a:spcBef>
                <a:spcPts val="0"/>
              </a:spcBef>
            </a:pPr>
            <a:r>
              <a:rPr lang="en-US" sz="3600" kern="0" dirty="0"/>
              <a:t>Interpretations and Compliance</a:t>
            </a:r>
          </a:p>
        </p:txBody>
      </p:sp>
      <p:sp>
        <p:nvSpPr>
          <p:cNvPr id="12" name="Text Placeholder 29"/>
          <p:cNvSpPr txBox="1">
            <a:spLocks/>
          </p:cNvSpPr>
          <p:nvPr/>
        </p:nvSpPr>
        <p:spPr>
          <a:xfrm>
            <a:off x="404019" y="1794440"/>
            <a:ext cx="8335963" cy="684043"/>
          </a:xfrm>
          <a:prstGeom prst="rect">
            <a:avLst/>
          </a:prstGeom>
        </p:spPr>
        <p:txBody>
          <a:bodyPr anchor="t"/>
          <a:lstStyle>
            <a:lvl1pPr marL="0" indent="0" algn="l" rtl="0" eaLnBrk="0" fontAlgn="base" hangingPunct="0">
              <a:spcBef>
                <a:spcPct val="20000"/>
              </a:spcBef>
              <a:spcAft>
                <a:spcPct val="0"/>
              </a:spcAft>
              <a:buClr>
                <a:srgbClr val="000000"/>
              </a:buClr>
              <a:buSzPct val="70000"/>
              <a:buFont typeface="Wingdings" panose="05000000000000000000" pitchFamily="2" charset="2"/>
              <a:buNone/>
              <a:defRPr kumimoji="1" sz="2000" b="1" baseline="0">
                <a:solidFill>
                  <a:srgbClr val="003366"/>
                </a:solidFill>
                <a:latin typeface="+mj-lt"/>
                <a:ea typeface="+mn-ea"/>
                <a:cs typeface="+mn-cs"/>
              </a:defRPr>
            </a:lvl1pPr>
            <a:lvl2pPr marL="742950" indent="-285750" algn="l" rtl="0" eaLnBrk="0" fontAlgn="base" hangingPunct="0">
              <a:spcBef>
                <a:spcPct val="20000"/>
              </a:spcBef>
              <a:spcAft>
                <a:spcPct val="0"/>
              </a:spcAft>
              <a:buClr>
                <a:srgbClr val="000000"/>
              </a:buClr>
              <a:buSzPct val="70000"/>
              <a:buFont typeface="Wingdings" panose="05000000000000000000" pitchFamily="2" charset="2"/>
              <a:buChar char="l"/>
              <a:defRPr kumimoji="1" sz="2200">
                <a:solidFill>
                  <a:srgbClr val="000000"/>
                </a:solidFill>
                <a:latin typeface="+mn-lt"/>
              </a:defRPr>
            </a:lvl2pPr>
            <a:lvl3pPr marL="10858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2000">
                <a:solidFill>
                  <a:srgbClr val="000000"/>
                </a:solidFill>
                <a:latin typeface="+mn-lt"/>
              </a:defRPr>
            </a:lvl3pPr>
            <a:lvl4pPr marL="14287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a:solidFill>
                  <a:srgbClr val="000000"/>
                </a:solidFill>
                <a:latin typeface="+mn-lt"/>
              </a:defRPr>
            </a:lvl4pPr>
            <a:lvl5pPr marL="17716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mn-lt"/>
              </a:defRPr>
            </a:lvl5pPr>
            <a:lvl6pPr marL="22288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6pPr>
            <a:lvl7pPr marL="26860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7pPr>
            <a:lvl8pPr marL="31432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8pPr>
            <a:lvl9pPr marL="36004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9pPr>
          </a:lstStyle>
          <a:p>
            <a:pPr algn="ctr"/>
            <a:r>
              <a:rPr lang="en-US" b="0" kern="0" dirty="0" smtClean="0"/>
              <a:t>Presented by</a:t>
            </a:r>
          </a:p>
          <a:p>
            <a:pPr algn="ctr"/>
            <a:r>
              <a:rPr lang="en-US" kern="0" dirty="0" smtClean="0"/>
              <a:t>Anthony </a:t>
            </a:r>
            <a:r>
              <a:rPr lang="en-US" kern="0" dirty="0"/>
              <a:t>J. DeCristoforo (Sacramento)</a:t>
            </a:r>
          </a:p>
          <a:p>
            <a:pPr algn="ctr"/>
            <a:r>
              <a:rPr lang="en-US" kern="0" dirty="0"/>
              <a:t>Robert R. Roginson (Los Angeles)</a:t>
            </a:r>
          </a:p>
          <a:p>
            <a:pPr algn="ctr"/>
            <a:endParaRPr lang="en-US" kern="0" dirty="0"/>
          </a:p>
          <a:p>
            <a:pPr algn="ctr"/>
            <a:endParaRPr lang="en-US" kern="0" dirty="0"/>
          </a:p>
        </p:txBody>
      </p:sp>
      <p:sp>
        <p:nvSpPr>
          <p:cNvPr id="18" name="Rectangle 17"/>
          <p:cNvSpPr/>
          <p:nvPr/>
        </p:nvSpPr>
        <p:spPr bwMode="auto">
          <a:xfrm>
            <a:off x="-32659" y="3137344"/>
            <a:ext cx="9143999" cy="59974"/>
          </a:xfrm>
          <a:prstGeom prst="rect">
            <a:avLst/>
          </a:prstGeom>
          <a:gradFill flip="none" rotWithShape="1">
            <a:gsLst>
              <a:gs pos="100000">
                <a:srgbClr val="97A4BE"/>
              </a:gs>
              <a:gs pos="50000">
                <a:srgbClr val="97A4BE">
                  <a:tint val="44500"/>
                  <a:satMod val="160000"/>
                </a:srgbClr>
              </a:gs>
              <a:gs pos="0">
                <a:srgbClr val="97A4BE">
                  <a:tint val="23500"/>
                  <a:satMod val="160000"/>
                </a:srgbClr>
              </a:gs>
            </a:gsLst>
            <a:path path="circle">
              <a:fillToRect l="50000" t="50000" r="50000" b="50000"/>
            </a:path>
            <a:tileRect/>
          </a:gradFill>
          <a:ln w="12700" cap="sq" cmpd="sng" algn="ctr">
            <a:noFill/>
            <a:prstDash val="solid"/>
            <a:round/>
            <a:headEnd type="none" w="sm" len="sm"/>
            <a:tailEnd type="none" w="sm" len="sm"/>
          </a:ln>
          <a:effectLst/>
        </p:spPr>
        <p:txBody>
          <a:bodyPr/>
          <a:lstStyle/>
          <a:p>
            <a:pPr eaLnBrk="1" fontAlgn="auto" hangingPunct="1">
              <a:spcBef>
                <a:spcPts val="0"/>
              </a:spcBef>
              <a:spcAft>
                <a:spcPts val="0"/>
              </a:spcAft>
              <a:defRPr/>
            </a:pPr>
            <a:endParaRPr kumimoji="0" lang="en-US" sz="1800" kern="0" dirty="0">
              <a:solidFill>
                <a:srgbClr val="FFCC00"/>
              </a:solidFill>
              <a:latin typeface="Arial"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01967" y="4019593"/>
            <a:ext cx="940063" cy="954120"/>
          </a:xfrm>
          <a:prstGeom prst="rect">
            <a:avLst/>
          </a:prstGeom>
        </p:spPr>
      </p:pic>
      <p:sp>
        <p:nvSpPr>
          <p:cNvPr id="13" name="Text Placeholder 29"/>
          <p:cNvSpPr txBox="1">
            <a:spLocks/>
          </p:cNvSpPr>
          <p:nvPr/>
        </p:nvSpPr>
        <p:spPr>
          <a:xfrm>
            <a:off x="176780" y="1399288"/>
            <a:ext cx="8335963" cy="684043"/>
          </a:xfrm>
          <a:prstGeom prst="rect">
            <a:avLst/>
          </a:prstGeom>
        </p:spPr>
        <p:txBody>
          <a:bodyPr anchor="t"/>
          <a:lstStyle>
            <a:lvl1pPr marL="0" indent="0" algn="l" rtl="0" eaLnBrk="0" fontAlgn="base" hangingPunct="0">
              <a:spcBef>
                <a:spcPct val="20000"/>
              </a:spcBef>
              <a:spcAft>
                <a:spcPct val="0"/>
              </a:spcAft>
              <a:buClr>
                <a:srgbClr val="000000"/>
              </a:buClr>
              <a:buSzPct val="70000"/>
              <a:buFont typeface="Wingdings" panose="05000000000000000000" pitchFamily="2" charset="2"/>
              <a:buNone/>
              <a:defRPr kumimoji="1" sz="2000" b="1" baseline="0">
                <a:solidFill>
                  <a:srgbClr val="003366"/>
                </a:solidFill>
                <a:latin typeface="+mj-lt"/>
                <a:ea typeface="+mn-ea"/>
                <a:cs typeface="+mn-cs"/>
              </a:defRPr>
            </a:lvl1pPr>
            <a:lvl2pPr marL="742950" indent="-285750" algn="l" rtl="0" eaLnBrk="0" fontAlgn="base" hangingPunct="0">
              <a:spcBef>
                <a:spcPct val="20000"/>
              </a:spcBef>
              <a:spcAft>
                <a:spcPct val="0"/>
              </a:spcAft>
              <a:buClr>
                <a:srgbClr val="000000"/>
              </a:buClr>
              <a:buSzPct val="70000"/>
              <a:buFont typeface="Wingdings" panose="05000000000000000000" pitchFamily="2" charset="2"/>
              <a:buChar char="l"/>
              <a:defRPr kumimoji="1" sz="2200">
                <a:solidFill>
                  <a:srgbClr val="000000"/>
                </a:solidFill>
                <a:latin typeface="+mn-lt"/>
              </a:defRPr>
            </a:lvl2pPr>
            <a:lvl3pPr marL="10858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2000">
                <a:solidFill>
                  <a:srgbClr val="000000"/>
                </a:solidFill>
                <a:latin typeface="+mn-lt"/>
              </a:defRPr>
            </a:lvl3pPr>
            <a:lvl4pPr marL="14287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a:solidFill>
                  <a:srgbClr val="000000"/>
                </a:solidFill>
                <a:latin typeface="+mn-lt"/>
              </a:defRPr>
            </a:lvl4pPr>
            <a:lvl5pPr marL="1771650" indent="-228600" algn="l" rtl="0" eaLnBrk="0" fontAlgn="base" hangingPunct="0">
              <a:spcBef>
                <a:spcPct val="20000"/>
              </a:spcBef>
              <a:spcAft>
                <a:spcPct val="0"/>
              </a:spcAft>
              <a:buClr>
                <a:srgbClr val="000000"/>
              </a:buClr>
              <a:buSzPct val="70000"/>
              <a:buFont typeface="Wingdings" panose="05000000000000000000" pitchFamily="2" charset="2"/>
              <a:buChar char="n"/>
              <a:defRPr kumimoji="1" sz="1600">
                <a:solidFill>
                  <a:srgbClr val="000000"/>
                </a:solidFill>
                <a:latin typeface="+mn-lt"/>
              </a:defRPr>
            </a:lvl5pPr>
            <a:lvl6pPr marL="22288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6pPr>
            <a:lvl7pPr marL="26860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7pPr>
            <a:lvl8pPr marL="31432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8pPr>
            <a:lvl9pPr marL="3600450" indent="-228600" algn="l" rtl="0" eaLnBrk="0" fontAlgn="base" hangingPunct="0">
              <a:spcBef>
                <a:spcPct val="20000"/>
              </a:spcBef>
              <a:spcAft>
                <a:spcPct val="0"/>
              </a:spcAft>
              <a:buClr>
                <a:srgbClr val="000000"/>
              </a:buClr>
              <a:buSzPct val="70000"/>
              <a:buFont typeface="Wingdings" pitchFamily="2" charset="2"/>
              <a:buChar char="n"/>
              <a:defRPr kumimoji="1" sz="1600">
                <a:solidFill>
                  <a:srgbClr val="000000"/>
                </a:solidFill>
                <a:latin typeface="+mn-lt"/>
              </a:defRPr>
            </a:lvl9pPr>
          </a:lstStyle>
          <a:p>
            <a:pPr algn="ctr"/>
            <a:r>
              <a:rPr lang="en-US" b="0" kern="0" dirty="0" smtClean="0"/>
              <a:t>Hosted by </a:t>
            </a:r>
            <a:r>
              <a:rPr lang="en-US" kern="0" dirty="0" smtClean="0"/>
              <a:t>CGA Educational Foundation</a:t>
            </a:r>
            <a:endParaRPr lang="en-US" kern="0" dirty="0"/>
          </a:p>
        </p:txBody>
      </p:sp>
    </p:spTree>
    <p:extLst>
      <p:ext uri="{BB962C8B-B14F-4D97-AF65-F5344CB8AC3E}">
        <p14:creationId xmlns:p14="http://schemas.microsoft.com/office/powerpoint/2010/main" val="225632207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Employee Coverage</a:t>
            </a:r>
          </a:p>
        </p:txBody>
      </p:sp>
      <p:sp>
        <p:nvSpPr>
          <p:cNvPr id="3" name="Content Placeholder 2"/>
          <p:cNvSpPr>
            <a:spLocks noGrp="1"/>
          </p:cNvSpPr>
          <p:nvPr>
            <p:ph idx="1"/>
          </p:nvPr>
        </p:nvSpPr>
        <p:spPr/>
        <p:txBody>
          <a:bodyPr/>
          <a:lstStyle/>
          <a:p>
            <a:pPr marL="0" indent="0">
              <a:buNone/>
            </a:pPr>
            <a:r>
              <a:rPr lang="en-US" dirty="0"/>
              <a:t>Most ordinances cover all employees</a:t>
            </a:r>
          </a:p>
          <a:p>
            <a:pPr lvl="1"/>
            <a:r>
              <a:rPr lang="en-US" dirty="0"/>
              <a:t>Minimum number of hours worked</a:t>
            </a:r>
          </a:p>
          <a:p>
            <a:pPr lvl="2"/>
            <a:r>
              <a:rPr lang="en-US" dirty="0"/>
              <a:t>Examples:  Irvine, City of L.A., City of San Mateo, San Leandro</a:t>
            </a:r>
          </a:p>
          <a:p>
            <a:pPr lvl="1"/>
            <a:r>
              <a:rPr lang="en-US" dirty="0"/>
              <a:t>Exposure to store patrons</a:t>
            </a:r>
          </a:p>
          <a:p>
            <a:pPr lvl="2"/>
            <a:r>
              <a:rPr lang="en-US" dirty="0"/>
              <a:t>Example:  City of San Mateo</a:t>
            </a:r>
          </a:p>
          <a:p>
            <a:pPr lvl="1"/>
            <a:endParaRPr lang="en-US" dirty="0"/>
          </a:p>
          <a:p>
            <a:pPr lvl="1"/>
            <a:endParaRPr lang="en-US" dirty="0"/>
          </a:p>
        </p:txBody>
      </p:sp>
    </p:spTree>
    <p:extLst>
      <p:ext uri="{BB962C8B-B14F-4D97-AF65-F5344CB8AC3E}">
        <p14:creationId xmlns:p14="http://schemas.microsoft.com/office/powerpoint/2010/main" val="135484332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Employee Coverage</a:t>
            </a:r>
          </a:p>
        </p:txBody>
      </p:sp>
      <p:sp>
        <p:nvSpPr>
          <p:cNvPr id="3" name="Content Placeholder 2"/>
          <p:cNvSpPr>
            <a:spLocks noGrp="1"/>
          </p:cNvSpPr>
          <p:nvPr>
            <p:ph idx="1"/>
          </p:nvPr>
        </p:nvSpPr>
        <p:spPr/>
        <p:txBody>
          <a:bodyPr/>
          <a:lstStyle/>
          <a:p>
            <a:pPr marL="0" indent="0">
              <a:buNone/>
            </a:pPr>
            <a:r>
              <a:rPr lang="en-US" dirty="0"/>
              <a:t>Managers/supervisors</a:t>
            </a:r>
          </a:p>
          <a:p>
            <a:pPr lvl="1"/>
            <a:r>
              <a:rPr lang="en-US" dirty="0"/>
              <a:t>Some ordinances exclude managers</a:t>
            </a:r>
          </a:p>
          <a:p>
            <a:pPr lvl="2"/>
            <a:r>
              <a:rPr lang="en-US" dirty="0"/>
              <a:t>Examples:  Coachella, Costa Mesa, City of L.A., Montebello, West Hollywood</a:t>
            </a:r>
          </a:p>
          <a:p>
            <a:pPr lvl="1"/>
            <a:r>
              <a:rPr lang="en-US" dirty="0"/>
              <a:t>Some ordinances are silent</a:t>
            </a:r>
          </a:p>
          <a:p>
            <a:pPr lvl="2"/>
            <a:r>
              <a:rPr lang="en-US" dirty="0"/>
              <a:t>Cities will likely take the position that hourly workers are covered even if they supervise others</a:t>
            </a:r>
          </a:p>
        </p:txBody>
      </p:sp>
    </p:spTree>
    <p:extLst>
      <p:ext uri="{BB962C8B-B14F-4D97-AF65-F5344CB8AC3E}">
        <p14:creationId xmlns:p14="http://schemas.microsoft.com/office/powerpoint/2010/main" val="287748053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Amount of Pay</a:t>
            </a:r>
          </a:p>
        </p:txBody>
      </p:sp>
      <p:sp>
        <p:nvSpPr>
          <p:cNvPr id="3" name="Content Placeholder 2"/>
          <p:cNvSpPr>
            <a:spLocks noGrp="1"/>
          </p:cNvSpPr>
          <p:nvPr>
            <p:ph idx="1"/>
          </p:nvPr>
        </p:nvSpPr>
        <p:spPr/>
        <p:txBody>
          <a:bodyPr/>
          <a:lstStyle/>
          <a:p>
            <a:r>
              <a:rPr lang="en-US" dirty="0"/>
              <a:t>$4.00 or $5.00</a:t>
            </a:r>
          </a:p>
          <a:p>
            <a:r>
              <a:rPr lang="en-US" dirty="0"/>
              <a:t>Credit if wages were already increased due to</a:t>
            </a:r>
          </a:p>
          <a:p>
            <a:pPr marL="0" indent="0">
              <a:buNone/>
            </a:pPr>
            <a:r>
              <a:rPr lang="en-US" dirty="0"/>
              <a:t>COVID-19 when ordinance took effect</a:t>
            </a:r>
          </a:p>
          <a:p>
            <a:r>
              <a:rPr lang="en-US" dirty="0"/>
              <a:t>Hazard pay not required for PTO/sick pay/vacation</a:t>
            </a:r>
          </a:p>
        </p:txBody>
      </p:sp>
    </p:spTree>
    <p:extLst>
      <p:ext uri="{BB962C8B-B14F-4D97-AF65-F5344CB8AC3E}">
        <p14:creationId xmlns:p14="http://schemas.microsoft.com/office/powerpoint/2010/main" val="15638581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Dates</a:t>
            </a:r>
          </a:p>
        </p:txBody>
      </p:sp>
      <p:sp>
        <p:nvSpPr>
          <p:cNvPr id="3" name="Content Placeholder 2"/>
          <p:cNvSpPr>
            <a:spLocks noGrp="1"/>
          </p:cNvSpPr>
          <p:nvPr>
            <p:ph idx="1"/>
          </p:nvPr>
        </p:nvSpPr>
        <p:spPr/>
        <p:txBody>
          <a:bodyPr/>
          <a:lstStyle/>
          <a:p>
            <a:r>
              <a:rPr lang="en-US" dirty="0"/>
              <a:t>Standard under California Government Code is 30 days after final passage</a:t>
            </a:r>
          </a:p>
          <a:p>
            <a:r>
              <a:rPr lang="en-US" dirty="0"/>
              <a:t>Emergency/urgency ordinances</a:t>
            </a:r>
          </a:p>
          <a:p>
            <a:pPr lvl="1"/>
            <a:r>
              <a:rPr lang="en-US" dirty="0"/>
              <a:t>Examples</a:t>
            </a:r>
          </a:p>
          <a:p>
            <a:pPr lvl="2"/>
            <a:r>
              <a:rPr lang="en-US" dirty="0"/>
              <a:t>Upon publication pursuant to Charter – City of L.A.</a:t>
            </a:r>
          </a:p>
          <a:p>
            <a:pPr lvl="2"/>
            <a:r>
              <a:rPr lang="en-US" dirty="0"/>
              <a:t>Immediately – Long Beach, Santa Ana</a:t>
            </a:r>
          </a:p>
          <a:p>
            <a:pPr lvl="2"/>
            <a:r>
              <a:rPr lang="en-US" dirty="0"/>
              <a:t>Retroactively – South San Francisco</a:t>
            </a:r>
          </a:p>
        </p:txBody>
      </p:sp>
    </p:spTree>
    <p:extLst>
      <p:ext uri="{BB962C8B-B14F-4D97-AF65-F5344CB8AC3E}">
        <p14:creationId xmlns:p14="http://schemas.microsoft.com/office/powerpoint/2010/main" val="3462222758"/>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Expiration Dates</a:t>
            </a:r>
          </a:p>
        </p:txBody>
      </p:sp>
      <p:sp>
        <p:nvSpPr>
          <p:cNvPr id="3" name="Content Placeholder 2"/>
          <p:cNvSpPr>
            <a:spLocks noGrp="1"/>
          </p:cNvSpPr>
          <p:nvPr>
            <p:ph idx="1"/>
          </p:nvPr>
        </p:nvSpPr>
        <p:spPr/>
        <p:txBody>
          <a:bodyPr/>
          <a:lstStyle/>
          <a:p>
            <a:pPr marL="0" indent="0">
              <a:buNone/>
            </a:pPr>
            <a:r>
              <a:rPr lang="en-US" dirty="0"/>
              <a:t>Some expire after a period of time</a:t>
            </a:r>
          </a:p>
          <a:p>
            <a:pPr lvl="1"/>
            <a:r>
              <a:rPr lang="en-US" dirty="0"/>
              <a:t>Example - City of L.A. – 120 days after effective date</a:t>
            </a:r>
          </a:p>
          <a:p>
            <a:pPr marL="0" indent="0">
              <a:buNone/>
            </a:pPr>
            <a:r>
              <a:rPr lang="en-US" dirty="0"/>
              <a:t>Some expire on a specific date</a:t>
            </a:r>
          </a:p>
          <a:p>
            <a:pPr lvl="1"/>
            <a:r>
              <a:rPr lang="en-US" dirty="0"/>
              <a:t>Example - Santa Ana – 6/30/2021 </a:t>
            </a:r>
          </a:p>
          <a:p>
            <a:pPr marL="0" indent="0">
              <a:buNone/>
            </a:pPr>
            <a:r>
              <a:rPr lang="en-US" dirty="0"/>
              <a:t>Some expire when a specific condition is met</a:t>
            </a:r>
          </a:p>
          <a:p>
            <a:pPr lvl="1"/>
            <a:r>
              <a:rPr lang="en-US" dirty="0"/>
              <a:t>Example - Berkeley – when city returns to Yellow Tier</a:t>
            </a:r>
          </a:p>
          <a:p>
            <a:pPr marL="457200" lvl="1" indent="0">
              <a:buNone/>
            </a:pPr>
            <a:endParaRPr lang="en-US" dirty="0"/>
          </a:p>
          <a:p>
            <a:pPr lvl="1"/>
            <a:endParaRPr lang="en-US" dirty="0"/>
          </a:p>
        </p:txBody>
      </p:sp>
    </p:spTree>
    <p:extLst>
      <p:ext uri="{BB962C8B-B14F-4D97-AF65-F5344CB8AC3E}">
        <p14:creationId xmlns:p14="http://schemas.microsoft.com/office/powerpoint/2010/main" val="300839980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Wage Statements</a:t>
            </a:r>
          </a:p>
        </p:txBody>
      </p:sp>
      <p:sp>
        <p:nvSpPr>
          <p:cNvPr id="3" name="Content Placeholder 2"/>
          <p:cNvSpPr>
            <a:spLocks noGrp="1"/>
          </p:cNvSpPr>
          <p:nvPr>
            <p:ph idx="1"/>
          </p:nvPr>
        </p:nvSpPr>
        <p:spPr/>
        <p:txBody>
          <a:bodyPr/>
          <a:lstStyle/>
          <a:p>
            <a:pPr marL="0" indent="0">
              <a:buNone/>
            </a:pPr>
            <a:r>
              <a:rPr lang="en-US" dirty="0"/>
              <a:t>Some ordinances require hazard pay to be separately delineated on covered employees’ wage statements</a:t>
            </a:r>
          </a:p>
          <a:p>
            <a:pPr lvl="1"/>
            <a:r>
              <a:rPr lang="en-US" dirty="0"/>
              <a:t>Examples - L.A. County, Santa Clara County</a:t>
            </a:r>
          </a:p>
        </p:txBody>
      </p:sp>
    </p:spTree>
    <p:extLst>
      <p:ext uri="{BB962C8B-B14F-4D97-AF65-F5344CB8AC3E}">
        <p14:creationId xmlns:p14="http://schemas.microsoft.com/office/powerpoint/2010/main" val="200339103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 and Posting </a:t>
            </a:r>
            <a:r>
              <a:rPr lang="en-US" dirty="0" smtClean="0"/>
              <a:t>Requirements</a:t>
            </a:r>
            <a:endParaRPr lang="en-US" dirty="0"/>
          </a:p>
        </p:txBody>
      </p:sp>
      <p:sp>
        <p:nvSpPr>
          <p:cNvPr id="3" name="Content Placeholder 2"/>
          <p:cNvSpPr>
            <a:spLocks noGrp="1"/>
          </p:cNvSpPr>
          <p:nvPr>
            <p:ph idx="1"/>
          </p:nvPr>
        </p:nvSpPr>
        <p:spPr/>
        <p:txBody>
          <a:bodyPr/>
          <a:lstStyle/>
          <a:p>
            <a:pPr marL="0" indent="0">
              <a:buNone/>
            </a:pPr>
            <a:r>
              <a:rPr lang="en-US" dirty="0"/>
              <a:t>Some ordinances require employer to give notice to workers and/or post notice of the ordinance</a:t>
            </a:r>
          </a:p>
          <a:p>
            <a:r>
              <a:rPr lang="en-US" dirty="0"/>
              <a:t>Examples:  Buena Park, Irvine, Long Beach, Oakland, San Jose</a:t>
            </a:r>
          </a:p>
        </p:txBody>
      </p:sp>
    </p:spTree>
    <p:extLst>
      <p:ext uri="{BB962C8B-B14F-4D97-AF65-F5344CB8AC3E}">
        <p14:creationId xmlns:p14="http://schemas.microsoft.com/office/powerpoint/2010/main" val="30495239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Recordkeeping</a:t>
            </a:r>
          </a:p>
        </p:txBody>
      </p:sp>
      <p:sp>
        <p:nvSpPr>
          <p:cNvPr id="3" name="Content Placeholder 2"/>
          <p:cNvSpPr>
            <a:spLocks noGrp="1"/>
          </p:cNvSpPr>
          <p:nvPr>
            <p:ph idx="1"/>
          </p:nvPr>
        </p:nvSpPr>
        <p:spPr/>
        <p:txBody>
          <a:bodyPr/>
          <a:lstStyle/>
          <a:p>
            <a:pPr marL="0" indent="0">
              <a:buNone/>
            </a:pPr>
            <a:r>
              <a:rPr lang="en-US" dirty="0"/>
              <a:t>Some ordinances have recordkeeping requirements</a:t>
            </a:r>
          </a:p>
          <a:p>
            <a:pPr lvl="1"/>
            <a:r>
              <a:rPr lang="en-US" dirty="0"/>
              <a:t>Examples</a:t>
            </a:r>
          </a:p>
          <a:p>
            <a:pPr lvl="2"/>
            <a:r>
              <a:rPr lang="en-US" dirty="0"/>
              <a:t>Two years: Buena Park, Irvine, Long Beach, Santa Ana </a:t>
            </a:r>
          </a:p>
          <a:p>
            <a:pPr lvl="2"/>
            <a:r>
              <a:rPr lang="en-US" dirty="0"/>
              <a:t>Three years:  Santa Clara County</a:t>
            </a:r>
          </a:p>
          <a:p>
            <a:pPr lvl="2"/>
            <a:r>
              <a:rPr lang="en-US" dirty="0"/>
              <a:t>Four years:  L.A. County</a:t>
            </a:r>
          </a:p>
          <a:p>
            <a:pPr marL="0" indent="0">
              <a:buNone/>
            </a:pPr>
            <a:r>
              <a:rPr lang="en-US" dirty="0"/>
              <a:t>Best practice:  keep such records even if not specifically required by ordinance</a:t>
            </a:r>
          </a:p>
        </p:txBody>
      </p:sp>
    </p:spTree>
    <p:extLst>
      <p:ext uri="{BB962C8B-B14F-4D97-AF65-F5344CB8AC3E}">
        <p14:creationId xmlns:p14="http://schemas.microsoft.com/office/powerpoint/2010/main" val="80159293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Recordkeeping</a:t>
            </a:r>
          </a:p>
        </p:txBody>
      </p:sp>
      <p:sp>
        <p:nvSpPr>
          <p:cNvPr id="3" name="Content Placeholder 2"/>
          <p:cNvSpPr>
            <a:spLocks noGrp="1"/>
          </p:cNvSpPr>
          <p:nvPr>
            <p:ph idx="1"/>
          </p:nvPr>
        </p:nvSpPr>
        <p:spPr/>
        <p:txBody>
          <a:bodyPr/>
          <a:lstStyle/>
          <a:p>
            <a:pPr marL="0" lvl="0" indent="0">
              <a:buNone/>
            </a:pPr>
            <a:r>
              <a:rPr lang="en-US" dirty="0"/>
              <a:t>If ordinance doesn’t apply, keep records re number of employees</a:t>
            </a:r>
          </a:p>
          <a:p>
            <a:pPr marL="0" lvl="0" indent="0">
              <a:buNone/>
            </a:pPr>
            <a:r>
              <a:rPr lang="en-US" dirty="0"/>
              <a:t>Records demonstrating employer was already paying hazard pay</a:t>
            </a:r>
          </a:p>
          <a:p>
            <a:pPr lvl="1"/>
            <a:r>
              <a:rPr lang="en-US" dirty="0"/>
              <a:t>Examples:  Oakland Dept. of Workplace and Employment Standards record requests, L.A. County Dept. of Consumer and Business Affairs</a:t>
            </a:r>
          </a:p>
          <a:p>
            <a:pPr lvl="0"/>
            <a:endParaRPr lang="en-US" dirty="0"/>
          </a:p>
        </p:txBody>
      </p:sp>
    </p:spTree>
    <p:extLst>
      <p:ext uri="{BB962C8B-B14F-4D97-AF65-F5344CB8AC3E}">
        <p14:creationId xmlns:p14="http://schemas.microsoft.com/office/powerpoint/2010/main" val="418061217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a:t>Hazard Pay Included in Overtime Calculation</a:t>
            </a:r>
          </a:p>
        </p:txBody>
      </p:sp>
      <p:sp>
        <p:nvSpPr>
          <p:cNvPr id="3" name="Content Placeholder 2"/>
          <p:cNvSpPr>
            <a:spLocks noGrp="1"/>
          </p:cNvSpPr>
          <p:nvPr>
            <p:ph idx="1"/>
          </p:nvPr>
        </p:nvSpPr>
        <p:spPr/>
        <p:txBody>
          <a:bodyPr/>
          <a:lstStyle/>
          <a:p>
            <a:r>
              <a:rPr lang="en-US" dirty="0"/>
              <a:t>Hazard pay constitutes wages under California and federal </a:t>
            </a:r>
            <a:r>
              <a:rPr lang="en-US" dirty="0" smtClean="0"/>
              <a:t>law</a:t>
            </a:r>
            <a:endParaRPr lang="en-US" dirty="0"/>
          </a:p>
          <a:p>
            <a:r>
              <a:rPr lang="en-US" dirty="0"/>
              <a:t>Must be included in calculation of the regular rate of pay for overtime purposes because it is payment for “hours </a:t>
            </a:r>
            <a:r>
              <a:rPr lang="en-US" dirty="0" smtClean="0"/>
              <a:t>worked”</a:t>
            </a:r>
            <a:endParaRPr lang="en-US" dirty="0"/>
          </a:p>
          <a:p>
            <a:r>
              <a:rPr lang="en-US" dirty="0"/>
              <a:t>Hazard pay should be included on itemized wage </a:t>
            </a:r>
            <a:r>
              <a:rPr lang="en-US" dirty="0" smtClean="0"/>
              <a:t>statements</a:t>
            </a:r>
            <a:endParaRPr lang="en-US" dirty="0"/>
          </a:p>
        </p:txBody>
      </p:sp>
    </p:spTree>
    <p:extLst>
      <p:ext uri="{BB962C8B-B14F-4D97-AF65-F5344CB8AC3E}">
        <p14:creationId xmlns:p14="http://schemas.microsoft.com/office/powerpoint/2010/main" val="205795495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Can’t Hear the Program?</a:t>
            </a:r>
            <a:endParaRPr lang="en-US" dirty="0"/>
          </a:p>
        </p:txBody>
      </p:sp>
      <p:sp>
        <p:nvSpPr>
          <p:cNvPr id="3" name="Content Placeholder 2"/>
          <p:cNvSpPr>
            <a:spLocks noGrp="1"/>
          </p:cNvSpPr>
          <p:nvPr>
            <p:ph idx="1"/>
          </p:nvPr>
        </p:nvSpPr>
        <p:spPr>
          <a:xfrm>
            <a:off x="341088" y="1200151"/>
            <a:ext cx="4684136" cy="3045278"/>
          </a:xfrm>
        </p:spPr>
        <p:txBody>
          <a:bodyPr/>
          <a:lstStyle/>
          <a:p>
            <a:endParaRPr lang="en-US" sz="2400" dirty="0"/>
          </a:p>
          <a:p>
            <a:r>
              <a:rPr lang="en-US" sz="2400" dirty="0" smtClean="0"/>
              <a:t>Click </a:t>
            </a:r>
            <a:r>
              <a:rPr lang="en-US" sz="2400" dirty="0"/>
              <a:t>the telephone icon at the bottom of the screen. </a:t>
            </a:r>
            <a:endParaRPr lang="en-US" sz="2400" dirty="0" smtClean="0"/>
          </a:p>
          <a:p>
            <a:r>
              <a:rPr lang="en-US" sz="2400" dirty="0" smtClean="0"/>
              <a:t>Select </a:t>
            </a:r>
            <a:r>
              <a:rPr lang="en-US" sz="2400" dirty="0"/>
              <a:t>Call In and information will appear to join the webinar via telephone. </a:t>
            </a:r>
          </a:p>
          <a:p>
            <a:pPr marL="0" indent="0">
              <a:buNone/>
            </a:pPr>
            <a:endParaRPr lang="en-US" dirty="0"/>
          </a:p>
        </p:txBody>
      </p:sp>
      <p:pic>
        <p:nvPicPr>
          <p:cNvPr id="4" name="Picture 3"/>
          <p:cNvPicPr>
            <a:picLocks noChangeAspect="1"/>
          </p:cNvPicPr>
          <p:nvPr/>
        </p:nvPicPr>
        <p:blipFill>
          <a:blip r:embed="rId2"/>
          <a:stretch>
            <a:fillRect/>
          </a:stretch>
        </p:blipFill>
        <p:spPr>
          <a:xfrm>
            <a:off x="5925086" y="1380830"/>
            <a:ext cx="2131175" cy="998570"/>
          </a:xfrm>
          <a:prstGeom prst="rect">
            <a:avLst/>
          </a:prstGeom>
        </p:spPr>
      </p:pic>
      <p:pic>
        <p:nvPicPr>
          <p:cNvPr id="5" name="Picture 4"/>
          <p:cNvPicPr>
            <a:picLocks noChangeAspect="1"/>
          </p:cNvPicPr>
          <p:nvPr/>
        </p:nvPicPr>
        <p:blipFill>
          <a:blip r:embed="rId3"/>
          <a:stretch>
            <a:fillRect/>
          </a:stretch>
        </p:blipFill>
        <p:spPr>
          <a:xfrm>
            <a:off x="5836913" y="2450327"/>
            <a:ext cx="2307520" cy="1851032"/>
          </a:xfrm>
          <a:prstGeom prst="rect">
            <a:avLst/>
          </a:prstGeom>
        </p:spPr>
      </p:pic>
    </p:spTree>
    <p:extLst>
      <p:ext uri="{BB962C8B-B14F-4D97-AF65-F5344CB8AC3E}">
        <p14:creationId xmlns:p14="http://schemas.microsoft.com/office/powerpoint/2010/main" val="3634329286"/>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Worker Protections/Retaliation</a:t>
            </a:r>
          </a:p>
        </p:txBody>
      </p:sp>
      <p:sp>
        <p:nvSpPr>
          <p:cNvPr id="3" name="Content Placeholder 2"/>
          <p:cNvSpPr>
            <a:spLocks noGrp="1"/>
          </p:cNvSpPr>
          <p:nvPr>
            <p:ph idx="1"/>
          </p:nvPr>
        </p:nvSpPr>
        <p:spPr/>
        <p:txBody>
          <a:bodyPr/>
          <a:lstStyle/>
          <a:p>
            <a:r>
              <a:rPr lang="en-US" dirty="0"/>
              <a:t>The ordinances prohibit retaliation against </a:t>
            </a:r>
            <a:r>
              <a:rPr lang="en-US" dirty="0" smtClean="0"/>
              <a:t>employees</a:t>
            </a:r>
            <a:endParaRPr lang="en-US" dirty="0"/>
          </a:p>
          <a:p>
            <a:pPr lvl="1"/>
            <a:r>
              <a:rPr lang="en-US" dirty="0"/>
              <a:t>Some expressly prohibit employers from reducing a covered employee’s compensation or reducing work </a:t>
            </a:r>
            <a:r>
              <a:rPr lang="en-US" dirty="0" smtClean="0"/>
              <a:t>hours</a:t>
            </a:r>
            <a:endParaRPr lang="en-US" dirty="0"/>
          </a:p>
          <a:p>
            <a:pPr lvl="1"/>
            <a:r>
              <a:rPr lang="en-US" dirty="0"/>
              <a:t>Employer must show that it would have taken same action regardless of the ordinance</a:t>
            </a:r>
          </a:p>
          <a:p>
            <a:r>
              <a:rPr lang="en-US" dirty="0"/>
              <a:t>Employers must proceed cautiously here:</a:t>
            </a:r>
          </a:p>
          <a:p>
            <a:pPr lvl="1"/>
            <a:r>
              <a:rPr lang="en-US" dirty="0"/>
              <a:t>Review specific retaliation provisions closely before reducing hours or otherwise limiting a worker’s earning capacity</a:t>
            </a:r>
          </a:p>
        </p:txBody>
      </p:sp>
    </p:spTree>
    <p:extLst>
      <p:ext uri="{BB962C8B-B14F-4D97-AF65-F5344CB8AC3E}">
        <p14:creationId xmlns:p14="http://schemas.microsoft.com/office/powerpoint/2010/main" val="61040948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Options</a:t>
            </a:r>
          </a:p>
        </p:txBody>
      </p:sp>
      <p:sp>
        <p:nvSpPr>
          <p:cNvPr id="3" name="Content Placeholder 2"/>
          <p:cNvSpPr>
            <a:spLocks noGrp="1"/>
          </p:cNvSpPr>
          <p:nvPr>
            <p:ph idx="1"/>
          </p:nvPr>
        </p:nvSpPr>
        <p:spPr/>
        <p:txBody>
          <a:bodyPr/>
          <a:lstStyle/>
          <a:p>
            <a:r>
              <a:rPr lang="en-US" dirty="0"/>
              <a:t>Limiting hours worked or overtime</a:t>
            </a:r>
          </a:p>
          <a:p>
            <a:r>
              <a:rPr lang="en-US" dirty="0"/>
              <a:t>Reducing shift staffing</a:t>
            </a:r>
          </a:p>
          <a:p>
            <a:r>
              <a:rPr lang="en-US" dirty="0"/>
              <a:t>Price increases</a:t>
            </a:r>
          </a:p>
          <a:p>
            <a:r>
              <a:rPr lang="en-US" dirty="0"/>
              <a:t>Surcharges</a:t>
            </a:r>
          </a:p>
          <a:p>
            <a:r>
              <a:rPr lang="en-US" dirty="0"/>
              <a:t>Store closings</a:t>
            </a:r>
          </a:p>
        </p:txBody>
      </p:sp>
    </p:spTree>
    <p:extLst>
      <p:ext uri="{BB962C8B-B14F-4D97-AF65-F5344CB8AC3E}">
        <p14:creationId xmlns:p14="http://schemas.microsoft.com/office/powerpoint/2010/main" val="136162004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a:t>
            </a:r>
          </a:p>
        </p:txBody>
      </p:sp>
      <p:sp>
        <p:nvSpPr>
          <p:cNvPr id="3" name="Content Placeholder 2"/>
          <p:cNvSpPr>
            <a:spLocks noGrp="1"/>
          </p:cNvSpPr>
          <p:nvPr>
            <p:ph idx="1"/>
          </p:nvPr>
        </p:nvSpPr>
        <p:spPr/>
        <p:txBody>
          <a:bodyPr/>
          <a:lstStyle/>
          <a:p>
            <a:pPr marL="0" indent="0">
              <a:buNone/>
            </a:pPr>
            <a:r>
              <a:rPr lang="en-US" dirty="0"/>
              <a:t>Employees can file civil lawsuits in court</a:t>
            </a:r>
          </a:p>
          <a:p>
            <a:pPr marL="0" indent="0">
              <a:buNone/>
            </a:pPr>
            <a:r>
              <a:rPr lang="en-US" dirty="0"/>
              <a:t>Remedies</a:t>
            </a:r>
          </a:p>
          <a:p>
            <a:pPr lvl="1"/>
            <a:r>
              <a:rPr lang="en-US" dirty="0"/>
              <a:t>Unpaid hazard pay</a:t>
            </a:r>
          </a:p>
          <a:p>
            <a:pPr lvl="1"/>
            <a:r>
              <a:rPr lang="en-US" dirty="0"/>
              <a:t>Injunctive relief</a:t>
            </a:r>
          </a:p>
          <a:p>
            <a:pPr lvl="1"/>
            <a:r>
              <a:rPr lang="en-US" dirty="0"/>
              <a:t>Attorneys’ fees and costs</a:t>
            </a:r>
          </a:p>
          <a:p>
            <a:pPr lvl="1"/>
            <a:r>
              <a:rPr lang="en-US" dirty="0"/>
              <a:t>Some ordinances provide enhanced damages for willful violations or retaliation</a:t>
            </a:r>
          </a:p>
        </p:txBody>
      </p:sp>
    </p:spTree>
    <p:extLst>
      <p:ext uri="{BB962C8B-B14F-4D97-AF65-F5344CB8AC3E}">
        <p14:creationId xmlns:p14="http://schemas.microsoft.com/office/powerpoint/2010/main" val="330885639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a:t>
            </a:r>
          </a:p>
        </p:txBody>
      </p:sp>
      <p:sp>
        <p:nvSpPr>
          <p:cNvPr id="3" name="Content Placeholder 2"/>
          <p:cNvSpPr>
            <a:spLocks noGrp="1"/>
          </p:cNvSpPr>
          <p:nvPr>
            <p:ph idx="1"/>
          </p:nvPr>
        </p:nvSpPr>
        <p:spPr/>
        <p:txBody>
          <a:bodyPr/>
          <a:lstStyle/>
          <a:p>
            <a:pPr marL="0" indent="0">
              <a:buNone/>
            </a:pPr>
            <a:r>
              <a:rPr lang="en-US" dirty="0"/>
              <a:t>Administrative enforcement by the local jurisdiction</a:t>
            </a:r>
          </a:p>
          <a:p>
            <a:pPr lvl="1"/>
            <a:r>
              <a:rPr lang="en-US" dirty="0"/>
              <a:t>Example:  L.A. County wage enforcement order </a:t>
            </a:r>
          </a:p>
          <a:p>
            <a:pPr lvl="2"/>
            <a:r>
              <a:rPr lang="en-US" dirty="0"/>
              <a:t>Administrative fines for failing to pay hazard pay, posting requirements, wage statement violations, recordkeeping violations</a:t>
            </a:r>
          </a:p>
        </p:txBody>
      </p:sp>
    </p:spTree>
    <p:extLst>
      <p:ext uri="{BB962C8B-B14F-4D97-AF65-F5344CB8AC3E}">
        <p14:creationId xmlns:p14="http://schemas.microsoft.com/office/powerpoint/2010/main" val="104831823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pPr marL="0" indent="0">
              <a:buNone/>
            </a:pPr>
            <a:r>
              <a:rPr lang="en-US" sz="2000" dirty="0" smtClean="0"/>
              <a:t>Anthony J. DeCristoforo	</a:t>
            </a:r>
          </a:p>
          <a:p>
            <a:pPr marL="0" indent="0">
              <a:buNone/>
            </a:pPr>
            <a:r>
              <a:rPr lang="en-US" sz="2000" dirty="0" smtClean="0">
                <a:hlinkClick r:id="rId2"/>
              </a:rPr>
              <a:t>anthony.decristoforo@ogletree.com</a:t>
            </a:r>
            <a:r>
              <a:rPr lang="en-US" sz="2000" dirty="0" smtClean="0"/>
              <a:t> </a:t>
            </a:r>
          </a:p>
          <a:p>
            <a:pPr marL="0" indent="0">
              <a:buNone/>
            </a:pPr>
            <a:r>
              <a:rPr lang="en-US" sz="2000" dirty="0" smtClean="0"/>
              <a:t>(916) 840-3141</a:t>
            </a:r>
            <a:br>
              <a:rPr lang="en-US" sz="2000" dirty="0" smtClean="0"/>
            </a:br>
            <a:endParaRPr lang="en-US" sz="2000" dirty="0" smtClean="0"/>
          </a:p>
          <a:p>
            <a:pPr marL="0" indent="0">
              <a:buNone/>
            </a:pPr>
            <a:r>
              <a:rPr lang="en-US" sz="2000" dirty="0" smtClean="0"/>
              <a:t>Robert R. Roginson</a:t>
            </a:r>
          </a:p>
          <a:p>
            <a:pPr marL="0" indent="0">
              <a:buNone/>
            </a:pPr>
            <a:r>
              <a:rPr lang="en-US" sz="2000" smtClean="0">
                <a:hlinkClick r:id="rId3"/>
              </a:rPr>
              <a:t>robert.roginson@ogletree.com</a:t>
            </a:r>
            <a:endParaRPr lang="en-US" sz="2000" dirty="0" smtClean="0"/>
          </a:p>
          <a:p>
            <a:pPr marL="0" indent="0">
              <a:buNone/>
            </a:pPr>
            <a:r>
              <a:rPr lang="en-US" sz="2000" dirty="0" smtClean="0"/>
              <a:t>(213) 457-5873</a:t>
            </a:r>
          </a:p>
          <a:p>
            <a:pPr marL="0" indent="0">
              <a:buNone/>
            </a:pPr>
            <a:endParaRPr lang="en-US" sz="2000" dirty="0">
              <a:solidFill>
                <a:srgbClr val="EB3333"/>
              </a:solidFill>
            </a:endParaRPr>
          </a:p>
        </p:txBody>
      </p:sp>
    </p:spTree>
    <p:extLst>
      <p:ext uri="{BB962C8B-B14F-4D97-AF65-F5344CB8AC3E}">
        <p14:creationId xmlns:p14="http://schemas.microsoft.com/office/powerpoint/2010/main" val="317374890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During the Program</a:t>
            </a:r>
            <a:endParaRPr lang="en-US" dirty="0"/>
          </a:p>
        </p:txBody>
      </p:sp>
      <p:sp>
        <p:nvSpPr>
          <p:cNvPr id="3" name="Content Placeholder 2"/>
          <p:cNvSpPr>
            <a:spLocks noGrp="1"/>
          </p:cNvSpPr>
          <p:nvPr>
            <p:ph idx="1"/>
          </p:nvPr>
        </p:nvSpPr>
        <p:spPr>
          <a:xfrm>
            <a:off x="468309" y="1454593"/>
            <a:ext cx="3568930" cy="1905012"/>
          </a:xfrm>
        </p:spPr>
        <p:txBody>
          <a:bodyPr/>
          <a:lstStyle/>
          <a:p>
            <a:pPr marL="0" indent="0">
              <a:buNone/>
            </a:pPr>
            <a:r>
              <a:rPr lang="en-US" sz="2000" dirty="0" smtClean="0"/>
              <a:t/>
            </a:r>
            <a:br>
              <a:rPr lang="en-US" sz="2000" dirty="0" smtClean="0"/>
            </a:br>
            <a:r>
              <a:rPr lang="en-US" sz="2000" dirty="0" smtClean="0"/>
              <a:t>Please </a:t>
            </a:r>
            <a:r>
              <a:rPr lang="en-US" sz="2000" dirty="0"/>
              <a:t>use the Q&amp;A Box on the right side of your screen to send questions during the presentation.  </a:t>
            </a:r>
            <a:endParaRPr lang="en-US" sz="2000" dirty="0" smtClean="0"/>
          </a:p>
          <a:p>
            <a:pPr marL="0" indent="0">
              <a:buNone/>
            </a:pPr>
            <a:endParaRPr lang="en-US" dirty="0"/>
          </a:p>
        </p:txBody>
      </p:sp>
      <p:pic>
        <p:nvPicPr>
          <p:cNvPr id="4" name="Picture 3"/>
          <p:cNvPicPr>
            <a:picLocks noChangeAspect="1"/>
          </p:cNvPicPr>
          <p:nvPr/>
        </p:nvPicPr>
        <p:blipFill>
          <a:blip r:embed="rId2"/>
          <a:stretch>
            <a:fillRect/>
          </a:stretch>
        </p:blipFill>
        <p:spPr>
          <a:xfrm>
            <a:off x="4636577" y="1520175"/>
            <a:ext cx="3657600" cy="2191109"/>
          </a:xfrm>
          <a:prstGeom prst="rect">
            <a:avLst/>
          </a:prstGeom>
        </p:spPr>
      </p:pic>
    </p:spTree>
    <p:extLst>
      <p:ext uri="{BB962C8B-B14F-4D97-AF65-F5344CB8AC3E}">
        <p14:creationId xmlns:p14="http://schemas.microsoft.com/office/powerpoint/2010/main" val="215196407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Webinar Disclosure</a:t>
            </a:r>
            <a:endParaRPr lang="en-US" dirty="0"/>
          </a:p>
        </p:txBody>
      </p:sp>
      <p:sp>
        <p:nvSpPr>
          <p:cNvPr id="3" name="Content Placeholder 2"/>
          <p:cNvSpPr>
            <a:spLocks noGrp="1"/>
          </p:cNvSpPr>
          <p:nvPr>
            <p:ph idx="1"/>
          </p:nvPr>
        </p:nvSpPr>
        <p:spPr/>
        <p:txBody>
          <a:bodyPr/>
          <a:lstStyle/>
          <a:p>
            <a:pPr marL="0" indent="0">
              <a:buNone/>
            </a:pPr>
            <a:r>
              <a:rPr lang="en-US" sz="1600" dirty="0"/>
              <a:t>By hosting this Webinar, California Grocers Association (CGA) and the CGA Educational Foundation (CGAEF) are providing an opportunity for their members and attendees to obtain general information that may be of interest to your company.   The Webinar is designed to provide practical and useful information on the subject matter covered. However, </a:t>
            </a:r>
            <a:r>
              <a:rPr lang="en-US" sz="1600" dirty="0" smtClean="0"/>
              <a:t>CGA/ CGAEF </a:t>
            </a:r>
            <a:r>
              <a:rPr lang="en-US" sz="1600" dirty="0"/>
              <a:t>is not engaged in rendering legal, accounting or other professional advice or services. </a:t>
            </a:r>
            <a:br>
              <a:rPr lang="en-US" sz="1600" dirty="0"/>
            </a:br>
            <a:endParaRPr lang="en-US" sz="1600" dirty="0"/>
          </a:p>
          <a:p>
            <a:pPr marL="0" indent="0">
              <a:buNone/>
            </a:pPr>
            <a:r>
              <a:rPr lang="en-US" sz="1600" dirty="0"/>
              <a:t>CGA/CGAEF does not review or approve the content of the webinar presented by guest speakers and others, and makes no representations or warranties about the accuracy or legality of any compliance or other recommendations provided during the webinar. If legal advice or other expert assistance is required, the services of a competent professional should be sought</a:t>
            </a:r>
            <a:r>
              <a:rPr lang="en-US" sz="1600" dirty="0" smtClean="0"/>
              <a:t>.</a:t>
            </a:r>
            <a:endParaRPr lang="en-US" sz="1600" dirty="0"/>
          </a:p>
        </p:txBody>
      </p:sp>
    </p:spTree>
    <p:extLst>
      <p:ext uri="{BB962C8B-B14F-4D97-AF65-F5344CB8AC3E}">
        <p14:creationId xmlns:p14="http://schemas.microsoft.com/office/powerpoint/2010/main" val="356315564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Speaker Introductions</a:t>
            </a:r>
            <a:endParaRPr lang="en-US" dirty="0"/>
          </a:p>
        </p:txBody>
      </p:sp>
      <p:sp>
        <p:nvSpPr>
          <p:cNvPr id="4" name="Rectangle 3"/>
          <p:cNvSpPr/>
          <p:nvPr/>
        </p:nvSpPr>
        <p:spPr>
          <a:xfrm>
            <a:off x="4953419" y="3395026"/>
            <a:ext cx="2305444" cy="830997"/>
          </a:xfrm>
          <a:prstGeom prst="rect">
            <a:avLst/>
          </a:prstGeom>
        </p:spPr>
        <p:txBody>
          <a:bodyPr wrap="square">
            <a:spAutoFit/>
          </a:bodyPr>
          <a:lstStyle/>
          <a:p>
            <a:pPr algn="ctr"/>
            <a:r>
              <a:rPr lang="en-US" kern="0" dirty="0"/>
              <a:t>Robert R. </a:t>
            </a:r>
            <a:r>
              <a:rPr lang="en-US" kern="0" dirty="0" smtClean="0"/>
              <a:t>Roginson</a:t>
            </a:r>
            <a:endParaRPr lang="en-US" kern="0" dirty="0"/>
          </a:p>
        </p:txBody>
      </p:sp>
      <p:sp>
        <p:nvSpPr>
          <p:cNvPr id="5" name="Rectangle 4"/>
          <p:cNvSpPr/>
          <p:nvPr/>
        </p:nvSpPr>
        <p:spPr>
          <a:xfrm>
            <a:off x="1004437" y="3395027"/>
            <a:ext cx="2886076" cy="830997"/>
          </a:xfrm>
          <a:prstGeom prst="rect">
            <a:avLst/>
          </a:prstGeom>
        </p:spPr>
        <p:txBody>
          <a:bodyPr wrap="square">
            <a:spAutoFit/>
          </a:bodyPr>
          <a:lstStyle/>
          <a:p>
            <a:pPr algn="ctr"/>
            <a:r>
              <a:rPr lang="en-US" kern="0" dirty="0"/>
              <a:t>Anthony J. </a:t>
            </a:r>
            <a:r>
              <a:rPr lang="en-US" kern="0" dirty="0" smtClean="0"/>
              <a:t>DeCristoforo</a:t>
            </a:r>
            <a:endParaRPr lang="en-US" kern="0" dirty="0"/>
          </a:p>
        </p:txBody>
      </p:sp>
      <p:pic>
        <p:nvPicPr>
          <p:cNvPr id="1026" name="Picture 2" descr="Anthony J. DeCristoforo - Profile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6554" y="1566227"/>
            <a:ext cx="1681843"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obert R. Roginson - Profile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4983" y="1566227"/>
            <a:ext cx="1681843"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771495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Rapid expansion of hazard pay</a:t>
            </a:r>
          </a:p>
          <a:p>
            <a:r>
              <a:rPr lang="en-US" dirty="0"/>
              <a:t>More than 40 jurisdictions have adopted or are considering hazard pay</a:t>
            </a:r>
          </a:p>
          <a:p>
            <a:r>
              <a:rPr lang="en-US" dirty="0"/>
              <a:t>Covered businesses must comply with ordinances in jurisdictions in which they have locations</a:t>
            </a:r>
          </a:p>
        </p:txBody>
      </p:sp>
    </p:spTree>
    <p:extLst>
      <p:ext uri="{BB962C8B-B14F-4D97-AF65-F5344CB8AC3E}">
        <p14:creationId xmlns:p14="http://schemas.microsoft.com/office/powerpoint/2010/main" val="211599135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CGA Hazard Pay Tracker</a:t>
            </a:r>
          </a:p>
        </p:txBody>
      </p:sp>
      <p:pic>
        <p:nvPicPr>
          <p:cNvPr id="3" name="Picture 2"/>
          <p:cNvPicPr>
            <a:picLocks noChangeAspect="1"/>
          </p:cNvPicPr>
          <p:nvPr/>
        </p:nvPicPr>
        <p:blipFill>
          <a:blip r:embed="rId2"/>
          <a:stretch>
            <a:fillRect/>
          </a:stretch>
        </p:blipFill>
        <p:spPr>
          <a:xfrm>
            <a:off x="716324" y="1116198"/>
            <a:ext cx="7178984" cy="3340117"/>
          </a:xfrm>
          <a:prstGeom prst="rect">
            <a:avLst/>
          </a:prstGeom>
        </p:spPr>
      </p:pic>
    </p:spTree>
    <p:extLst>
      <p:ext uri="{BB962C8B-B14F-4D97-AF65-F5344CB8AC3E}">
        <p14:creationId xmlns:p14="http://schemas.microsoft.com/office/powerpoint/2010/main" val="255745559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 Coverage</a:t>
            </a:r>
          </a:p>
        </p:txBody>
      </p:sp>
      <p:sp>
        <p:nvSpPr>
          <p:cNvPr id="3" name="Content Placeholder 2"/>
          <p:cNvSpPr>
            <a:spLocks noGrp="1"/>
          </p:cNvSpPr>
          <p:nvPr>
            <p:ph idx="1"/>
          </p:nvPr>
        </p:nvSpPr>
        <p:spPr/>
        <p:txBody>
          <a:bodyPr/>
          <a:lstStyle/>
          <a:p>
            <a:pPr marL="0" indent="0">
              <a:buNone/>
            </a:pPr>
            <a:r>
              <a:rPr lang="en-US" dirty="0"/>
              <a:t>Variances in the definition of “grocery store”</a:t>
            </a:r>
          </a:p>
          <a:p>
            <a:pPr lvl="1"/>
            <a:r>
              <a:rPr lang="en-US" dirty="0"/>
              <a:t>Number of employees – nationally/locally/per store</a:t>
            </a:r>
          </a:p>
          <a:p>
            <a:pPr lvl="1"/>
            <a:r>
              <a:rPr lang="en-US" dirty="0"/>
              <a:t>Percentage of revenue devoted to groceries</a:t>
            </a:r>
          </a:p>
          <a:p>
            <a:pPr lvl="1"/>
            <a:r>
              <a:rPr lang="en-US" dirty="0"/>
              <a:t>Percentage of sales floor </a:t>
            </a:r>
            <a:r>
              <a:rPr lang="en-US" dirty="0" smtClean="0"/>
              <a:t>dedicated </a:t>
            </a:r>
            <a:r>
              <a:rPr lang="en-US" dirty="0"/>
              <a:t>to groceries</a:t>
            </a:r>
          </a:p>
          <a:p>
            <a:pPr marL="0" indent="0">
              <a:buNone/>
            </a:pPr>
            <a:r>
              <a:rPr lang="en-US" dirty="0"/>
              <a:t>Other businesses</a:t>
            </a:r>
          </a:p>
          <a:p>
            <a:pPr lvl="1"/>
            <a:r>
              <a:rPr lang="en-US" dirty="0"/>
              <a:t>Drug retail stores</a:t>
            </a:r>
          </a:p>
          <a:p>
            <a:pPr marL="457200" lvl="1" indent="0">
              <a:buNone/>
            </a:pPr>
            <a:endParaRPr lang="en-US" dirty="0"/>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122046336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 Coverage</a:t>
            </a:r>
          </a:p>
        </p:txBody>
      </p:sp>
      <p:sp>
        <p:nvSpPr>
          <p:cNvPr id="3" name="Content Placeholder 2"/>
          <p:cNvSpPr>
            <a:spLocks noGrp="1"/>
          </p:cNvSpPr>
          <p:nvPr>
            <p:ph idx="1"/>
          </p:nvPr>
        </p:nvSpPr>
        <p:spPr/>
        <p:txBody>
          <a:bodyPr/>
          <a:lstStyle/>
          <a:p>
            <a:pPr marL="0" indent="0">
              <a:buNone/>
            </a:pPr>
            <a:r>
              <a:rPr lang="en-US" dirty="0"/>
              <a:t>Exemptions for collective bargaining agreements</a:t>
            </a:r>
          </a:p>
          <a:p>
            <a:pPr lvl="1"/>
            <a:r>
              <a:rPr lang="en-US" dirty="0"/>
              <a:t>Some ordinances allow a CBA exemption if the agreement explicitly sets forth the waiver</a:t>
            </a:r>
          </a:p>
          <a:p>
            <a:pPr lvl="2"/>
            <a:r>
              <a:rPr lang="en-US" dirty="0"/>
              <a:t>Examples:  Millbrae, Pomona, City of San Mateo</a:t>
            </a:r>
          </a:p>
          <a:p>
            <a:pPr lvl="1"/>
            <a:r>
              <a:rPr lang="en-US" dirty="0"/>
              <a:t>Some ordinances do not provide for such a waiver</a:t>
            </a:r>
          </a:p>
        </p:txBody>
      </p:sp>
    </p:spTree>
    <p:extLst>
      <p:ext uri="{BB962C8B-B14F-4D97-AF65-F5344CB8AC3E}">
        <p14:creationId xmlns:p14="http://schemas.microsoft.com/office/powerpoint/2010/main" val="222018275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ompany Meeting (Standard)">
  <a:themeElements>
    <a:clrScheme name="Company Meeting (Standard) 1">
      <a:dk1>
        <a:srgbClr val="003300"/>
      </a:dk1>
      <a:lt1>
        <a:srgbClr val="FFFFFF"/>
      </a:lt1>
      <a:dk2>
        <a:srgbClr val="336600"/>
      </a:dk2>
      <a:lt2>
        <a:srgbClr val="FFCC66"/>
      </a:lt2>
      <a:accent1>
        <a:srgbClr val="996633"/>
      </a:accent1>
      <a:accent2>
        <a:srgbClr val="0099CC"/>
      </a:accent2>
      <a:accent3>
        <a:srgbClr val="ADB8AA"/>
      </a:accent3>
      <a:accent4>
        <a:srgbClr val="DADADA"/>
      </a:accent4>
      <a:accent5>
        <a:srgbClr val="CAB8AD"/>
      </a:accent5>
      <a:accent6>
        <a:srgbClr val="008AB9"/>
      </a:accent6>
      <a:hlink>
        <a:srgbClr val="FF9933"/>
      </a:hlink>
      <a:folHlink>
        <a:srgbClr val="009900"/>
      </a:folHlink>
    </a:clrScheme>
    <a:fontScheme name="Company Meeting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Company Meeting (Standard) 1">
        <a:dk1>
          <a:srgbClr val="003300"/>
        </a:dk1>
        <a:lt1>
          <a:srgbClr val="FFFFFF"/>
        </a:lt1>
        <a:dk2>
          <a:srgbClr val="336600"/>
        </a:dk2>
        <a:lt2>
          <a:srgbClr val="FFCC66"/>
        </a:lt2>
        <a:accent1>
          <a:srgbClr val="996633"/>
        </a:accent1>
        <a:accent2>
          <a:srgbClr val="0099CC"/>
        </a:accent2>
        <a:accent3>
          <a:srgbClr val="ADB8AA"/>
        </a:accent3>
        <a:accent4>
          <a:srgbClr val="DADADA"/>
        </a:accent4>
        <a:accent5>
          <a:srgbClr val="CAB8AD"/>
        </a:accent5>
        <a:accent6>
          <a:srgbClr val="008AB9"/>
        </a:accent6>
        <a:hlink>
          <a:srgbClr val="FF9933"/>
        </a:hlink>
        <a:folHlink>
          <a:srgbClr val="009900"/>
        </a:folHlink>
      </a:clrScheme>
      <a:clrMap bg1="dk2" tx1="lt1" bg2="dk1" tx2="lt2" accent1="accent1" accent2="accent2" accent3="accent3" accent4="accent4" accent5="accent5" accent6="accent6" hlink="hlink" folHlink="folHlink"/>
    </a:extraClrScheme>
    <a:extraClrScheme>
      <a:clrScheme name="Company Meeting (Standard) 2">
        <a:dk1>
          <a:srgbClr val="4D4D4D"/>
        </a:dk1>
        <a:lt1>
          <a:srgbClr val="D6EFD0"/>
        </a:lt1>
        <a:dk2>
          <a:srgbClr val="336699"/>
        </a:dk2>
        <a:lt2>
          <a:srgbClr val="65B5D1"/>
        </a:lt2>
        <a:accent1>
          <a:srgbClr val="9BB9C3"/>
        </a:accent1>
        <a:accent2>
          <a:srgbClr val="99CCFF"/>
        </a:accent2>
        <a:accent3>
          <a:srgbClr val="E8F6E4"/>
        </a:accent3>
        <a:accent4>
          <a:srgbClr val="404040"/>
        </a:accent4>
        <a:accent5>
          <a:srgbClr val="CBD9DE"/>
        </a:accent5>
        <a:accent6>
          <a:srgbClr val="8AB9E7"/>
        </a:accent6>
        <a:hlink>
          <a:srgbClr val="009999"/>
        </a:hlink>
        <a:folHlink>
          <a:srgbClr val="CCCCFF"/>
        </a:folHlink>
      </a:clrScheme>
      <a:clrMap bg1="lt1" tx1="dk1" bg2="lt2" tx2="dk2" accent1="accent1" accent2="accent2" accent3="accent3" accent4="accent4" accent5="accent5" accent6="accent6" hlink="hlink" folHlink="folHlink"/>
    </a:extraClrScheme>
    <a:extraClrScheme>
      <a:clrScheme name="Company Meeting (Standard) 3">
        <a:dk1>
          <a:srgbClr val="000000"/>
        </a:dk1>
        <a:lt1>
          <a:srgbClr val="FFFFFF"/>
        </a:lt1>
        <a:dk2>
          <a:srgbClr val="000000"/>
        </a:dk2>
        <a:lt2>
          <a:srgbClr val="FFFFFF"/>
        </a:lt2>
        <a:accent1>
          <a:srgbClr val="969696"/>
        </a:accent1>
        <a:accent2>
          <a:srgbClr val="EAEAEA"/>
        </a:accent2>
        <a:accent3>
          <a:srgbClr val="FFFFFF"/>
        </a:accent3>
        <a:accent4>
          <a:srgbClr val="000000"/>
        </a:accent4>
        <a:accent5>
          <a:srgbClr val="C9C9C9"/>
        </a:accent5>
        <a:accent6>
          <a:srgbClr val="D4D4D4"/>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55E461A9498E4298225A2AB0492AE4" ma:contentTypeVersion="16" ma:contentTypeDescription="Create a new document." ma:contentTypeScope="" ma:versionID="3cf20aaea73268e93baa0c5a13e689a1">
  <xsd:schema xmlns:xsd="http://www.w3.org/2001/XMLSchema" xmlns:xs="http://www.w3.org/2001/XMLSchema" xmlns:p="http://schemas.microsoft.com/office/2006/metadata/properties" xmlns:ns1="http://schemas.microsoft.com/sharepoint/v3" xmlns:ns2="5754e087-ab4c-4fc7-aa1c-3fa3a01c5445" xmlns:ns3="8e9068a7-566a-43c0-8f6f-7dc29a9e41b8" targetNamespace="http://schemas.microsoft.com/office/2006/metadata/properties" ma:root="true" ma:fieldsID="f4969f414ff603442b60ee880a6095ac" ns1:_="" ns2:_="" ns3:_="">
    <xsd:import namespace="http://schemas.microsoft.com/sharepoint/v3"/>
    <xsd:import namespace="5754e087-ab4c-4fc7-aa1c-3fa3a01c5445"/>
    <xsd:import namespace="8e9068a7-566a-43c0-8f6f-7dc29a9e41b8"/>
    <xsd:element name="properties">
      <xsd:complexType>
        <xsd:sequence>
          <xsd:element name="documentManagement">
            <xsd:complexType>
              <xsd:all>
                <xsd:element ref="ns3:Department" minOccurs="0"/>
                <xsd:element ref="ns3:Category" minOccurs="0"/>
                <xsd:element ref="ns3:Training" minOccurs="0"/>
                <xsd:element ref="ns3:Notes0" minOccurs="0"/>
                <xsd:element ref="ns1:PublishingStartDate" minOccurs="0"/>
                <xsd:element ref="ns1:PublishingExpirationDate" minOccurs="0"/>
                <xsd:element ref="ns2:_dlc_DocId" minOccurs="0"/>
                <xsd:element ref="ns2:_dlc_DocIdUrl" minOccurs="0"/>
                <xsd:element ref="ns2:_dlc_DocIdPersistId" minOccurs="0"/>
                <xsd:element ref="ns2:c0d845d5ab924691ae7b50fd27dd050e" minOccurs="0"/>
                <xsd:element ref="ns2:TaxCatchAll" minOccurs="0"/>
                <xsd:element ref="ns3:Year" minOccurs="0"/>
                <xsd:element ref="ns3:Sort_x0020_Order" minOccurs="0"/>
                <xsd:element ref="ns3:Ap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9" nillable="true" ma:displayName="Scheduling Start Date" ma:description="" ma:hidden="true" ma:internalName="PublishingStartDate">
      <xsd:simpleType>
        <xsd:restriction base="dms:Unknown"/>
      </xsd:simpleType>
    </xsd:element>
    <xsd:element name="PublishingExpirationDate" ma:index="10"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754e087-ab4c-4fc7-aa1c-3fa3a01c5445"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c0d845d5ab924691ae7b50fd27dd050e" ma:index="14" nillable="true" ma:taxonomy="true" ma:internalName="c0d845d5ab924691ae7b50fd27dd050e" ma:taxonomyFieldName="Content_x0020_Audience_x0020__x0028_M_x0029_" ma:displayName="Content Audience (M)" ma:readOnly="false" ma:default="" ma:fieldId="{c0d845d5-ab92-4691-ae7b-50fd27dd050e}" ma:taxonomyMulti="true" ma:sspId="4cdaa027-174b-487e-9ab5-e42f874ed09f" ma:termSetId="4eef36d3-2349-440a-a4bb-250c4eaa83ba" ma:anchorId="b7063682-c8f2-4024-94a5-3b37e9fbab12" ma:open="false" ma:isKeyword="false">
      <xsd:complexType>
        <xsd:sequence>
          <xsd:element ref="pc:Terms" minOccurs="0" maxOccurs="1"/>
        </xsd:sequence>
      </xsd:complexType>
    </xsd:element>
    <xsd:element name="TaxCatchAll" ma:index="15" nillable="true" ma:displayName="Taxonomy Catch All Column" ma:hidden="true" ma:list="{9183b6d5-a6b9-4bc9-b54c-5f17f27f41ec}" ma:internalName="TaxCatchAll" ma:showField="CatchAllData" ma:web="5754e087-ab4c-4fc7-aa1c-3fa3a01c544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9068a7-566a-43c0-8f6f-7dc29a9e41b8" elementFormDefault="qualified">
    <xsd:import namespace="http://schemas.microsoft.com/office/2006/documentManagement/types"/>
    <xsd:import namespace="http://schemas.microsoft.com/office/infopath/2007/PartnerControls"/>
    <xsd:element name="Department" ma:index="3" nillable="true" ma:displayName="Department" ma:format="Dropdown" ma:internalName="Department">
      <xsd:simpleType>
        <xsd:restriction base="dms:Choice">
          <xsd:enumeration value="Accounts Payable"/>
          <xsd:enumeration value="Accounts Receivable"/>
          <xsd:enumeration value="Administration"/>
          <xsd:enumeration value="Attorney Recruiting &amp; Retention"/>
          <xsd:enumeration value="Billing"/>
          <xsd:enumeration value="CIRS"/>
          <xsd:enumeration value="Client Services"/>
          <xsd:enumeration value="Corporate Accounting and Finance"/>
          <xsd:enumeration value="Diversity, Equity, &amp; Inclusion"/>
          <xsd:enumeration value="eBilling"/>
          <xsd:enumeration value="EPLI"/>
          <xsd:enumeration value="Firm"/>
          <xsd:enumeration value="General Accounting and Budgeting"/>
          <xsd:enumeration value="General Counsel"/>
          <xsd:enumeration value="HelpDesk"/>
          <xsd:enumeration value="Human Resources"/>
          <xsd:enumeration value="Knowledge Management"/>
          <xsd:enumeration value="KM - Client Solutions"/>
          <xsd:enumeration value="KM - Firm Solutions"/>
          <xsd:enumeration value="Learning &amp; Empl Dev - LED"/>
          <xsd:enumeration value="Litigation Support"/>
          <xsd:enumeration value="Office Administration"/>
          <xsd:enumeration value="Office Operations"/>
          <xsd:enumeration value="Paralegals"/>
          <xsd:enumeration value="Professional Development &amp; Inclusion"/>
          <xsd:enumeration value="Project Management Office"/>
          <xsd:enumeration value="Records Management"/>
          <xsd:enumeration value="Research Services"/>
          <xsd:enumeration value="Revenue"/>
          <xsd:enumeration value="Technology"/>
          <xsd:enumeration value="Training"/>
        </xsd:restriction>
      </xsd:simpleType>
    </xsd:element>
    <xsd:element name="Category" ma:index="4" nillable="true" ma:displayName="Category" ma:internalName="Category">
      <xsd:complexType>
        <xsd:complexContent>
          <xsd:extension base="dms:MultiChoiceFillIn">
            <xsd:sequence>
              <xsd:element name="Value" maxOccurs="unbounded" minOccurs="0" nillable="true">
                <xsd:simpleType>
                  <xsd:union memberTypes="dms:Text">
                    <xsd:simpleType>
                      <xsd:restriction base="dms:Choice">
                        <xsd:enumeration value="About Us"/>
                        <xsd:enumeration value="Ad-CreativeProj"/>
                        <xsd:enumeration value="Appendices"/>
                        <xsd:enumeration value="Article"/>
                        <xsd:enumeration value="Attachment-News"/>
                        <xsd:enumeration value="Audit Requests"/>
                        <xsd:enumeration value="Auditors"/>
                        <xsd:enumeration value="Bar Dues"/>
                        <xsd:enumeration value="BillBack"/>
                        <xsd:enumeration value="Billing"/>
                        <xsd:enumeration value="Blog"/>
                        <xsd:enumeration value="BNA"/>
                        <xsd:enumeration value="Brochures"/>
                        <xsd:enumeration value="CCH"/>
                        <xsd:enumeration value="Checklists"/>
                        <xsd:enumeration value="Client Communications"/>
                        <xsd:enumeration value="Codes-Activity&amp;Task"/>
                        <xsd:enumeration value="Communication and Reports"/>
                        <xsd:enumeration value="CR - Credit Card"/>
                        <xsd:enumeration value="CR - Expense"/>
                        <xsd:enumeration value="CR - Invoice"/>
                        <xsd:enumeration value="Direct Deposit"/>
                        <xsd:enumeration value="Elite - GL"/>
                        <xsd:enumeration value="Engagement Initiation"/>
                        <xsd:enumeration value="Expense Reimbursements"/>
                        <xsd:enumeration value="Firm Leadership"/>
                        <xsd:enumeration value="Forms"/>
                        <xsd:enumeration value="General"/>
                        <xsd:enumeration value="Home"/>
                        <xsd:enumeration value="IA Reports"/>
                        <xsd:enumeration value="IA Training"/>
                        <xsd:enumeration value="InterAction"/>
                        <xsd:enumeration value="Invoices"/>
                        <xsd:enumeration value="Lexis"/>
                        <xsd:enumeration value="Logos"/>
                        <xsd:enumeration value="Manzama"/>
                        <xsd:enumeration value="Maps"/>
                        <xsd:enumeration value="Matter Budgeting"/>
                        <xsd:enumeration value="Matter Planning"/>
                        <xsd:enumeration value="Marketing"/>
                        <xsd:enumeration value="Newsletter"/>
                        <xsd:enumeration value="OD-LITS"/>
                        <xsd:enumeration value="ODSearch"/>
                        <xsd:enumeration value="PD&amp;I - Professional Development"/>
                        <xsd:enumeration value="PD&amp;I - Diversity and Inclusion"/>
                        <xsd:enumeration value="Policy"/>
                        <xsd:enumeration value="Post-Matter Review"/>
                        <xsd:enumeration value="Pricing"/>
                        <xsd:enumeration value="Procedures"/>
                        <xsd:enumeration value="Proformas"/>
                        <xsd:enumeration value="Promotions"/>
                        <xsd:enumeration value="Publications"/>
                        <xsd:enumeration value="QuickBits"/>
                        <xsd:enumeration value="Quick Checks"/>
                        <xsd:enumeration value="Quick Reports"/>
                        <xsd:enumeration value="Rates"/>
                        <xsd:enumeration value="Recommended Reading"/>
                        <xsd:enumeration value="Remote Access"/>
                        <xsd:enumeration value="Reporting"/>
                        <xsd:enumeration value="Research Services"/>
                        <xsd:enumeration value="Resources"/>
                        <xsd:enumeration value="RFPs &amp; Pitches"/>
                        <xsd:enumeration value="Samples"/>
                        <xsd:enumeration value="Scoping"/>
                        <xsd:enumeration value="Scoping and Pricing"/>
                        <xsd:enumeration value="Seminar Tools"/>
                        <xsd:enumeration value="Social Media"/>
                        <xsd:enumeration value="Templates"/>
                        <xsd:enumeration value="Timekeepers"/>
                        <xsd:enumeration value="Webview"/>
                        <xsd:enumeration value="Westlaw"/>
                      </xsd:restriction>
                    </xsd:simpleType>
                  </xsd:union>
                </xsd:simpleType>
              </xsd:element>
            </xsd:sequence>
          </xsd:extension>
        </xsd:complexContent>
      </xsd:complexType>
    </xsd:element>
    <xsd:element name="Training" ma:index="5" nillable="true" ma:displayName="Training" ma:default="0" ma:internalName="Training">
      <xsd:simpleType>
        <xsd:restriction base="dms:Boolean"/>
      </xsd:simpleType>
    </xsd:element>
    <xsd:element name="Notes0" ma:index="6" nillable="true" ma:displayName="Notes" ma:internalName="Notes0">
      <xsd:simpleType>
        <xsd:restriction base="dms:Note">
          <xsd:maxLength value="255"/>
        </xsd:restriction>
      </xsd:simpleType>
    </xsd:element>
    <xsd:element name="Year" ma:index="20" nillable="true" ma:displayName="Year" ma:internalName="Year">
      <xsd:simpleType>
        <xsd:restriction base="dms:Number"/>
      </xsd:simpleType>
    </xsd:element>
    <xsd:element name="Sort_x0020_Order" ma:index="21" nillable="true" ma:displayName="Sort Order" ma:internalName="Sort_x0020_Order">
      <xsd:simpleType>
        <xsd:restriction base="dms:Number"/>
      </xsd:simpleType>
    </xsd:element>
    <xsd:element name="App" ma:index="22" nillable="true" ma:displayName="App" ma:description="File Type Icon" ma:format="Image" ma:internalName="App">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pp xmlns="8e9068a7-566a-43c0-8f6f-7dc29a9e41b8">
      <Url xsi:nil="true"/>
      <Description xsi:nil="true"/>
    </App>
    <Sort_x0020_Order xmlns="8e9068a7-566a-43c0-8f6f-7dc29a9e41b8" xsi:nil="true"/>
    <Training xmlns="8e9068a7-566a-43c0-8f6f-7dc29a9e41b8">false</Training>
    <Category xmlns="8e9068a7-566a-43c0-8f6f-7dc29a9e41b8">
      <Value>RFPs &amp; Pitches</Value>
      <Value>Templates</Value>
    </Category>
    <Year xmlns="8e9068a7-566a-43c0-8f6f-7dc29a9e41b8" xsi:nil="true"/>
    <TaxCatchAll xmlns="5754e087-ab4c-4fc7-aa1c-3fa3a01c5445">
      <Value>62</Value>
    </TaxCatchAll>
    <PublishingExpirationDate xmlns="http://schemas.microsoft.com/sharepoint/v3" xsi:nil="true"/>
    <Department xmlns="8e9068a7-566a-43c0-8f6f-7dc29a9e41b8">Client Services</Department>
    <Notes0 xmlns="8e9068a7-566a-43c0-8f6f-7dc29a9e41b8" xsi:nil="true"/>
    <c0d845d5ab924691ae7b50fd27dd050e xmlns="5754e087-ab4c-4fc7-aa1c-3fa3a01c5445">
      <Terms xmlns="http://schemas.microsoft.com/office/infopath/2007/PartnerControls">
        <TermInfo xmlns="http://schemas.microsoft.com/office/infopath/2007/PartnerControls">
          <TermName xmlns="http://schemas.microsoft.com/office/infopath/2007/PartnerControls">Client Services</TermName>
          <TermId xmlns="http://schemas.microsoft.com/office/infopath/2007/PartnerControls">86e02d2c-db2f-48b9-af2a-4251f8be1328</TermId>
        </TermInfo>
      </Terms>
    </c0d845d5ab924691ae7b50fd27dd050e>
    <PublishingStartDate xmlns="http://schemas.microsoft.com/sharepoint/v3" xsi:nil="true"/>
    <_dlc_DocId xmlns="5754e087-ab4c-4fc7-aa1c-3fa3a01c5445">C4QXTXVYYUQA-25-3065</_dlc_DocId>
    <_dlc_DocIdUrl xmlns="5754e087-ab4c-4fc7-aa1c-3fa3a01c5445">
      <Url>http://odconnect.ogletreedeakins.com/adminDept/_layouts/DocIdRedir.aspx?ID=C4QXTXVYYUQA-25-3065</Url>
      <Description>C4QXTXVYYUQA-25-3065</Description>
    </_dlc_DocIdUrl>
  </documentManagement>
</p:properties>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CC28F40-721E-466E-B0F9-6DFDC401BE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754e087-ab4c-4fc7-aa1c-3fa3a01c5445"/>
    <ds:schemaRef ds:uri="8e9068a7-566a-43c0-8f6f-7dc29a9e41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9CA2C7-2D62-4F82-8585-BC4AE942B846}">
  <ds:schemaRefs>
    <ds:schemaRef ds:uri="http://purl.org/dc/elements/1.1/"/>
    <ds:schemaRef ds:uri="http://schemas.microsoft.com/office/2006/metadata/properties"/>
    <ds:schemaRef ds:uri="8e9068a7-566a-43c0-8f6f-7dc29a9e41b8"/>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5754e087-ab4c-4fc7-aa1c-3fa3a01c5445"/>
    <ds:schemaRef ds:uri="http://www.w3.org/XML/1998/namespace"/>
  </ds:schemaRefs>
</ds:datastoreItem>
</file>

<file path=customXml/itemProps3.xml><?xml version="1.0" encoding="utf-8"?>
<ds:datastoreItem xmlns:ds="http://schemas.openxmlformats.org/officeDocument/2006/customXml" ds:itemID="{413CA26F-9F46-4CB3-B0E3-7858A783997F}">
  <ds:schemaRefs>
    <ds:schemaRef ds:uri="http://schemas.microsoft.com/office/2006/metadata/longProperties"/>
  </ds:schemaRefs>
</ds:datastoreItem>
</file>

<file path=customXml/itemProps4.xml><?xml version="1.0" encoding="utf-8"?>
<ds:datastoreItem xmlns:ds="http://schemas.openxmlformats.org/officeDocument/2006/customXml" ds:itemID="{0408C921-E7F4-4530-B05F-BE0863BA4C33}">
  <ds:schemaRefs>
    <ds:schemaRef ds:uri="http://schemas.microsoft.com/sharepoint/v3/contenttype/forms"/>
  </ds:schemaRefs>
</ds:datastoreItem>
</file>

<file path=customXml/itemProps5.xml><?xml version="1.0" encoding="utf-8"?>
<ds:datastoreItem xmlns:ds="http://schemas.openxmlformats.org/officeDocument/2006/customXml" ds:itemID="{A7781662-7497-4816-A5B9-A56AD8EDFB7C}">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4602</TotalTime>
  <Words>896</Words>
  <Application>Microsoft Office PowerPoint</Application>
  <PresentationFormat>On-screen Show (16:9)</PresentationFormat>
  <Paragraphs>122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Andale Mono</vt:lpstr>
      <vt:lpstr>Arial</vt:lpstr>
      <vt:lpstr>Arial Narrow</vt:lpstr>
      <vt:lpstr>Times</vt:lpstr>
      <vt:lpstr>Times New Roman</vt:lpstr>
      <vt:lpstr>Wingdings</vt:lpstr>
      <vt:lpstr>Company Meeting (Standard)</vt:lpstr>
      <vt:lpstr>PowerPoint Presentation</vt:lpstr>
      <vt:lpstr>Can’t Hear the Program?</vt:lpstr>
      <vt:lpstr>Questions During the Program</vt:lpstr>
      <vt:lpstr>Webinar Disclosure</vt:lpstr>
      <vt:lpstr>Speaker Introductions</vt:lpstr>
      <vt:lpstr>Introduction</vt:lpstr>
      <vt:lpstr>CGA Hazard Pay Tracker</vt:lpstr>
      <vt:lpstr>Employer Coverage</vt:lpstr>
      <vt:lpstr>Employer Coverage</vt:lpstr>
      <vt:lpstr>Employee Coverage</vt:lpstr>
      <vt:lpstr>Employee Coverage</vt:lpstr>
      <vt:lpstr>Amount of Pay</vt:lpstr>
      <vt:lpstr>Effective Dates</vt:lpstr>
      <vt:lpstr>Expiration Dates</vt:lpstr>
      <vt:lpstr>Wage Statements</vt:lpstr>
      <vt:lpstr>Notice and Posting Requirements</vt:lpstr>
      <vt:lpstr>Recordkeeping</vt:lpstr>
      <vt:lpstr>Recordkeeping</vt:lpstr>
      <vt:lpstr>Hazard Pay Included in Overtime Calculation</vt:lpstr>
      <vt:lpstr>Worker Protections/Retaliation</vt:lpstr>
      <vt:lpstr>Potential Options</vt:lpstr>
      <vt:lpstr>Enforcement</vt:lpstr>
      <vt:lpstr>Enforcement</vt:lpstr>
      <vt:lpstr>Questions</vt:lpstr>
    </vt:vector>
  </TitlesOfParts>
  <Company>Herrmann Advertising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 Locations</dc:title>
  <dc:creator>Steve Norwood</dc:creator>
  <cp:lastModifiedBy>Brianne Page</cp:lastModifiedBy>
  <cp:revision>284</cp:revision>
  <cp:lastPrinted>2017-01-03T16:38:24Z</cp:lastPrinted>
  <dcterms:created xsi:type="dcterms:W3CDTF">2001-05-08T18:39:50Z</dcterms:created>
  <dcterms:modified xsi:type="dcterms:W3CDTF">2021-04-07T16:16:02Z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 Audience (M)">
    <vt:lpwstr>62;#Client Services|86e02d2c-db2f-48b9-af2a-4251f8be1328</vt:lpwstr>
  </property>
  <property fmtid="{D5CDD505-2E9C-101B-9397-08002B2CF9AE}" pid="3" name="_dlc_DocIdItemGuid">
    <vt:lpwstr>5681e902-df13-4d03-883f-b9f6a88b2740</vt:lpwstr>
  </property>
  <property fmtid="{D5CDD505-2E9C-101B-9397-08002B2CF9AE}" pid="4" name="ContentTypeId">
    <vt:lpwstr>0x0101001355E461A9498E4298225A2AB0492AE4</vt:lpwstr>
  </property>
</Properties>
</file>