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2.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6.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7.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8.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847" r:id="rId4"/>
    <p:sldMasterId id="2147483866" r:id="rId5"/>
    <p:sldMasterId id="2147483875" r:id="rId6"/>
    <p:sldMasterId id="2147483897" r:id="rId7"/>
    <p:sldMasterId id="2147483912" r:id="rId8"/>
    <p:sldMasterId id="2147483926" r:id="rId9"/>
    <p:sldMasterId id="2147483937" r:id="rId10"/>
    <p:sldMasterId id="2147483942" r:id="rId11"/>
    <p:sldMasterId id="2147483948" r:id="rId12"/>
    <p:sldMasterId id="2147483959" r:id="rId13"/>
    <p:sldMasterId id="2147483969" r:id="rId14"/>
    <p:sldMasterId id="2147483981" r:id="rId15"/>
    <p:sldMasterId id="2147483992" r:id="rId16"/>
    <p:sldMasterId id="2147483997" r:id="rId17"/>
    <p:sldMasterId id="2147484008" r:id="rId18"/>
    <p:sldMasterId id="2147484036" r:id="rId19"/>
    <p:sldMasterId id="2147484049" r:id="rId20"/>
    <p:sldMasterId id="2147484075" r:id="rId21"/>
    <p:sldMasterId id="2147484119" r:id="rId22"/>
  </p:sldMasterIdLst>
  <p:notesMasterIdLst>
    <p:notesMasterId r:id="rId52"/>
  </p:notesMasterIdLst>
  <p:handoutMasterIdLst>
    <p:handoutMasterId r:id="rId53"/>
  </p:handoutMasterIdLst>
  <p:sldIdLst>
    <p:sldId id="257" r:id="rId23"/>
    <p:sldId id="2145706393" r:id="rId24"/>
    <p:sldId id="2145706395" r:id="rId25"/>
    <p:sldId id="2145706394" r:id="rId26"/>
    <p:sldId id="2145706396" r:id="rId27"/>
    <p:sldId id="2145706349" r:id="rId28"/>
    <p:sldId id="2145706332" r:id="rId29"/>
    <p:sldId id="2145706389" r:id="rId30"/>
    <p:sldId id="2145706356" r:id="rId31"/>
    <p:sldId id="2828" r:id="rId32"/>
    <p:sldId id="2829" r:id="rId33"/>
    <p:sldId id="2145705873" r:id="rId34"/>
    <p:sldId id="2145705874" r:id="rId35"/>
    <p:sldId id="2834" r:id="rId36"/>
    <p:sldId id="2145706373" r:id="rId37"/>
    <p:sldId id="2145706391" r:id="rId38"/>
    <p:sldId id="2145706376" r:id="rId39"/>
    <p:sldId id="2145706392" r:id="rId40"/>
    <p:sldId id="2145706384" r:id="rId41"/>
    <p:sldId id="2145706345" r:id="rId42"/>
    <p:sldId id="2145706334" r:id="rId43"/>
    <p:sldId id="2145706346" r:id="rId44"/>
    <p:sldId id="2145706307" r:id="rId45"/>
    <p:sldId id="2835" r:id="rId46"/>
    <p:sldId id="2145706388" r:id="rId47"/>
    <p:sldId id="2145706359" r:id="rId48"/>
    <p:sldId id="2145706357" r:id="rId49"/>
    <p:sldId id="2145706319" r:id="rId50"/>
    <p:sldId id="527" r:id="rId51"/>
  </p:sldIdLst>
  <p:sldSz cx="12192000" cy="6858000"/>
  <p:notesSz cx="7010400" cy="9296400"/>
  <p:embeddedFontLst>
    <p:embeddedFont>
      <p:font typeface="Myriad Web Pro" panose="020B0604020202020204" charset="0"/>
      <p:regular r:id="rId54"/>
      <p:bold r:id="rId55"/>
      <p:italic r:id="rId56"/>
      <p:boldItalic r:id="rId57"/>
    </p:embeddedFont>
    <p:embeddedFont>
      <p:font typeface="Garamond" panose="02020404030301010803" pitchFamily="18" charset="0"/>
      <p:regular r:id="rId58"/>
      <p:bold r:id="rId59"/>
      <p:italic r:id="rId60"/>
    </p:embeddedFont>
    <p:embeddedFont>
      <p:font typeface="Franklin Gothic Book" panose="020B0503020102020204" pitchFamily="34" charset="0"/>
      <p:regular r:id="rId61"/>
      <p:italic r:id="rId62"/>
    </p:embeddedFont>
    <p:embeddedFont>
      <p:font typeface="Calibri" panose="020F0502020204030204" pitchFamily="34" charset="0"/>
      <p:regular r:id="rId63"/>
      <p:bold r:id="rId64"/>
      <p:italic r:id="rId65"/>
      <p:boldItalic r:id="rId66"/>
    </p:embeddedFont>
    <p:embeddedFont>
      <p:font typeface="Century Gothic" panose="020B0502020202020204" pitchFamily="34" charset="0"/>
      <p:regular r:id="rId67"/>
      <p:bold r:id="rId68"/>
      <p:italic r:id="rId69"/>
      <p:boldItalic r:id="rId70"/>
    </p:embeddedFont>
    <p:embeddedFont>
      <p:font typeface="Wingdings 2" panose="05020102010507070707" pitchFamily="18" charset="2"/>
      <p:regular r:id="rId7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p:defaultTextStyle>
  <p:extLst>
    <p:ext uri="{521415D9-36F7-43E2-AB2F-B90AF26B5E84}">
      <p14:sectionLst xmlns:p14="http://schemas.microsoft.com/office/powerpoint/2010/main">
        <p14:section name="Default Section" id="{ABB3D729-E6E0-49E7-9E48-D3D587FEA3FD}">
          <p14:sldIdLst>
            <p14:sldId id="257"/>
            <p14:sldId id="2145706393"/>
            <p14:sldId id="2145706395"/>
            <p14:sldId id="2145706394"/>
            <p14:sldId id="2145706396"/>
            <p14:sldId id="2145706349"/>
            <p14:sldId id="2145706332"/>
            <p14:sldId id="2145706389"/>
            <p14:sldId id="2145706356"/>
            <p14:sldId id="2828"/>
            <p14:sldId id="2829"/>
            <p14:sldId id="2145705873"/>
            <p14:sldId id="2145705874"/>
            <p14:sldId id="2834"/>
            <p14:sldId id="2145706373"/>
            <p14:sldId id="2145706391"/>
            <p14:sldId id="2145706376"/>
            <p14:sldId id="2145706392"/>
            <p14:sldId id="2145706384"/>
            <p14:sldId id="2145706345"/>
            <p14:sldId id="2145706334"/>
            <p14:sldId id="2145706346"/>
            <p14:sldId id="2145706307"/>
            <p14:sldId id="2835"/>
            <p14:sldId id="2145706388"/>
            <p14:sldId id="2145706359"/>
            <p14:sldId id="2145706357"/>
            <p14:sldId id="2145706319"/>
            <p14:sldId id="527"/>
          </p14:sldIdLst>
        </p14:section>
        <p14:section name="Untitled Section" id="{F0271DF2-8A2D-4936-900F-BAF924389BD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ssonnier, Nancy (CDC/OID/NCIRD)" initials="MN(" lastIdx="4" clrIdx="0">
    <p:extLst>
      <p:ext uri="{19B8F6BF-5375-455C-9EA6-DF929625EA0E}">
        <p15:presenceInfo xmlns:p15="http://schemas.microsoft.com/office/powerpoint/2012/main" userId="S-1-5-21-1207783550-2075000910-922709458-191222" providerId="AD"/>
      </p:ext>
    </p:extLst>
  </p:cmAuthor>
  <p:cmAuthor id="2" name="Basket, Michelle (CDC/OID/NCIRD)" initials="BM(" lastIdx="1" clrIdx="1">
    <p:extLst>
      <p:ext uri="{19B8F6BF-5375-455C-9EA6-DF929625EA0E}">
        <p15:presenceInfo xmlns:p15="http://schemas.microsoft.com/office/powerpoint/2012/main" userId="S-1-5-21-1207783550-2075000910-922709458-176752" providerId="AD"/>
      </p:ext>
    </p:extLst>
  </p:cmAuthor>
  <p:cmAuthor id="3" name="Dooling, Kathleen L. (CDC/DDID/NCIRD/DVD)" initials="DKL(" lastIdx="63" clrIdx="2">
    <p:extLst>
      <p:ext uri="{19B8F6BF-5375-455C-9EA6-DF929625EA0E}">
        <p15:presenceInfo xmlns:p15="http://schemas.microsoft.com/office/powerpoint/2012/main" userId="S::vic9@cdc.gov::cd0aa7e2-e6e3-45c1-a0f0-d648da62e83f" providerId="AD"/>
      </p:ext>
    </p:extLst>
  </p:cmAuthor>
  <p:cmAuthor id="4" name="Mbaeyi, Sarah (CDC/DDID/NCIRD/OD)" initials="MS(" lastIdx="61" clrIdx="3">
    <p:extLst>
      <p:ext uri="{19B8F6BF-5375-455C-9EA6-DF929625EA0E}">
        <p15:presenceInfo xmlns:p15="http://schemas.microsoft.com/office/powerpoint/2012/main" userId="S::vif6@cdc.gov::d83c734d-1e79-4fd5-899a-7003005510f2" providerId="AD"/>
      </p:ext>
    </p:extLst>
  </p:cmAuthor>
  <p:cmAuthor id="5" name="Beth Bell" initials="BB" lastIdx="17" clrIdx="4">
    <p:extLst>
      <p:ext uri="{19B8F6BF-5375-455C-9EA6-DF929625EA0E}">
        <p15:presenceInfo xmlns:p15="http://schemas.microsoft.com/office/powerpoint/2012/main" userId="0634aab1220f35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71"/>
    <a:srgbClr val="000000"/>
    <a:srgbClr val="D3E1FF"/>
    <a:srgbClr val="216BFF"/>
    <a:srgbClr val="0B40A5"/>
    <a:srgbClr val="5595B8"/>
    <a:srgbClr val="009999"/>
    <a:srgbClr val="009BD2"/>
    <a:srgbClr val="6699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D23F8-77C3-45B6-984E-6B47E7ADBCE3}" v="1" dt="2021-02-17T13:33:21.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153" autoAdjust="0"/>
  </p:normalViewPr>
  <p:slideViewPr>
    <p:cSldViewPr snapToGrid="0">
      <p:cViewPr varScale="1">
        <p:scale>
          <a:sx n="59" d="100"/>
          <a:sy n="59" d="100"/>
        </p:scale>
        <p:origin x="2556"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7.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presProps" Target="presProp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29.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Master" Target="slideMasters/slideMaster17.xml"/><Relationship Id="rId41" Type="http://schemas.openxmlformats.org/officeDocument/2006/relationships/slide" Target="slides/slide19.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dd, Sarah E. (CDC/DDID/NCIRD/DVD)" userId="4ea659f8-1bad-4e1a-8c09-71ec85f33ec1" providerId="ADAL" clId="{B29D23F8-77C3-45B6-984E-6B47E7ADBCE3}"/>
    <pc:docChg chg="custSel delSld modSld sldOrd modSection">
      <pc:chgData name="Kidd, Sarah E. (CDC/DDID/NCIRD/DVD)" userId="4ea659f8-1bad-4e1a-8c09-71ec85f33ec1" providerId="ADAL" clId="{B29D23F8-77C3-45B6-984E-6B47E7ADBCE3}" dt="2021-02-17T15:05:38.289" v="31" actId="20577"/>
      <pc:docMkLst>
        <pc:docMk/>
      </pc:docMkLst>
      <pc:sldChg chg="modNotesTx">
        <pc:chgData name="Kidd, Sarah E. (CDC/DDID/NCIRD/DVD)" userId="4ea659f8-1bad-4e1a-8c09-71ec85f33ec1" providerId="ADAL" clId="{B29D23F8-77C3-45B6-984E-6B47E7ADBCE3}" dt="2021-02-17T13:25:26.247" v="9" actId="20577"/>
        <pc:sldMkLst>
          <pc:docMk/>
          <pc:sldMk cId="2510835916" sldId="2828"/>
        </pc:sldMkLst>
      </pc:sldChg>
      <pc:sldChg chg="modNotesTx">
        <pc:chgData name="Kidd, Sarah E. (CDC/DDID/NCIRD/DVD)" userId="4ea659f8-1bad-4e1a-8c09-71ec85f33ec1" providerId="ADAL" clId="{B29D23F8-77C3-45B6-984E-6B47E7ADBCE3}" dt="2021-02-17T13:25:21.569" v="8" actId="20577"/>
        <pc:sldMkLst>
          <pc:docMk/>
          <pc:sldMk cId="1378542242" sldId="2829"/>
        </pc:sldMkLst>
      </pc:sldChg>
      <pc:sldChg chg="modNotes modNotesTx">
        <pc:chgData name="Kidd, Sarah E. (CDC/DDID/NCIRD/DVD)" userId="4ea659f8-1bad-4e1a-8c09-71ec85f33ec1" providerId="ADAL" clId="{B29D23F8-77C3-45B6-984E-6B47E7ADBCE3}" dt="2021-02-17T13:33:21.348" v="19" actId="27636"/>
        <pc:sldMkLst>
          <pc:docMk/>
          <pc:sldMk cId="2142525253" sldId="2834"/>
        </pc:sldMkLst>
      </pc:sldChg>
      <pc:sldChg chg="modNotesTx">
        <pc:chgData name="Kidd, Sarah E. (CDC/DDID/NCIRD/DVD)" userId="4ea659f8-1bad-4e1a-8c09-71ec85f33ec1" providerId="ADAL" clId="{B29D23F8-77C3-45B6-984E-6B47E7ADBCE3}" dt="2021-02-17T14:07:31.384" v="28" actId="20577"/>
        <pc:sldMkLst>
          <pc:docMk/>
          <pc:sldMk cId="462495425" sldId="2835"/>
        </pc:sldMkLst>
      </pc:sldChg>
      <pc:sldChg chg="modNotes modNotesTx">
        <pc:chgData name="Kidd, Sarah E. (CDC/DDID/NCIRD/DVD)" userId="4ea659f8-1bad-4e1a-8c09-71ec85f33ec1" providerId="ADAL" clId="{B29D23F8-77C3-45B6-984E-6B47E7ADBCE3}" dt="2021-02-17T13:33:21.332" v="18" actId="27636"/>
        <pc:sldMkLst>
          <pc:docMk/>
          <pc:sldMk cId="1113058938" sldId="2145705873"/>
        </pc:sldMkLst>
      </pc:sldChg>
      <pc:sldChg chg="modNotesTx">
        <pc:chgData name="Kidd, Sarah E. (CDC/DDID/NCIRD/DVD)" userId="4ea659f8-1bad-4e1a-8c09-71ec85f33ec1" providerId="ADAL" clId="{B29D23F8-77C3-45B6-984E-6B47E7ADBCE3}" dt="2021-02-17T13:25:02.006" v="6" actId="20577"/>
        <pc:sldMkLst>
          <pc:docMk/>
          <pc:sldMk cId="1543732652" sldId="2145705874"/>
        </pc:sldMkLst>
      </pc:sldChg>
      <pc:sldChg chg="modNotesTx">
        <pc:chgData name="Kidd, Sarah E. (CDC/DDID/NCIRD/DVD)" userId="4ea659f8-1bad-4e1a-8c09-71ec85f33ec1" providerId="ADAL" clId="{B29D23F8-77C3-45B6-984E-6B47E7ADBCE3}" dt="2021-02-17T15:05:26.984" v="30" actId="20577"/>
        <pc:sldMkLst>
          <pc:docMk/>
          <pc:sldMk cId="3154537591" sldId="2145706319"/>
        </pc:sldMkLst>
      </pc:sldChg>
      <pc:sldChg chg="modNotesTx">
        <pc:chgData name="Kidd, Sarah E. (CDC/DDID/NCIRD/DVD)" userId="4ea659f8-1bad-4e1a-8c09-71ec85f33ec1" providerId="ADAL" clId="{B29D23F8-77C3-45B6-984E-6B47E7ADBCE3}" dt="2021-02-17T13:25:40.024" v="11" actId="20577"/>
        <pc:sldMkLst>
          <pc:docMk/>
          <pc:sldMk cId="1666126820" sldId="2145706332"/>
        </pc:sldMkLst>
      </pc:sldChg>
      <pc:sldChg chg="modNotesTx">
        <pc:chgData name="Kidd, Sarah E. (CDC/DDID/NCIRD/DVD)" userId="4ea659f8-1bad-4e1a-8c09-71ec85f33ec1" providerId="ADAL" clId="{B29D23F8-77C3-45B6-984E-6B47E7ADBCE3}" dt="2021-02-17T13:48:27.066" v="26" actId="20577"/>
        <pc:sldMkLst>
          <pc:docMk/>
          <pc:sldMk cId="2467309431" sldId="2145706334"/>
        </pc:sldMkLst>
      </pc:sldChg>
      <pc:sldChg chg="modNotesTx">
        <pc:chgData name="Kidd, Sarah E. (CDC/DDID/NCIRD/DVD)" userId="4ea659f8-1bad-4e1a-8c09-71ec85f33ec1" providerId="ADAL" clId="{B29D23F8-77C3-45B6-984E-6B47E7ADBCE3}" dt="2021-02-17T13:48:19.734" v="25" actId="20577"/>
        <pc:sldMkLst>
          <pc:docMk/>
          <pc:sldMk cId="329609528" sldId="2145706345"/>
        </pc:sldMkLst>
      </pc:sldChg>
      <pc:sldChg chg="modNotesTx">
        <pc:chgData name="Kidd, Sarah E. (CDC/DDID/NCIRD/DVD)" userId="4ea659f8-1bad-4e1a-8c09-71ec85f33ec1" providerId="ADAL" clId="{B29D23F8-77C3-45B6-984E-6B47E7ADBCE3}" dt="2021-02-17T13:48:34.588" v="27" actId="20577"/>
        <pc:sldMkLst>
          <pc:docMk/>
          <pc:sldMk cId="835991161" sldId="2145706346"/>
        </pc:sldMkLst>
      </pc:sldChg>
      <pc:sldChg chg="modNotesTx">
        <pc:chgData name="Kidd, Sarah E. (CDC/DDID/NCIRD/DVD)" userId="4ea659f8-1bad-4e1a-8c09-71ec85f33ec1" providerId="ADAL" clId="{B29D23F8-77C3-45B6-984E-6B47E7ADBCE3}" dt="2021-02-17T13:25:32.975" v="10" actId="20577"/>
        <pc:sldMkLst>
          <pc:docMk/>
          <pc:sldMk cId="4205650660" sldId="2145706356"/>
        </pc:sldMkLst>
      </pc:sldChg>
      <pc:sldChg chg="modNotesTx">
        <pc:chgData name="Kidd, Sarah E. (CDC/DDID/NCIRD/DVD)" userId="4ea659f8-1bad-4e1a-8c09-71ec85f33ec1" providerId="ADAL" clId="{B29D23F8-77C3-45B6-984E-6B47E7ADBCE3}" dt="2021-02-17T15:05:38.289" v="31" actId="20577"/>
        <pc:sldMkLst>
          <pc:docMk/>
          <pc:sldMk cId="2401933242" sldId="2145706359"/>
        </pc:sldMkLst>
      </pc:sldChg>
      <pc:sldChg chg="modNotes modNotesTx">
        <pc:chgData name="Kidd, Sarah E. (CDC/DDID/NCIRD/DVD)" userId="4ea659f8-1bad-4e1a-8c09-71ec85f33ec1" providerId="ADAL" clId="{B29D23F8-77C3-45B6-984E-6B47E7ADBCE3}" dt="2021-02-17T13:33:21.363" v="20" actId="27636"/>
        <pc:sldMkLst>
          <pc:docMk/>
          <pc:sldMk cId="383202749" sldId="2145706373"/>
        </pc:sldMkLst>
      </pc:sldChg>
      <pc:sldChg chg="modNotesTx">
        <pc:chgData name="Kidd, Sarah E. (CDC/DDID/NCIRD/DVD)" userId="4ea659f8-1bad-4e1a-8c09-71ec85f33ec1" providerId="ADAL" clId="{B29D23F8-77C3-45B6-984E-6B47E7ADBCE3}" dt="2021-02-17T13:31:53.209" v="17" actId="5793"/>
        <pc:sldMkLst>
          <pc:docMk/>
          <pc:sldMk cId="827730728" sldId="2145706376"/>
        </pc:sldMkLst>
      </pc:sldChg>
      <pc:sldChg chg="del">
        <pc:chgData name="Kidd, Sarah E. (CDC/DDID/NCIRD/DVD)" userId="4ea659f8-1bad-4e1a-8c09-71ec85f33ec1" providerId="ADAL" clId="{B29D23F8-77C3-45B6-984E-6B47E7ADBCE3}" dt="2021-02-17T13:33:24.606" v="21" actId="47"/>
        <pc:sldMkLst>
          <pc:docMk/>
          <pc:sldMk cId="2838006765" sldId="2145706383"/>
        </pc:sldMkLst>
      </pc:sldChg>
      <pc:sldChg chg="modNotesTx">
        <pc:chgData name="Kidd, Sarah E. (CDC/DDID/NCIRD/DVD)" userId="4ea659f8-1bad-4e1a-8c09-71ec85f33ec1" providerId="ADAL" clId="{B29D23F8-77C3-45B6-984E-6B47E7ADBCE3}" dt="2021-02-17T13:48:10.597" v="24" actId="20577"/>
        <pc:sldMkLst>
          <pc:docMk/>
          <pc:sldMk cId="4024629315" sldId="2145706384"/>
        </pc:sldMkLst>
      </pc:sldChg>
      <pc:sldChg chg="del">
        <pc:chgData name="Kidd, Sarah E. (CDC/DDID/NCIRD/DVD)" userId="4ea659f8-1bad-4e1a-8c09-71ec85f33ec1" providerId="ADAL" clId="{B29D23F8-77C3-45B6-984E-6B47E7ADBCE3}" dt="2021-02-17T13:27:58.545" v="12" actId="47"/>
        <pc:sldMkLst>
          <pc:docMk/>
          <pc:sldMk cId="4173027069" sldId="2145706386"/>
        </pc:sldMkLst>
      </pc:sldChg>
      <pc:sldChg chg="del modNotesTx">
        <pc:chgData name="Kidd, Sarah E. (CDC/DDID/NCIRD/DVD)" userId="4ea659f8-1bad-4e1a-8c09-71ec85f33ec1" providerId="ADAL" clId="{B29D23F8-77C3-45B6-984E-6B47E7ADBCE3}" dt="2021-02-17T13:29:26.602" v="15" actId="2696"/>
        <pc:sldMkLst>
          <pc:docMk/>
          <pc:sldMk cId="3853594750" sldId="2145706387"/>
        </pc:sldMkLst>
      </pc:sldChg>
      <pc:sldChg chg="modNotesTx">
        <pc:chgData name="Kidd, Sarah E. (CDC/DDID/NCIRD/DVD)" userId="4ea659f8-1bad-4e1a-8c09-71ec85f33ec1" providerId="ADAL" clId="{B29D23F8-77C3-45B6-984E-6B47E7ADBCE3}" dt="2021-02-17T14:14:23.482" v="29" actId="20577"/>
        <pc:sldMkLst>
          <pc:docMk/>
          <pc:sldMk cId="4122592669" sldId="2145706388"/>
        </pc:sldMkLst>
      </pc:sldChg>
      <pc:sldChg chg="ord modNotesTx">
        <pc:chgData name="Kidd, Sarah E. (CDC/DDID/NCIRD/DVD)" userId="4ea659f8-1bad-4e1a-8c09-71ec85f33ec1" providerId="ADAL" clId="{B29D23F8-77C3-45B6-984E-6B47E7ADBCE3}" dt="2021-02-17T13:24:31.839" v="3" actId="5793"/>
        <pc:sldMkLst>
          <pc:docMk/>
          <pc:sldMk cId="131748779" sldId="2145706391"/>
        </pc:sldMkLst>
      </pc:sldChg>
      <pc:sldChg chg="modNotesTx">
        <pc:chgData name="Kidd, Sarah E. (CDC/DDID/NCIRD/DVD)" userId="4ea659f8-1bad-4e1a-8c09-71ec85f33ec1" providerId="ADAL" clId="{B29D23F8-77C3-45B6-984E-6B47E7ADBCE3}" dt="2021-02-17T13:33:32.240" v="23" actId="5793"/>
        <pc:sldMkLst>
          <pc:docMk/>
          <pc:sldMk cId="758036035" sldId="214570639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262EC53-6E23-4295-9AB1-B4ABCF009334}" type="datetimeFigureOut">
              <a:rPr lang="en-US" smtClean="0">
                <a:solidFill>
                  <a:schemeClr val="tx2"/>
                </a:solidFill>
              </a:rPr>
              <a:t>2/17/2021</a:t>
            </a:fld>
            <a:endParaRPr lang="en-US">
              <a:solidFill>
                <a:schemeClr val="tx2"/>
              </a:solidFill>
            </a:endParaRPr>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solidFill>
                <a:schemeClr val="tx2"/>
              </a:solidFill>
            </a:endParaRP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563590B-C96D-4767-8B2C-514239B15746}" type="slidenum">
              <a:rPr lang="en-US" smtClean="0">
                <a:solidFill>
                  <a:schemeClr val="tx2"/>
                </a:solidFill>
              </a:rPr>
              <a:t>‹#›</a:t>
            </a:fld>
            <a:endParaRPr lang="en-US">
              <a:solidFill>
                <a:schemeClr val="tx2"/>
              </a:solidFill>
            </a:endParaRPr>
          </a:p>
        </p:txBody>
      </p:sp>
    </p:spTree>
    <p:extLst>
      <p:ext uri="{BB962C8B-B14F-4D97-AF65-F5344CB8AC3E}">
        <p14:creationId xmlns:p14="http://schemas.microsoft.com/office/powerpoint/2010/main" val="14012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solidFill>
                  <a:schemeClr val="tx2"/>
                </a:solidFill>
                <a:latin typeface="+mn-lt"/>
              </a:defRPr>
            </a:lvl1pPr>
          </a:lstStyle>
          <a:p>
            <a:pPr>
              <a:defRPr/>
            </a:pPr>
            <a:fld id="{33C03299-4BB1-4AD2-828F-715F084383AD}" type="datetimeFigureOut">
              <a:rPr lang="en-US" smtClean="0"/>
              <a:pPr>
                <a:defRPr/>
              </a:pPr>
              <a:t>2/17/2021</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solidFill>
                  <a:schemeClr val="tx2"/>
                </a:solidFill>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solidFill>
                  <a:schemeClr val="tx2"/>
                </a:solidFill>
                <a:latin typeface="+mn-lt"/>
              </a:defRPr>
            </a:lvl1pPr>
          </a:lstStyle>
          <a:p>
            <a:pPr>
              <a:defRPr/>
            </a:pPr>
            <a:fld id="{EB38CAEC-4554-485B-9189-C45C7447A404}" type="slidenum">
              <a:rPr lang="en-US" smtClean="0"/>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2"/>
        </a:solidFill>
        <a:latin typeface="+mn-lt"/>
        <a:ea typeface="+mn-ea"/>
        <a:cs typeface="+mn-cs"/>
      </a:defRPr>
    </a:lvl1pPr>
    <a:lvl2pPr marL="609585" algn="l" rtl="0" fontAlgn="base">
      <a:spcBef>
        <a:spcPct val="30000"/>
      </a:spcBef>
      <a:spcAft>
        <a:spcPct val="0"/>
      </a:spcAft>
      <a:defRPr sz="1600" kern="1200">
        <a:solidFill>
          <a:schemeClr val="tx2"/>
        </a:solidFill>
        <a:latin typeface="+mn-lt"/>
        <a:ea typeface="+mn-ea"/>
        <a:cs typeface="+mn-cs"/>
      </a:defRPr>
    </a:lvl2pPr>
    <a:lvl3pPr marL="1219170" algn="l" rtl="0" fontAlgn="base">
      <a:spcBef>
        <a:spcPct val="30000"/>
      </a:spcBef>
      <a:spcAft>
        <a:spcPct val="0"/>
      </a:spcAft>
      <a:defRPr sz="1600" kern="1200">
        <a:solidFill>
          <a:schemeClr val="tx2"/>
        </a:solidFill>
        <a:latin typeface="+mn-lt"/>
        <a:ea typeface="+mn-ea"/>
        <a:cs typeface="+mn-cs"/>
      </a:defRPr>
    </a:lvl3pPr>
    <a:lvl4pPr marL="1828754" algn="l" rtl="0" fontAlgn="base">
      <a:spcBef>
        <a:spcPct val="30000"/>
      </a:spcBef>
      <a:spcAft>
        <a:spcPct val="0"/>
      </a:spcAft>
      <a:defRPr sz="1600" kern="1200">
        <a:solidFill>
          <a:schemeClr val="tx2"/>
        </a:solidFill>
        <a:latin typeface="+mn-lt"/>
        <a:ea typeface="+mn-ea"/>
        <a:cs typeface="+mn-cs"/>
      </a:defRPr>
    </a:lvl4pPr>
    <a:lvl5pPr marL="2438339" algn="l" rtl="0" fontAlgn="base">
      <a:spcBef>
        <a:spcPct val="30000"/>
      </a:spcBef>
      <a:spcAft>
        <a:spcPct val="0"/>
      </a:spcAft>
      <a:defRPr sz="1600" kern="1200">
        <a:solidFill>
          <a:schemeClr val="tx2"/>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lstStyle/>
          <a:p>
            <a:pPr marL="285750" marR="0" lvl="0" indent="-285750" algn="l" defTabSz="914400" rtl="0" eaLnBrk="1" fontAlgn="base" latinLnBrk="0" hangingPunct="1">
              <a:lnSpc>
                <a:spcPct val="100000"/>
              </a:lnSpc>
              <a:spcBef>
                <a:spcPct val="30000"/>
              </a:spcBef>
              <a:spcAft>
                <a:spcPct val="0"/>
              </a:spcAft>
              <a:buClrTx/>
              <a:buSzTx/>
              <a:buFontTx/>
              <a:buChar char="-"/>
              <a:tabLst/>
              <a:defRPr/>
            </a:pPr>
            <a:endParaRPr lang="en-US" dirty="0"/>
          </a:p>
        </p:txBody>
      </p:sp>
    </p:spTree>
    <p:extLst>
      <p:ext uri="{BB962C8B-B14F-4D97-AF65-F5344CB8AC3E}">
        <p14:creationId xmlns:p14="http://schemas.microsoft.com/office/powerpoint/2010/main" val="2791551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kern="1200" dirty="0">
                <a:solidFill>
                  <a:schemeClr val="tx2"/>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345211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17682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normAutofit/>
          </a:bodyPr>
          <a:lstStyle/>
          <a:p>
            <a:pPr marL="285750" indent="-285750">
              <a:buFontTx/>
              <a:buChar char="-"/>
            </a:pPr>
            <a:endParaRPr lang="en-US" dirty="0"/>
          </a:p>
        </p:txBody>
      </p:sp>
    </p:spTree>
    <p:extLst>
      <p:ext uri="{BB962C8B-B14F-4D97-AF65-F5344CB8AC3E}">
        <p14:creationId xmlns:p14="http://schemas.microsoft.com/office/powerpoint/2010/main" val="1423191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normAutofit/>
          </a:bodyPr>
          <a:lstStyle/>
          <a:p>
            <a:pPr marL="285750" indent="-285750">
              <a:buFontTx/>
              <a:buChar char="-"/>
            </a:pPr>
            <a:endParaRPr lang="en-US" sz="1600" kern="1200" dirty="0">
              <a:solidFill>
                <a:schemeClr val="tx2"/>
              </a:solidFill>
              <a:effectLst/>
              <a:latin typeface="+mn-lt"/>
              <a:ea typeface="+mn-ea"/>
              <a:cs typeface="+mn-cs"/>
            </a:endParaRPr>
          </a:p>
          <a:p>
            <a:pPr marL="285750" marR="0" lvl="0" indent="-285750" algn="l" defTabSz="914400" rtl="0" eaLnBrk="1" fontAlgn="base" latinLnBrk="0" hangingPunct="1">
              <a:lnSpc>
                <a:spcPct val="100000"/>
              </a:lnSpc>
              <a:spcBef>
                <a:spcPct val="30000"/>
              </a:spcBef>
              <a:spcAft>
                <a:spcPct val="0"/>
              </a:spcAft>
              <a:buClrTx/>
              <a:buSzTx/>
              <a:buFontTx/>
              <a:buChar char="-"/>
              <a:tabLst/>
              <a:defRPr/>
            </a:pPr>
            <a:endParaRPr lang="en-US" sz="16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413295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dirty="0"/>
          </a:p>
        </p:txBody>
      </p:sp>
    </p:spTree>
    <p:extLst>
      <p:ext uri="{BB962C8B-B14F-4D97-AF65-F5344CB8AC3E}">
        <p14:creationId xmlns:p14="http://schemas.microsoft.com/office/powerpoint/2010/main" val="3335101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normAutofit/>
          </a:bodyPr>
          <a:lstStyle/>
          <a:p>
            <a:pPr marL="0" indent="0">
              <a:buFontTx/>
              <a:buNone/>
            </a:pPr>
            <a:endParaRPr lang="en-US" dirty="0"/>
          </a:p>
        </p:txBody>
      </p:sp>
    </p:spTree>
    <p:extLst>
      <p:ext uri="{BB962C8B-B14F-4D97-AF65-F5344CB8AC3E}">
        <p14:creationId xmlns:p14="http://schemas.microsoft.com/office/powerpoint/2010/main" val="2365226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909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096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23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lstStyle/>
          <a:p>
            <a:pPr marL="285750" indent="-285750">
              <a:buFontTx/>
              <a:buChar char="-"/>
            </a:pPr>
            <a:endParaRPr lang="en-US" dirty="0"/>
          </a:p>
        </p:txBody>
      </p:sp>
    </p:spTree>
    <p:extLst>
      <p:ext uri="{BB962C8B-B14F-4D97-AF65-F5344CB8AC3E}">
        <p14:creationId xmlns:p14="http://schemas.microsoft.com/office/powerpoint/2010/main" val="3876048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264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34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74898"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874898"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93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lstStyle/>
          <a:p>
            <a:pPr marL="285750" indent="-285750">
              <a:buFontTx/>
              <a:buChar char="-"/>
            </a:pPr>
            <a:endParaRPr lang="en-US" dirty="0"/>
          </a:p>
        </p:txBody>
      </p:sp>
    </p:spTree>
    <p:extLst>
      <p:ext uri="{BB962C8B-B14F-4D97-AF65-F5344CB8AC3E}">
        <p14:creationId xmlns:p14="http://schemas.microsoft.com/office/powerpoint/2010/main" val="2370426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886550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70BF09C-D8DD-46B8-9E4D-F9C108D9132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4920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normAutofit/>
          </a:bodyPr>
          <a:lstStyle/>
          <a:p>
            <a:pPr marL="285750" indent="-285750">
              <a:buFontTx/>
              <a:buChar char="-"/>
            </a:pPr>
            <a:endParaRPr lang="en-US"/>
          </a:p>
        </p:txBody>
      </p:sp>
    </p:spTree>
    <p:extLst>
      <p:ext uri="{BB962C8B-B14F-4D97-AF65-F5344CB8AC3E}">
        <p14:creationId xmlns:p14="http://schemas.microsoft.com/office/powerpoint/2010/main" val="2428439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normAutofit/>
          </a:bodyPr>
          <a:lstStyle/>
          <a:p>
            <a:pPr marL="285750" indent="-285750">
              <a:buFontTx/>
              <a:buChar char="-"/>
            </a:pPr>
            <a:endParaRPr lang="en-US" dirty="0"/>
          </a:p>
        </p:txBody>
      </p:sp>
    </p:spTree>
    <p:extLst>
      <p:ext uri="{BB962C8B-B14F-4D97-AF65-F5344CB8AC3E}">
        <p14:creationId xmlns:p14="http://schemas.microsoft.com/office/powerpoint/2010/main" val="3437760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3661923"/>
          </a:xfrm>
        </p:spPr>
        <p:txBody>
          <a:bodyPr>
            <a:normAutofit/>
          </a:bodyPr>
          <a:lstStyle/>
          <a:p>
            <a:endParaRPr lang="en-US" sz="10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09CDC-CDED-46D1-B37B-57A182523F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73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lstStyle/>
          <a:p>
            <a:pPr marL="285750" indent="-285750">
              <a:buFontTx/>
              <a:buChar char="-"/>
            </a:pPr>
            <a:endParaRPr lang="en-US" dirty="0"/>
          </a:p>
        </p:txBody>
      </p:sp>
    </p:spTree>
    <p:extLst>
      <p:ext uri="{BB962C8B-B14F-4D97-AF65-F5344CB8AC3E}">
        <p14:creationId xmlns:p14="http://schemas.microsoft.com/office/powerpoint/2010/main" val="132609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lstStyle/>
          <a:p>
            <a:pPr marL="285750" indent="-285750">
              <a:buFontTx/>
              <a:buChar char="-"/>
            </a:pPr>
            <a:endParaRPr lang="en-US" dirty="0"/>
          </a:p>
        </p:txBody>
      </p:sp>
    </p:spTree>
    <p:extLst>
      <p:ext uri="{BB962C8B-B14F-4D97-AF65-F5344CB8AC3E}">
        <p14:creationId xmlns:p14="http://schemas.microsoft.com/office/powerpoint/2010/main" val="252272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lstStyle/>
          <a:p>
            <a:pPr marL="285750" indent="-285750">
              <a:buFontTx/>
              <a:buChar char="-"/>
            </a:pPr>
            <a:endParaRPr lang="en-US" dirty="0"/>
          </a:p>
        </p:txBody>
      </p:sp>
    </p:spTree>
    <p:extLst>
      <p:ext uri="{BB962C8B-B14F-4D97-AF65-F5344CB8AC3E}">
        <p14:creationId xmlns:p14="http://schemas.microsoft.com/office/powerpoint/2010/main" val="401290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24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411059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lstStyle/>
          <a:p>
            <a:pPr marL="285750" indent="-285750">
              <a:buFontTx/>
              <a:buChar char="-"/>
            </a:pPr>
            <a:endParaRPr lang="en-US" dirty="0"/>
          </a:p>
        </p:txBody>
      </p:sp>
    </p:spTree>
    <p:extLst>
      <p:ext uri="{BB962C8B-B14F-4D97-AF65-F5344CB8AC3E}">
        <p14:creationId xmlns:p14="http://schemas.microsoft.com/office/powerpoint/2010/main" val="28110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12A597-FA21-4DA8-88C3-D94A9F08B1BA}"/>
              </a:ext>
            </a:extLst>
          </p:cNvPr>
          <p:cNvSpPr>
            <a:spLocks noGrp="1"/>
          </p:cNvSpPr>
          <p:nvPr>
            <p:ph type="body" idx="1"/>
          </p:nvPr>
        </p:nvSpPr>
        <p:spPr/>
        <p:txBody>
          <a:bodyPr/>
          <a:lstStyle/>
          <a:p>
            <a:pPr marL="285750" indent="-285750">
              <a:buFontTx/>
              <a:buChar char="-"/>
            </a:pPr>
            <a:endParaRPr lang="en-US" dirty="0"/>
          </a:p>
        </p:txBody>
      </p:sp>
    </p:spTree>
    <p:extLst>
      <p:ext uri="{BB962C8B-B14F-4D97-AF65-F5344CB8AC3E}">
        <p14:creationId xmlns:p14="http://schemas.microsoft.com/office/powerpoint/2010/main" val="3879471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2.xml"/><Relationship Id="rId5" Type="http://schemas.openxmlformats.org/officeDocument/2006/relationships/image" Target="../media/image15.jpeg"/><Relationship Id="rId4"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2.xml"/><Relationship Id="rId5" Type="http://schemas.openxmlformats.org/officeDocument/2006/relationships/image" Target="../media/image16.jpeg"/><Relationship Id="rId4"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3.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4.xml"/><Relationship Id="rId5" Type="http://schemas.openxmlformats.org/officeDocument/2006/relationships/image" Target="../media/image15.jpeg"/><Relationship Id="rId4" Type="http://schemas.openxmlformats.org/officeDocument/2006/relationships/image" Target="../media/image3.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4.xml"/><Relationship Id="rId5" Type="http://schemas.openxmlformats.org/officeDocument/2006/relationships/image" Target="../media/image16.jpeg"/><Relationship Id="rId4" Type="http://schemas.openxmlformats.org/officeDocument/2006/relationships/image" Target="../media/image3.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5.xml"/><Relationship Id="rId4" Type="http://schemas.openxmlformats.org/officeDocument/2006/relationships/image" Target="../media/image5.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3.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5.xml"/><Relationship Id="rId5" Type="http://schemas.openxmlformats.org/officeDocument/2006/relationships/image" Target="../media/image18.jpeg"/><Relationship Id="rId4" Type="http://schemas.openxmlformats.org/officeDocument/2006/relationships/image" Target="../media/image3.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5.xml"/><Relationship Id="rId5" Type="http://schemas.openxmlformats.org/officeDocument/2006/relationships/image" Target="../media/image8.jpeg"/><Relationship Id="rId4" Type="http://schemas.openxmlformats.org/officeDocument/2006/relationships/image" Target="../media/image3.png"/></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4.bin"/></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5.bin"/></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3.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7.xml"/><Relationship Id="rId5" Type="http://schemas.openxmlformats.org/officeDocument/2006/relationships/image" Target="../media/image15.jpeg"/><Relationship Id="rId4" Type="http://schemas.openxmlformats.org/officeDocument/2006/relationships/image" Target="../media/image3.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7.xml"/><Relationship Id="rId5" Type="http://schemas.openxmlformats.org/officeDocument/2006/relationships/image" Target="../media/image16.jpeg"/><Relationship Id="rId4" Type="http://schemas.openxmlformats.org/officeDocument/2006/relationships/image" Target="../media/image3.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8.xml"/><Relationship Id="rId4" Type="http://schemas.openxmlformats.org/officeDocument/2006/relationships/image" Target="../media/image5.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Master" Target="../slideMasters/slideMaster18.xml"/><Relationship Id="rId4" Type="http://schemas.openxmlformats.org/officeDocument/2006/relationships/image" Target="../media/image3.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8.xml"/><Relationship Id="rId5" Type="http://schemas.openxmlformats.org/officeDocument/2006/relationships/image" Target="../media/image18.jpe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8.xml"/><Relationship Id="rId5" Type="http://schemas.openxmlformats.org/officeDocument/2006/relationships/image" Target="../media/image8.jpeg"/><Relationship Id="rId4" Type="http://schemas.openxmlformats.org/officeDocument/2006/relationships/image" Target="../media/image3.pn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oleObject" Target="../embeddings/oleObject7.bin"/></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9.xml"/><Relationship Id="rId4" Type="http://schemas.openxmlformats.org/officeDocument/2006/relationships/image" Target="../media/image5.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png"/><Relationship Id="rId1" Type="http://schemas.openxmlformats.org/officeDocument/2006/relationships/slideMaster" Target="../slideMasters/slideMaster19.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3.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9.xml"/><Relationship Id="rId5" Type="http://schemas.openxmlformats.org/officeDocument/2006/relationships/image" Target="../media/image18.jpeg"/><Relationship Id="rId4" Type="http://schemas.openxmlformats.org/officeDocument/2006/relationships/image" Target="../media/image3.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9.xml"/><Relationship Id="rId5" Type="http://schemas.openxmlformats.org/officeDocument/2006/relationships/image" Target="../media/image8.jpeg"/><Relationship Id="rId4" Type="http://schemas.openxmlformats.org/officeDocument/2006/relationships/image" Target="../media/image3.png"/></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9.emf"/><Relationship Id="rId4" Type="http://schemas.openxmlformats.org/officeDocument/2006/relationships/oleObject" Target="../embeddings/oleObject9.bin"/></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9.xml"/><Relationship Id="rId5" Type="http://schemas.openxmlformats.org/officeDocument/2006/relationships/image" Target="../media/image15.jpe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9.xml"/><Relationship Id="rId5" Type="http://schemas.openxmlformats.org/officeDocument/2006/relationships/image" Target="../media/image16.jpeg"/><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1.xml"/><Relationship Id="rId5" Type="http://schemas.openxmlformats.org/officeDocument/2006/relationships/image" Target="../media/image18.jpeg"/><Relationship Id="rId4"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1.xml"/><Relationship Id="rId5" Type="http://schemas.openxmlformats.org/officeDocument/2006/relationships/image" Target="../media/image8.jpeg"/><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2.bin"/></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a:solidFill>
                  <a:schemeClr val="tx2"/>
                </a:solidFill>
                <a:latin typeface="+mj-lt"/>
                <a:ea typeface="Calibri" panose="020F0502020204030204" pitchFamily="34" charset="0"/>
                <a:cs typeface="Times New Roman" panose="02020603050405020304" pitchFamily="18" charset="0"/>
              </a:rPr>
              <a:t> </a:t>
            </a:r>
            <a:r>
              <a:rPr lang="en-US" sz="9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15854685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085EE-CF13-4F48-9537-75848290B8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89" r="13829"/>
          <a:stretch/>
        </p:blipFill>
        <p:spPr>
          <a:xfrm>
            <a:off x="6870493" y="1365041"/>
            <a:ext cx="5321508" cy="43902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1808813" y="0"/>
            <a:ext cx="10383188"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7"/>
            <a:ext cx="5575883" cy="420564"/>
          </a:xfrm>
          <a:prstGeom prst="rect">
            <a:avLst/>
          </a:prstGeom>
          <a:solidFill>
            <a:srgbClr val="FBAB18"/>
          </a:solid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2133">
                <a:solidFill>
                  <a:srgbClr val="2D2D2D"/>
                </a:solidFill>
                <a:latin typeface="Calibri" panose="020F0502020204030204" pitchFamily="34" charset="0"/>
                <a:cs typeface="Calibri" panose="020F0502020204030204" pitchFamily="34" charset="0"/>
              </a:rPr>
              <a:t>For more information: </a:t>
            </a:r>
            <a:r>
              <a:rPr lang="en-US" sz="2133" b="1">
                <a:solidFill>
                  <a:srgbClr val="2D2D2D"/>
                </a:solidFill>
                <a:latin typeface="Calibri" panose="020F0502020204030204" pitchFamily="34" charset="0"/>
                <a:cs typeface="Calibri" panose="020F0502020204030204" pitchFamily="34" charset="0"/>
              </a:rPr>
              <a:t>www.cdc.gov/COVID19</a:t>
            </a:r>
          </a:p>
        </p:txBody>
      </p:sp>
      <p:pic>
        <p:nvPicPr>
          <p:cNvPr id="10" name="Picture 9">
            <a:extLst>
              <a:ext uri="{FF2B5EF4-FFF2-40B4-BE49-F238E27FC236}">
                <a16:creationId xmlns:a16="http://schemas.microsoft.com/office/drawing/2014/main" id="{6E47315E-FAA7-45C6-91F8-589E519E43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3352631295"/>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2081707250"/>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color_backgroun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120629862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7112341" y="234188"/>
            <a:ext cx="4913032" cy="4634459"/>
          </a:xfrm>
          <a:prstGeom prst="rect">
            <a:avLst/>
          </a:prstGeom>
        </p:spPr>
      </p:pic>
    </p:spTree>
    <p:extLst>
      <p:ext uri="{BB962C8B-B14F-4D97-AF65-F5344CB8AC3E}">
        <p14:creationId xmlns:p14="http://schemas.microsoft.com/office/powerpoint/2010/main" val="63559105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3391760"/>
          </a:xfrm>
          <a:prstGeom prst="rect">
            <a:avLst/>
          </a:prstGeom>
        </p:spPr>
      </p:pic>
    </p:spTree>
    <p:extLst>
      <p:ext uri="{BB962C8B-B14F-4D97-AF65-F5344CB8AC3E}">
        <p14:creationId xmlns:p14="http://schemas.microsoft.com/office/powerpoint/2010/main" val="1437737066"/>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4" name="Picture 3"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8B9B92"/>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8B9B9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5126060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667">
                <a:solidFill>
                  <a:schemeClr val="accent4">
                    <a:lumMod val="75000"/>
                  </a:schemeClr>
                </a:solidFill>
              </a:defRPr>
            </a:lvl1pPr>
            <a:lvl2pPr>
              <a:buClr>
                <a:srgbClr val="B2A97E"/>
              </a:buClr>
              <a:defRPr sz="2667">
                <a:solidFill>
                  <a:schemeClr val="accent4">
                    <a:lumMod val="75000"/>
                  </a:schemeClr>
                </a:solidFill>
              </a:defRPr>
            </a:lvl2pPr>
            <a:lvl3pPr>
              <a:buClr>
                <a:srgbClr val="594F4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35886166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2125914302"/>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0148817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8582080" y="2501220"/>
            <a:ext cx="2919489" cy="2753952"/>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419100" y="0"/>
            <a:ext cx="11772901"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696687" y="12129"/>
            <a:ext cx="11495315"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96687" y="1368341"/>
            <a:ext cx="10156192"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16740" y="2520846"/>
            <a:ext cx="10156192"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203244"/>
            <a:ext cx="5575883" cy="420564"/>
          </a:xfrm>
          <a:prstGeom prst="rect">
            <a:avLst/>
          </a:prstGeom>
          <a:solidFill>
            <a:srgbClr val="FBAB18"/>
          </a:solidFill>
        </p:spPr>
        <p:txBody>
          <a:bodyPr wrap="square" rtlCol="0">
            <a:spAutoFit/>
          </a:bodyPr>
          <a:lstStyle/>
          <a:p>
            <a:pPr marL="380990" marR="0" lvl="0" indent="0" algn="l" defTabSz="1219170" rtl="0" eaLnBrk="0" fontAlgn="base" latinLnBrk="0" hangingPunct="0">
              <a:lnSpc>
                <a:spcPct val="100000"/>
              </a:lnSpc>
              <a:spcBef>
                <a:spcPct val="0"/>
              </a:spcBef>
              <a:spcAft>
                <a:spcPct val="0"/>
              </a:spcAft>
              <a:buClrTx/>
              <a:buSzTx/>
              <a:buFontTx/>
              <a:buNone/>
              <a:tabLst/>
              <a:defRPr/>
            </a:pPr>
            <a:r>
              <a:rPr lang="en-US" sz="2133"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1" y="2"/>
            <a:ext cx="356209" cy="1194093"/>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2155719201"/>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914401" y="12129"/>
            <a:ext cx="11277600"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914402" y="1415968"/>
            <a:ext cx="9938477"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914401" y="2520846"/>
            <a:ext cx="9858531"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24841067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pic>
        <p:nvPicPr>
          <p:cNvPr id="10" name="Picture 9">
            <a:extLst>
              <a:ext uri="{FF2B5EF4-FFF2-40B4-BE49-F238E27FC236}">
                <a16:creationId xmlns:a16="http://schemas.microsoft.com/office/drawing/2014/main" id="{CFA0F564-F207-41E1-9362-106259E215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3070280137"/>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9339560"/>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414553124"/>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1327196383"/>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1354047693"/>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color_backgroun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341205530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7112341" y="234188"/>
            <a:ext cx="4913032" cy="4634459"/>
          </a:xfrm>
          <a:prstGeom prst="rect">
            <a:avLst/>
          </a:prstGeom>
        </p:spPr>
      </p:pic>
    </p:spTree>
    <p:extLst>
      <p:ext uri="{BB962C8B-B14F-4D97-AF65-F5344CB8AC3E}">
        <p14:creationId xmlns:p14="http://schemas.microsoft.com/office/powerpoint/2010/main" val="4260219348"/>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3391760"/>
          </a:xfrm>
          <a:prstGeom prst="rect">
            <a:avLst/>
          </a:prstGeom>
        </p:spPr>
      </p:pic>
    </p:spTree>
    <p:extLst>
      <p:ext uri="{BB962C8B-B14F-4D97-AF65-F5344CB8AC3E}">
        <p14:creationId xmlns:p14="http://schemas.microsoft.com/office/powerpoint/2010/main" val="4264984755"/>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085EE-CF13-4F48-9537-75848290B8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870493" y="1365041"/>
            <a:ext cx="5321508" cy="43902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1808813" y="0"/>
            <a:ext cx="10383188"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7"/>
            <a:ext cx="5575883" cy="420564"/>
          </a:xfrm>
          <a:prstGeom prst="rect">
            <a:avLst/>
          </a:prstGeom>
          <a:solidFill>
            <a:srgbClr val="FBAB18"/>
          </a:solid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2133">
                <a:solidFill>
                  <a:srgbClr val="2D2D2D"/>
                </a:solidFill>
                <a:latin typeface="Calibri" panose="020F0502020204030204" pitchFamily="34" charset="0"/>
                <a:cs typeface="Calibri" panose="020F0502020204030204" pitchFamily="34" charset="0"/>
              </a:rPr>
              <a:t>For more information: </a:t>
            </a:r>
            <a:r>
              <a:rPr lang="en-US" sz="2133" b="1">
                <a:solidFill>
                  <a:srgbClr val="2D2D2D"/>
                </a:solidFill>
                <a:latin typeface="Calibri" panose="020F0502020204030204" pitchFamily="34" charset="0"/>
                <a:cs typeface="Calibri" panose="020F0502020204030204" pitchFamily="34" charset="0"/>
              </a:rPr>
              <a:t>www.cdc.gov/COVID19</a:t>
            </a:r>
          </a:p>
        </p:txBody>
      </p:sp>
      <p:pic>
        <p:nvPicPr>
          <p:cNvPr id="10" name="Picture 9">
            <a:extLst>
              <a:ext uri="{FF2B5EF4-FFF2-40B4-BE49-F238E27FC236}">
                <a16:creationId xmlns:a16="http://schemas.microsoft.com/office/drawing/2014/main" id="{6E47315E-FAA7-45C6-91F8-589E519E43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2677152113"/>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pic>
        <p:nvPicPr>
          <p:cNvPr id="10" name="Picture 9">
            <a:extLst>
              <a:ext uri="{FF2B5EF4-FFF2-40B4-BE49-F238E27FC236}">
                <a16:creationId xmlns:a16="http://schemas.microsoft.com/office/drawing/2014/main" id="{CFA0F564-F207-41E1-9362-106259E215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3558176126"/>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0762136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6001464"/>
            <a:ext cx="1158819" cy="664349"/>
          </a:xfrm>
          <a:prstGeom prst="rect">
            <a:avLst/>
          </a:prstGeom>
        </p:spPr>
      </p:pic>
    </p:spTree>
    <p:extLst>
      <p:ext uri="{BB962C8B-B14F-4D97-AF65-F5344CB8AC3E}">
        <p14:creationId xmlns:p14="http://schemas.microsoft.com/office/powerpoint/2010/main" val="3859278902"/>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Tree>
    <p:extLst>
      <p:ext uri="{BB962C8B-B14F-4D97-AF65-F5344CB8AC3E}">
        <p14:creationId xmlns:p14="http://schemas.microsoft.com/office/powerpoint/2010/main" val="1858678645"/>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124095578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1145412202"/>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3B5A247-08D2-4173-9D7D-19CB4FBA84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6870493" y="347439"/>
            <a:ext cx="5321508" cy="4390244"/>
          </a:xfrm>
          <a:prstGeom prst="rect">
            <a:avLst/>
          </a:prstGeom>
        </p:spPr>
      </p:pic>
    </p:spTree>
    <p:extLst>
      <p:ext uri="{BB962C8B-B14F-4D97-AF65-F5344CB8AC3E}">
        <p14:creationId xmlns:p14="http://schemas.microsoft.com/office/powerpoint/2010/main" val="109190573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382C1A37-4888-4B69-99C9-98D605CCFB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1703"/>
            <a:ext cx="12192000" cy="3391760"/>
          </a:xfrm>
          <a:prstGeom prst="rect">
            <a:avLst/>
          </a:prstGeom>
        </p:spPr>
      </p:pic>
    </p:spTree>
    <p:extLst>
      <p:ext uri="{BB962C8B-B14F-4D97-AF65-F5344CB8AC3E}">
        <p14:creationId xmlns:p14="http://schemas.microsoft.com/office/powerpoint/2010/main" val="3393985723"/>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12883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932660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45891499"/>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41019898"/>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667">
                <a:solidFill>
                  <a:schemeClr val="accent4">
                    <a:lumMod val="75000"/>
                  </a:schemeClr>
                </a:solidFill>
              </a:defRPr>
            </a:lvl1pPr>
            <a:lvl2pPr>
              <a:buClr>
                <a:srgbClr val="B2A97E"/>
              </a:buClr>
              <a:defRPr sz="2667">
                <a:solidFill>
                  <a:schemeClr val="accent4">
                    <a:lumMod val="75000"/>
                  </a:schemeClr>
                </a:solidFill>
              </a:defRPr>
            </a:lvl2pPr>
            <a:lvl3pPr>
              <a:buClr>
                <a:srgbClr val="594F4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662314731"/>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272856095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Tree>
    <p:extLst>
      <p:ext uri="{BB962C8B-B14F-4D97-AF65-F5344CB8AC3E}">
        <p14:creationId xmlns:p14="http://schemas.microsoft.com/office/powerpoint/2010/main" val="1435555735"/>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12698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7"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576325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a:solidFill>
                  <a:schemeClr val="tx2"/>
                </a:solidFill>
                <a:latin typeface="+mj-lt"/>
                <a:ea typeface="Calibri" panose="020F0502020204030204" pitchFamily="34" charset="0"/>
                <a:cs typeface="Times New Roman" panose="02020603050405020304" pitchFamily="18" charset="0"/>
              </a:rPr>
              <a:t> </a:t>
            </a:r>
            <a:r>
              <a:rPr lang="en-US" sz="9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933962413"/>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r>
              <a:rPr lang="en-US"/>
              <a:t>Tenth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57232304"/>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2924306741"/>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Arial" panose="020B0604020202020204" pitchFamily="34"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Eighth level</a:t>
            </a:r>
          </a:p>
          <a:p>
            <a:pPr lvl="7"/>
            <a:r>
              <a:rPr lang="en-US"/>
              <a:t>Ninth level</a:t>
            </a:r>
          </a:p>
          <a:p>
            <a:pPr lvl="7"/>
            <a:r>
              <a:rPr 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472959371"/>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535866790"/>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700032"/>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29282920"/>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a:solidFill>
                  <a:schemeClr val="tx2"/>
                </a:solidFill>
                <a:latin typeface="+mj-lt"/>
              </a:rPr>
              <a:t>For more information, contact CDC</a:t>
            </a:r>
            <a:br>
              <a:rPr lang="en-US" sz="1600">
                <a:solidFill>
                  <a:schemeClr val="tx2"/>
                </a:solidFill>
                <a:latin typeface="+mj-lt"/>
              </a:rPr>
            </a:br>
            <a:r>
              <a:rPr lang="en-US" sz="1600">
                <a:solidFill>
                  <a:schemeClr val="tx2"/>
                </a:solidFill>
                <a:latin typeface="+mj-lt"/>
              </a:rPr>
              <a:t>1-800-CDC-INFO (232-4636)</a:t>
            </a:r>
            <a:br>
              <a:rPr lang="en-US" sz="1600">
                <a:solidFill>
                  <a:schemeClr val="tx2"/>
                </a:solidFill>
                <a:latin typeface="+mj-lt"/>
              </a:rPr>
            </a:br>
            <a:r>
              <a:rPr lang="en-US" sz="1600">
                <a:solidFill>
                  <a:schemeClr val="tx2"/>
                </a:solidFill>
                <a:latin typeface="+mj-lt"/>
              </a:rPr>
              <a:t>TTY:  1-888-232-6348    </a:t>
            </a:r>
            <a:r>
              <a:rPr lang="en-US" sz="1600">
                <a:solidFill>
                  <a:schemeClr val="tx2"/>
                </a:solidFill>
                <a:latin typeface="+mj-lt"/>
                <a:hlinkClick r:id="rId3"/>
              </a:rPr>
              <a:t>www.cdc.gov</a:t>
            </a:r>
            <a:endParaRPr lang="en-US" sz="1600">
              <a:solidFill>
                <a:schemeClr val="tx2"/>
              </a:solidFill>
              <a:latin typeface="+mj-lt"/>
            </a:endParaRPr>
          </a:p>
          <a:p>
            <a:r>
              <a:rPr lang="en-US" sz="1600">
                <a:solidFill>
                  <a:schemeClr val="tx2"/>
                </a:solidFill>
                <a:latin typeface="+mj-lt"/>
              </a:rPr>
              <a:t/>
            </a:r>
            <a:br>
              <a:rPr lang="en-US" sz="1600">
                <a:solidFill>
                  <a:schemeClr val="tx2"/>
                </a:solidFill>
                <a:latin typeface="+mj-lt"/>
              </a:rPr>
            </a:br>
            <a:r>
              <a:rPr lang="en-US" sz="120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a:solidFill>
                <a:schemeClr val="tx2"/>
              </a:solidFill>
              <a:latin typeface="+mj-lt"/>
            </a:endParaRPr>
          </a:p>
          <a:p>
            <a:r>
              <a:rPr lang="en-US" sz="1200" kern="12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a:solidFill>
                  <a:schemeClr val="tx2"/>
                </a:solidFill>
                <a:latin typeface="+mj-lt"/>
                <a:ea typeface="Calibri" panose="020F0502020204030204" pitchFamily="34" charset="0"/>
                <a:cs typeface="Times New Roman" panose="02020603050405020304" pitchFamily="18" charset="0"/>
              </a:rPr>
              <a:t> </a:t>
            </a:r>
            <a:r>
              <a:rPr lang="en-US" sz="1200" kern="12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a:t>Click to edit Master text styles</a:t>
            </a:r>
          </a:p>
        </p:txBody>
      </p:sp>
    </p:spTree>
    <p:extLst>
      <p:ext uri="{BB962C8B-B14F-4D97-AF65-F5344CB8AC3E}">
        <p14:creationId xmlns:p14="http://schemas.microsoft.com/office/powerpoint/2010/main" val="3514616780"/>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667">
                <a:solidFill>
                  <a:schemeClr val="accent4">
                    <a:lumMod val="75000"/>
                  </a:schemeClr>
                </a:solidFill>
              </a:defRPr>
            </a:lvl1pPr>
            <a:lvl2pPr>
              <a:buClr>
                <a:srgbClr val="B2A97E"/>
              </a:buClr>
              <a:defRPr sz="2667">
                <a:solidFill>
                  <a:schemeClr val="accent4">
                    <a:lumMod val="75000"/>
                  </a:schemeClr>
                </a:solidFill>
              </a:defRPr>
            </a:lvl2pPr>
            <a:lvl3pPr>
              <a:buClr>
                <a:srgbClr val="594F4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5046655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2647033040"/>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3"/>
          <p:cNvSpPr>
            <a:spLocks noGrp="1"/>
          </p:cNvSpPr>
          <p:nvPr>
            <p:ph sz="quarter" idx="14"/>
          </p:nvPr>
        </p:nvSpPr>
        <p:spPr>
          <a:xfrm>
            <a:off x="609600" y="1554163"/>
            <a:ext cx="10972800" cy="4621212"/>
          </a:xfrm>
        </p:spPr>
        <p:txBody>
          <a:bodyPr/>
          <a:lstStyle>
            <a:lvl1pPr marL="243834" indent="-243834">
              <a:buFont typeface="Arial" panose="020B0604020202020204" pitchFamily="34" charset="0"/>
              <a:buChar cha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567044338"/>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266176138"/>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8582080" y="2501220"/>
            <a:ext cx="2919489" cy="2753952"/>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419100" y="0"/>
            <a:ext cx="11772901"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696687" y="12129"/>
            <a:ext cx="11495315"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96687" y="1368341"/>
            <a:ext cx="10156192"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16740" y="2520846"/>
            <a:ext cx="10156192"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203244"/>
            <a:ext cx="5575883" cy="420564"/>
          </a:xfrm>
          <a:prstGeom prst="rect">
            <a:avLst/>
          </a:prstGeom>
          <a:solidFill>
            <a:srgbClr val="FBAB18"/>
          </a:solidFill>
        </p:spPr>
        <p:txBody>
          <a:bodyPr wrap="square" rtlCol="0">
            <a:spAutoFit/>
          </a:bodyPr>
          <a:lstStyle/>
          <a:p>
            <a:pPr marL="380990" marR="0" lvl="0" indent="0" algn="l" defTabSz="1219170" rtl="0" eaLnBrk="0" fontAlgn="base" latinLnBrk="0" hangingPunct="0">
              <a:lnSpc>
                <a:spcPct val="100000"/>
              </a:lnSpc>
              <a:spcBef>
                <a:spcPct val="0"/>
              </a:spcBef>
              <a:spcAft>
                <a:spcPct val="0"/>
              </a:spcAft>
              <a:buClrTx/>
              <a:buSzTx/>
              <a:buFontTx/>
              <a:buNone/>
              <a:tabLst/>
              <a:defRPr/>
            </a:pPr>
            <a:r>
              <a:rPr lang="en-US" sz="2133"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1" y="2"/>
            <a:ext cx="356209" cy="1194093"/>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3109628773"/>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914401" y="12129"/>
            <a:ext cx="11277600"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914402" y="1415968"/>
            <a:ext cx="9938477"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914401" y="2520846"/>
            <a:ext cx="9858531"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1575402335"/>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6001464"/>
            <a:ext cx="1158819" cy="664349"/>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
        <p:nvSpPr>
          <p:cNvPr id="3" name="TextBox 2">
            <a:extLst>
              <a:ext uri="{FF2B5EF4-FFF2-40B4-BE49-F238E27FC236}">
                <a16:creationId xmlns:a16="http://schemas.microsoft.com/office/drawing/2014/main" id="{835CD501-D0B0-47F8-A8C4-F94868195325}"/>
              </a:ext>
            </a:extLst>
          </p:cNvPr>
          <p:cNvSpPr txBox="1"/>
          <p:nvPr userDrawn="1"/>
        </p:nvSpPr>
        <p:spPr>
          <a:xfrm>
            <a:off x="11619346" y="6358022"/>
            <a:ext cx="572655" cy="338554"/>
          </a:xfrm>
          <a:prstGeom prst="rect">
            <a:avLst/>
          </a:prstGeom>
          <a:noFill/>
        </p:spPr>
        <p:txBody>
          <a:bodyPr wrap="square" rtlCol="0">
            <a:spAutoFit/>
          </a:bodyPr>
          <a:lstStyle/>
          <a:p>
            <a:pPr algn="r"/>
            <a:fld id="{AA7D13F0-7773-45D7-B9D5-1E44196E1A29}" type="slidenum">
              <a:rPr lang="en-US" sz="1600" smtClean="0">
                <a:solidFill>
                  <a:srgbClr val="000000"/>
                </a:solidFill>
                <a:latin typeface="Calibri" panose="020F0502020204030204" pitchFamily="34" charset="0"/>
              </a:rPr>
              <a:pPr algn="r"/>
              <a:t>‹#›</a:t>
            </a:fld>
            <a:endParaRPr lang="en-US" sz="1867">
              <a:solidFill>
                <a:srgbClr val="000000"/>
              </a:solidFill>
              <a:latin typeface="Calibri" panose="020F0502020204030204" pitchFamily="34" charset="0"/>
            </a:endParaRPr>
          </a:p>
        </p:txBody>
      </p:sp>
    </p:spTree>
    <p:extLst>
      <p:ext uri="{BB962C8B-B14F-4D97-AF65-F5344CB8AC3E}">
        <p14:creationId xmlns:p14="http://schemas.microsoft.com/office/powerpoint/2010/main" val="2996605283"/>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3137703463"/>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524644968"/>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1850-1AB6-4331-A0AB-A6F93CDC02D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84947779"/>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1251604143"/>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5747976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2259801012"/>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1401201797"/>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7112341" y="234188"/>
            <a:ext cx="4913032" cy="4634459"/>
          </a:xfrm>
          <a:prstGeom prst="rect">
            <a:avLst/>
          </a:prstGeom>
        </p:spPr>
      </p:pic>
    </p:spTree>
    <p:extLst>
      <p:ext uri="{BB962C8B-B14F-4D97-AF65-F5344CB8AC3E}">
        <p14:creationId xmlns:p14="http://schemas.microsoft.com/office/powerpoint/2010/main" val="3213933503"/>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3391760"/>
          </a:xfrm>
          <a:prstGeom prst="rect">
            <a:avLst/>
          </a:prstGeom>
        </p:spPr>
      </p:pic>
    </p:spTree>
    <p:extLst>
      <p:ext uri="{BB962C8B-B14F-4D97-AF65-F5344CB8AC3E}">
        <p14:creationId xmlns:p14="http://schemas.microsoft.com/office/powerpoint/2010/main" val="1160184017"/>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085EE-CF13-4F48-9537-75848290B8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870493" y="1365041"/>
            <a:ext cx="5321508" cy="43902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1808813" y="0"/>
            <a:ext cx="10383188"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7"/>
            <a:ext cx="5575883" cy="420564"/>
          </a:xfrm>
          <a:prstGeom prst="rect">
            <a:avLst/>
          </a:prstGeom>
          <a:solidFill>
            <a:srgbClr val="FBAB18"/>
          </a:solid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2133">
                <a:solidFill>
                  <a:srgbClr val="2D2D2D"/>
                </a:solidFill>
                <a:latin typeface="Calibri" panose="020F0502020204030204" pitchFamily="34" charset="0"/>
                <a:cs typeface="Calibri" panose="020F0502020204030204" pitchFamily="34" charset="0"/>
              </a:rPr>
              <a:t>For more information: </a:t>
            </a:r>
            <a:r>
              <a:rPr lang="en-US" sz="2133" b="1">
                <a:solidFill>
                  <a:srgbClr val="2D2D2D"/>
                </a:solidFill>
                <a:latin typeface="Calibri" panose="020F0502020204030204" pitchFamily="34" charset="0"/>
                <a:cs typeface="Calibri" panose="020F0502020204030204" pitchFamily="34" charset="0"/>
              </a:rPr>
              <a:t>www.cdc.gov/COVID19</a:t>
            </a:r>
          </a:p>
        </p:txBody>
      </p:sp>
      <p:pic>
        <p:nvPicPr>
          <p:cNvPr id="10" name="Picture 9">
            <a:extLst>
              <a:ext uri="{FF2B5EF4-FFF2-40B4-BE49-F238E27FC236}">
                <a16:creationId xmlns:a16="http://schemas.microsoft.com/office/drawing/2014/main" id="{6E47315E-FAA7-45C6-91F8-589E519E43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3739824402"/>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pic>
        <p:nvPicPr>
          <p:cNvPr id="10" name="Picture 9">
            <a:extLst>
              <a:ext uri="{FF2B5EF4-FFF2-40B4-BE49-F238E27FC236}">
                <a16:creationId xmlns:a16="http://schemas.microsoft.com/office/drawing/2014/main" id="{CFA0F564-F207-41E1-9362-106259E215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2004945279"/>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81792534"/>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Tree>
    <p:extLst>
      <p:ext uri="{BB962C8B-B14F-4D97-AF65-F5344CB8AC3E}">
        <p14:creationId xmlns:p14="http://schemas.microsoft.com/office/powerpoint/2010/main" val="2519898529"/>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2034104878"/>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color_backgroun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3202685206"/>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3B5A247-08D2-4173-9D7D-19CB4FBA84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6870493" y="347439"/>
            <a:ext cx="5321508" cy="4390244"/>
          </a:xfrm>
          <a:prstGeom prst="rect">
            <a:avLst/>
          </a:prstGeom>
        </p:spPr>
      </p:pic>
    </p:spTree>
    <p:extLst>
      <p:ext uri="{BB962C8B-B14F-4D97-AF65-F5344CB8AC3E}">
        <p14:creationId xmlns:p14="http://schemas.microsoft.com/office/powerpoint/2010/main" val="92607924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3B5A247-08D2-4173-9D7D-19CB4FBA84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7989" r="13829"/>
          <a:stretch/>
        </p:blipFill>
        <p:spPr>
          <a:xfrm>
            <a:off x="6870493" y="347439"/>
            <a:ext cx="5321508" cy="4390244"/>
          </a:xfrm>
          <a:prstGeom prst="rect">
            <a:avLst/>
          </a:prstGeom>
        </p:spPr>
      </p:pic>
    </p:spTree>
    <p:extLst>
      <p:ext uri="{BB962C8B-B14F-4D97-AF65-F5344CB8AC3E}">
        <p14:creationId xmlns:p14="http://schemas.microsoft.com/office/powerpoint/2010/main" val="2964950812"/>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382C1A37-4888-4B69-99C9-98D605CCFB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1703"/>
            <a:ext cx="12192000" cy="3391760"/>
          </a:xfrm>
          <a:prstGeom prst="rect">
            <a:avLst/>
          </a:prstGeom>
        </p:spPr>
      </p:pic>
    </p:spTree>
    <p:extLst>
      <p:ext uri="{BB962C8B-B14F-4D97-AF65-F5344CB8AC3E}">
        <p14:creationId xmlns:p14="http://schemas.microsoft.com/office/powerpoint/2010/main" val="292111996"/>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74159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356341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836073833"/>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652993878"/>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085EE-CF13-4F48-9537-75848290B8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870493" y="1365041"/>
            <a:ext cx="5321508" cy="43902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1808813" y="0"/>
            <a:ext cx="10383188"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7"/>
            <a:ext cx="5575883" cy="420564"/>
          </a:xfrm>
          <a:prstGeom prst="rect">
            <a:avLst/>
          </a:prstGeom>
          <a:solidFill>
            <a:srgbClr val="FBAB18"/>
          </a:solid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2133">
                <a:solidFill>
                  <a:srgbClr val="2D2D2D"/>
                </a:solidFill>
                <a:latin typeface="Calibri" panose="020F0502020204030204" pitchFamily="34" charset="0"/>
                <a:cs typeface="Calibri" panose="020F0502020204030204" pitchFamily="34" charset="0"/>
              </a:rPr>
              <a:t>For more information: </a:t>
            </a:r>
            <a:r>
              <a:rPr lang="en-US" sz="2133" b="1">
                <a:solidFill>
                  <a:srgbClr val="2D2D2D"/>
                </a:solidFill>
                <a:latin typeface="Calibri" panose="020F0502020204030204" pitchFamily="34" charset="0"/>
                <a:cs typeface="Calibri" panose="020F0502020204030204" pitchFamily="34" charset="0"/>
              </a:rPr>
              <a:t>www.cdc.gov/COVID19</a:t>
            </a:r>
          </a:p>
        </p:txBody>
      </p:sp>
      <p:pic>
        <p:nvPicPr>
          <p:cNvPr id="10" name="Picture 9">
            <a:extLst>
              <a:ext uri="{FF2B5EF4-FFF2-40B4-BE49-F238E27FC236}">
                <a16:creationId xmlns:a16="http://schemas.microsoft.com/office/drawing/2014/main" id="{6E47315E-FAA7-45C6-91F8-589E519E43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1734438599"/>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pic>
        <p:nvPicPr>
          <p:cNvPr id="10" name="Picture 9">
            <a:extLst>
              <a:ext uri="{FF2B5EF4-FFF2-40B4-BE49-F238E27FC236}">
                <a16:creationId xmlns:a16="http://schemas.microsoft.com/office/drawing/2014/main" id="{CFA0F564-F207-41E1-9362-106259E215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1109888944"/>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6499248"/>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Tree>
    <p:extLst>
      <p:ext uri="{BB962C8B-B14F-4D97-AF65-F5344CB8AC3E}">
        <p14:creationId xmlns:p14="http://schemas.microsoft.com/office/powerpoint/2010/main" val="2345027982"/>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1003483564"/>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color_backgroun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195477526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382C1A37-4888-4B69-99C9-98D605CCFB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1703"/>
            <a:ext cx="12192000" cy="3391760"/>
          </a:xfrm>
          <a:prstGeom prst="rect">
            <a:avLst/>
          </a:prstGeom>
        </p:spPr>
      </p:pic>
    </p:spTree>
    <p:extLst>
      <p:ext uri="{BB962C8B-B14F-4D97-AF65-F5344CB8AC3E}">
        <p14:creationId xmlns:p14="http://schemas.microsoft.com/office/powerpoint/2010/main" val="123412795"/>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3B5A247-08D2-4173-9D7D-19CB4FBA84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6870493" y="347439"/>
            <a:ext cx="5321508" cy="4390244"/>
          </a:xfrm>
          <a:prstGeom prst="rect">
            <a:avLst/>
          </a:prstGeom>
        </p:spPr>
      </p:pic>
    </p:spTree>
    <p:extLst>
      <p:ext uri="{BB962C8B-B14F-4D97-AF65-F5344CB8AC3E}">
        <p14:creationId xmlns:p14="http://schemas.microsoft.com/office/powerpoint/2010/main" val="2947051370"/>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382C1A37-4888-4B69-99C9-98D605CCFB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1703"/>
            <a:ext cx="12192000" cy="3391760"/>
          </a:xfrm>
          <a:prstGeom prst="rect">
            <a:avLst/>
          </a:prstGeom>
        </p:spPr>
      </p:pic>
    </p:spTree>
    <p:extLst>
      <p:ext uri="{BB962C8B-B14F-4D97-AF65-F5344CB8AC3E}">
        <p14:creationId xmlns:p14="http://schemas.microsoft.com/office/powerpoint/2010/main" val="2943354403"/>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54523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3"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217318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611096206"/>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4026639918"/>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667">
                <a:solidFill>
                  <a:schemeClr val="accent4">
                    <a:lumMod val="75000"/>
                  </a:schemeClr>
                </a:solidFill>
              </a:defRPr>
            </a:lvl1pPr>
            <a:lvl2pPr>
              <a:buClr>
                <a:srgbClr val="B2A97E"/>
              </a:buClr>
              <a:defRPr sz="2667">
                <a:solidFill>
                  <a:schemeClr val="accent4">
                    <a:lumMod val="75000"/>
                  </a:schemeClr>
                </a:solidFill>
              </a:defRPr>
            </a:lvl2pPr>
            <a:lvl3pPr>
              <a:buClr>
                <a:srgbClr val="594F4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1714883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190"/>
          <a:stretch/>
        </p:blipFill>
        <p:spPr>
          <a:xfrm>
            <a:off x="0" y="1779"/>
            <a:ext cx="12192000" cy="120883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8B9B92"/>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8B9B9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pPr eaLnBrk="0" hangingPunct="0"/>
            <a:r>
              <a:rPr lang="en-US" b="1">
                <a:solidFill>
                  <a:srgbClr val="FFFFFF">
                    <a:lumMod val="95000"/>
                  </a:srgbClr>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370176550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6683027"/>
            <a:ext cx="12192000" cy="174973"/>
          </a:xfrm>
          <a:prstGeom prst="rect">
            <a:avLst/>
          </a:prstGeom>
        </p:spPr>
      </p:pic>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667">
                <a:solidFill>
                  <a:schemeClr val="accent4">
                    <a:lumMod val="75000"/>
                  </a:schemeClr>
                </a:solidFill>
              </a:defRPr>
            </a:lvl1pPr>
            <a:lvl2pPr>
              <a:buClr>
                <a:srgbClr val="B2A97E"/>
              </a:buClr>
              <a:defRPr sz="2667">
                <a:solidFill>
                  <a:schemeClr val="accent4">
                    <a:lumMod val="75000"/>
                  </a:schemeClr>
                </a:solidFill>
              </a:defRPr>
            </a:lvl2pPr>
            <a:lvl3pPr>
              <a:buClr>
                <a:srgbClr val="594F4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11394831" y="6190584"/>
            <a:ext cx="457176" cy="369332"/>
          </a:xfrm>
          <a:prstGeom prst="rect">
            <a:avLst/>
          </a:prstGeom>
          <a:noFill/>
        </p:spPr>
        <p:txBody>
          <a:bodyPr wrap="none" rtlCol="0">
            <a:spAutoFit/>
          </a:bodyPr>
          <a:lstStyle/>
          <a:p>
            <a:pPr eaLnBrk="0" hangingPunct="0"/>
            <a:fld id="{7D96B669-72E4-422A-B10D-E1BA4CC8663E}" type="slidenum">
              <a:rPr lang="en-US" smtClean="0">
                <a:solidFill>
                  <a:srgbClr val="8B9B92"/>
                </a:solidFill>
                <a:latin typeface="Calibri" panose="020F0502020204030204" pitchFamily="34" charset="0"/>
              </a:rPr>
              <a:pPr eaLnBrk="0" hangingPunct="0"/>
              <a:t>‹#›</a:t>
            </a:fld>
            <a:endParaRPr lang="en-US">
              <a:solidFill>
                <a:srgbClr val="8B9B92"/>
              </a:solidFill>
              <a:latin typeface="Calibri" panose="020F0502020204030204" pitchFamily="34" charset="0"/>
            </a:endParaRPr>
          </a:p>
        </p:txBody>
      </p:sp>
    </p:spTree>
    <p:extLst>
      <p:ext uri="{BB962C8B-B14F-4D97-AF65-F5344CB8AC3E}">
        <p14:creationId xmlns:p14="http://schemas.microsoft.com/office/powerpoint/2010/main" val="704237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9100492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0" y="6684935"/>
            <a:ext cx="12192000" cy="183396"/>
          </a:xfrm>
          <a:prstGeom prst="rect">
            <a:avLst/>
          </a:prstGeom>
        </p:spPr>
      </p:pic>
      <p:sp>
        <p:nvSpPr>
          <p:cNvPr id="6" name="TextBox 5"/>
          <p:cNvSpPr txBox="1"/>
          <p:nvPr userDrawn="1"/>
        </p:nvSpPr>
        <p:spPr>
          <a:xfrm>
            <a:off x="11394831" y="6190584"/>
            <a:ext cx="457176" cy="369332"/>
          </a:xfrm>
          <a:prstGeom prst="rect">
            <a:avLst/>
          </a:prstGeom>
          <a:noFill/>
        </p:spPr>
        <p:txBody>
          <a:bodyPr wrap="none" rtlCol="0">
            <a:spAutoFit/>
          </a:bodyPr>
          <a:lstStyle/>
          <a:p>
            <a:pPr eaLnBrk="0" hangingPunct="0"/>
            <a:fld id="{7D96B669-72E4-422A-B10D-E1BA4CC8663E}" type="slidenum">
              <a:rPr lang="en-US" smtClean="0">
                <a:solidFill>
                  <a:srgbClr val="8B9B92"/>
                </a:solidFill>
                <a:latin typeface="Calibri" panose="020F0502020204030204" pitchFamily="34" charset="0"/>
              </a:rPr>
              <a:pPr eaLnBrk="0" hangingPunct="0"/>
              <a:t>‹#›</a:t>
            </a:fld>
            <a:endParaRPr lang="en-US">
              <a:solidFill>
                <a:srgbClr val="8B9B92"/>
              </a:solidFill>
              <a:latin typeface="Calibri" panose="020F0502020204030204" pitchFamily="34" charset="0"/>
            </a:endParaRPr>
          </a:p>
        </p:txBody>
      </p:sp>
    </p:spTree>
    <p:extLst>
      <p:ext uri="{BB962C8B-B14F-4D97-AF65-F5344CB8AC3E}">
        <p14:creationId xmlns:p14="http://schemas.microsoft.com/office/powerpoint/2010/main" val="24523754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157524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pPr eaLnBrk="0" hangingPunct="0"/>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83184788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D554A2-8CE9-4FCB-BC5A-DA8F638FC7C9}" type="datetimeFigureOut">
              <a:rPr lang="en-US" smtClean="0"/>
              <a:t>2/17/2021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3DF1D0-E552-4032-AF38-79DB509C7D7C}" type="slidenum">
              <a:rPr lang="en-US" smtClean="0"/>
              <a:t>‹#›</a:t>
            </a:fld>
            <a:endParaRPr lang="en-US"/>
          </a:p>
        </p:txBody>
      </p:sp>
    </p:spTree>
    <p:extLst>
      <p:ext uri="{BB962C8B-B14F-4D97-AF65-F5344CB8AC3E}">
        <p14:creationId xmlns:p14="http://schemas.microsoft.com/office/powerpoint/2010/main" val="2033376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5ADAFB52-4C4C-425A-B9E2-3D88D13F98D3}"/>
              </a:ext>
            </a:extLst>
          </p:cNvPr>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10">
            <a:extLst>
              <a:ext uri="{FF2B5EF4-FFF2-40B4-BE49-F238E27FC236}">
                <a16:creationId xmlns:a16="http://schemas.microsoft.com/office/drawing/2014/main" id="{1326DDCE-8327-4734-B842-BB9863C27516}"/>
              </a:ext>
            </a:extLst>
          </p:cNvPr>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572085" y="3337560"/>
            <a:ext cx="8640064"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a:extLst>
              <a:ext uri="{FF2B5EF4-FFF2-40B4-BE49-F238E27FC236}">
                <a16:creationId xmlns:a16="http://schemas.microsoft.com/office/drawing/2014/main" id="{4ADAF6F9-15DD-4FB6-ADA8-86F01393D852}"/>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18">
            <a:extLst>
              <a:ext uri="{FF2B5EF4-FFF2-40B4-BE49-F238E27FC236}">
                <a16:creationId xmlns:a16="http://schemas.microsoft.com/office/drawing/2014/main" id="{458BFBB7-EF61-4775-9580-FF98D47F61ED}"/>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26">
            <a:extLst>
              <a:ext uri="{FF2B5EF4-FFF2-40B4-BE49-F238E27FC236}">
                <a16:creationId xmlns:a16="http://schemas.microsoft.com/office/drawing/2014/main" id="{CD107BE7-6918-48F5-854A-12A233B1D60C}"/>
              </a:ext>
            </a:extLst>
          </p:cNvPr>
          <p:cNvSpPr>
            <a:spLocks noGrp="1"/>
          </p:cNvSpPr>
          <p:nvPr>
            <p:ph type="sldNum" sz="quarter" idx="12"/>
          </p:nvPr>
        </p:nvSpPr>
        <p:spPr/>
        <p:txBody>
          <a:bodyPr/>
          <a:lstStyle>
            <a:lvl1pPr>
              <a:defRPr/>
            </a:lvl1pPr>
          </a:lstStyle>
          <a:p>
            <a:pPr>
              <a:defRPr/>
            </a:pPr>
            <a:fld id="{3B2323EE-BCA1-4E07-BBCC-52B646E75329}" type="slidenum">
              <a:rPr lang="en-US" altLang="en-US"/>
              <a:pPr>
                <a:defRPr/>
              </a:pPr>
              <a:t>‹#›</a:t>
            </a:fld>
            <a:endParaRPr lang="en-US" altLang="en-US"/>
          </a:p>
        </p:txBody>
      </p:sp>
    </p:spTree>
    <p:extLst>
      <p:ext uri="{BB962C8B-B14F-4D97-AF65-F5344CB8AC3E}">
        <p14:creationId xmlns:p14="http://schemas.microsoft.com/office/powerpoint/2010/main" val="172646196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ADF48F09-21DD-42B5-9E86-BF70FD9F624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80E8E3FD-390A-4E9D-99F9-70C951858D6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0C6B38C1-4853-418F-B7D1-B2CE582616BC}"/>
              </a:ext>
            </a:extLst>
          </p:cNvPr>
          <p:cNvSpPr>
            <a:spLocks noGrp="1"/>
          </p:cNvSpPr>
          <p:nvPr>
            <p:ph type="sldNum" sz="quarter" idx="12"/>
          </p:nvPr>
        </p:nvSpPr>
        <p:spPr/>
        <p:txBody>
          <a:bodyPr/>
          <a:lstStyle>
            <a:lvl1pPr>
              <a:defRPr/>
            </a:lvl1pPr>
          </a:lstStyle>
          <a:p>
            <a:pPr>
              <a:defRPr/>
            </a:pPr>
            <a:fld id="{D9DEC8CE-0F1C-47E2-A6ED-29D8B8185C37}" type="slidenum">
              <a:rPr lang="en-US" altLang="en-US"/>
              <a:pPr>
                <a:defRPr/>
              </a:pPr>
              <a:t>‹#›</a:t>
            </a:fld>
            <a:endParaRPr lang="en-US" altLang="en-US"/>
          </a:p>
        </p:txBody>
      </p:sp>
    </p:spTree>
    <p:extLst>
      <p:ext uri="{BB962C8B-B14F-4D97-AF65-F5344CB8AC3E}">
        <p14:creationId xmlns:p14="http://schemas.microsoft.com/office/powerpoint/2010/main" val="3098964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E99BFAE7-51AB-4C74-8F4E-8D25D19E89B3}"/>
              </a:ext>
            </a:extLst>
          </p:cNvPr>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10">
            <a:extLst>
              <a:ext uri="{FF2B5EF4-FFF2-40B4-BE49-F238E27FC236}">
                <a16:creationId xmlns:a16="http://schemas.microsoft.com/office/drawing/2014/main" id="{83774388-0790-4512-B668-C32FCDFDFAA8}"/>
              </a:ext>
            </a:extLst>
          </p:cNvPr>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6" name="Date Placeholder 3">
            <a:extLst>
              <a:ext uri="{FF2B5EF4-FFF2-40B4-BE49-F238E27FC236}">
                <a16:creationId xmlns:a16="http://schemas.microsoft.com/office/drawing/2014/main" id="{15D393FF-E201-42AA-8EEE-43867D3EBCA8}"/>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372D3B09-6157-493E-BF4E-BB85ABAA1398}"/>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97E1BE5C-036C-4EB2-B657-14D027A468F7}"/>
              </a:ext>
            </a:extLst>
          </p:cNvPr>
          <p:cNvSpPr>
            <a:spLocks noGrp="1"/>
          </p:cNvSpPr>
          <p:nvPr>
            <p:ph type="sldNum" sz="quarter" idx="12"/>
          </p:nvPr>
        </p:nvSpPr>
        <p:spPr/>
        <p:txBody>
          <a:bodyPr/>
          <a:lstStyle>
            <a:lvl1pPr>
              <a:defRPr/>
            </a:lvl1pPr>
          </a:lstStyle>
          <a:p>
            <a:pPr>
              <a:defRPr/>
            </a:pPr>
            <a:fld id="{104905EA-8B4B-404F-B38F-A4BEC5D12783}" type="slidenum">
              <a:rPr lang="en-US" altLang="en-US"/>
              <a:pPr>
                <a:defRPr/>
              </a:pPr>
              <a:t>‹#›</a:t>
            </a:fld>
            <a:endParaRPr lang="en-US" altLang="en-US"/>
          </a:p>
        </p:txBody>
      </p:sp>
    </p:spTree>
    <p:extLst>
      <p:ext uri="{BB962C8B-B14F-4D97-AF65-F5344CB8AC3E}">
        <p14:creationId xmlns:p14="http://schemas.microsoft.com/office/powerpoint/2010/main" val="371837291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E6E1BEBE-44A9-42F0-8658-CC10DD4578B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21">
            <a:extLst>
              <a:ext uri="{FF2B5EF4-FFF2-40B4-BE49-F238E27FC236}">
                <a16:creationId xmlns:a16="http://schemas.microsoft.com/office/drawing/2014/main" id="{873C59F1-A685-4336-8DC5-D2426318392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17">
            <a:extLst>
              <a:ext uri="{FF2B5EF4-FFF2-40B4-BE49-F238E27FC236}">
                <a16:creationId xmlns:a16="http://schemas.microsoft.com/office/drawing/2014/main" id="{B079B957-8522-443D-B590-3369F29B4E5D}"/>
              </a:ext>
            </a:extLst>
          </p:cNvPr>
          <p:cNvSpPr>
            <a:spLocks noGrp="1"/>
          </p:cNvSpPr>
          <p:nvPr>
            <p:ph type="sldNum" sz="quarter" idx="12"/>
          </p:nvPr>
        </p:nvSpPr>
        <p:spPr/>
        <p:txBody>
          <a:bodyPr/>
          <a:lstStyle>
            <a:lvl1pPr>
              <a:defRPr/>
            </a:lvl1pPr>
          </a:lstStyle>
          <a:p>
            <a:pPr>
              <a:defRPr/>
            </a:pPr>
            <a:fld id="{485872A9-FE8F-4682-BF04-E9648AC4DC5F}" type="slidenum">
              <a:rPr lang="en-US" altLang="en-US"/>
              <a:pPr>
                <a:defRPr/>
              </a:pPr>
              <a:t>‹#›</a:t>
            </a:fld>
            <a:endParaRPr lang="en-US" altLang="en-US"/>
          </a:p>
        </p:txBody>
      </p:sp>
    </p:spTree>
    <p:extLst>
      <p:ext uri="{BB962C8B-B14F-4D97-AF65-F5344CB8AC3E}">
        <p14:creationId xmlns:p14="http://schemas.microsoft.com/office/powerpoint/2010/main" val="2405499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5486400"/>
            <a:ext cx="5386917"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4" name="Text Placeholder 3"/>
          <p:cNvSpPr>
            <a:spLocks noGrp="1"/>
          </p:cNvSpPr>
          <p:nvPr>
            <p:ph type="body" sz="half" idx="3"/>
          </p:nvPr>
        </p:nvSpPr>
        <p:spPr>
          <a:xfrm>
            <a:off x="6193368" y="5486400"/>
            <a:ext cx="5389033"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31913DD0-205E-4836-974F-D453923C4322}"/>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21">
            <a:extLst>
              <a:ext uri="{FF2B5EF4-FFF2-40B4-BE49-F238E27FC236}">
                <a16:creationId xmlns:a16="http://schemas.microsoft.com/office/drawing/2014/main" id="{E5C5B361-5C0A-4D5F-959F-2100076F07DB}"/>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17">
            <a:extLst>
              <a:ext uri="{FF2B5EF4-FFF2-40B4-BE49-F238E27FC236}">
                <a16:creationId xmlns:a16="http://schemas.microsoft.com/office/drawing/2014/main" id="{F7A45E48-CA52-4062-B11F-2E6754C4E9E4}"/>
              </a:ext>
            </a:extLst>
          </p:cNvPr>
          <p:cNvSpPr>
            <a:spLocks noGrp="1"/>
          </p:cNvSpPr>
          <p:nvPr>
            <p:ph type="sldNum" sz="quarter" idx="12"/>
          </p:nvPr>
        </p:nvSpPr>
        <p:spPr/>
        <p:txBody>
          <a:bodyPr/>
          <a:lstStyle>
            <a:lvl1pPr>
              <a:defRPr/>
            </a:lvl1pPr>
          </a:lstStyle>
          <a:p>
            <a:pPr>
              <a:defRPr/>
            </a:pPr>
            <a:fld id="{5433E532-E5BF-44ED-A6A1-2C107B2609E6}" type="slidenum">
              <a:rPr lang="en-US" altLang="en-US"/>
              <a:pPr>
                <a:defRPr/>
              </a:pPr>
              <a:t>‹#›</a:t>
            </a:fld>
            <a:endParaRPr lang="en-US" altLang="en-US"/>
          </a:p>
        </p:txBody>
      </p:sp>
    </p:spTree>
    <p:extLst>
      <p:ext uri="{BB962C8B-B14F-4D97-AF65-F5344CB8AC3E}">
        <p14:creationId xmlns:p14="http://schemas.microsoft.com/office/powerpoint/2010/main" val="3299459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lstStyle>
            <a:lvl1pPr algn="l">
              <a:defRPr sz="4600"/>
            </a:lvl1pPr>
          </a:lstStyle>
          <a:p>
            <a:r>
              <a:rPr lang="en-US"/>
              <a:t>Click to edit Master title style</a:t>
            </a:r>
          </a:p>
        </p:txBody>
      </p:sp>
      <p:sp>
        <p:nvSpPr>
          <p:cNvPr id="3" name="Date Placeholder 9">
            <a:extLst>
              <a:ext uri="{FF2B5EF4-FFF2-40B4-BE49-F238E27FC236}">
                <a16:creationId xmlns:a16="http://schemas.microsoft.com/office/drawing/2014/main" id="{1A320541-AD8F-4316-A9C7-1B9DCFCBC8E1}"/>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21">
            <a:extLst>
              <a:ext uri="{FF2B5EF4-FFF2-40B4-BE49-F238E27FC236}">
                <a16:creationId xmlns:a16="http://schemas.microsoft.com/office/drawing/2014/main" id="{43F49F4D-A573-4DC4-A1B7-30300F1D087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17">
            <a:extLst>
              <a:ext uri="{FF2B5EF4-FFF2-40B4-BE49-F238E27FC236}">
                <a16:creationId xmlns:a16="http://schemas.microsoft.com/office/drawing/2014/main" id="{FE01A799-D0EE-4957-8913-3FF3D3BA5B0F}"/>
              </a:ext>
            </a:extLst>
          </p:cNvPr>
          <p:cNvSpPr>
            <a:spLocks noGrp="1"/>
          </p:cNvSpPr>
          <p:nvPr>
            <p:ph type="sldNum" sz="quarter" idx="12"/>
          </p:nvPr>
        </p:nvSpPr>
        <p:spPr/>
        <p:txBody>
          <a:bodyPr/>
          <a:lstStyle>
            <a:lvl1pPr>
              <a:defRPr/>
            </a:lvl1pPr>
          </a:lstStyle>
          <a:p>
            <a:pPr>
              <a:defRPr/>
            </a:pPr>
            <a:fld id="{56EA4CE0-EB61-427C-B73B-1DAD441005F1}" type="slidenum">
              <a:rPr lang="en-US" altLang="en-US"/>
              <a:pPr>
                <a:defRPr/>
              </a:pPr>
              <a:t>‹#›</a:t>
            </a:fld>
            <a:endParaRPr lang="en-US" altLang="en-US"/>
          </a:p>
        </p:txBody>
      </p:sp>
    </p:spTree>
    <p:extLst>
      <p:ext uri="{BB962C8B-B14F-4D97-AF65-F5344CB8AC3E}">
        <p14:creationId xmlns:p14="http://schemas.microsoft.com/office/powerpoint/2010/main" val="149098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207426263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4E82C07E-B420-4001-9B65-9CB074B99124}"/>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1">
            <a:extLst>
              <a:ext uri="{FF2B5EF4-FFF2-40B4-BE49-F238E27FC236}">
                <a16:creationId xmlns:a16="http://schemas.microsoft.com/office/drawing/2014/main" id="{FDAB256A-9F4A-400A-BA0A-54E507BC99D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17">
            <a:extLst>
              <a:ext uri="{FF2B5EF4-FFF2-40B4-BE49-F238E27FC236}">
                <a16:creationId xmlns:a16="http://schemas.microsoft.com/office/drawing/2014/main" id="{F5999AC2-F204-41FB-8D6F-D1B87EA39505}"/>
              </a:ext>
            </a:extLst>
          </p:cNvPr>
          <p:cNvSpPr>
            <a:spLocks noGrp="1"/>
          </p:cNvSpPr>
          <p:nvPr>
            <p:ph type="sldNum" sz="quarter" idx="12"/>
          </p:nvPr>
        </p:nvSpPr>
        <p:spPr/>
        <p:txBody>
          <a:bodyPr/>
          <a:lstStyle>
            <a:lvl1pPr>
              <a:defRPr/>
            </a:lvl1pPr>
          </a:lstStyle>
          <a:p>
            <a:pPr>
              <a:defRPr/>
            </a:pPr>
            <a:fld id="{90793E13-5A60-4A96-B007-7E1509BABBA5}" type="slidenum">
              <a:rPr lang="en-US" altLang="en-US"/>
              <a:pPr>
                <a:defRPr/>
              </a:pPr>
              <a:t>‹#›</a:t>
            </a:fld>
            <a:endParaRPr lang="en-US" altLang="en-US"/>
          </a:p>
        </p:txBody>
      </p:sp>
    </p:spTree>
    <p:extLst>
      <p:ext uri="{BB962C8B-B14F-4D97-AF65-F5344CB8AC3E}">
        <p14:creationId xmlns:p14="http://schemas.microsoft.com/office/powerpoint/2010/main" val="80500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976F5B-113D-4641-9303-ACBCEFAB966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F381147F-DB8C-4F07-9EAA-CA308B326F6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C86B634D-BD1B-4FAF-8F42-FDC309DC2FE1}"/>
              </a:ext>
            </a:extLst>
          </p:cNvPr>
          <p:cNvSpPr>
            <a:spLocks noGrp="1"/>
          </p:cNvSpPr>
          <p:nvPr>
            <p:ph type="sldNum" sz="quarter" idx="12"/>
          </p:nvPr>
        </p:nvSpPr>
        <p:spPr>
          <a:xfrm>
            <a:off x="10875433" y="6421439"/>
            <a:ext cx="1016000" cy="365125"/>
          </a:xfrm>
        </p:spPr>
        <p:txBody>
          <a:bodyPr/>
          <a:lstStyle>
            <a:lvl1pPr>
              <a:defRPr/>
            </a:lvl1pPr>
          </a:lstStyle>
          <a:p>
            <a:pPr>
              <a:defRPr/>
            </a:pPr>
            <a:fld id="{BBE8DA7F-1898-41C7-93D8-F07C08B1ADD7}" type="slidenum">
              <a:rPr lang="en-US" altLang="en-US"/>
              <a:pPr>
                <a:defRPr/>
              </a:pPr>
              <a:t>‹#›</a:t>
            </a:fld>
            <a:endParaRPr lang="en-US" altLang="en-US"/>
          </a:p>
        </p:txBody>
      </p:sp>
    </p:spTree>
    <p:extLst>
      <p:ext uri="{BB962C8B-B14F-4D97-AF65-F5344CB8AC3E}">
        <p14:creationId xmlns:p14="http://schemas.microsoft.com/office/powerpoint/2010/main" val="2060476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Edit Master text styles</a:t>
            </a:r>
          </a:p>
        </p:txBody>
      </p:sp>
      <p:sp>
        <p:nvSpPr>
          <p:cNvPr id="5" name="Date Placeholder 9">
            <a:extLst>
              <a:ext uri="{FF2B5EF4-FFF2-40B4-BE49-F238E27FC236}">
                <a16:creationId xmlns:a16="http://schemas.microsoft.com/office/drawing/2014/main" id="{FFFD2F86-325F-4C3D-B9E1-C42111174A9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21">
            <a:extLst>
              <a:ext uri="{FF2B5EF4-FFF2-40B4-BE49-F238E27FC236}">
                <a16:creationId xmlns:a16="http://schemas.microsoft.com/office/drawing/2014/main" id="{9BC1AFDA-2B79-45BF-B658-9234F674C55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17">
            <a:extLst>
              <a:ext uri="{FF2B5EF4-FFF2-40B4-BE49-F238E27FC236}">
                <a16:creationId xmlns:a16="http://schemas.microsoft.com/office/drawing/2014/main" id="{0717D3FE-5B17-4212-857E-49D8057203E2}"/>
              </a:ext>
            </a:extLst>
          </p:cNvPr>
          <p:cNvSpPr>
            <a:spLocks noGrp="1"/>
          </p:cNvSpPr>
          <p:nvPr>
            <p:ph type="sldNum" sz="quarter" idx="12"/>
          </p:nvPr>
        </p:nvSpPr>
        <p:spPr/>
        <p:txBody>
          <a:bodyPr/>
          <a:lstStyle>
            <a:lvl1pPr>
              <a:defRPr/>
            </a:lvl1pPr>
          </a:lstStyle>
          <a:p>
            <a:pPr>
              <a:defRPr/>
            </a:pPr>
            <a:fld id="{9B8DE583-A8A3-449F-9241-9E6F043F0360}" type="slidenum">
              <a:rPr lang="en-US" altLang="en-US"/>
              <a:pPr>
                <a:defRPr/>
              </a:pPr>
              <a:t>‹#›</a:t>
            </a:fld>
            <a:endParaRPr lang="en-US" altLang="en-US"/>
          </a:p>
        </p:txBody>
      </p:sp>
    </p:spTree>
    <p:extLst>
      <p:ext uri="{BB962C8B-B14F-4D97-AF65-F5344CB8AC3E}">
        <p14:creationId xmlns:p14="http://schemas.microsoft.com/office/powerpoint/2010/main" val="370898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E9198E2B-03EB-4F0F-9BAC-F4E2D367DD7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C958072B-AA59-44C1-B628-1B36BAB0F8F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300449C0-E5EC-4785-99D4-929C92FBADEC}"/>
              </a:ext>
            </a:extLst>
          </p:cNvPr>
          <p:cNvSpPr>
            <a:spLocks noGrp="1"/>
          </p:cNvSpPr>
          <p:nvPr>
            <p:ph type="sldNum" sz="quarter" idx="12"/>
          </p:nvPr>
        </p:nvSpPr>
        <p:spPr/>
        <p:txBody>
          <a:bodyPr/>
          <a:lstStyle>
            <a:lvl1pPr>
              <a:defRPr/>
            </a:lvl1pPr>
          </a:lstStyle>
          <a:p>
            <a:pPr>
              <a:defRPr/>
            </a:pPr>
            <a:fld id="{D7DA7823-78AF-4006-898E-812A78F8AA9A}" type="slidenum">
              <a:rPr lang="en-US" altLang="en-US"/>
              <a:pPr>
                <a:defRPr/>
              </a:pPr>
              <a:t>‹#›</a:t>
            </a:fld>
            <a:endParaRPr lang="en-US" altLang="en-US"/>
          </a:p>
        </p:txBody>
      </p:sp>
    </p:spTree>
    <p:extLst>
      <p:ext uri="{BB962C8B-B14F-4D97-AF65-F5344CB8AC3E}">
        <p14:creationId xmlns:p14="http://schemas.microsoft.com/office/powerpoint/2010/main" val="1376643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8C799B2-6EDE-480D-967B-86DBC9D58B5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10D35556-28E6-46B1-9627-B348620BFCB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2517A756-240E-4DB9-A721-395CB5707224}"/>
              </a:ext>
            </a:extLst>
          </p:cNvPr>
          <p:cNvSpPr>
            <a:spLocks noGrp="1"/>
          </p:cNvSpPr>
          <p:nvPr>
            <p:ph type="sldNum" sz="quarter" idx="12"/>
          </p:nvPr>
        </p:nvSpPr>
        <p:spPr/>
        <p:txBody>
          <a:bodyPr/>
          <a:lstStyle>
            <a:lvl1pPr>
              <a:defRPr/>
            </a:lvl1pPr>
          </a:lstStyle>
          <a:p>
            <a:pPr>
              <a:defRPr/>
            </a:pPr>
            <a:fld id="{33BB008D-3BC5-4102-BC06-15183C62847E}" type="slidenum">
              <a:rPr lang="en-US" altLang="en-US"/>
              <a:pPr>
                <a:defRPr/>
              </a:pPr>
              <a:t>‹#›</a:t>
            </a:fld>
            <a:endParaRPr lang="en-US" altLang="en-US"/>
          </a:p>
        </p:txBody>
      </p:sp>
    </p:spTree>
    <p:extLst>
      <p:ext uri="{BB962C8B-B14F-4D97-AF65-F5344CB8AC3E}">
        <p14:creationId xmlns:p14="http://schemas.microsoft.com/office/powerpoint/2010/main" val="2411145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normAutofit/>
          </a:bodyPr>
          <a:lstStyle/>
          <a:p>
            <a:pPr lvl="0"/>
            <a:r>
              <a:rPr lang="en-US" noProof="0"/>
              <a:t>Click icon to add online image</a:t>
            </a:r>
          </a:p>
        </p:txBody>
      </p:sp>
      <p:sp>
        <p:nvSpPr>
          <p:cNvPr id="5" name="Date Placeholder 4">
            <a:extLst>
              <a:ext uri="{FF2B5EF4-FFF2-40B4-BE49-F238E27FC236}">
                <a16:creationId xmlns:a16="http://schemas.microsoft.com/office/drawing/2014/main" id="{3434C219-F916-42A6-88CF-F5BB6CF71638}"/>
              </a:ext>
            </a:extLst>
          </p:cNvPr>
          <p:cNvSpPr>
            <a:spLocks noGrp="1"/>
          </p:cNvSpPr>
          <p:nvPr>
            <p:ph type="dt" sz="half" idx="10"/>
          </p:nvPr>
        </p:nvSpPr>
        <p:spPr>
          <a:xfrm>
            <a:off x="914400" y="6248400"/>
            <a:ext cx="2540000" cy="457200"/>
          </a:xfr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4A1305B9-F8F3-4F87-88CA-AD84AD2E61FA}"/>
              </a:ext>
            </a:extLst>
          </p:cNvPr>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F51CCAC6-0E9E-4027-891B-4A8F5AD15E98}"/>
              </a:ext>
            </a:extLst>
          </p:cNvPr>
          <p:cNvSpPr>
            <a:spLocks noGrp="1"/>
          </p:cNvSpPr>
          <p:nvPr>
            <p:ph type="sldNum" sz="quarter" idx="12"/>
          </p:nvPr>
        </p:nvSpPr>
        <p:spPr>
          <a:xfrm>
            <a:off x="8737600" y="6248400"/>
            <a:ext cx="2540000" cy="457200"/>
          </a:xfrm>
        </p:spPr>
        <p:txBody>
          <a:bodyPr/>
          <a:lstStyle>
            <a:lvl1pPr>
              <a:defRPr/>
            </a:lvl1pPr>
          </a:lstStyle>
          <a:p>
            <a:pPr>
              <a:defRPr/>
            </a:pPr>
            <a:fld id="{A48575A3-7A26-4FDF-9A1F-F97F515A9E53}" type="slidenum">
              <a:rPr lang="en-US" altLang="en-US"/>
              <a:pPr>
                <a:defRPr/>
              </a:pPr>
              <a:t>‹#›</a:t>
            </a:fld>
            <a:endParaRPr lang="en-US" altLang="en-US"/>
          </a:p>
        </p:txBody>
      </p:sp>
    </p:spTree>
    <p:extLst>
      <p:ext uri="{BB962C8B-B14F-4D97-AF65-F5344CB8AC3E}">
        <p14:creationId xmlns:p14="http://schemas.microsoft.com/office/powerpoint/2010/main" val="3357564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v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4691D-19E4-4EAA-AE49-19C0FCD8D847}"/>
              </a:ext>
            </a:extLst>
          </p:cNvPr>
          <p:cNvSpPr/>
          <p:nvPr/>
        </p:nvSpPr>
        <p:spPr>
          <a:xfrm>
            <a:off x="0" y="5791200"/>
            <a:ext cx="12192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2" descr="EmoryHealthcare-rev.eps">
            <a:extLst>
              <a:ext uri="{FF2B5EF4-FFF2-40B4-BE49-F238E27FC236}">
                <a16:creationId xmlns:a16="http://schemas.microsoft.com/office/drawing/2014/main" id="{4C92DC46-74B3-4BC2-90C3-55E34589A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5943600"/>
            <a:ext cx="1981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extLst>
              <a:ext uri="{FF2B5EF4-FFF2-40B4-BE49-F238E27FC236}">
                <a16:creationId xmlns:a16="http://schemas.microsoft.com/office/drawing/2014/main" id="{4D2F537C-F775-4133-916D-42E463F1E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33" y="6227764"/>
            <a:ext cx="279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a:extLst>
              <a:ext uri="{FF2B5EF4-FFF2-40B4-BE49-F238E27FC236}">
                <a16:creationId xmlns:a16="http://schemas.microsoft.com/office/drawing/2014/main" id="{03E92681-EAA7-4791-8C2B-76CEDAF093A1}"/>
              </a:ext>
            </a:extLst>
          </p:cNvPr>
          <p:cNvSpPr txBox="1">
            <a:spLocks/>
          </p:cNvSpPr>
          <p:nvPr/>
        </p:nvSpPr>
        <p:spPr>
          <a:xfrm>
            <a:off x="933451" y="6175375"/>
            <a:ext cx="5803900" cy="312738"/>
          </a:xfrm>
          <a:prstGeom prst="rect">
            <a:avLst/>
          </a:prstGeom>
        </p:spPr>
        <p:txBody>
          <a:bodyPr>
            <a:normAutofit/>
          </a:bodyPr>
          <a:lstStyle>
            <a:lvl1pPr algn="l">
              <a:defRPr b="1" i="0" cap="all">
                <a:solidFill>
                  <a:srgbClr val="122A5D"/>
                </a:solidFill>
                <a:latin typeface="Century Gothic"/>
                <a:cs typeface="Century Gothic"/>
              </a:defRPr>
            </a:lvl1pPr>
          </a:lstStyle>
          <a:p>
            <a:pPr>
              <a:spcAft>
                <a:spcPts val="1200"/>
              </a:spcAft>
              <a:defRPr/>
            </a:pPr>
            <a:r>
              <a:rPr lang="en-US" sz="1100" b="0" cap="none">
                <a:solidFill>
                  <a:schemeClr val="bg1"/>
                </a:solidFill>
              </a:rPr>
              <a:t>emoryhealthcare.org</a:t>
            </a:r>
          </a:p>
        </p:txBody>
      </p:sp>
      <p:sp>
        <p:nvSpPr>
          <p:cNvPr id="10" name="Rectangle 9">
            <a:extLst>
              <a:ext uri="{FF2B5EF4-FFF2-40B4-BE49-F238E27FC236}">
                <a16:creationId xmlns:a16="http://schemas.microsoft.com/office/drawing/2014/main" id="{F95C2A15-F32C-4C18-814C-027D9AA0CA4C}"/>
              </a:ext>
            </a:extLst>
          </p:cNvPr>
          <p:cNvSpPr/>
          <p:nvPr/>
        </p:nvSpPr>
        <p:spPr>
          <a:xfrm>
            <a:off x="0" y="5791200"/>
            <a:ext cx="12192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 name="Picture 18" descr="EmoryHealthcare-rev.eps">
            <a:extLst>
              <a:ext uri="{FF2B5EF4-FFF2-40B4-BE49-F238E27FC236}">
                <a16:creationId xmlns:a16="http://schemas.microsoft.com/office/drawing/2014/main" id="{3804B2B1-018C-4740-98E0-28BA1B3B6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5943600"/>
            <a:ext cx="1981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extLst>
              <a:ext uri="{FF2B5EF4-FFF2-40B4-BE49-F238E27FC236}">
                <a16:creationId xmlns:a16="http://schemas.microsoft.com/office/drawing/2014/main" id="{D9B2A34F-2A8B-4C99-95A9-24E99D278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33" y="6227764"/>
            <a:ext cx="279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Placeholder 1">
            <a:extLst>
              <a:ext uri="{FF2B5EF4-FFF2-40B4-BE49-F238E27FC236}">
                <a16:creationId xmlns:a16="http://schemas.microsoft.com/office/drawing/2014/main" id="{9ACFC8AB-3938-4347-984E-E634CB181433}"/>
              </a:ext>
            </a:extLst>
          </p:cNvPr>
          <p:cNvSpPr txBox="1">
            <a:spLocks/>
          </p:cNvSpPr>
          <p:nvPr/>
        </p:nvSpPr>
        <p:spPr>
          <a:xfrm>
            <a:off x="933451" y="6175375"/>
            <a:ext cx="5803900" cy="312738"/>
          </a:xfrm>
          <a:prstGeom prst="rect">
            <a:avLst/>
          </a:prstGeom>
        </p:spPr>
        <p:txBody>
          <a:bodyPr>
            <a:normAutofit/>
          </a:bodyPr>
          <a:lstStyle>
            <a:lvl1pPr algn="l">
              <a:defRPr b="1" i="0" cap="all">
                <a:solidFill>
                  <a:srgbClr val="122A5D"/>
                </a:solidFill>
                <a:latin typeface="Century Gothic"/>
                <a:cs typeface="Century Gothic"/>
              </a:defRPr>
            </a:lvl1pPr>
          </a:lstStyle>
          <a:p>
            <a:pPr>
              <a:spcAft>
                <a:spcPts val="1200"/>
              </a:spcAft>
              <a:defRPr/>
            </a:pPr>
            <a:r>
              <a:rPr lang="en-US" sz="1100" b="0" cap="none">
                <a:solidFill>
                  <a:schemeClr val="bg1"/>
                </a:solidFill>
              </a:rPr>
              <a:t>emoryhealthcare.org</a:t>
            </a:r>
          </a:p>
        </p:txBody>
      </p:sp>
      <p:sp>
        <p:nvSpPr>
          <p:cNvPr id="6" name="Title 5"/>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0"/>
          </p:nvPr>
        </p:nvSpPr>
        <p:spPr>
          <a:xfrm>
            <a:off x="651933" y="1600200"/>
            <a:ext cx="10930467" cy="381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9819BBFF-E786-4DB2-A547-42183854B533}"/>
              </a:ext>
            </a:extLst>
          </p:cNvPr>
          <p:cNvSpPr>
            <a:spLocks noGrp="1"/>
          </p:cNvSpPr>
          <p:nvPr>
            <p:ph type="sldNum" sz="quarter" idx="11"/>
          </p:nvPr>
        </p:nvSpPr>
        <p:spPr>
          <a:xfrm>
            <a:off x="541867" y="6356351"/>
            <a:ext cx="2844800" cy="365125"/>
          </a:xfrm>
        </p:spPr>
        <p:txBody>
          <a:bodyPr lIns="91440" tIns="45720" rIns="91440" bIns="45720" rtlCol="0" anchor="ctr"/>
          <a:lstStyle>
            <a:lvl1pPr algn="l">
              <a:defRPr sz="1200">
                <a:solidFill>
                  <a:srgbClr val="FFFFFF"/>
                </a:solidFill>
              </a:defRPr>
            </a:lvl1pPr>
          </a:lstStyle>
          <a:p>
            <a:pPr>
              <a:defRPr/>
            </a:pPr>
            <a:fld id="{A3EF16D1-9C43-4A59-9445-6A3DB11DC34A}" type="slidenum">
              <a:rPr lang="en-US" altLang="en-US"/>
              <a:pPr>
                <a:defRPr/>
              </a:pPr>
              <a:t>‹#›</a:t>
            </a:fld>
            <a:endParaRPr lang="en-US" altLang="en-US"/>
          </a:p>
        </p:txBody>
      </p:sp>
    </p:spTree>
    <p:extLst>
      <p:ext uri="{BB962C8B-B14F-4D97-AF65-F5344CB8AC3E}">
        <p14:creationId xmlns:p14="http://schemas.microsoft.com/office/powerpoint/2010/main" val="3539487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v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523121-1415-45AD-A45C-B390DC403F4B}"/>
              </a:ext>
            </a:extLst>
          </p:cNvPr>
          <p:cNvSpPr/>
          <p:nvPr/>
        </p:nvSpPr>
        <p:spPr>
          <a:xfrm>
            <a:off x="0" y="5791200"/>
            <a:ext cx="12192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2" descr="EmoryHealthcare-rev.eps">
            <a:extLst>
              <a:ext uri="{FF2B5EF4-FFF2-40B4-BE49-F238E27FC236}">
                <a16:creationId xmlns:a16="http://schemas.microsoft.com/office/drawing/2014/main" id="{212F2A97-4B28-4472-BCF0-F0CC760A0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5943600"/>
            <a:ext cx="1981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extLst>
              <a:ext uri="{FF2B5EF4-FFF2-40B4-BE49-F238E27FC236}">
                <a16:creationId xmlns:a16="http://schemas.microsoft.com/office/drawing/2014/main" id="{5EF9CF8A-2259-4928-A7F8-DB5ED4B52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33" y="6227764"/>
            <a:ext cx="279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a:extLst>
              <a:ext uri="{FF2B5EF4-FFF2-40B4-BE49-F238E27FC236}">
                <a16:creationId xmlns:a16="http://schemas.microsoft.com/office/drawing/2014/main" id="{2FFAD2D9-0E89-415C-A014-5A06CA337FF8}"/>
              </a:ext>
            </a:extLst>
          </p:cNvPr>
          <p:cNvSpPr txBox="1">
            <a:spLocks/>
          </p:cNvSpPr>
          <p:nvPr/>
        </p:nvSpPr>
        <p:spPr>
          <a:xfrm>
            <a:off x="933451" y="6175375"/>
            <a:ext cx="5803900" cy="312738"/>
          </a:xfrm>
          <a:prstGeom prst="rect">
            <a:avLst/>
          </a:prstGeom>
        </p:spPr>
        <p:txBody>
          <a:bodyPr>
            <a:normAutofit/>
          </a:bodyPr>
          <a:lstStyle>
            <a:lvl1pPr algn="l">
              <a:defRPr b="1" i="0" cap="all">
                <a:solidFill>
                  <a:srgbClr val="122A5D"/>
                </a:solidFill>
                <a:latin typeface="Century Gothic"/>
                <a:cs typeface="Century Gothic"/>
              </a:defRPr>
            </a:lvl1pPr>
          </a:lstStyle>
          <a:p>
            <a:pPr>
              <a:spcAft>
                <a:spcPts val="1200"/>
              </a:spcAft>
              <a:defRPr/>
            </a:pPr>
            <a:r>
              <a:rPr lang="en-US" sz="1100" b="0" cap="none">
                <a:solidFill>
                  <a:schemeClr val="bg1"/>
                </a:solidFill>
              </a:rPr>
              <a:t>emoryhealthcare.org</a:t>
            </a:r>
          </a:p>
        </p:txBody>
      </p:sp>
      <p:sp>
        <p:nvSpPr>
          <p:cNvPr id="6" name="Title 5"/>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0"/>
          </p:nvPr>
        </p:nvSpPr>
        <p:spPr>
          <a:xfrm>
            <a:off x="651933" y="1600200"/>
            <a:ext cx="10930467" cy="381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F21D1E3C-FA88-4BB2-882C-1AD85B7F540A}"/>
              </a:ext>
            </a:extLst>
          </p:cNvPr>
          <p:cNvSpPr>
            <a:spLocks noGrp="1"/>
          </p:cNvSpPr>
          <p:nvPr>
            <p:ph type="sldNum" sz="quarter" idx="11"/>
          </p:nvPr>
        </p:nvSpPr>
        <p:spPr>
          <a:xfrm>
            <a:off x="541867" y="6356351"/>
            <a:ext cx="2844800" cy="365125"/>
          </a:xfrm>
        </p:spPr>
        <p:txBody>
          <a:bodyPr lIns="91440" tIns="45720" rIns="91440" bIns="45720" rtlCol="0" anchor="ctr"/>
          <a:lstStyle>
            <a:lvl1pPr algn="l">
              <a:defRPr sz="1200">
                <a:solidFill>
                  <a:srgbClr val="FFFFFF"/>
                </a:solidFill>
              </a:defRPr>
            </a:lvl1pPr>
          </a:lstStyle>
          <a:p>
            <a:pPr>
              <a:defRPr/>
            </a:pPr>
            <a:fld id="{C138E443-1A3C-4386-85B9-28891B44CD5E}" type="slidenum">
              <a:rPr lang="en-US" altLang="en-US"/>
              <a:pPr>
                <a:defRPr/>
              </a:pPr>
              <a:t>‹#›</a:t>
            </a:fld>
            <a:endParaRPr lang="en-US" altLang="en-US"/>
          </a:p>
        </p:txBody>
      </p:sp>
    </p:spTree>
    <p:extLst>
      <p:ext uri="{BB962C8B-B14F-4D97-AF65-F5344CB8AC3E}">
        <p14:creationId xmlns:p14="http://schemas.microsoft.com/office/powerpoint/2010/main" val="42156452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a:solidFill>
                  <a:schemeClr val="tx2"/>
                </a:solidFill>
                <a:latin typeface="+mj-lt"/>
                <a:ea typeface="Calibri" panose="020F0502020204030204" pitchFamily="34" charset="0"/>
                <a:cs typeface="Times New Roman" panose="02020603050405020304" pitchFamily="18" charset="0"/>
              </a:rPr>
              <a:t> </a:t>
            </a:r>
            <a:r>
              <a:rPr lang="en-US" sz="9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247757165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r>
              <a:rPr lang="en-US"/>
              <a:t>Tenth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9361811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Eighth level</a:t>
            </a:r>
          </a:p>
          <a:p>
            <a:pPr lvl="7"/>
            <a:r>
              <a:rPr lang="en-US"/>
              <a:t>Ninth level</a:t>
            </a:r>
          </a:p>
          <a:p>
            <a:pPr lvl="7"/>
            <a:r>
              <a:rPr 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38709316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74789937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Arial" panose="020B0604020202020204" pitchFamily="34"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Eighth level</a:t>
            </a:r>
          </a:p>
          <a:p>
            <a:pPr lvl="7"/>
            <a:r>
              <a:rPr lang="en-US"/>
              <a:t>Ninth level</a:t>
            </a:r>
          </a:p>
          <a:p>
            <a:pPr lvl="7"/>
            <a:r>
              <a:rPr 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65296982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64636993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8970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975921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a:solidFill>
                  <a:schemeClr val="tx2"/>
                </a:solidFill>
                <a:latin typeface="+mj-lt"/>
              </a:rPr>
              <a:t>For more information, contact CDC</a:t>
            </a:r>
            <a:br>
              <a:rPr lang="en-US" sz="1600">
                <a:solidFill>
                  <a:schemeClr val="tx2"/>
                </a:solidFill>
                <a:latin typeface="+mj-lt"/>
              </a:rPr>
            </a:br>
            <a:r>
              <a:rPr lang="en-US" sz="1600">
                <a:solidFill>
                  <a:schemeClr val="tx2"/>
                </a:solidFill>
                <a:latin typeface="+mj-lt"/>
              </a:rPr>
              <a:t>1-800-CDC-INFO (232-4636)</a:t>
            </a:r>
            <a:br>
              <a:rPr lang="en-US" sz="1600">
                <a:solidFill>
                  <a:schemeClr val="tx2"/>
                </a:solidFill>
                <a:latin typeface="+mj-lt"/>
              </a:rPr>
            </a:br>
            <a:r>
              <a:rPr lang="en-US" sz="1600">
                <a:solidFill>
                  <a:schemeClr val="tx2"/>
                </a:solidFill>
                <a:latin typeface="+mj-lt"/>
              </a:rPr>
              <a:t>TTY:  1-888-232-6348    </a:t>
            </a:r>
            <a:r>
              <a:rPr lang="en-US" sz="1600">
                <a:solidFill>
                  <a:schemeClr val="tx2"/>
                </a:solidFill>
                <a:latin typeface="+mj-lt"/>
                <a:hlinkClick r:id="rId3"/>
              </a:rPr>
              <a:t>www.cdc.gov</a:t>
            </a:r>
            <a:endParaRPr lang="en-US" sz="1600">
              <a:solidFill>
                <a:schemeClr val="tx2"/>
              </a:solidFill>
              <a:latin typeface="+mj-lt"/>
            </a:endParaRPr>
          </a:p>
          <a:p>
            <a:r>
              <a:rPr lang="en-US" sz="1600">
                <a:solidFill>
                  <a:schemeClr val="tx2"/>
                </a:solidFill>
                <a:latin typeface="+mj-lt"/>
              </a:rPr>
              <a:t/>
            </a:r>
            <a:br>
              <a:rPr lang="en-US" sz="1600">
                <a:solidFill>
                  <a:schemeClr val="tx2"/>
                </a:solidFill>
                <a:latin typeface="+mj-lt"/>
              </a:rPr>
            </a:br>
            <a:r>
              <a:rPr lang="en-US" sz="120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a:solidFill>
                <a:schemeClr val="tx2"/>
              </a:solidFill>
              <a:latin typeface="+mj-lt"/>
            </a:endParaRPr>
          </a:p>
          <a:p>
            <a:r>
              <a:rPr lang="en-US" sz="1200" kern="12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a:solidFill>
                  <a:schemeClr val="tx2"/>
                </a:solidFill>
                <a:latin typeface="+mj-lt"/>
                <a:ea typeface="Calibri" panose="020F0502020204030204" pitchFamily="34" charset="0"/>
                <a:cs typeface="Times New Roman" panose="02020603050405020304" pitchFamily="18" charset="0"/>
              </a:rPr>
              <a:t> </a:t>
            </a:r>
            <a:r>
              <a:rPr lang="en-US" sz="1200" kern="12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a:t>Click to edit Master text styles</a:t>
            </a:r>
          </a:p>
        </p:txBody>
      </p:sp>
    </p:spTree>
    <p:extLst>
      <p:ext uri="{BB962C8B-B14F-4D97-AF65-F5344CB8AC3E}">
        <p14:creationId xmlns:p14="http://schemas.microsoft.com/office/powerpoint/2010/main" val="201918908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667">
                <a:solidFill>
                  <a:schemeClr val="accent4">
                    <a:lumMod val="75000"/>
                  </a:schemeClr>
                </a:solidFill>
              </a:defRPr>
            </a:lvl1pPr>
            <a:lvl2pPr>
              <a:buClr>
                <a:srgbClr val="B2A97E"/>
              </a:buClr>
              <a:defRPr sz="2667">
                <a:solidFill>
                  <a:schemeClr val="accent4">
                    <a:lumMod val="75000"/>
                  </a:schemeClr>
                </a:solidFill>
              </a:defRPr>
            </a:lvl2pPr>
            <a:lvl3pPr>
              <a:buClr>
                <a:srgbClr val="594F4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202136415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3"/>
          <p:cNvSpPr>
            <a:spLocks noGrp="1"/>
          </p:cNvSpPr>
          <p:nvPr>
            <p:ph sz="quarter" idx="14"/>
          </p:nvPr>
        </p:nvSpPr>
        <p:spPr>
          <a:xfrm>
            <a:off x="609600" y="1554163"/>
            <a:ext cx="10972800" cy="4621212"/>
          </a:xfrm>
        </p:spPr>
        <p:txBody>
          <a:bodyPr/>
          <a:lstStyle>
            <a:lvl1pPr marL="243834" indent="-243834">
              <a:buFont typeface="Arial" panose="020B0604020202020204" pitchFamily="34" charset="0"/>
              <a:buChar cha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427715472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10551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a:solidFill>
                  <a:schemeClr val="tx2"/>
                </a:solidFill>
                <a:latin typeface="+mj-lt"/>
                <a:ea typeface="Calibri" panose="020F0502020204030204" pitchFamily="34" charset="0"/>
                <a:cs typeface="Times New Roman" panose="02020603050405020304" pitchFamily="18" charset="0"/>
              </a:rPr>
              <a:t> </a:t>
            </a:r>
            <a:r>
              <a:rPr lang="en-US" sz="9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246573841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86571338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05919167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83761258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Eighth level</a:t>
            </a:r>
          </a:p>
          <a:p>
            <a:pPr lvl="7"/>
            <a:r>
              <a:rPr lang="en-US"/>
              <a:t>Ninth level</a:t>
            </a:r>
          </a:p>
          <a:p>
            <a:pPr lvl="7"/>
            <a:r>
              <a:rPr 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12774516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53345380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94687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4359979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a:solidFill>
                  <a:schemeClr val="tx2"/>
                </a:solidFill>
                <a:latin typeface="+mj-lt"/>
              </a:rPr>
              <a:t>For more information, contact CDC</a:t>
            </a:r>
            <a:br>
              <a:rPr lang="en-US" sz="1600">
                <a:solidFill>
                  <a:schemeClr val="tx2"/>
                </a:solidFill>
                <a:latin typeface="+mj-lt"/>
              </a:rPr>
            </a:br>
            <a:r>
              <a:rPr lang="en-US" sz="1600">
                <a:solidFill>
                  <a:schemeClr val="tx2"/>
                </a:solidFill>
                <a:latin typeface="+mj-lt"/>
              </a:rPr>
              <a:t>1-800-CDC-INFO (232-4636)</a:t>
            </a:r>
            <a:br>
              <a:rPr lang="en-US" sz="1600">
                <a:solidFill>
                  <a:schemeClr val="tx2"/>
                </a:solidFill>
                <a:latin typeface="+mj-lt"/>
              </a:rPr>
            </a:br>
            <a:r>
              <a:rPr lang="en-US" sz="1600">
                <a:solidFill>
                  <a:schemeClr val="tx2"/>
                </a:solidFill>
                <a:latin typeface="+mj-lt"/>
              </a:rPr>
              <a:t>TTY:  1-888-232-6348    </a:t>
            </a:r>
            <a:r>
              <a:rPr lang="en-US" sz="1600">
                <a:solidFill>
                  <a:schemeClr val="tx2"/>
                </a:solidFill>
                <a:latin typeface="+mj-lt"/>
                <a:hlinkClick r:id="rId3"/>
              </a:rPr>
              <a:t>www.cdc.gov</a:t>
            </a:r>
            <a:endParaRPr lang="en-US" sz="1600">
              <a:solidFill>
                <a:schemeClr val="tx2"/>
              </a:solidFill>
              <a:latin typeface="+mj-lt"/>
            </a:endParaRPr>
          </a:p>
          <a:p>
            <a:r>
              <a:rPr lang="en-US" sz="1600">
                <a:solidFill>
                  <a:schemeClr val="tx2"/>
                </a:solidFill>
                <a:latin typeface="+mj-lt"/>
              </a:rPr>
              <a:t/>
            </a:r>
            <a:br>
              <a:rPr lang="en-US" sz="1600">
                <a:solidFill>
                  <a:schemeClr val="tx2"/>
                </a:solidFill>
                <a:latin typeface="+mj-lt"/>
              </a:rPr>
            </a:br>
            <a:r>
              <a:rPr lang="en-US" sz="120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a:solidFill>
                <a:schemeClr val="tx2"/>
              </a:solidFill>
              <a:latin typeface="+mj-lt"/>
            </a:endParaRPr>
          </a:p>
          <a:p>
            <a:r>
              <a:rPr lang="en-US" sz="1200" kern="12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a:solidFill>
                  <a:schemeClr val="tx2"/>
                </a:solidFill>
                <a:latin typeface="+mj-lt"/>
                <a:ea typeface="Calibri" panose="020F0502020204030204" pitchFamily="34" charset="0"/>
                <a:cs typeface="Times New Roman" panose="02020603050405020304" pitchFamily="18" charset="0"/>
              </a:rPr>
              <a:t> </a:t>
            </a:r>
            <a:r>
              <a:rPr lang="en-US" sz="1200" kern="12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a:t>Click to edit Master text styles</a:t>
            </a:r>
          </a:p>
        </p:txBody>
      </p:sp>
    </p:spTree>
    <p:extLst>
      <p:ext uri="{BB962C8B-B14F-4D97-AF65-F5344CB8AC3E}">
        <p14:creationId xmlns:p14="http://schemas.microsoft.com/office/powerpoint/2010/main" val="329764473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6983367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190"/>
          <a:stretch/>
        </p:blipFill>
        <p:spPr>
          <a:xfrm>
            <a:off x="0" y="1779"/>
            <a:ext cx="12192000" cy="120883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8B9B92"/>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8B9B9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384850668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400" b="1" baseline="0">
                <a:solidFill>
                  <a:schemeClr val="accent4">
                    <a:lumMod val="50000"/>
                  </a:schemeClr>
                </a:solidFill>
                <a:effectLst/>
                <a:latin typeface="Calibri" pitchFamily="34" charset="0"/>
              </a:defRPr>
            </a:lvl1pPr>
          </a:lstStyle>
          <a:p>
            <a:r>
              <a:rPr lang="en-US"/>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400">
                <a:solidFill>
                  <a:schemeClr val="accent4">
                    <a:lumMod val="50000"/>
                  </a:schemeClr>
                </a:solidFill>
              </a:defRPr>
            </a:lvl1pPr>
            <a:lvl2pPr>
              <a:buClr>
                <a:srgbClr val="B2A97E"/>
              </a:buClr>
              <a:defRPr sz="2400">
                <a:solidFill>
                  <a:schemeClr val="accent4">
                    <a:lumMod val="50000"/>
                  </a:schemeClr>
                </a:solidFill>
              </a:defRPr>
            </a:lvl2pPr>
            <a:lvl3pPr>
              <a:buClr>
                <a:srgbClr val="594F40"/>
              </a:buClr>
              <a:defRPr sz="2400">
                <a:solidFill>
                  <a:schemeClr val="accent4">
                    <a:lumMod val="50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11582400" y="6401181"/>
            <a:ext cx="600635" cy="369332"/>
          </a:xfrm>
          <a:prstGeom prst="rect">
            <a:avLst/>
          </a:prstGeom>
          <a:noFill/>
        </p:spPr>
        <p:txBody>
          <a:bodyPr wrap="square" rtlCol="0">
            <a:spAutoFit/>
          </a:bodyPr>
          <a:lstStyle/>
          <a:p>
            <a:fld id="{F6041F50-0364-4BD4-B150-BDB238B3C35C}" type="slidenum">
              <a:rPr lang="en-US" smtClean="0">
                <a:solidFill>
                  <a:schemeClr val="accent4">
                    <a:lumMod val="50000"/>
                  </a:schemeClr>
                </a:solidFill>
                <a:latin typeface="Calibri" panose="020F0502020204030204" pitchFamily="34" charset="0"/>
              </a:rPr>
              <a:t>‹#›</a:t>
            </a:fld>
            <a:endParaRPr lang="en-US">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57270372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375207"/>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0" y="6684935"/>
            <a:ext cx="12192000" cy="183396"/>
          </a:xfrm>
          <a:prstGeom prst="rect">
            <a:avLst/>
          </a:prstGeom>
        </p:spPr>
      </p:pic>
    </p:spTree>
    <p:extLst>
      <p:ext uri="{BB962C8B-B14F-4D97-AF65-F5344CB8AC3E}">
        <p14:creationId xmlns:p14="http://schemas.microsoft.com/office/powerpoint/2010/main" val="44498292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9442947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190"/>
          <a:stretch/>
        </p:blipFill>
        <p:spPr>
          <a:xfrm>
            <a:off x="0" y="1779"/>
            <a:ext cx="12192000" cy="120883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8B9B92"/>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8B9B9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367586962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6683027"/>
            <a:ext cx="12192000" cy="174973"/>
          </a:xfrm>
          <a:prstGeom prst="rect">
            <a:avLst/>
          </a:prstGeom>
        </p:spPr>
      </p:pic>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667">
                <a:solidFill>
                  <a:schemeClr val="accent4">
                    <a:lumMod val="75000"/>
                  </a:schemeClr>
                </a:solidFill>
              </a:defRPr>
            </a:lvl1pPr>
            <a:lvl2pPr>
              <a:buClr>
                <a:srgbClr val="B2A97E"/>
              </a:buClr>
              <a:defRPr sz="2667">
                <a:solidFill>
                  <a:schemeClr val="accent4">
                    <a:lumMod val="75000"/>
                  </a:schemeClr>
                </a:solidFill>
              </a:defRPr>
            </a:lvl2pPr>
            <a:lvl3pPr>
              <a:buClr>
                <a:srgbClr val="594F4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9512910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0" y="6684935"/>
            <a:ext cx="12192000" cy="183396"/>
          </a:xfrm>
          <a:prstGeom prst="rect">
            <a:avLst/>
          </a:prstGeom>
        </p:spPr>
      </p:pic>
    </p:spTree>
    <p:extLst>
      <p:ext uri="{BB962C8B-B14F-4D97-AF65-F5344CB8AC3E}">
        <p14:creationId xmlns:p14="http://schemas.microsoft.com/office/powerpoint/2010/main" val="146227441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751469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947544" y="1288496"/>
            <a:ext cx="4913032" cy="4634459"/>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419100" y="0"/>
            <a:ext cx="11772901"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96687" y="12129"/>
            <a:ext cx="11495315"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96687" y="1368341"/>
            <a:ext cx="10156192"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16740" y="2520846"/>
            <a:ext cx="10156192"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6"/>
            <a:ext cx="5575883" cy="502766"/>
          </a:xfrm>
          <a:prstGeom prst="rect">
            <a:avLst/>
          </a:prstGeom>
          <a:solidFill>
            <a:srgbClr val="FBAB18"/>
          </a:solidFill>
        </p:spPr>
        <p:txBody>
          <a:bodyPr wrap="square" rtlCol="0">
            <a:spAutoFit/>
          </a:bodyPr>
          <a:lstStyle/>
          <a:p>
            <a:pPr marL="380990" marR="0" lvl="0" indent="0" algn="l" defTabSz="1219170" rtl="0" eaLnBrk="0" fontAlgn="base" latinLnBrk="0" hangingPunct="0">
              <a:lnSpc>
                <a:spcPct val="100000"/>
              </a:lnSpc>
              <a:spcBef>
                <a:spcPct val="0"/>
              </a:spcBef>
              <a:spcAft>
                <a:spcPct val="0"/>
              </a:spcAft>
              <a:buClrTx/>
              <a:buSzTx/>
              <a:buFontTx/>
              <a:buNone/>
              <a:tabLst/>
              <a:defRPr/>
            </a:pPr>
            <a:r>
              <a:rPr lang="en-US" sz="2667"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1" y="2"/>
            <a:ext cx="356209" cy="1194093"/>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54131206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914401" y="12129"/>
            <a:ext cx="11277600"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914402" y="1415968"/>
            <a:ext cx="9938477"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914401" y="2520846"/>
            <a:ext cx="9858531"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5996515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6001464"/>
            <a:ext cx="1158819" cy="664349"/>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55523435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00207426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004876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46406775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04608533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56501067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297461403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7112341" y="234188"/>
            <a:ext cx="4913032" cy="4634459"/>
          </a:xfrm>
          <a:prstGeom prst="rect">
            <a:avLst/>
          </a:prstGeom>
        </p:spPr>
      </p:pic>
    </p:spTree>
    <p:extLst>
      <p:ext uri="{BB962C8B-B14F-4D97-AF65-F5344CB8AC3E}">
        <p14:creationId xmlns:p14="http://schemas.microsoft.com/office/powerpoint/2010/main" val="371184474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3391760"/>
          </a:xfrm>
          <a:prstGeom prst="rect">
            <a:avLst/>
          </a:prstGeom>
        </p:spPr>
      </p:pic>
    </p:spTree>
    <p:extLst>
      <p:ext uri="{BB962C8B-B14F-4D97-AF65-F5344CB8AC3E}">
        <p14:creationId xmlns:p14="http://schemas.microsoft.com/office/powerpoint/2010/main" val="39216317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a:solidFill>
                  <a:schemeClr val="tx2"/>
                </a:solidFill>
                <a:latin typeface="+mj-lt"/>
                <a:ea typeface="Calibri" panose="020F0502020204030204" pitchFamily="34" charset="0"/>
                <a:cs typeface="Times New Roman" panose="02020603050405020304" pitchFamily="18" charset="0"/>
              </a:rPr>
              <a:t> </a:t>
            </a:r>
            <a:r>
              <a:rPr lang="en-US" sz="9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49090151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373975290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05076892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Eighth level</a:t>
            </a:r>
          </a:p>
          <a:p>
            <a:pPr lvl="7"/>
            <a:r>
              <a:rPr lang="en-US"/>
              <a:t>Ninth level</a:t>
            </a:r>
          </a:p>
          <a:p>
            <a:pPr lvl="7"/>
            <a:r>
              <a:rPr 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2200091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a:solidFill>
                  <a:schemeClr val="tx2"/>
                </a:solidFill>
                <a:latin typeface="+mj-lt"/>
              </a:rPr>
              <a:t>For more information, contact CDC</a:t>
            </a:r>
            <a:br>
              <a:rPr lang="en-US" sz="1600">
                <a:solidFill>
                  <a:schemeClr val="tx2"/>
                </a:solidFill>
                <a:latin typeface="+mj-lt"/>
              </a:rPr>
            </a:br>
            <a:r>
              <a:rPr lang="en-US" sz="1600">
                <a:solidFill>
                  <a:schemeClr val="tx2"/>
                </a:solidFill>
                <a:latin typeface="+mj-lt"/>
              </a:rPr>
              <a:t>1-800-CDC-INFO (232-4636)</a:t>
            </a:r>
            <a:br>
              <a:rPr lang="en-US" sz="1600">
                <a:solidFill>
                  <a:schemeClr val="tx2"/>
                </a:solidFill>
                <a:latin typeface="+mj-lt"/>
              </a:rPr>
            </a:br>
            <a:r>
              <a:rPr lang="en-US" sz="1600">
                <a:solidFill>
                  <a:schemeClr val="tx2"/>
                </a:solidFill>
                <a:latin typeface="+mj-lt"/>
              </a:rPr>
              <a:t>TTY:  1-888-232-6348    </a:t>
            </a:r>
            <a:r>
              <a:rPr lang="en-US" sz="1600">
                <a:solidFill>
                  <a:schemeClr val="tx2"/>
                </a:solidFill>
                <a:latin typeface="+mj-lt"/>
                <a:hlinkClick r:id="rId3"/>
              </a:rPr>
              <a:t>www.cdc.gov</a:t>
            </a:r>
            <a:endParaRPr lang="en-US" sz="1600">
              <a:solidFill>
                <a:schemeClr val="tx2"/>
              </a:solidFill>
              <a:latin typeface="+mj-lt"/>
            </a:endParaRPr>
          </a:p>
          <a:p>
            <a:r>
              <a:rPr lang="en-US" sz="1600">
                <a:solidFill>
                  <a:schemeClr val="tx2"/>
                </a:solidFill>
                <a:latin typeface="+mj-lt"/>
              </a:rPr>
              <a:t/>
            </a:r>
            <a:br>
              <a:rPr lang="en-US" sz="1600">
                <a:solidFill>
                  <a:schemeClr val="tx2"/>
                </a:solidFill>
                <a:latin typeface="+mj-lt"/>
              </a:rPr>
            </a:br>
            <a:r>
              <a:rPr lang="en-US" sz="120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a:solidFill>
                <a:schemeClr val="tx2"/>
              </a:solidFill>
              <a:latin typeface="+mj-lt"/>
            </a:endParaRPr>
          </a:p>
          <a:p>
            <a:r>
              <a:rPr lang="en-US" sz="1200" kern="12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a:solidFill>
                  <a:schemeClr val="tx2"/>
                </a:solidFill>
                <a:latin typeface="+mj-lt"/>
                <a:ea typeface="Calibri" panose="020F0502020204030204" pitchFamily="34" charset="0"/>
                <a:cs typeface="Times New Roman" panose="02020603050405020304" pitchFamily="18" charset="0"/>
              </a:rPr>
              <a:t> </a:t>
            </a:r>
            <a:r>
              <a:rPr lang="en-US" sz="1200" kern="12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a:t>Click to edit Master text styles</a:t>
            </a:r>
          </a:p>
        </p:txBody>
      </p:sp>
    </p:spTree>
    <p:extLst>
      <p:ext uri="{BB962C8B-B14F-4D97-AF65-F5344CB8AC3E}">
        <p14:creationId xmlns:p14="http://schemas.microsoft.com/office/powerpoint/2010/main" val="273380619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388054088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69238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2806924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a:solidFill>
                  <a:schemeClr val="tx2"/>
                </a:solidFill>
                <a:latin typeface="+mj-lt"/>
              </a:rPr>
              <a:t>For more information, contact CDC</a:t>
            </a:r>
            <a:br>
              <a:rPr lang="en-US" sz="1600">
                <a:solidFill>
                  <a:schemeClr val="tx2"/>
                </a:solidFill>
                <a:latin typeface="+mj-lt"/>
              </a:rPr>
            </a:br>
            <a:r>
              <a:rPr lang="en-US" sz="1600">
                <a:solidFill>
                  <a:schemeClr val="tx2"/>
                </a:solidFill>
                <a:latin typeface="+mj-lt"/>
              </a:rPr>
              <a:t>1-800-CDC-INFO (232-4636)</a:t>
            </a:r>
            <a:br>
              <a:rPr lang="en-US" sz="1600">
                <a:solidFill>
                  <a:schemeClr val="tx2"/>
                </a:solidFill>
                <a:latin typeface="+mj-lt"/>
              </a:rPr>
            </a:br>
            <a:r>
              <a:rPr lang="en-US" sz="1600">
                <a:solidFill>
                  <a:schemeClr val="tx2"/>
                </a:solidFill>
                <a:latin typeface="+mj-lt"/>
              </a:rPr>
              <a:t>TTY:  1-888-232-6348    </a:t>
            </a:r>
            <a:r>
              <a:rPr lang="en-US" sz="1600">
                <a:solidFill>
                  <a:schemeClr val="tx2"/>
                </a:solidFill>
                <a:latin typeface="+mj-lt"/>
                <a:hlinkClick r:id="rId3"/>
              </a:rPr>
              <a:t>www.cdc.gov</a:t>
            </a:r>
            <a:endParaRPr lang="en-US" sz="1600">
              <a:solidFill>
                <a:schemeClr val="tx2"/>
              </a:solidFill>
              <a:latin typeface="+mj-lt"/>
            </a:endParaRPr>
          </a:p>
          <a:p>
            <a:r>
              <a:rPr lang="en-US" sz="1600">
                <a:solidFill>
                  <a:schemeClr val="tx2"/>
                </a:solidFill>
                <a:latin typeface="+mj-lt"/>
              </a:rPr>
              <a:t/>
            </a:r>
            <a:br>
              <a:rPr lang="en-US" sz="1600">
                <a:solidFill>
                  <a:schemeClr val="tx2"/>
                </a:solidFill>
                <a:latin typeface="+mj-lt"/>
              </a:rPr>
            </a:br>
            <a:r>
              <a:rPr lang="en-US" sz="120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a:solidFill>
                <a:schemeClr val="tx2"/>
              </a:solidFill>
              <a:latin typeface="+mj-lt"/>
            </a:endParaRPr>
          </a:p>
          <a:p>
            <a:r>
              <a:rPr lang="en-US" sz="1200" kern="12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a:solidFill>
                  <a:schemeClr val="tx2"/>
                </a:solidFill>
                <a:latin typeface="+mj-lt"/>
                <a:ea typeface="Calibri" panose="020F0502020204030204" pitchFamily="34" charset="0"/>
                <a:cs typeface="Times New Roman" panose="02020603050405020304" pitchFamily="18" charset="0"/>
              </a:rPr>
              <a:t> </a:t>
            </a:r>
            <a:r>
              <a:rPr lang="en-US" sz="1200" kern="12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a:t>Click to edit Master text styles</a:t>
            </a:r>
          </a:p>
        </p:txBody>
      </p:sp>
    </p:spTree>
    <p:extLst>
      <p:ext uri="{BB962C8B-B14F-4D97-AF65-F5344CB8AC3E}">
        <p14:creationId xmlns:p14="http://schemas.microsoft.com/office/powerpoint/2010/main" val="402506318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085EE-CF13-4F48-9537-75848290B8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870493" y="1365041"/>
            <a:ext cx="5321508" cy="43902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1808813" y="0"/>
            <a:ext cx="10383188"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7"/>
            <a:ext cx="5575883" cy="420564"/>
          </a:xfrm>
          <a:prstGeom prst="rect">
            <a:avLst/>
          </a:prstGeom>
          <a:solidFill>
            <a:srgbClr val="FBAB18"/>
          </a:solid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2133">
                <a:solidFill>
                  <a:srgbClr val="2D2D2D"/>
                </a:solidFill>
                <a:latin typeface="Calibri" panose="020F0502020204030204" pitchFamily="34" charset="0"/>
                <a:cs typeface="Calibri" panose="020F0502020204030204" pitchFamily="34" charset="0"/>
              </a:rPr>
              <a:t>For more information: </a:t>
            </a:r>
            <a:r>
              <a:rPr lang="en-US" sz="2133" b="1">
                <a:solidFill>
                  <a:srgbClr val="2D2D2D"/>
                </a:solidFill>
                <a:latin typeface="Calibri" panose="020F0502020204030204" pitchFamily="34" charset="0"/>
                <a:cs typeface="Calibri" panose="020F0502020204030204" pitchFamily="34" charset="0"/>
              </a:rPr>
              <a:t>www.cdc.gov/COVID19</a:t>
            </a:r>
          </a:p>
        </p:txBody>
      </p:sp>
      <p:pic>
        <p:nvPicPr>
          <p:cNvPr id="10" name="Picture 9">
            <a:extLst>
              <a:ext uri="{FF2B5EF4-FFF2-40B4-BE49-F238E27FC236}">
                <a16:creationId xmlns:a16="http://schemas.microsoft.com/office/drawing/2014/main" id="{6E47315E-FAA7-45C6-91F8-589E519E43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264578177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2318479" y="12129"/>
            <a:ext cx="9873521"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2318479" y="1368341"/>
            <a:ext cx="8534400"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2318479" y="2520846"/>
            <a:ext cx="8454453"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pic>
        <p:nvPicPr>
          <p:cNvPr id="10" name="Picture 9">
            <a:extLst>
              <a:ext uri="{FF2B5EF4-FFF2-40B4-BE49-F238E27FC236}">
                <a16:creationId xmlns:a16="http://schemas.microsoft.com/office/drawing/2014/main" id="{CFA0F564-F207-41E1-9362-106259E215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808812" cy="1194093"/>
          </a:xfrm>
          <a:prstGeom prst="rect">
            <a:avLst/>
          </a:prstGeom>
        </p:spPr>
      </p:pic>
    </p:spTree>
    <p:extLst>
      <p:ext uri="{BB962C8B-B14F-4D97-AF65-F5344CB8AC3E}">
        <p14:creationId xmlns:p14="http://schemas.microsoft.com/office/powerpoint/2010/main" val="40584442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47429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Tree>
    <p:extLst>
      <p:ext uri="{BB962C8B-B14F-4D97-AF65-F5344CB8AC3E}">
        <p14:creationId xmlns:p14="http://schemas.microsoft.com/office/powerpoint/2010/main" val="28408000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184912435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olor_backgroun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40142035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362135849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3B5A247-08D2-4173-9D7D-19CB4FBA84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6870493" y="347439"/>
            <a:ext cx="5321508" cy="4390244"/>
          </a:xfrm>
          <a:prstGeom prst="rect">
            <a:avLst/>
          </a:prstGeom>
        </p:spPr>
      </p:pic>
    </p:spTree>
    <p:extLst>
      <p:ext uri="{BB962C8B-B14F-4D97-AF65-F5344CB8AC3E}">
        <p14:creationId xmlns:p14="http://schemas.microsoft.com/office/powerpoint/2010/main" val="131498018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382C1A37-4888-4B69-99C9-98D605CCFB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1703"/>
            <a:ext cx="12192000" cy="3391760"/>
          </a:xfrm>
          <a:prstGeom prst="rect">
            <a:avLst/>
          </a:prstGeom>
        </p:spPr>
      </p:pic>
    </p:spTree>
    <p:extLst>
      <p:ext uri="{BB962C8B-B14F-4D97-AF65-F5344CB8AC3E}">
        <p14:creationId xmlns:p14="http://schemas.microsoft.com/office/powerpoint/2010/main" val="134828840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4036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118369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35367430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947544" y="1288496"/>
            <a:ext cx="4913032" cy="4634459"/>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419100" y="0"/>
            <a:ext cx="11772901"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96687" y="12129"/>
            <a:ext cx="11495315"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96687" y="1368341"/>
            <a:ext cx="10156192"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16740" y="2520846"/>
            <a:ext cx="10156192"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6"/>
            <a:ext cx="5575883" cy="502766"/>
          </a:xfrm>
          <a:prstGeom prst="rect">
            <a:avLst/>
          </a:prstGeom>
          <a:solidFill>
            <a:srgbClr val="FBAB18"/>
          </a:solidFill>
        </p:spPr>
        <p:txBody>
          <a:bodyPr wrap="square" rtlCol="0">
            <a:spAutoFit/>
          </a:bodyPr>
          <a:lstStyle/>
          <a:p>
            <a:pPr marL="380990" marR="0" lvl="0" indent="0" algn="l" defTabSz="1219170" rtl="0" eaLnBrk="0" fontAlgn="base" latinLnBrk="0" hangingPunct="0">
              <a:lnSpc>
                <a:spcPct val="100000"/>
              </a:lnSpc>
              <a:spcBef>
                <a:spcPct val="0"/>
              </a:spcBef>
              <a:spcAft>
                <a:spcPct val="0"/>
              </a:spcAft>
              <a:buClrTx/>
              <a:buSzTx/>
              <a:buFontTx/>
              <a:buNone/>
              <a:tabLst/>
              <a:defRPr/>
            </a:pPr>
            <a:r>
              <a:rPr lang="en-US" sz="2667"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1" y="2"/>
            <a:ext cx="356209" cy="1194093"/>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68670758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914401" y="12129"/>
            <a:ext cx="11277600"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914402" y="1415968"/>
            <a:ext cx="9938477"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914401" y="2520846"/>
            <a:ext cx="9858531"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87172772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321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744316881"/>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Tree>
    <p:extLst>
      <p:ext uri="{BB962C8B-B14F-4D97-AF65-F5344CB8AC3E}">
        <p14:creationId xmlns:p14="http://schemas.microsoft.com/office/powerpoint/2010/main" val="4137001120"/>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8154583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10" Type="http://schemas.openxmlformats.org/officeDocument/2006/relationships/image" Target="../media/image1.wmf"/><Relationship Id="rId4" Type="http://schemas.openxmlformats.org/officeDocument/2006/relationships/slideLayout" Target="../slideLayouts/slideLayout79.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ags" Target="../tags/tag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vmlDrawing" Target="../drawings/vmlDrawing1.v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heme" Target="../theme/theme11.xml"/><Relationship Id="rId5" Type="http://schemas.openxmlformats.org/officeDocument/2006/relationships/slideLayout" Target="../slideLayouts/slideLayout88.xml"/><Relationship Id="rId15" Type="http://schemas.openxmlformats.org/officeDocument/2006/relationships/image" Target="../media/image17.emf"/><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oleObject" Target="../embeddings/oleObject1.bin"/></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theme" Target="../theme/theme12.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5" Type="http://schemas.openxmlformats.org/officeDocument/2006/relationships/theme" Target="../theme/theme13.xml"/><Relationship Id="rId4" Type="http://schemas.openxmlformats.org/officeDocument/2006/relationships/slideLayout" Target="../slideLayouts/slideLayout10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10" Type="http://schemas.openxmlformats.org/officeDocument/2006/relationships/theme" Target="../theme/theme14.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oleObject" Target="../embeddings/oleObject3.bin"/><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tags" Target="../tags/tag3.xml"/><Relationship Id="rId2" Type="http://schemas.openxmlformats.org/officeDocument/2006/relationships/slideLayout" Target="../slideLayouts/slideLayout118.xml"/><Relationship Id="rId16" Type="http://schemas.openxmlformats.org/officeDocument/2006/relationships/vmlDrawing" Target="../drawings/vmlDrawing3.v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theme" Target="../theme/theme15.xml"/><Relationship Id="rId10" Type="http://schemas.openxmlformats.org/officeDocument/2006/relationships/slideLayout" Target="../slideLayouts/slideLayout126.xml"/><Relationship Id="rId19" Type="http://schemas.openxmlformats.org/officeDocument/2006/relationships/image" Target="../media/image17.emf"/><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1.wmf"/><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6.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7.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vmlDrawing" Target="../drawings/vmlDrawing6.v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8.xml"/><Relationship Id="rId2" Type="http://schemas.openxmlformats.org/officeDocument/2006/relationships/slideLayout" Target="../slideLayouts/slideLayout154.xml"/><Relationship Id="rId16" Type="http://schemas.openxmlformats.org/officeDocument/2006/relationships/image" Target="../media/image17.emf"/><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oleObject" Target="../embeddings/oleObject6.bin"/><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tags" Target="../tags/tag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theme" Target="../theme/theme19.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image" Target="../media/image17.emf"/><Relationship Id="rId2" Type="http://schemas.openxmlformats.org/officeDocument/2006/relationships/slideLayout" Target="../slideLayouts/slideLayout165.xml"/><Relationship Id="rId16" Type="http://schemas.openxmlformats.org/officeDocument/2006/relationships/oleObject" Target="../embeddings/oleObject8.bin"/><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tags" Target="../tags/tag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vmlDrawing" Target="../drawings/vmlDrawing8.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4.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wmf"/><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wmf"/><Relationship Id="rId5" Type="http://schemas.openxmlformats.org/officeDocument/2006/relationships/slideLayout" Target="../slideLayouts/slideLayout53.xml"/><Relationship Id="rId10"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theme" Target="../theme/theme7.xml"/><Relationship Id="rId4"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theme" Target="../theme/theme8.xml"/><Relationship Id="rId4"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9.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169187555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2" r:id="rId3"/>
    <p:sldLayoutId id="2147483853" r:id="rId4"/>
    <p:sldLayoutId id="2147483854" r:id="rId5"/>
    <p:sldLayoutId id="2147483855" r:id="rId6"/>
    <p:sldLayoutId id="2147483856" r:id="rId7"/>
    <p:sldLayoutId id="2147483857" r:id="rId8"/>
    <p:sldLayoutId id="2147483947" r:id="rId9"/>
  </p:sldLayoutIdLst>
  <p:transition>
    <p:fade/>
  </p:transition>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10"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0"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0"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3242372336"/>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Lst>
  <p:transition>
    <p:fade/>
  </p:transition>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13"/>
            </p:custDataLst>
            <p:extLst>
              <p:ext uri="{D42A27DB-BD31-4B8C-83A1-F6EECF244321}">
                <p14:modId xmlns:p14="http://schemas.microsoft.com/office/powerpoint/2010/main" val="2710395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 name="think-cell Slide" r:id="rId14" imgW="395" imgH="394" progId="TCLayout.ActiveDocument.1">
                  <p:embed/>
                </p:oleObj>
              </mc:Choice>
              <mc:Fallback>
                <p:oleObj name="think-cell Slide" r:id="rId14"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634992650"/>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04282634"/>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53119048"/>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79743549"/>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2" r:id="rId4"/>
    <p:sldLayoutId id="2147484003" r:id="rId5"/>
    <p:sldLayoutId id="2147484004" r:id="rId6"/>
    <p:sldLayoutId id="2147484005" r:id="rId7"/>
    <p:sldLayoutId id="2147484006" r:id="rId8"/>
    <p:sldLayoutId id="2147484007"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17"/>
            </p:custDataLst>
            <p:extLst>
              <p:ext uri="{D42A27DB-BD31-4B8C-83A1-F6EECF244321}">
                <p14:modId xmlns:p14="http://schemas.microsoft.com/office/powerpoint/2010/main" val="614458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9" name="think-cell Slide" r:id="rId18" imgW="395" imgH="394" progId="TCLayout.ActiveDocument.1">
                  <p:embed/>
                </p:oleObj>
              </mc:Choice>
              <mc:Fallback>
                <p:oleObj name="think-cell Slide" r:id="rId18"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65930237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13"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3"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4281784212"/>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ransition>
    <p:fade/>
  </p:transition>
  <p:hf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F0C2AA7F-9592-49C1-ADE1-24C4AA00D323}"/>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9998C84-8A4D-4916-A33E-24D78EDE2E5E}" type="slidenum">
              <a:rPr lang="en-US" smtClean="0"/>
              <a:t>‹#›</a:t>
            </a:fld>
            <a:endParaRPr lang="en-US"/>
          </a:p>
        </p:txBody>
      </p:sp>
    </p:spTree>
    <p:extLst>
      <p:ext uri="{BB962C8B-B14F-4D97-AF65-F5344CB8AC3E}">
        <p14:creationId xmlns:p14="http://schemas.microsoft.com/office/powerpoint/2010/main" val="4162514848"/>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14"/>
            </p:custDataLst>
            <p:extLst>
              <p:ext uri="{D42A27DB-BD31-4B8C-83A1-F6EECF244321}">
                <p14:modId xmlns:p14="http://schemas.microsoft.com/office/powerpoint/2010/main" val="3413549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1" name="think-cell Slide" r:id="rId15" imgW="395" imgH="394" progId="TCLayout.ActiveDocument.1">
                  <p:embed/>
                </p:oleObj>
              </mc:Choice>
              <mc:Fallback>
                <p:oleObj name="think-cell Slide" r:id="rId15"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53046124"/>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15"/>
            </p:custDataLst>
            <p:extLst>
              <p:ext uri="{D42A27DB-BD31-4B8C-83A1-F6EECF244321}">
                <p14:modId xmlns:p14="http://schemas.microsoft.com/office/powerpoint/2010/main" val="1030264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9" name="think-cell Slide" r:id="rId16" imgW="395" imgH="394" progId="TCLayout.ActiveDocument.1">
                  <p:embed/>
                </p:oleObj>
              </mc:Choice>
              <mc:Fallback>
                <p:oleObj name="think-cell Slide" r:id="rId16"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44974102"/>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7180647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13554841"/>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Lst>
  <p:transition>
    <p:fade/>
  </p:transition>
  <p:hf sldNum="0" hd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C647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3DF54F0-592A-7D45-BB27-9F97AAC5BA28}"/>
              </a:ext>
            </a:extLst>
          </p:cNvPr>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a:extLst>
              <a:ext uri="{FF2B5EF4-FFF2-40B4-BE49-F238E27FC236}">
                <a16:creationId xmlns:a16="http://schemas.microsoft.com/office/drawing/2014/main" id="{2C6BE6E7-40F8-5246-80A3-4A7221530F25}"/>
              </a:ext>
            </a:extLst>
          </p:cNvPr>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itle Placeholder 8">
            <a:extLst>
              <a:ext uri="{FF2B5EF4-FFF2-40B4-BE49-F238E27FC236}">
                <a16:creationId xmlns:a16="http://schemas.microsoft.com/office/drawing/2014/main" id="{5A224977-6F8F-4E36-877C-E09999E16F89}"/>
              </a:ext>
            </a:extLst>
          </p:cNvPr>
          <p:cNvSpPr>
            <a:spLocks noGrp="1" noChangeArrowheads="1"/>
          </p:cNvSpPr>
          <p:nvPr>
            <p:ph type="title"/>
          </p:nvPr>
        </p:nvSpPr>
        <p:spPr bwMode="auto">
          <a:xfrm>
            <a:off x="609600" y="274638"/>
            <a:ext cx="995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D7B453E5-F182-40AB-A163-A24F9B3094A7}"/>
              </a:ext>
            </a:extLst>
          </p:cNvPr>
          <p:cNvSpPr>
            <a:spLocks noGrp="1" noChangeArrowheads="1"/>
          </p:cNvSpPr>
          <p:nvPr>
            <p:ph type="body" idx="1"/>
          </p:nvPr>
        </p:nvSpPr>
        <p:spPr bwMode="auto">
          <a:xfrm>
            <a:off x="609600" y="1600201"/>
            <a:ext cx="995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5E7D3252-6860-1A48-9D9F-DAF0367F53C5}"/>
              </a:ext>
            </a:extLst>
          </p:cNvPr>
          <p:cNvSpPr>
            <a:spLocks noGrp="1"/>
          </p:cNvSpPr>
          <p:nvPr>
            <p:ph type="dt" sz="half" idx="2"/>
          </p:nvPr>
        </p:nvSpPr>
        <p:spPr>
          <a:xfrm>
            <a:off x="609600" y="6421439"/>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ltLang="en-US"/>
          </a:p>
        </p:txBody>
      </p:sp>
      <p:sp>
        <p:nvSpPr>
          <p:cNvPr id="22" name="Footer Placeholder 21">
            <a:extLst>
              <a:ext uri="{FF2B5EF4-FFF2-40B4-BE49-F238E27FC236}">
                <a16:creationId xmlns:a16="http://schemas.microsoft.com/office/drawing/2014/main" id="{683C9758-0977-5241-912D-3635F40FEA9B}"/>
              </a:ext>
            </a:extLst>
          </p:cNvPr>
          <p:cNvSpPr>
            <a:spLocks noGrp="1"/>
          </p:cNvSpPr>
          <p:nvPr>
            <p:ph type="ftr" sz="quarter" idx="3"/>
          </p:nvPr>
        </p:nvSpPr>
        <p:spPr>
          <a:xfrm>
            <a:off x="4165600" y="6421439"/>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ltLang="en-US"/>
          </a:p>
        </p:txBody>
      </p:sp>
      <p:sp>
        <p:nvSpPr>
          <p:cNvPr id="18" name="Slide Number Placeholder 17">
            <a:extLst>
              <a:ext uri="{FF2B5EF4-FFF2-40B4-BE49-F238E27FC236}">
                <a16:creationId xmlns:a16="http://schemas.microsoft.com/office/drawing/2014/main" id="{1D5A1B3D-3952-574D-91AF-7C8D291654CC}"/>
              </a:ext>
            </a:extLst>
          </p:cNvPr>
          <p:cNvSpPr>
            <a:spLocks noGrp="1"/>
          </p:cNvSpPr>
          <p:nvPr>
            <p:ph type="sldNum" sz="quarter" idx="4"/>
          </p:nvPr>
        </p:nvSpPr>
        <p:spPr>
          <a:xfrm>
            <a:off x="10871200" y="6421439"/>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1801561C-9A9E-4411-A316-AE512BB31B81}" type="slidenum">
              <a:rPr lang="en-US" altLang="en-US"/>
              <a:pPr>
                <a:defRPr/>
              </a:pPr>
              <a:t>‹#›</a:t>
            </a:fld>
            <a:endParaRPr lang="en-US" altLang="en-US"/>
          </a:p>
        </p:txBody>
      </p:sp>
    </p:spTree>
    <p:extLst>
      <p:ext uri="{BB962C8B-B14F-4D97-AF65-F5344CB8AC3E}">
        <p14:creationId xmlns:p14="http://schemas.microsoft.com/office/powerpoint/2010/main" val="1229096894"/>
      </p:ext>
    </p:extLst>
  </p:cSld>
  <p:clrMap bg1="dk1" tx1="lt1" bg2="dk2"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anose="020B0503020102020204" pitchFamily="34" charset="0"/>
        </a:defRPr>
      </a:lvl2pPr>
      <a:lvl3pPr algn="l" rtl="0" eaLnBrk="0" fontAlgn="base" hangingPunct="0">
        <a:spcBef>
          <a:spcPct val="0"/>
        </a:spcBef>
        <a:spcAft>
          <a:spcPct val="0"/>
        </a:spcAft>
        <a:defRPr sz="4600">
          <a:solidFill>
            <a:schemeClr val="tx1"/>
          </a:solidFill>
          <a:latin typeface="Franklin Gothic Book" panose="020B0503020102020204" pitchFamily="34" charset="0"/>
        </a:defRPr>
      </a:lvl3pPr>
      <a:lvl4pPr algn="l" rtl="0" eaLnBrk="0" fontAlgn="base" hangingPunct="0">
        <a:spcBef>
          <a:spcPct val="0"/>
        </a:spcBef>
        <a:spcAft>
          <a:spcPct val="0"/>
        </a:spcAft>
        <a:defRPr sz="4600">
          <a:solidFill>
            <a:schemeClr val="tx1"/>
          </a:solidFill>
          <a:latin typeface="Franklin Gothic Book" panose="020B0503020102020204" pitchFamily="34" charset="0"/>
        </a:defRPr>
      </a:lvl4pPr>
      <a:lvl5pPr algn="l" rtl="0" eaLnBrk="0" fontAlgn="base" hangingPunct="0">
        <a:spcBef>
          <a:spcPct val="0"/>
        </a:spcBef>
        <a:spcAft>
          <a:spcPct val="0"/>
        </a:spcAft>
        <a:defRPr sz="4600">
          <a:solidFill>
            <a:schemeClr val="tx1"/>
          </a:solidFill>
          <a:latin typeface="Franklin Gothic Book" panose="020B0503020102020204" pitchFamily="34" charset="0"/>
        </a:defRPr>
      </a:lvl5pPr>
      <a:lvl6pPr marL="457200" algn="l" rtl="0" fontAlgn="base">
        <a:spcBef>
          <a:spcPct val="0"/>
        </a:spcBef>
        <a:spcAft>
          <a:spcPct val="0"/>
        </a:spcAft>
        <a:defRPr sz="4600">
          <a:solidFill>
            <a:schemeClr val="tx1"/>
          </a:solidFill>
          <a:latin typeface="Franklin Gothic Book" panose="020B0503020102020204" pitchFamily="34" charset="0"/>
        </a:defRPr>
      </a:lvl6pPr>
      <a:lvl7pPr marL="914400" algn="l" rtl="0" fontAlgn="base">
        <a:spcBef>
          <a:spcPct val="0"/>
        </a:spcBef>
        <a:spcAft>
          <a:spcPct val="0"/>
        </a:spcAft>
        <a:defRPr sz="4600">
          <a:solidFill>
            <a:schemeClr val="tx1"/>
          </a:solidFill>
          <a:latin typeface="Franklin Gothic Book" panose="020B0503020102020204" pitchFamily="34" charset="0"/>
        </a:defRPr>
      </a:lvl7pPr>
      <a:lvl8pPr marL="1371600" algn="l" rtl="0" fontAlgn="base">
        <a:spcBef>
          <a:spcPct val="0"/>
        </a:spcBef>
        <a:spcAft>
          <a:spcPct val="0"/>
        </a:spcAft>
        <a:defRPr sz="4600">
          <a:solidFill>
            <a:schemeClr val="tx1"/>
          </a:solidFill>
          <a:latin typeface="Franklin Gothic Book" panose="020B0503020102020204" pitchFamily="34" charset="0"/>
        </a:defRPr>
      </a:lvl8pPr>
      <a:lvl9pPr marL="1828800" algn="l" rtl="0" fontAlgn="base">
        <a:spcBef>
          <a:spcPct val="0"/>
        </a:spcBef>
        <a:spcAft>
          <a:spcPct val="0"/>
        </a:spcAft>
        <a:defRPr sz="4600">
          <a:solidFill>
            <a:schemeClr val="tx1"/>
          </a:solidFill>
          <a:latin typeface="Franklin Gothic Book" panose="020B0503020102020204"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13"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3"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300149736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fade/>
  </p:transition>
  <p:hf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362850055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6" r:id="rId9"/>
  </p:sldLayoutIdLst>
  <p:transition>
    <p:fade/>
  </p:transition>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61997247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102273690"/>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2095509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coronavirus/2019-ncov/need-extra-precautions/people-with-medical-condition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coronavirus/2019-ncov/need-extra-precautions/people-with-medical-condition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coronavirus/2019-ncov/need-extra-precautions/pregnancy-breastfeeding.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vaccines/covid-19/info-by-product/pfizer/reactogenicity.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dc.gov/vaccines/covid-19/info-by-product/moderna/reactogenicity.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vaccines/covid-19/downloads/pre-vaccination-screening-form.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vaccines/covid-19/info-by-product/pfizer/anaphylaxis-management.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vaccines/covid-19/info-by-product/pfizer/anaphylaxis-management.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dc.gov/vaccines/covid-19/info-by-product/pfizer/anaphylaxis-management.html"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svg"/><Relationship Id="rId2" Type="http://schemas.openxmlformats.org/officeDocument/2006/relationships/notesSlide" Target="../notesSlides/notesSlide22.xml"/><Relationship Id="rId1" Type="http://schemas.openxmlformats.org/officeDocument/2006/relationships/slideLayout" Target="../slideLayouts/slideLayout175.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cdc.gov/coronavirus/2019-ncov/travelers/index.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vaccines/covid-19/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cdc.gov/vaccines/covid-19/hcp/index.html"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cdc.gov/vaccines/covid-19/hcp/engaging-patients.htm" TargetMode="External"/><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hyperlink" Target="https://www.cdc.gov/vaccines/covid-19/health-systems-communication-toolkit.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27.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kidd@cdc.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7.xml"/><Relationship Id="rId4" Type="http://schemas.openxmlformats.org/officeDocument/2006/relationships/hyperlink" Target="https://www.cdc.gov/vaccines/covid-19/info-by-product/clinical-consideration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hcp/disposition-in-home-patient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D85BFC6-D273-466D-8406-D5898CF298B3}"/>
              </a:ext>
            </a:extLst>
          </p:cNvPr>
          <p:cNvSpPr/>
          <p:nvPr/>
        </p:nvSpPr>
        <p:spPr>
          <a:xfrm>
            <a:off x="723900" y="2008162"/>
            <a:ext cx="6515099" cy="2954655"/>
          </a:xfrm>
          <a:prstGeom prst="rect">
            <a:avLst/>
          </a:prstGeom>
        </p:spPr>
        <p:txBody>
          <a:bodyPr wrap="square" lIns="91440" tIns="45720" rIns="91440" bIns="45720" anchor="t">
            <a:spAutoFit/>
          </a:bodyPr>
          <a:lstStyle/>
          <a:p>
            <a:pPr defTabSz="1219170">
              <a:defRPr/>
            </a:pPr>
            <a:r>
              <a:rPr lang="en-US" sz="3700" b="1" dirty="0">
                <a:solidFill>
                  <a:srgbClr val="006A71"/>
                </a:solidFill>
                <a:latin typeface="Calibri"/>
                <a:cs typeface="Calibri"/>
              </a:rPr>
              <a:t>MRNA COVID-19</a:t>
            </a:r>
            <a:r>
              <a:rPr kumimoji="0" lang="en-US" sz="3700" b="1" i="0" u="none" strike="noStrike" kern="1200" cap="none" spc="0" normalizeH="0" baseline="0" noProof="0" dirty="0">
                <a:ln>
                  <a:noFill/>
                </a:ln>
                <a:solidFill>
                  <a:srgbClr val="006A71"/>
                </a:solidFill>
                <a:effectLst/>
                <a:uLnTx/>
                <a:uFillTx/>
                <a:latin typeface="Calibri"/>
                <a:cs typeface="Calibri"/>
              </a:rPr>
              <a:t> </a:t>
            </a:r>
            <a:r>
              <a:rPr lang="en-US" sz="3700" b="1" dirty="0">
                <a:solidFill>
                  <a:srgbClr val="006A71"/>
                </a:solidFill>
                <a:latin typeface="Calibri"/>
                <a:cs typeface="Calibri"/>
              </a:rPr>
              <a:t>Vaccination</a:t>
            </a:r>
            <a:endParaRPr lang="en-US" sz="3700" b="1" i="0" u="none" strike="noStrike" kern="1200" cap="none" spc="0" normalizeH="0" baseline="0" noProof="0" dirty="0">
              <a:ln>
                <a:noFill/>
              </a:ln>
              <a:solidFill>
                <a:srgbClr val="006A71"/>
              </a:solidFill>
              <a:effectLst/>
              <a:uLnTx/>
              <a:uFillTx/>
              <a:latin typeface="Calibri" pitchFamily="34" charset="0"/>
              <a:cs typeface="Calibri"/>
            </a:endParaRPr>
          </a:p>
          <a:p>
            <a:pPr defTabSz="1219170">
              <a:defRPr/>
            </a:pPr>
            <a:r>
              <a:rPr lang="en-US" sz="3700" b="1" dirty="0">
                <a:solidFill>
                  <a:srgbClr val="006A71"/>
                </a:solidFill>
                <a:latin typeface="Calibri"/>
                <a:cs typeface="Calibri"/>
              </a:rPr>
              <a:t>Clinical Considerations</a:t>
            </a:r>
            <a:endParaRPr lang="en-US" sz="3700" b="1" i="0" u="none" strike="noStrike" kern="1200" cap="none" spc="0" normalizeH="0" baseline="0" noProof="0" dirty="0">
              <a:ln>
                <a:noFill/>
              </a:ln>
              <a:solidFill>
                <a:srgbClr val="006A71"/>
              </a:solidFill>
              <a:effectLst/>
              <a:uLnTx/>
              <a:uFillTx/>
              <a:latin typeface="Calibri" pitchFamily="34" charset="0"/>
              <a:cs typeface="Calibri"/>
            </a:endParaRPr>
          </a:p>
          <a:p>
            <a:pPr defTabSz="1219170">
              <a:defRPr/>
            </a:pPr>
            <a:endParaRPr lang="en-US" sz="2800" dirty="0">
              <a:solidFill>
                <a:srgbClr val="006A71"/>
              </a:solidFill>
              <a:latin typeface="Calibri" pitchFamily="34" charset="0"/>
              <a:cs typeface="Calibri" pitchFamily="34" charset="0"/>
            </a:endParaRPr>
          </a:p>
          <a:p>
            <a:pPr defTabSz="1219170">
              <a:defRPr/>
            </a:pPr>
            <a:r>
              <a:rPr lang="en-US" sz="2800" dirty="0" smtClean="0">
                <a:solidFill>
                  <a:srgbClr val="006A71"/>
                </a:solidFill>
                <a:latin typeface="Calibri"/>
                <a:cs typeface="Calibri"/>
              </a:rPr>
              <a:t>Hosted by: CGA Educational Foundation</a:t>
            </a:r>
          </a:p>
          <a:p>
            <a:pPr defTabSz="1219170">
              <a:defRPr/>
            </a:pPr>
            <a:endParaRPr lang="en-US" sz="2800" dirty="0">
              <a:solidFill>
                <a:srgbClr val="006A71"/>
              </a:solidFill>
              <a:latin typeface="Calibri"/>
              <a:cs typeface="Calibri"/>
            </a:endParaRPr>
          </a:p>
          <a:p>
            <a:pPr defTabSz="1219170">
              <a:defRPr/>
            </a:pPr>
            <a:r>
              <a:rPr lang="en-US" sz="2800" dirty="0" smtClean="0">
                <a:solidFill>
                  <a:srgbClr val="006A71"/>
                </a:solidFill>
                <a:latin typeface="Calibri"/>
                <a:cs typeface="Calibri"/>
              </a:rPr>
              <a:t>Presenter: Sarah </a:t>
            </a:r>
            <a:r>
              <a:rPr lang="en-US" sz="2800" dirty="0">
                <a:solidFill>
                  <a:srgbClr val="006A71"/>
                </a:solidFill>
                <a:latin typeface="Calibri"/>
                <a:cs typeface="Calibri"/>
              </a:rPr>
              <a:t>Kidd, MD </a:t>
            </a:r>
            <a:r>
              <a:rPr lang="en-US" sz="2800" dirty="0" smtClean="0">
                <a:solidFill>
                  <a:srgbClr val="006A71"/>
                </a:solidFill>
                <a:latin typeface="Calibri"/>
                <a:cs typeface="Calibri"/>
              </a:rPr>
              <a:t>MPH</a:t>
            </a:r>
            <a:endParaRPr lang="en-US" sz="2800" b="0" i="0" u="none" strike="noStrike" kern="1200" cap="none" spc="0" normalizeH="0" baseline="0" noProof="0" dirty="0">
              <a:ln>
                <a:noFill/>
              </a:ln>
              <a:solidFill>
                <a:srgbClr val="006A71"/>
              </a:solidFill>
              <a:effectLst/>
              <a:uLnTx/>
              <a:uFillTx/>
              <a:latin typeface="Calibri" pitchFamily="34" charset="0"/>
              <a:cs typeface="Calibri"/>
            </a:endParaRPr>
          </a:p>
        </p:txBody>
      </p:sp>
      <p:sp>
        <p:nvSpPr>
          <p:cNvPr id="2" name="TextBox 1">
            <a:extLst>
              <a:ext uri="{FF2B5EF4-FFF2-40B4-BE49-F238E27FC236}">
                <a16:creationId xmlns:a16="http://schemas.microsoft.com/office/drawing/2014/main" id="{648D30B3-07F9-4FDD-BAD6-546E1F2A07FE}"/>
              </a:ext>
            </a:extLst>
          </p:cNvPr>
          <p:cNvSpPr txBox="1"/>
          <p:nvPr/>
        </p:nvSpPr>
        <p:spPr>
          <a:xfrm>
            <a:off x="6366278" y="5864307"/>
            <a:ext cx="5829300" cy="830997"/>
          </a:xfrm>
          <a:prstGeom prst="rect">
            <a:avLst/>
          </a:prstGeom>
          <a:solidFill>
            <a:schemeClr val="bg2"/>
          </a:solid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609599" y="1482773"/>
            <a:ext cx="11231301" cy="3920500"/>
          </a:xfrm>
        </p:spPr>
        <p:txBody>
          <a:bodyPr/>
          <a:lstStyle/>
          <a:p>
            <a:r>
              <a:rPr lang="en-US">
                <a:solidFill>
                  <a:srgbClr val="000000"/>
                </a:solidFill>
              </a:rPr>
              <a:t>Vaccine may be administered to persons with underlying medical conditions who have no contraindications to vaccination</a:t>
            </a:r>
          </a:p>
          <a:p>
            <a:endParaRPr lang="en-US">
              <a:solidFill>
                <a:srgbClr val="000000"/>
              </a:solidFill>
            </a:endParaRPr>
          </a:p>
          <a:p>
            <a:r>
              <a:rPr lang="en-US">
                <a:solidFill>
                  <a:srgbClr val="000000"/>
                </a:solidFill>
              </a:rPr>
              <a:t>Clinical trials demonstrate similar safety and efficacy profiles in persons with underlying medical conditions, including those that place them at</a:t>
            </a:r>
            <a:r>
              <a:rPr lang="en-US"/>
              <a:t> </a:t>
            </a:r>
            <a:r>
              <a:rPr lang="en-US" u="sng">
                <a:hlinkClick r:id="rId3"/>
              </a:rPr>
              <a:t>increased risk for severe COVID-19</a:t>
            </a:r>
            <a:r>
              <a:rPr lang="en-US">
                <a:solidFill>
                  <a:srgbClr val="000000"/>
                </a:solidFill>
              </a:rPr>
              <a:t>, compared to persons without comorbidities</a:t>
            </a:r>
          </a:p>
          <a:p>
            <a:pPr lvl="1"/>
            <a:endParaRPr lang="en-US" sz="2400"/>
          </a:p>
          <a:p>
            <a:endParaRPr lang="en-US" sz="3200"/>
          </a:p>
          <a:p>
            <a:pPr lvl="1"/>
            <a:endParaRPr lang="en-US" sz="2000"/>
          </a:p>
          <a:p>
            <a:pPr marL="0" indent="0">
              <a:buNone/>
            </a:pPr>
            <a:endParaRPr lang="en-US"/>
          </a:p>
          <a:p>
            <a:endParaRPr lang="en-US" sz="2200"/>
          </a:p>
          <a:p>
            <a:endParaRPr lang="en-US" sz="2200"/>
          </a:p>
          <a:p>
            <a:pPr marL="243834" lvl="1" indent="0">
              <a:buNone/>
            </a:pPr>
            <a:endParaRPr lang="en-US"/>
          </a:p>
          <a:p>
            <a:pPr marL="243834" lvl="1" indent="0">
              <a:buNone/>
            </a:pPr>
            <a:endParaRPr lang="en-US"/>
          </a:p>
          <a:p>
            <a:endParaRPr lang="en-US"/>
          </a:p>
          <a:p>
            <a:endParaRPr lang="en-US"/>
          </a:p>
          <a:p>
            <a:endParaRPr lang="en-US"/>
          </a:p>
          <a:p>
            <a:endParaRPr lang="en-US"/>
          </a:p>
          <a:p>
            <a:pPr lvl="1"/>
            <a:endParaRPr lang="en-US" sz="2200"/>
          </a:p>
          <a:p>
            <a:pPr marL="243834" lvl="1" indent="0">
              <a:buNone/>
            </a:pPr>
            <a:endParaRPr lang="en-US" sz="2200"/>
          </a:p>
          <a:p>
            <a:endParaRPr lang="en-US"/>
          </a:p>
          <a:p>
            <a:endParaRPr lang="en-US"/>
          </a:p>
          <a:p>
            <a:endParaRPr lang="en-US"/>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1582400" cy="813700"/>
          </a:xfrm>
        </p:spPr>
        <p:txBody>
          <a:bodyPr>
            <a:noAutofit/>
          </a:bodyPr>
          <a:lstStyle/>
          <a:p>
            <a:r>
              <a:rPr lang="en-US" sz="3400">
                <a:solidFill>
                  <a:srgbClr val="006A71"/>
                </a:solidFill>
              </a:rPr>
              <a:t>Persons with underlying medical conditions</a:t>
            </a:r>
          </a:p>
        </p:txBody>
      </p:sp>
      <p:sp>
        <p:nvSpPr>
          <p:cNvPr id="6" name="TextBox 5">
            <a:extLst>
              <a:ext uri="{FF2B5EF4-FFF2-40B4-BE49-F238E27FC236}">
                <a16:creationId xmlns:a16="http://schemas.microsoft.com/office/drawing/2014/main" id="{1011C132-29B9-4A37-A7D2-CE3F88E69FDB}"/>
              </a:ext>
            </a:extLst>
          </p:cNvPr>
          <p:cNvSpPr txBox="1"/>
          <p:nvPr/>
        </p:nvSpPr>
        <p:spPr>
          <a:xfrm>
            <a:off x="609599" y="6332600"/>
            <a:ext cx="10562705" cy="461665"/>
          </a:xfrm>
          <a:prstGeom prst="rect">
            <a:avLst/>
          </a:prstGeom>
          <a:noFill/>
        </p:spPr>
        <p:txBody>
          <a:bodyPr wrap="square" rtlCol="0">
            <a:spAutoFit/>
          </a:bodyPr>
          <a:lstStyle/>
          <a:p>
            <a:r>
              <a:rPr lang="en-US" sz="1200">
                <a:solidFill>
                  <a:srgbClr val="000000"/>
                </a:solidFill>
                <a:latin typeface="Calibri" panose="020F0502020204030204" pitchFamily="34" charset="0"/>
                <a:hlinkClick r:id="rId3"/>
              </a:rPr>
              <a:t>https://www.cdc.gov/coronavirus/2019-ncov/need-extra-precautions/people-with-medical-conditions.html</a:t>
            </a:r>
            <a:endParaRPr lang="en-US" sz="1200">
              <a:solidFill>
                <a:srgbClr val="000000"/>
              </a:solidFill>
              <a:latin typeface="Calibri" panose="020F0502020204030204" pitchFamily="34" charset="0"/>
            </a:endParaRPr>
          </a:p>
          <a:p>
            <a:endParaRPr lang="en-US" sz="120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01EE1C02-FC2A-4DF5-BA51-8CB0D58AE67C}"/>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7" name="Rectangle 6">
            <a:extLst>
              <a:ext uri="{FF2B5EF4-FFF2-40B4-BE49-F238E27FC236}">
                <a16:creationId xmlns:a16="http://schemas.microsoft.com/office/drawing/2014/main" id="{AE621F74-285B-4DF0-A464-D1995AC09E24}"/>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3456BEC4-38C4-416B-A349-4E4A1DADFB37}"/>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D2823D89-3021-42C7-AD31-3FB2963875B0}"/>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20">
            <a:extLst>
              <a:ext uri="{FF2B5EF4-FFF2-40B4-BE49-F238E27FC236}">
                <a16:creationId xmlns:a16="http://schemas.microsoft.com/office/drawing/2014/main" id="{747E3652-0AD9-4D57-9170-9DDD412B4ADD}"/>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a:extLst>
              <a:ext uri="{FF2B5EF4-FFF2-40B4-BE49-F238E27FC236}">
                <a16:creationId xmlns:a16="http://schemas.microsoft.com/office/drawing/2014/main" id="{BF79FB58-E28D-47FC-9E3A-1EC534C23FB5}"/>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TextBox 12">
            <a:extLst>
              <a:ext uri="{FF2B5EF4-FFF2-40B4-BE49-F238E27FC236}">
                <a16:creationId xmlns:a16="http://schemas.microsoft.com/office/drawing/2014/main" id="{34D70B82-C458-4685-AA8C-07CC2D8510FC}"/>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10</a:t>
            </a:fld>
            <a:endParaRPr lang="en-US">
              <a:solidFill>
                <a:srgbClr val="3B495B">
                  <a:lumMod val="50000"/>
                </a:srgbClr>
              </a:solidFill>
              <a:latin typeface="Calibri" panose="020F0502020204030204" pitchFamily="34" charset="0"/>
            </a:endParaRPr>
          </a:p>
        </p:txBody>
      </p:sp>
    </p:spTree>
    <p:extLst>
      <p:ext uri="{BB962C8B-B14F-4D97-AF65-F5344CB8AC3E}">
        <p14:creationId xmlns:p14="http://schemas.microsoft.com/office/powerpoint/2010/main" val="25108359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609599" y="1258957"/>
            <a:ext cx="11231301" cy="4916418"/>
          </a:xfrm>
        </p:spPr>
        <p:txBody>
          <a:bodyPr/>
          <a:lstStyle/>
          <a:p>
            <a:r>
              <a:rPr lang="en-US">
                <a:solidFill>
                  <a:srgbClr val="000000"/>
                </a:solidFill>
              </a:rPr>
              <a:t>Persons with HIV infection, other immunocompromising conditions, or who take immunosuppressive medications or therapies </a:t>
            </a:r>
            <a:r>
              <a:rPr lang="en-US" u="sng">
                <a:hlinkClick r:id="rId3"/>
              </a:rPr>
              <a:t>might be at increased risk for severe COVID-19</a:t>
            </a:r>
            <a:endParaRPr lang="en-US" u="sng"/>
          </a:p>
          <a:p>
            <a:pPr marL="0" indent="0">
              <a:buNone/>
            </a:pPr>
            <a:endParaRPr lang="en-US" sz="1500"/>
          </a:p>
          <a:p>
            <a:r>
              <a:rPr lang="en-US">
                <a:solidFill>
                  <a:srgbClr val="000000"/>
                </a:solidFill>
              </a:rPr>
              <a:t>Data not currently available to establish safety and efficacy of vaccine in these groups</a:t>
            </a:r>
          </a:p>
          <a:p>
            <a:pPr marL="0" indent="0">
              <a:buNone/>
            </a:pPr>
            <a:endParaRPr lang="en-US" sz="1500">
              <a:solidFill>
                <a:srgbClr val="000000"/>
              </a:solidFill>
            </a:endParaRPr>
          </a:p>
          <a:p>
            <a:r>
              <a:rPr lang="en-US">
                <a:solidFill>
                  <a:srgbClr val="000000"/>
                </a:solidFill>
              </a:rPr>
              <a:t>These individuals may still receive COVID-19 vaccine unless otherwise contraindicated</a:t>
            </a:r>
          </a:p>
          <a:p>
            <a:pPr marL="0" indent="0">
              <a:buNone/>
            </a:pPr>
            <a:endParaRPr lang="en-US" sz="1500">
              <a:solidFill>
                <a:srgbClr val="000000"/>
              </a:solidFill>
            </a:endParaRPr>
          </a:p>
          <a:p>
            <a:r>
              <a:rPr lang="en-US">
                <a:solidFill>
                  <a:srgbClr val="000000"/>
                </a:solidFill>
              </a:rPr>
              <a:t>Individuals should be counseled about:</a:t>
            </a:r>
          </a:p>
          <a:p>
            <a:pPr lvl="1"/>
            <a:r>
              <a:rPr lang="en-US" sz="2200">
                <a:solidFill>
                  <a:srgbClr val="000000"/>
                </a:solidFill>
              </a:rPr>
              <a:t>Unknown vaccine safety and efficacy profiles in immunocompromised persons</a:t>
            </a:r>
          </a:p>
          <a:p>
            <a:pPr lvl="1"/>
            <a:r>
              <a:rPr lang="en-US" sz="2200">
                <a:solidFill>
                  <a:srgbClr val="000000"/>
                </a:solidFill>
              </a:rPr>
              <a:t>Potential for reduced immune responses</a:t>
            </a:r>
          </a:p>
          <a:p>
            <a:pPr lvl="1"/>
            <a:r>
              <a:rPr lang="en-US" sz="2200">
                <a:solidFill>
                  <a:srgbClr val="000000"/>
                </a:solidFill>
              </a:rPr>
              <a:t>Need to continue to follow all current guidance to protect themselves against COVID-19</a:t>
            </a:r>
          </a:p>
          <a:p>
            <a:endParaRPr lang="en-US" sz="2800"/>
          </a:p>
          <a:p>
            <a:pPr lvl="1"/>
            <a:endParaRPr lang="en-US"/>
          </a:p>
          <a:p>
            <a:pPr marL="0" indent="0">
              <a:buNone/>
            </a:pPr>
            <a:endParaRPr lang="en-US"/>
          </a:p>
          <a:p>
            <a:endParaRPr lang="en-US" sz="2200"/>
          </a:p>
          <a:p>
            <a:endParaRPr lang="en-US" sz="2200"/>
          </a:p>
          <a:p>
            <a:pPr lvl="1"/>
            <a:endParaRPr lang="en-US"/>
          </a:p>
          <a:p>
            <a:pPr lvl="1"/>
            <a:endParaRPr lang="en-US"/>
          </a:p>
          <a:p>
            <a:endParaRPr lang="en-US"/>
          </a:p>
          <a:p>
            <a:endParaRPr lang="en-US"/>
          </a:p>
          <a:p>
            <a:endParaRPr lang="en-US"/>
          </a:p>
          <a:p>
            <a:endParaRPr lang="en-US"/>
          </a:p>
          <a:p>
            <a:pPr lvl="1"/>
            <a:endParaRPr lang="en-US" sz="2200"/>
          </a:p>
          <a:p>
            <a:pPr marL="243834" lvl="1" indent="0">
              <a:buNone/>
            </a:pPr>
            <a:endParaRPr lang="en-US" sz="2200"/>
          </a:p>
          <a:p>
            <a:endParaRPr lang="en-US"/>
          </a:p>
          <a:p>
            <a:endParaRPr lang="en-US"/>
          </a:p>
          <a:p>
            <a:endParaRPr lang="en-US"/>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1582400" cy="813700"/>
          </a:xfrm>
        </p:spPr>
        <p:txBody>
          <a:bodyPr>
            <a:noAutofit/>
          </a:bodyPr>
          <a:lstStyle/>
          <a:p>
            <a:r>
              <a:rPr lang="en-US" sz="3400">
                <a:solidFill>
                  <a:srgbClr val="006A71"/>
                </a:solidFill>
              </a:rPr>
              <a:t>Immunocompromised persons</a:t>
            </a:r>
          </a:p>
        </p:txBody>
      </p:sp>
      <p:sp>
        <p:nvSpPr>
          <p:cNvPr id="6" name="TextBox 5">
            <a:extLst>
              <a:ext uri="{FF2B5EF4-FFF2-40B4-BE49-F238E27FC236}">
                <a16:creationId xmlns:a16="http://schemas.microsoft.com/office/drawing/2014/main" id="{A76B7D9C-EFC8-4B03-A604-A82563267F8B}"/>
              </a:ext>
            </a:extLst>
          </p:cNvPr>
          <p:cNvSpPr txBox="1"/>
          <p:nvPr/>
        </p:nvSpPr>
        <p:spPr>
          <a:xfrm>
            <a:off x="609599" y="6332600"/>
            <a:ext cx="10562705" cy="461665"/>
          </a:xfrm>
          <a:prstGeom prst="rect">
            <a:avLst/>
          </a:prstGeom>
          <a:noFill/>
        </p:spPr>
        <p:txBody>
          <a:bodyPr wrap="square" rtlCol="0">
            <a:spAutoFit/>
          </a:bodyPr>
          <a:lstStyle/>
          <a:p>
            <a:r>
              <a:rPr lang="en-US" sz="1200">
                <a:solidFill>
                  <a:srgbClr val="000000"/>
                </a:solidFill>
                <a:latin typeface="Calibri" panose="020F0502020204030204" pitchFamily="34" charset="0"/>
                <a:hlinkClick r:id="rId3"/>
              </a:rPr>
              <a:t>https://www.cdc.gov/coronavirus/2019-ncov/need-extra-precautions/people-with-medical-conditions.html</a:t>
            </a:r>
            <a:endParaRPr lang="en-US" sz="1200">
              <a:solidFill>
                <a:srgbClr val="000000"/>
              </a:solidFill>
              <a:latin typeface="Calibri" panose="020F0502020204030204" pitchFamily="34" charset="0"/>
            </a:endParaRPr>
          </a:p>
          <a:p>
            <a:endParaRPr lang="en-US" sz="120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CF71C1AF-F5C3-4716-B54B-9749F8AC89B2}"/>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7" name="Rectangle 6">
            <a:extLst>
              <a:ext uri="{FF2B5EF4-FFF2-40B4-BE49-F238E27FC236}">
                <a16:creationId xmlns:a16="http://schemas.microsoft.com/office/drawing/2014/main" id="{B3731FF6-E8AE-462F-9EB1-0FC40EA564C5}"/>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CCCD2423-D580-4341-99C2-4E2F5A659F49}"/>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301F1ACC-1363-4999-A044-F7DBC5DB46EC}"/>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20">
            <a:extLst>
              <a:ext uri="{FF2B5EF4-FFF2-40B4-BE49-F238E27FC236}">
                <a16:creationId xmlns:a16="http://schemas.microsoft.com/office/drawing/2014/main" id="{2F8A8DB8-2138-43AA-A3D7-405B62408CEB}"/>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a:extLst>
              <a:ext uri="{FF2B5EF4-FFF2-40B4-BE49-F238E27FC236}">
                <a16:creationId xmlns:a16="http://schemas.microsoft.com/office/drawing/2014/main" id="{8110A73F-95FE-4B05-BF6A-1A0C7D6D8F9A}"/>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TextBox 12">
            <a:extLst>
              <a:ext uri="{FF2B5EF4-FFF2-40B4-BE49-F238E27FC236}">
                <a16:creationId xmlns:a16="http://schemas.microsoft.com/office/drawing/2014/main" id="{268DDF73-6554-4FC2-A19B-13D6935FF7B1}"/>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11</a:t>
            </a:fld>
            <a:endParaRPr lang="en-US">
              <a:solidFill>
                <a:srgbClr val="3B495B">
                  <a:lumMod val="50000"/>
                </a:srgbClr>
              </a:solidFill>
              <a:latin typeface="Calibri" panose="020F0502020204030204" pitchFamily="34" charset="0"/>
            </a:endParaRPr>
          </a:p>
        </p:txBody>
      </p:sp>
    </p:spTree>
    <p:extLst>
      <p:ext uri="{BB962C8B-B14F-4D97-AF65-F5344CB8AC3E}">
        <p14:creationId xmlns:p14="http://schemas.microsoft.com/office/powerpoint/2010/main" val="137854224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C8D08B-7496-4630-8227-6850A4B797A6}"/>
              </a:ext>
            </a:extLst>
          </p:cNvPr>
          <p:cNvSpPr>
            <a:spLocks noGrp="1"/>
          </p:cNvSpPr>
          <p:nvPr>
            <p:ph sz="quarter" idx="14"/>
          </p:nvPr>
        </p:nvSpPr>
        <p:spPr>
          <a:xfrm>
            <a:off x="380447" y="1306378"/>
            <a:ext cx="11201953" cy="4563476"/>
          </a:xfrm>
        </p:spPr>
        <p:txBody>
          <a:bodyPr/>
          <a:lstStyle/>
          <a:p>
            <a:r>
              <a:rPr lang="en-US">
                <a:solidFill>
                  <a:srgbClr val="000000"/>
                </a:solidFill>
              </a:rPr>
              <a:t>COVID-19 and pregnancy</a:t>
            </a:r>
          </a:p>
          <a:p>
            <a:pPr lvl="1"/>
            <a:r>
              <a:rPr lang="en-US" sz="2200">
                <a:solidFill>
                  <a:srgbClr val="000000"/>
                </a:solidFill>
              </a:rPr>
              <a:t>Increased risk of severe illness (ICU admission, mechanical ventilation and death)</a:t>
            </a:r>
          </a:p>
          <a:p>
            <a:pPr lvl="1"/>
            <a:r>
              <a:rPr lang="en-US" sz="2200">
                <a:solidFill>
                  <a:srgbClr val="000000"/>
                </a:solidFill>
              </a:rPr>
              <a:t>Might be an increased risk of adverse pregnancy outcomes, such as preterm birth</a:t>
            </a:r>
          </a:p>
          <a:p>
            <a:pPr marL="243834" lvl="1" indent="0">
              <a:buNone/>
            </a:pPr>
            <a:endParaRPr lang="en-US" sz="1500">
              <a:solidFill>
                <a:srgbClr val="000000"/>
              </a:solidFill>
            </a:endParaRPr>
          </a:p>
          <a:p>
            <a:r>
              <a:rPr lang="en-US">
                <a:solidFill>
                  <a:srgbClr val="000000"/>
                </a:solidFill>
              </a:rPr>
              <a:t>There are limited data on the safety of COVID-19 vaccines in pregnant women</a:t>
            </a:r>
          </a:p>
          <a:p>
            <a:pPr marL="243834" lvl="1" indent="0">
              <a:buNone/>
            </a:pPr>
            <a:endParaRPr lang="en-US" sz="1500">
              <a:solidFill>
                <a:srgbClr val="000000"/>
              </a:solidFill>
            </a:endParaRPr>
          </a:p>
          <a:p>
            <a:r>
              <a:rPr lang="en-US">
                <a:solidFill>
                  <a:srgbClr val="000000"/>
                </a:solidFill>
              </a:rPr>
              <a:t>If a woman is part of a group (e.g., healthcare personnel) who is recommended to receive a COVID-19 vaccine and is pregnant, she may choose to be vaccinated. </a:t>
            </a:r>
          </a:p>
          <a:p>
            <a:pPr lvl="1"/>
            <a:endParaRPr lang="en-US"/>
          </a:p>
        </p:txBody>
      </p:sp>
      <p:sp>
        <p:nvSpPr>
          <p:cNvPr id="3" name="Title 2">
            <a:extLst>
              <a:ext uri="{FF2B5EF4-FFF2-40B4-BE49-F238E27FC236}">
                <a16:creationId xmlns:a16="http://schemas.microsoft.com/office/drawing/2014/main" id="{F4F3AD6E-51CF-4B4B-AAB2-F0C3116B87AF}"/>
              </a:ext>
            </a:extLst>
          </p:cNvPr>
          <p:cNvSpPr>
            <a:spLocks noGrp="1"/>
          </p:cNvSpPr>
          <p:nvPr>
            <p:ph type="title"/>
          </p:nvPr>
        </p:nvSpPr>
        <p:spPr>
          <a:xfrm>
            <a:off x="609600" y="274320"/>
            <a:ext cx="10972800" cy="701040"/>
          </a:xfrm>
        </p:spPr>
        <p:txBody>
          <a:bodyPr>
            <a:normAutofit/>
          </a:bodyPr>
          <a:lstStyle/>
          <a:p>
            <a:r>
              <a:rPr lang="en-US" sz="3400">
                <a:solidFill>
                  <a:srgbClr val="006A71"/>
                </a:solidFill>
              </a:rPr>
              <a:t>Pregnant women</a:t>
            </a:r>
          </a:p>
        </p:txBody>
      </p:sp>
      <p:sp>
        <p:nvSpPr>
          <p:cNvPr id="5" name="TextBox 4">
            <a:extLst>
              <a:ext uri="{FF2B5EF4-FFF2-40B4-BE49-F238E27FC236}">
                <a16:creationId xmlns:a16="http://schemas.microsoft.com/office/drawing/2014/main" id="{E94D44B2-F1DB-47B8-A4FE-BCE56F77D35D}"/>
              </a:ext>
            </a:extLst>
          </p:cNvPr>
          <p:cNvSpPr txBox="1"/>
          <p:nvPr/>
        </p:nvSpPr>
        <p:spPr>
          <a:xfrm>
            <a:off x="795130" y="6396335"/>
            <a:ext cx="6455229" cy="461665"/>
          </a:xfrm>
          <a:prstGeom prst="rect">
            <a:avLst/>
          </a:prstGeom>
          <a:noFill/>
        </p:spPr>
        <p:txBody>
          <a:bodyPr wrap="none" rtlCol="0">
            <a:spAutoFit/>
          </a:bodyPr>
          <a:lstStyle/>
          <a:p>
            <a:r>
              <a:rPr lang="en-US" sz="1200">
                <a:solidFill>
                  <a:srgbClr val="000000"/>
                </a:solidFill>
                <a:latin typeface="Calibri" panose="020F0502020204030204" pitchFamily="34" charset="0"/>
                <a:hlinkClick r:id="rId3"/>
              </a:rPr>
              <a:t>https://www.cdc.gov/coronavirus/2019-ncov/need-extra-precautions/pregnancy-breastfeeding.html</a:t>
            </a:r>
            <a:endParaRPr lang="en-US" sz="1200">
              <a:solidFill>
                <a:srgbClr val="000000"/>
              </a:solidFill>
              <a:latin typeface="Calibri" panose="020F0502020204030204" pitchFamily="34" charset="0"/>
            </a:endParaRPr>
          </a:p>
          <a:p>
            <a:endParaRPr lang="en-US" sz="1200">
              <a:solidFill>
                <a:srgbClr val="000000"/>
              </a:solidFill>
              <a:latin typeface="Calibri" panose="020F0502020204030204" pitchFamily="34" charset="0"/>
            </a:endParaRPr>
          </a:p>
        </p:txBody>
      </p:sp>
      <p:sp>
        <p:nvSpPr>
          <p:cNvPr id="6" name="Rectangle 5">
            <a:extLst>
              <a:ext uri="{FF2B5EF4-FFF2-40B4-BE49-F238E27FC236}">
                <a16:creationId xmlns:a16="http://schemas.microsoft.com/office/drawing/2014/main" id="{04FAE667-809C-49AB-A185-5B4D62A573A1}"/>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7" name="Rectangle 6">
            <a:extLst>
              <a:ext uri="{FF2B5EF4-FFF2-40B4-BE49-F238E27FC236}">
                <a16:creationId xmlns:a16="http://schemas.microsoft.com/office/drawing/2014/main" id="{7C255466-57EC-4AAA-AE85-20EFF42E097E}"/>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024B2218-A389-4D6B-ADF2-1743E362FC60}"/>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A68F722F-F2FB-408D-80E4-692ECBDD7753}"/>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20">
            <a:extLst>
              <a:ext uri="{FF2B5EF4-FFF2-40B4-BE49-F238E27FC236}">
                <a16:creationId xmlns:a16="http://schemas.microsoft.com/office/drawing/2014/main" id="{FD9BF81A-3DD7-4411-ACD8-BDBB10B42BAB}"/>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a:extLst>
              <a:ext uri="{FF2B5EF4-FFF2-40B4-BE49-F238E27FC236}">
                <a16:creationId xmlns:a16="http://schemas.microsoft.com/office/drawing/2014/main" id="{74E3BDA9-1260-4EE5-BA7C-44DCBB52C1C9}"/>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TextBox 12">
            <a:extLst>
              <a:ext uri="{FF2B5EF4-FFF2-40B4-BE49-F238E27FC236}">
                <a16:creationId xmlns:a16="http://schemas.microsoft.com/office/drawing/2014/main" id="{54EF0026-F52B-4B55-8C63-A5367A67BC4C}"/>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12</a:t>
            </a:fld>
            <a:endParaRPr lang="en-US">
              <a:solidFill>
                <a:srgbClr val="3B495B">
                  <a:lumMod val="50000"/>
                </a:srgbClr>
              </a:solidFill>
              <a:latin typeface="Calibri" panose="020F0502020204030204" pitchFamily="34" charset="0"/>
            </a:endParaRPr>
          </a:p>
        </p:txBody>
      </p:sp>
    </p:spTree>
    <p:extLst>
      <p:ext uri="{BB962C8B-B14F-4D97-AF65-F5344CB8AC3E}">
        <p14:creationId xmlns:p14="http://schemas.microsoft.com/office/powerpoint/2010/main" val="11130589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441319-C145-4162-877D-55E0A0783DEB}"/>
              </a:ext>
            </a:extLst>
          </p:cNvPr>
          <p:cNvSpPr>
            <a:spLocks noGrp="1"/>
          </p:cNvSpPr>
          <p:nvPr>
            <p:ph sz="quarter" idx="14"/>
          </p:nvPr>
        </p:nvSpPr>
        <p:spPr>
          <a:xfrm>
            <a:off x="609600" y="1431509"/>
            <a:ext cx="11480800" cy="4743866"/>
          </a:xfrm>
        </p:spPr>
        <p:txBody>
          <a:bodyPr/>
          <a:lstStyle/>
          <a:p>
            <a:pPr>
              <a:spcBef>
                <a:spcPts val="1000"/>
              </a:spcBef>
            </a:pPr>
            <a:r>
              <a:rPr lang="en-US">
                <a:solidFill>
                  <a:srgbClr val="000000"/>
                </a:solidFill>
              </a:rPr>
              <a:t>Considerations for vaccination:</a:t>
            </a:r>
          </a:p>
          <a:p>
            <a:pPr lvl="1">
              <a:spcBef>
                <a:spcPts val="1000"/>
              </a:spcBef>
            </a:pPr>
            <a:r>
              <a:rPr lang="en-US" sz="2400">
                <a:solidFill>
                  <a:srgbClr val="000000"/>
                </a:solidFill>
              </a:rPr>
              <a:t>Level of COVID-19 community transmission (risk of acquisition) </a:t>
            </a:r>
          </a:p>
          <a:p>
            <a:pPr lvl="1">
              <a:spcBef>
                <a:spcPts val="1000"/>
              </a:spcBef>
            </a:pPr>
            <a:r>
              <a:rPr lang="en-US" sz="2400">
                <a:solidFill>
                  <a:srgbClr val="000000"/>
                </a:solidFill>
              </a:rPr>
              <a:t>Personal risk of contracting COVID-19 (by occupation or other activities)</a:t>
            </a:r>
          </a:p>
          <a:p>
            <a:pPr lvl="1">
              <a:spcBef>
                <a:spcPts val="1000"/>
              </a:spcBef>
            </a:pPr>
            <a:r>
              <a:rPr lang="en-US" sz="2400">
                <a:solidFill>
                  <a:srgbClr val="000000"/>
                </a:solidFill>
              </a:rPr>
              <a:t>Risks of COVID-19 to her and potential risks to the fetus</a:t>
            </a:r>
          </a:p>
          <a:p>
            <a:pPr lvl="1">
              <a:spcBef>
                <a:spcPts val="1000"/>
              </a:spcBef>
            </a:pPr>
            <a:r>
              <a:rPr lang="en-US" sz="2400">
                <a:solidFill>
                  <a:srgbClr val="000000"/>
                </a:solidFill>
              </a:rPr>
              <a:t>Efficacy of the vaccine</a:t>
            </a:r>
          </a:p>
          <a:p>
            <a:pPr lvl="1">
              <a:spcBef>
                <a:spcPts val="1000"/>
              </a:spcBef>
            </a:pPr>
            <a:r>
              <a:rPr lang="en-US" sz="2400">
                <a:solidFill>
                  <a:srgbClr val="000000"/>
                </a:solidFill>
              </a:rPr>
              <a:t>Known side effects of the vaccine</a:t>
            </a:r>
          </a:p>
          <a:p>
            <a:pPr lvl="1">
              <a:spcBef>
                <a:spcPts val="1000"/>
              </a:spcBef>
            </a:pPr>
            <a:r>
              <a:rPr lang="en-US" sz="2400">
                <a:solidFill>
                  <a:srgbClr val="000000"/>
                </a:solidFill>
              </a:rPr>
              <a:t>Lack of data about the vaccine during pregnancy</a:t>
            </a:r>
          </a:p>
          <a:p>
            <a:pPr lvl="1"/>
            <a:endParaRPr lang="en-US" sz="2400"/>
          </a:p>
        </p:txBody>
      </p:sp>
      <p:sp>
        <p:nvSpPr>
          <p:cNvPr id="3" name="Title 2">
            <a:extLst>
              <a:ext uri="{FF2B5EF4-FFF2-40B4-BE49-F238E27FC236}">
                <a16:creationId xmlns:a16="http://schemas.microsoft.com/office/drawing/2014/main" id="{B05C1F43-E09E-4E21-A82A-56DD98B8F3E5}"/>
              </a:ext>
            </a:extLst>
          </p:cNvPr>
          <p:cNvSpPr>
            <a:spLocks noGrp="1"/>
          </p:cNvSpPr>
          <p:nvPr>
            <p:ph type="title"/>
          </p:nvPr>
        </p:nvSpPr>
        <p:spPr>
          <a:xfrm>
            <a:off x="609600" y="242789"/>
            <a:ext cx="10972800" cy="1188720"/>
          </a:xfrm>
        </p:spPr>
        <p:txBody>
          <a:bodyPr>
            <a:normAutofit/>
          </a:bodyPr>
          <a:lstStyle/>
          <a:p>
            <a:r>
              <a:rPr lang="en-US" sz="3400">
                <a:solidFill>
                  <a:srgbClr val="006A71"/>
                </a:solidFill>
              </a:rPr>
              <a:t>Pregnant women</a:t>
            </a:r>
          </a:p>
        </p:txBody>
      </p:sp>
      <p:sp>
        <p:nvSpPr>
          <p:cNvPr id="5" name="Rectangle 4">
            <a:extLst>
              <a:ext uri="{FF2B5EF4-FFF2-40B4-BE49-F238E27FC236}">
                <a16:creationId xmlns:a16="http://schemas.microsoft.com/office/drawing/2014/main" id="{4E344D7E-CC69-4F6A-A010-CAE7AB0F8F27}"/>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88F754FE-C44F-42E8-B484-7395806C3ACF}"/>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7" name="Rectangle 6">
            <a:extLst>
              <a:ext uri="{FF2B5EF4-FFF2-40B4-BE49-F238E27FC236}">
                <a16:creationId xmlns:a16="http://schemas.microsoft.com/office/drawing/2014/main" id="{44CBD920-9669-4AB8-8AED-9AF49F671570}"/>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C36E79D9-1001-4E9D-81AE-100152A6200F}"/>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20">
            <a:extLst>
              <a:ext uri="{FF2B5EF4-FFF2-40B4-BE49-F238E27FC236}">
                <a16:creationId xmlns:a16="http://schemas.microsoft.com/office/drawing/2014/main" id="{A4EE0385-79BF-4D3C-AACF-A0472BABC746}"/>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a:extLst>
              <a:ext uri="{FF2B5EF4-FFF2-40B4-BE49-F238E27FC236}">
                <a16:creationId xmlns:a16="http://schemas.microsoft.com/office/drawing/2014/main" id="{48AEC30E-2B7B-48DF-8809-EBD9165C8947}"/>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TextBox 11">
            <a:extLst>
              <a:ext uri="{FF2B5EF4-FFF2-40B4-BE49-F238E27FC236}">
                <a16:creationId xmlns:a16="http://schemas.microsoft.com/office/drawing/2014/main" id="{B2B3DE51-E888-485A-8B7B-0AB1D74C7425}"/>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13</a:t>
            </a:fld>
            <a:endParaRPr lang="en-US">
              <a:solidFill>
                <a:srgbClr val="3B495B">
                  <a:lumMod val="50000"/>
                </a:srgbClr>
              </a:solidFill>
              <a:latin typeface="Calibri" panose="020F0502020204030204" pitchFamily="34" charset="0"/>
            </a:endParaRPr>
          </a:p>
        </p:txBody>
      </p:sp>
    </p:spTree>
    <p:extLst>
      <p:ext uri="{BB962C8B-B14F-4D97-AF65-F5344CB8AC3E}">
        <p14:creationId xmlns:p14="http://schemas.microsoft.com/office/powerpoint/2010/main" val="154373265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205493" y="1352800"/>
            <a:ext cx="11582399" cy="4923581"/>
          </a:xfrm>
        </p:spPr>
        <p:txBody>
          <a:bodyPr/>
          <a:lstStyle/>
          <a:p>
            <a:pPr>
              <a:spcBef>
                <a:spcPts val="1200"/>
              </a:spcBef>
            </a:pPr>
            <a:r>
              <a:rPr lang="en-US">
                <a:solidFill>
                  <a:srgbClr val="000000"/>
                </a:solidFill>
              </a:rPr>
              <a:t>Before vaccination, providers should counsel vaccine recipients about expected local and systemic post-vaccination symptoms</a:t>
            </a:r>
          </a:p>
          <a:p>
            <a:pPr>
              <a:spcBef>
                <a:spcPts val="1200"/>
              </a:spcBef>
            </a:pPr>
            <a:r>
              <a:rPr lang="en-US">
                <a:solidFill>
                  <a:srgbClr val="000000"/>
                </a:solidFill>
              </a:rPr>
              <a:t>Depending on vaccine product, age group, and dose:</a:t>
            </a:r>
          </a:p>
          <a:p>
            <a:pPr lvl="1">
              <a:spcBef>
                <a:spcPts val="1200"/>
              </a:spcBef>
            </a:pPr>
            <a:r>
              <a:rPr lang="en-US" sz="2200" b="1">
                <a:solidFill>
                  <a:srgbClr val="000000"/>
                </a:solidFill>
              </a:rPr>
              <a:t>80-89%</a:t>
            </a:r>
            <a:r>
              <a:rPr lang="en-US" sz="2200">
                <a:solidFill>
                  <a:srgbClr val="000000"/>
                </a:solidFill>
              </a:rPr>
              <a:t> of clinical trial participants reported ≥1 </a:t>
            </a:r>
            <a:r>
              <a:rPr lang="en-US" sz="2200" b="1">
                <a:solidFill>
                  <a:srgbClr val="000000"/>
                </a:solidFill>
              </a:rPr>
              <a:t>local</a:t>
            </a:r>
            <a:r>
              <a:rPr lang="en-US" sz="2200">
                <a:solidFill>
                  <a:srgbClr val="000000"/>
                </a:solidFill>
              </a:rPr>
              <a:t> reaction (e.g., pain or swelling at injection site; swollen lymph nodes on same side as vaccinated arm)</a:t>
            </a:r>
          </a:p>
          <a:p>
            <a:pPr lvl="1">
              <a:spcBef>
                <a:spcPts val="1200"/>
              </a:spcBef>
            </a:pPr>
            <a:r>
              <a:rPr lang="en-US" sz="2200" b="1">
                <a:solidFill>
                  <a:srgbClr val="000000"/>
                </a:solidFill>
              </a:rPr>
              <a:t>55-83% </a:t>
            </a:r>
            <a:r>
              <a:rPr lang="en-US" sz="2200">
                <a:solidFill>
                  <a:srgbClr val="000000"/>
                </a:solidFill>
              </a:rPr>
              <a:t>of clinical trial participants reported ≥1 </a:t>
            </a:r>
            <a:r>
              <a:rPr lang="en-US" sz="2200" b="1">
                <a:solidFill>
                  <a:srgbClr val="000000"/>
                </a:solidFill>
              </a:rPr>
              <a:t>systemic</a:t>
            </a:r>
            <a:r>
              <a:rPr lang="en-US" sz="2200">
                <a:solidFill>
                  <a:srgbClr val="000000"/>
                </a:solidFill>
              </a:rPr>
              <a:t> reaction (e.g., fever, fatigue, muscle aches, headache, chills)</a:t>
            </a:r>
          </a:p>
          <a:p>
            <a:pPr lvl="1">
              <a:spcBef>
                <a:spcPts val="1200"/>
              </a:spcBef>
            </a:pPr>
            <a:r>
              <a:rPr lang="en-US" sz="2200">
                <a:solidFill>
                  <a:srgbClr val="000000"/>
                </a:solidFill>
              </a:rPr>
              <a:t>Most are mild-moderate in severity, occur within first 3 days of vaccination, and resolve within 1-2 days of onset</a:t>
            </a:r>
          </a:p>
          <a:p>
            <a:pPr lvl="1">
              <a:spcBef>
                <a:spcPts val="1200"/>
              </a:spcBef>
            </a:pPr>
            <a:r>
              <a:rPr lang="en-US" sz="2200">
                <a:solidFill>
                  <a:srgbClr val="000000"/>
                </a:solidFill>
              </a:rPr>
              <a:t>More frequent and severe following the second dose and among younger age groups</a:t>
            </a:r>
          </a:p>
          <a:p>
            <a:pPr lvl="1"/>
            <a:endParaRPr lang="en-US" sz="1200"/>
          </a:p>
          <a:p>
            <a:pPr marL="0" indent="0">
              <a:buNone/>
            </a:pPr>
            <a:endParaRPr lang="en-US" sz="2800"/>
          </a:p>
          <a:p>
            <a:pPr lvl="1"/>
            <a:endParaRPr lang="en-US" sz="2200"/>
          </a:p>
          <a:p>
            <a:endParaRPr lang="en-US" sz="2200"/>
          </a:p>
          <a:p>
            <a:pPr lvl="1"/>
            <a:endParaRPr lang="en-US" sz="2200"/>
          </a:p>
          <a:p>
            <a:pPr marL="0" indent="0">
              <a:buNone/>
            </a:pPr>
            <a:endParaRPr lang="en-US" sz="2800"/>
          </a:p>
          <a:p>
            <a:pPr lvl="1"/>
            <a:endParaRPr lang="en-US"/>
          </a:p>
          <a:p>
            <a:pPr marL="0" indent="0">
              <a:buNone/>
            </a:pPr>
            <a:endParaRPr lang="en-US"/>
          </a:p>
          <a:p>
            <a:endParaRPr lang="en-US" sz="2200"/>
          </a:p>
          <a:p>
            <a:endParaRPr lang="en-US" sz="2200"/>
          </a:p>
          <a:p>
            <a:pPr lvl="1"/>
            <a:endParaRPr lang="en-US"/>
          </a:p>
          <a:p>
            <a:pPr lvl="1"/>
            <a:endParaRPr lang="en-US"/>
          </a:p>
          <a:p>
            <a:endParaRPr lang="en-US"/>
          </a:p>
          <a:p>
            <a:endParaRPr lang="en-US"/>
          </a:p>
          <a:p>
            <a:endParaRPr lang="en-US"/>
          </a:p>
          <a:p>
            <a:endParaRPr lang="en-US"/>
          </a:p>
          <a:p>
            <a:pPr lvl="1"/>
            <a:endParaRPr lang="en-US" sz="2200"/>
          </a:p>
          <a:p>
            <a:pPr marL="243834" lvl="1" indent="0">
              <a:buNone/>
            </a:pPr>
            <a:endParaRPr lang="en-US" sz="2200"/>
          </a:p>
          <a:p>
            <a:endParaRPr lang="en-US"/>
          </a:p>
          <a:p>
            <a:endParaRPr lang="en-US"/>
          </a:p>
          <a:p>
            <a:endParaRPr lang="en-US"/>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1582400" cy="813700"/>
          </a:xfrm>
        </p:spPr>
        <p:txBody>
          <a:bodyPr>
            <a:noAutofit/>
          </a:bodyPr>
          <a:lstStyle/>
          <a:p>
            <a:r>
              <a:rPr lang="en-US" sz="3400">
                <a:solidFill>
                  <a:srgbClr val="006A71"/>
                </a:solidFill>
              </a:rPr>
              <a:t>Post-Vaccination Symptoms</a:t>
            </a:r>
          </a:p>
        </p:txBody>
      </p:sp>
      <p:sp>
        <p:nvSpPr>
          <p:cNvPr id="4" name="Rectangle 3">
            <a:extLst>
              <a:ext uri="{FF2B5EF4-FFF2-40B4-BE49-F238E27FC236}">
                <a16:creationId xmlns:a16="http://schemas.microsoft.com/office/drawing/2014/main" id="{9531D4FD-F655-4CBE-A67B-4E11EF829177}"/>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5" name="Rectangle 4">
            <a:extLst>
              <a:ext uri="{FF2B5EF4-FFF2-40B4-BE49-F238E27FC236}">
                <a16:creationId xmlns:a16="http://schemas.microsoft.com/office/drawing/2014/main" id="{DA996F8B-50DD-4D66-990C-AE1E481A344B}"/>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9413C10C-22C6-4B6E-A76F-30441CB14581}"/>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7" name="Rectangle 6">
            <a:extLst>
              <a:ext uri="{FF2B5EF4-FFF2-40B4-BE49-F238E27FC236}">
                <a16:creationId xmlns:a16="http://schemas.microsoft.com/office/drawing/2014/main" id="{856FF9DC-E24B-4C40-9F66-D89927E19A44}"/>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8" name="Rectangle 20">
            <a:extLst>
              <a:ext uri="{FF2B5EF4-FFF2-40B4-BE49-F238E27FC236}">
                <a16:creationId xmlns:a16="http://schemas.microsoft.com/office/drawing/2014/main" id="{126ECE2B-F4EA-4A56-AF2F-351A1A24798C}"/>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3CEE7FAA-263A-4DB7-B897-848E54FFB7F5}"/>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a:extLst>
              <a:ext uri="{FF2B5EF4-FFF2-40B4-BE49-F238E27FC236}">
                <a16:creationId xmlns:a16="http://schemas.microsoft.com/office/drawing/2014/main" id="{FB8CEC85-E8F4-46A3-8FBF-87DAF90679EE}"/>
              </a:ext>
            </a:extLst>
          </p:cNvPr>
          <p:cNvSpPr/>
          <p:nvPr/>
        </p:nvSpPr>
        <p:spPr>
          <a:xfrm>
            <a:off x="101600" y="6123290"/>
            <a:ext cx="11582400" cy="553998"/>
          </a:xfrm>
          <a:prstGeom prst="rect">
            <a:avLst/>
          </a:prstGeom>
        </p:spPr>
        <p:txBody>
          <a:bodyPr wrap="square">
            <a:spAutoFit/>
          </a:bodyPr>
          <a:lstStyle/>
          <a:p>
            <a:pPr marL="243834" lvl="1" indent="0">
              <a:buNone/>
            </a:pPr>
            <a:r>
              <a:rPr lang="en-US" sz="1500" u="sng">
                <a:hlinkClick r:id="rId3"/>
              </a:rPr>
              <a:t>https://www.cdc.gov/vaccines/covid-19/info-by-product/pfizer/reactogenicity.html</a:t>
            </a:r>
            <a:endParaRPr lang="en-US" sz="1500" u="sng"/>
          </a:p>
          <a:p>
            <a:pPr marL="243834" lvl="1" indent="0">
              <a:buNone/>
            </a:pPr>
            <a:r>
              <a:rPr lang="en-US" sz="1500">
                <a:hlinkClick r:id="rId4"/>
              </a:rPr>
              <a:t>https://www.cdc.gov/vaccines/covid-19/info-by-product/moderna/reactogenicity.html</a:t>
            </a:r>
            <a:r>
              <a:rPr lang="en-US" sz="1500"/>
              <a:t> </a:t>
            </a:r>
          </a:p>
        </p:txBody>
      </p:sp>
      <p:sp>
        <p:nvSpPr>
          <p:cNvPr id="12" name="TextBox 11">
            <a:extLst>
              <a:ext uri="{FF2B5EF4-FFF2-40B4-BE49-F238E27FC236}">
                <a16:creationId xmlns:a16="http://schemas.microsoft.com/office/drawing/2014/main" id="{E40269F5-BAF5-44D6-AAA9-36BBEBF72BC9}"/>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14</a:t>
            </a:fld>
            <a:endParaRPr lang="en-US">
              <a:solidFill>
                <a:srgbClr val="3B495B">
                  <a:lumMod val="50000"/>
                </a:srgbClr>
              </a:solidFill>
              <a:latin typeface="Calibri" panose="020F0502020204030204" pitchFamily="34" charset="0"/>
            </a:endParaRPr>
          </a:p>
        </p:txBody>
      </p:sp>
    </p:spTree>
    <p:extLst>
      <p:ext uri="{BB962C8B-B14F-4D97-AF65-F5344CB8AC3E}">
        <p14:creationId xmlns:p14="http://schemas.microsoft.com/office/powerpoint/2010/main" val="214252525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498765" y="1385901"/>
            <a:ext cx="11502736" cy="4789473"/>
          </a:xfrm>
        </p:spPr>
        <p:txBody>
          <a:bodyPr/>
          <a:lstStyle/>
          <a:p>
            <a:pPr lvl="0"/>
            <a:r>
              <a:rPr lang="en-US" dirty="0"/>
              <a:t>Contraindications to either of the mRNA COVID-19 vaccines:</a:t>
            </a:r>
          </a:p>
          <a:p>
            <a:pPr lvl="1"/>
            <a:r>
              <a:rPr lang="en-US" sz="2200" dirty="0"/>
              <a:t>Severe allergic reaction (e.g., anaphylaxis) after a previous dose of an mRNA COVID-19 vaccine or any of its components</a:t>
            </a:r>
          </a:p>
          <a:p>
            <a:pPr marL="243834" lvl="1" indent="0">
              <a:buNone/>
            </a:pPr>
            <a:endParaRPr lang="en-US" sz="400" dirty="0"/>
          </a:p>
          <a:p>
            <a:pPr lvl="1"/>
            <a:r>
              <a:rPr lang="en-US" sz="2200" dirty="0"/>
              <a:t>Immediate allergic reaction of any severity to a previous dose of an mRNA COVID-19 vaccine or any of its components (including polyethylene glycol [PEG])*</a:t>
            </a:r>
          </a:p>
          <a:p>
            <a:pPr marL="243834" lvl="1" indent="0">
              <a:buNone/>
            </a:pPr>
            <a:endParaRPr lang="en-US" sz="400" dirty="0"/>
          </a:p>
          <a:p>
            <a:pPr lvl="1"/>
            <a:r>
              <a:rPr lang="en-US" sz="2200" dirty="0"/>
              <a:t>Immediate allergic reaction of any severity to polysorbate (due to potential cross-reactive hypersensitivity with the vaccine ingredient PEG)*</a:t>
            </a:r>
          </a:p>
          <a:p>
            <a:pPr marL="0" lvl="0" indent="0">
              <a:buNone/>
            </a:pPr>
            <a:endParaRPr lang="en-US" dirty="0"/>
          </a:p>
          <a:p>
            <a:pPr lvl="0"/>
            <a:endParaRPr lang="en-US" dirty="0"/>
          </a:p>
          <a:p>
            <a:pPr lvl="1"/>
            <a:endParaRPr lang="en-US" sz="2400" dirty="0">
              <a:solidFill>
                <a:schemeClr val="tx2">
                  <a:lumMod val="50000"/>
                </a:schemeClr>
              </a:solidFill>
            </a:endParaRPr>
          </a:p>
          <a:p>
            <a:pPr lvl="1"/>
            <a:endParaRPr lang="en-US" sz="2400" dirty="0">
              <a:solidFill>
                <a:schemeClr val="tx2">
                  <a:lumMod val="50000"/>
                </a:schemeClr>
              </a:solidFill>
            </a:endParaRPr>
          </a:p>
          <a:p>
            <a:pPr lvl="1"/>
            <a:endParaRPr lang="en-US" sz="2400" dirty="0">
              <a:solidFill>
                <a:schemeClr val="tx2">
                  <a:lumMod val="50000"/>
                </a:schemeClr>
              </a:solidFill>
            </a:endParaRPr>
          </a:p>
          <a:p>
            <a:pPr marL="0" indent="0">
              <a:buNone/>
            </a:pPr>
            <a:endParaRPr lang="en-US" dirty="0">
              <a:solidFill>
                <a:schemeClr val="tx2">
                  <a:lumMod val="50000"/>
                </a:schemeClr>
              </a:solidFill>
            </a:endParaRPr>
          </a:p>
          <a:p>
            <a:endParaRPr lang="en-US" dirty="0">
              <a:solidFill>
                <a:schemeClr val="tx2">
                  <a:lumMod val="50000"/>
                </a:schemeClr>
              </a:solidFill>
            </a:endParaRPr>
          </a:p>
          <a:p>
            <a:endParaRPr lang="en-US" dirty="0">
              <a:solidFill>
                <a:schemeClr val="tx2">
                  <a:lumMod val="50000"/>
                </a:schemeClr>
              </a:solidFill>
            </a:endParaRPr>
          </a:p>
          <a:p>
            <a:pPr lvl="1"/>
            <a:endParaRPr lang="en-US" sz="2400" dirty="0">
              <a:solidFill>
                <a:schemeClr val="tx2">
                  <a:lumMod val="50000"/>
                </a:schemeClr>
              </a:solidFill>
            </a:endParaRPr>
          </a:p>
          <a:p>
            <a:pPr lvl="1"/>
            <a:endParaRPr lang="en-US" sz="2400" dirty="0">
              <a:solidFill>
                <a:schemeClr val="tx2">
                  <a:lumMod val="50000"/>
                </a:schemeClr>
              </a:solidFill>
            </a:endParaRPr>
          </a:p>
          <a:p>
            <a:endParaRPr lang="en-US" dirty="0">
              <a:solidFill>
                <a:schemeClr val="tx2">
                  <a:lumMod val="50000"/>
                </a:schemeClr>
              </a:solidFill>
            </a:endParaRPr>
          </a:p>
          <a:p>
            <a:endParaRPr lang="en-US" dirty="0">
              <a:solidFill>
                <a:schemeClr val="tx2">
                  <a:lumMod val="50000"/>
                </a:schemeClr>
              </a:solidFill>
            </a:endParaRPr>
          </a:p>
          <a:p>
            <a:endParaRPr lang="en-US" dirty="0">
              <a:solidFill>
                <a:schemeClr val="tx2">
                  <a:lumMod val="50000"/>
                </a:schemeClr>
              </a:solidFill>
            </a:endParaRPr>
          </a:p>
          <a:p>
            <a:endParaRPr lang="en-US" dirty="0">
              <a:solidFill>
                <a:schemeClr val="tx2">
                  <a:lumMod val="50000"/>
                </a:schemeClr>
              </a:solidFill>
            </a:endParaRPr>
          </a:p>
          <a:p>
            <a:pPr lvl="1"/>
            <a:endParaRPr lang="en-US" sz="2400" dirty="0">
              <a:solidFill>
                <a:schemeClr val="tx2">
                  <a:lumMod val="50000"/>
                </a:schemeClr>
              </a:solidFill>
            </a:endParaRPr>
          </a:p>
          <a:p>
            <a:pPr marL="243834" lvl="1" indent="0">
              <a:buNone/>
            </a:pPr>
            <a:endParaRPr lang="en-US" sz="2400" dirty="0">
              <a:solidFill>
                <a:schemeClr val="tx2">
                  <a:lumMod val="50000"/>
                </a:schemeClr>
              </a:solidFill>
            </a:endParaRPr>
          </a:p>
          <a:p>
            <a:endParaRPr lang="en-US" dirty="0">
              <a:solidFill>
                <a:schemeClr val="tx2">
                  <a:lumMod val="50000"/>
                </a:schemeClr>
              </a:solidFill>
            </a:endParaRPr>
          </a:p>
          <a:p>
            <a:endParaRPr lang="en-US" dirty="0">
              <a:solidFill>
                <a:schemeClr val="tx2">
                  <a:lumMod val="50000"/>
                </a:schemeClr>
              </a:solidFill>
            </a:endParaRPr>
          </a:p>
          <a:p>
            <a:endParaRPr lang="en-US" dirty="0">
              <a:solidFill>
                <a:schemeClr val="tx2">
                  <a:lumMod val="50000"/>
                </a:schemeClr>
              </a:solidFill>
            </a:endParaRPr>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1582400" cy="813700"/>
          </a:xfrm>
        </p:spPr>
        <p:txBody>
          <a:bodyPr>
            <a:noAutofit/>
          </a:bodyPr>
          <a:lstStyle/>
          <a:p>
            <a:r>
              <a:rPr lang="en-US" sz="3400">
                <a:solidFill>
                  <a:srgbClr val="006A71"/>
                </a:solidFill>
              </a:rPr>
              <a:t>Contraindications to mRNA COVID-19 vaccination</a:t>
            </a:r>
          </a:p>
        </p:txBody>
      </p:sp>
      <p:sp>
        <p:nvSpPr>
          <p:cNvPr id="4" name="Rectangle 3">
            <a:extLst>
              <a:ext uri="{FF2B5EF4-FFF2-40B4-BE49-F238E27FC236}">
                <a16:creationId xmlns:a16="http://schemas.microsoft.com/office/drawing/2014/main" id="{B30BA826-8260-4395-A035-0BB523D0EEC6}"/>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5" name="Rectangle 4">
            <a:extLst>
              <a:ext uri="{FF2B5EF4-FFF2-40B4-BE49-F238E27FC236}">
                <a16:creationId xmlns:a16="http://schemas.microsoft.com/office/drawing/2014/main" id="{65BD0E4C-54F1-4B5F-8CF9-1CF97F0969FF}"/>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847B2FDC-5CAA-43DE-B573-570BBB1D34A6}"/>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7" name="Rectangle 6">
            <a:extLst>
              <a:ext uri="{FF2B5EF4-FFF2-40B4-BE49-F238E27FC236}">
                <a16:creationId xmlns:a16="http://schemas.microsoft.com/office/drawing/2014/main" id="{D120A24E-3188-4B5A-9738-9E332416D5A2}"/>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8" name="Rectangle 20">
            <a:extLst>
              <a:ext uri="{FF2B5EF4-FFF2-40B4-BE49-F238E27FC236}">
                <a16:creationId xmlns:a16="http://schemas.microsoft.com/office/drawing/2014/main" id="{CD476B80-A5F2-475F-89A4-D7627CC88CD0}"/>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5784ECAC-C811-4077-879B-73B2BC07D88C}"/>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TextBox 11">
            <a:extLst>
              <a:ext uri="{FF2B5EF4-FFF2-40B4-BE49-F238E27FC236}">
                <a16:creationId xmlns:a16="http://schemas.microsoft.com/office/drawing/2014/main" id="{F4B527F6-89C9-4F03-9128-A9D3FF555FA6}"/>
              </a:ext>
            </a:extLst>
          </p:cNvPr>
          <p:cNvSpPr txBox="1"/>
          <p:nvPr/>
        </p:nvSpPr>
        <p:spPr>
          <a:xfrm>
            <a:off x="814647" y="5838489"/>
            <a:ext cx="10562705" cy="830997"/>
          </a:xfrm>
          <a:prstGeom prst="rect">
            <a:avLst/>
          </a:prstGeom>
          <a:noFill/>
        </p:spPr>
        <p:txBody>
          <a:bodyPr wrap="square" rtlCol="0">
            <a:spAutoFit/>
          </a:bodyPr>
          <a:lstStyle/>
          <a:p>
            <a:r>
              <a:rPr lang="en-US" sz="1600">
                <a:solidFill>
                  <a:schemeClr val="tx2">
                    <a:lumMod val="50000"/>
                  </a:schemeClr>
                </a:solidFill>
                <a:latin typeface="+mn-lt"/>
              </a:rPr>
              <a:t>* These persons should not receive mRNA COVID-19 vaccination at this time unless they have been evaluated by an allergist-immunologist and it is determined that the person can safely receive the vaccine (e.g., under observation, in a setting with advanced medical care available). </a:t>
            </a:r>
          </a:p>
        </p:txBody>
      </p:sp>
      <p:sp>
        <p:nvSpPr>
          <p:cNvPr id="13" name="TextBox 12">
            <a:extLst>
              <a:ext uri="{FF2B5EF4-FFF2-40B4-BE49-F238E27FC236}">
                <a16:creationId xmlns:a16="http://schemas.microsoft.com/office/drawing/2014/main" id="{B544F9D8-EAA3-4BC3-A9F4-5C73E2409648}"/>
              </a:ext>
            </a:extLst>
          </p:cNvPr>
          <p:cNvSpPr txBox="1"/>
          <p:nvPr/>
        </p:nvSpPr>
        <p:spPr>
          <a:xfrm>
            <a:off x="609600" y="815605"/>
            <a:ext cx="5051255" cy="369332"/>
          </a:xfrm>
          <a:prstGeom prst="rect">
            <a:avLst/>
          </a:prstGeom>
          <a:noFill/>
        </p:spPr>
        <p:txBody>
          <a:bodyPr wrap="none" rtlCol="0">
            <a:spAutoFit/>
          </a:bodyPr>
          <a:lstStyle/>
          <a:p>
            <a:r>
              <a:rPr lang="en-US">
                <a:solidFill>
                  <a:srgbClr val="006A71"/>
                </a:solidFill>
              </a:rPr>
              <a:t>Pfizer-BioNTech and Moderna COVID-19 vaccines</a:t>
            </a:r>
            <a:endParaRPr lang="en-US">
              <a:solidFill>
                <a:srgbClr val="000000"/>
              </a:solidFill>
              <a:latin typeface="Calibri" panose="020F0502020204030204" pitchFamily="34" charset="0"/>
            </a:endParaRPr>
          </a:p>
        </p:txBody>
      </p:sp>
      <p:sp>
        <p:nvSpPr>
          <p:cNvPr id="14" name="TextBox 13">
            <a:extLst>
              <a:ext uri="{FF2B5EF4-FFF2-40B4-BE49-F238E27FC236}">
                <a16:creationId xmlns:a16="http://schemas.microsoft.com/office/drawing/2014/main" id="{9EAF3759-8416-411E-A1C5-584CD44E15C9}"/>
              </a:ext>
            </a:extLst>
          </p:cNvPr>
          <p:cNvSpPr txBox="1"/>
          <p:nvPr/>
        </p:nvSpPr>
        <p:spPr>
          <a:xfrm>
            <a:off x="11628580" y="6332600"/>
            <a:ext cx="56342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75D4E17-D53A-4ABE-BB32-3BD7513C77F8}" type="slidenum">
              <a:rPr kumimoji="0" lang="en-US" sz="1800" b="0" i="0" u="none" strike="noStrike" kern="1200" cap="none" spc="0" normalizeH="0" baseline="0" noProof="0" smtClean="0">
                <a:ln>
                  <a:noFill/>
                </a:ln>
                <a:solidFill>
                  <a:srgbClr val="3B495B">
                    <a:lumMod val="50000"/>
                  </a:srgb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0" lang="en-US" sz="1800" b="0" i="0" u="none" strike="noStrike" kern="1200" cap="none" spc="0" normalizeH="0" baseline="0" noProof="0">
              <a:ln>
                <a:noFill/>
              </a:ln>
              <a:solidFill>
                <a:srgbClr val="3B495B">
                  <a:lumMod val="50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320274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EFE6E3-B761-4E7C-A915-E55A7DD85B59}"/>
              </a:ext>
            </a:extLst>
          </p:cNvPr>
          <p:cNvSpPr>
            <a:spLocks noGrp="1"/>
          </p:cNvSpPr>
          <p:nvPr>
            <p:ph sz="quarter" idx="14"/>
          </p:nvPr>
        </p:nvSpPr>
        <p:spPr/>
        <p:txBody>
          <a:bodyPr/>
          <a:lstStyle/>
          <a:p>
            <a:r>
              <a:rPr lang="en-US" dirty="0"/>
              <a:t>Any immediate allergic reaction to any other vaccine </a:t>
            </a:r>
            <a:r>
              <a:rPr lang="it-IT" dirty="0"/>
              <a:t>(i.e., non-mRNA COVID vaccine) </a:t>
            </a:r>
            <a:r>
              <a:rPr lang="en-US" dirty="0"/>
              <a:t>or injectable therapy</a:t>
            </a:r>
            <a:endParaRPr lang="en-US" baseline="30000" dirty="0"/>
          </a:p>
          <a:p>
            <a:endParaRPr lang="en-US" dirty="0"/>
          </a:p>
          <a:p>
            <a:r>
              <a:rPr lang="en-US" dirty="0"/>
              <a:t>Unknown risks of developing a severe allergic reaction should be balanced against the benefits of vaccination</a:t>
            </a:r>
          </a:p>
          <a:p>
            <a:endParaRPr lang="en-US" dirty="0"/>
          </a:p>
          <a:p>
            <a:r>
              <a:rPr lang="en-US" dirty="0"/>
              <a:t>Deferral of vaccination and/or consultation with an allergist-immunologist may be considered</a:t>
            </a:r>
          </a:p>
          <a:p>
            <a:endParaRPr lang="en-US" dirty="0"/>
          </a:p>
          <a:p>
            <a:endParaRPr lang="en-US" dirty="0"/>
          </a:p>
        </p:txBody>
      </p:sp>
      <p:sp>
        <p:nvSpPr>
          <p:cNvPr id="3" name="Title 2">
            <a:extLst>
              <a:ext uri="{FF2B5EF4-FFF2-40B4-BE49-F238E27FC236}">
                <a16:creationId xmlns:a16="http://schemas.microsoft.com/office/drawing/2014/main" id="{FE217A2D-CFEB-4FF6-9704-5809D5774071}"/>
              </a:ext>
            </a:extLst>
          </p:cNvPr>
          <p:cNvSpPr>
            <a:spLocks noGrp="1"/>
          </p:cNvSpPr>
          <p:nvPr>
            <p:ph type="title"/>
          </p:nvPr>
        </p:nvSpPr>
        <p:spPr/>
        <p:txBody>
          <a:bodyPr>
            <a:normAutofit/>
          </a:bodyPr>
          <a:lstStyle/>
          <a:p>
            <a:r>
              <a:rPr lang="en-US" sz="3400" dirty="0">
                <a:solidFill>
                  <a:srgbClr val="006A71"/>
                </a:solidFill>
              </a:rPr>
              <a:t>Precautions to mRNA COVID-19 vaccines</a:t>
            </a:r>
          </a:p>
        </p:txBody>
      </p:sp>
      <p:sp>
        <p:nvSpPr>
          <p:cNvPr id="5" name="TextBox 4">
            <a:extLst>
              <a:ext uri="{FF2B5EF4-FFF2-40B4-BE49-F238E27FC236}">
                <a16:creationId xmlns:a16="http://schemas.microsoft.com/office/drawing/2014/main" id="{2C366307-FA30-4E3C-B098-872E7C7C3E1E}"/>
              </a:ext>
            </a:extLst>
          </p:cNvPr>
          <p:cNvSpPr txBox="1"/>
          <p:nvPr/>
        </p:nvSpPr>
        <p:spPr>
          <a:xfrm>
            <a:off x="11628580" y="6332600"/>
            <a:ext cx="56342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75D4E17-D53A-4ABE-BB32-3BD7513C77F8}" type="slidenum">
              <a:rPr kumimoji="0" lang="en-US" sz="1800" b="0" i="0" u="none" strike="noStrike" kern="1200" cap="none" spc="0" normalizeH="0" baseline="0" noProof="0" smtClean="0">
                <a:ln>
                  <a:noFill/>
                </a:ln>
                <a:solidFill>
                  <a:srgbClr val="3B495B">
                    <a:lumMod val="50000"/>
                  </a:srgb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srgbClr val="3B495B">
                  <a:lumMod val="50000"/>
                </a:srgbClr>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6FBC31FD-CC54-4DE3-AFD3-552A079EEBBF}"/>
              </a:ext>
            </a:extLst>
          </p:cNvPr>
          <p:cNvSpPr txBox="1"/>
          <p:nvPr/>
        </p:nvSpPr>
        <p:spPr>
          <a:xfrm>
            <a:off x="609600" y="868680"/>
            <a:ext cx="5051255" cy="369332"/>
          </a:xfrm>
          <a:prstGeom prst="rect">
            <a:avLst/>
          </a:prstGeom>
          <a:noFill/>
        </p:spPr>
        <p:txBody>
          <a:bodyPr wrap="none" rtlCol="0">
            <a:spAutoFit/>
          </a:bodyPr>
          <a:lstStyle/>
          <a:p>
            <a:r>
              <a:rPr lang="en-US" dirty="0">
                <a:solidFill>
                  <a:srgbClr val="006A71"/>
                </a:solidFill>
              </a:rPr>
              <a:t>Pfizer-BioNTech and Moderna COVID-19 vaccines</a:t>
            </a:r>
            <a:endParaRPr lang="en-US" dirty="0">
              <a:solidFill>
                <a:srgbClr val="000000"/>
              </a:solidFill>
              <a:latin typeface="Calibri" panose="020F0502020204030204" pitchFamily="34" charset="0"/>
            </a:endParaRPr>
          </a:p>
        </p:txBody>
      </p:sp>
      <p:sp>
        <p:nvSpPr>
          <p:cNvPr id="7" name="Text Placeholder 6">
            <a:extLst>
              <a:ext uri="{FF2B5EF4-FFF2-40B4-BE49-F238E27FC236}">
                <a16:creationId xmlns:a16="http://schemas.microsoft.com/office/drawing/2014/main" id="{200B458B-DF14-4C2C-A51A-B8E31C76591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17487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498765" y="1088021"/>
            <a:ext cx="11502736" cy="5087354"/>
          </a:xfrm>
        </p:spPr>
        <p:txBody>
          <a:bodyPr/>
          <a:lstStyle/>
          <a:p>
            <a:pPr marL="243834" lvl="1" indent="0">
              <a:buNone/>
            </a:pPr>
            <a:endParaRPr lang="en-US" sz="2200"/>
          </a:p>
          <a:p>
            <a:pPr lvl="1"/>
            <a:endParaRPr lang="en-US"/>
          </a:p>
          <a:p>
            <a:pPr marL="0" indent="0">
              <a:buNone/>
            </a:pPr>
            <a:endParaRPr lang="en-US"/>
          </a:p>
          <a:p>
            <a:endParaRPr lang="en-US" sz="2200"/>
          </a:p>
          <a:p>
            <a:endParaRPr lang="en-US" sz="2200"/>
          </a:p>
          <a:p>
            <a:pPr lvl="1"/>
            <a:endParaRPr lang="en-US"/>
          </a:p>
          <a:p>
            <a:pPr lvl="1"/>
            <a:endParaRPr lang="en-US"/>
          </a:p>
          <a:p>
            <a:endParaRPr lang="en-US"/>
          </a:p>
          <a:p>
            <a:endParaRPr lang="en-US"/>
          </a:p>
          <a:p>
            <a:endParaRPr lang="en-US"/>
          </a:p>
          <a:p>
            <a:endParaRPr lang="en-US"/>
          </a:p>
          <a:p>
            <a:pPr lvl="1"/>
            <a:endParaRPr lang="en-US" sz="2200"/>
          </a:p>
          <a:p>
            <a:pPr marL="243834" lvl="1" indent="0">
              <a:buNone/>
            </a:pPr>
            <a:endParaRPr lang="en-US" sz="2200"/>
          </a:p>
          <a:p>
            <a:endParaRPr lang="en-US"/>
          </a:p>
          <a:p>
            <a:endParaRPr lang="en-US"/>
          </a:p>
          <a:p>
            <a:endParaRPr lang="en-US"/>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498765" y="274320"/>
            <a:ext cx="11693235" cy="813700"/>
          </a:xfrm>
        </p:spPr>
        <p:txBody>
          <a:bodyPr>
            <a:noAutofit/>
          </a:bodyPr>
          <a:lstStyle/>
          <a:p>
            <a:r>
              <a:rPr lang="en-US" sz="3400">
                <a:solidFill>
                  <a:srgbClr val="006A71"/>
                </a:solidFill>
              </a:rPr>
              <a:t>Observation period following vaccination</a:t>
            </a:r>
          </a:p>
        </p:txBody>
      </p:sp>
      <p:sp>
        <p:nvSpPr>
          <p:cNvPr id="10" name="TextBox 9">
            <a:extLst>
              <a:ext uri="{FF2B5EF4-FFF2-40B4-BE49-F238E27FC236}">
                <a16:creationId xmlns:a16="http://schemas.microsoft.com/office/drawing/2014/main" id="{D69ED171-AB40-452E-B118-4D5EA4EA9CCD}"/>
              </a:ext>
            </a:extLst>
          </p:cNvPr>
          <p:cNvSpPr txBox="1"/>
          <p:nvPr/>
        </p:nvSpPr>
        <p:spPr>
          <a:xfrm>
            <a:off x="1279982" y="1634831"/>
            <a:ext cx="4399339"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Persons with a precaution to vaccination or a history of anaphylaxis (due to any cause)</a:t>
            </a:r>
          </a:p>
        </p:txBody>
      </p:sp>
      <p:sp>
        <p:nvSpPr>
          <p:cNvPr id="11" name="TextBox 10">
            <a:extLst>
              <a:ext uri="{FF2B5EF4-FFF2-40B4-BE49-F238E27FC236}">
                <a16:creationId xmlns:a16="http://schemas.microsoft.com/office/drawing/2014/main" id="{84B28CAC-1CD3-4F69-A180-AC66BAA5ED38}"/>
              </a:ext>
            </a:extLst>
          </p:cNvPr>
          <p:cNvSpPr txBox="1"/>
          <p:nvPr/>
        </p:nvSpPr>
        <p:spPr>
          <a:xfrm>
            <a:off x="7037725" y="1986671"/>
            <a:ext cx="2491409"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All other persons</a:t>
            </a:r>
          </a:p>
        </p:txBody>
      </p:sp>
      <p:sp>
        <p:nvSpPr>
          <p:cNvPr id="12" name="TextBox 11">
            <a:extLst>
              <a:ext uri="{FF2B5EF4-FFF2-40B4-BE49-F238E27FC236}">
                <a16:creationId xmlns:a16="http://schemas.microsoft.com/office/drawing/2014/main" id="{B378C4DE-DC5C-4911-BC8C-C549656AABBE}"/>
              </a:ext>
            </a:extLst>
          </p:cNvPr>
          <p:cNvSpPr txBox="1"/>
          <p:nvPr/>
        </p:nvSpPr>
        <p:spPr>
          <a:xfrm>
            <a:off x="2293008" y="6202585"/>
            <a:ext cx="2358887"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B40A5"/>
                </a:solidFill>
                <a:effectLst/>
                <a:uLnTx/>
                <a:uFillTx/>
                <a:latin typeface="Calibri" panose="020F0502020204030204" pitchFamily="34" charset="0"/>
                <a:ea typeface="+mn-ea"/>
                <a:cs typeface="+mn-cs"/>
              </a:rPr>
              <a:t>30 minutes</a:t>
            </a:r>
          </a:p>
        </p:txBody>
      </p:sp>
      <p:sp>
        <p:nvSpPr>
          <p:cNvPr id="13" name="TextBox 12">
            <a:extLst>
              <a:ext uri="{FF2B5EF4-FFF2-40B4-BE49-F238E27FC236}">
                <a16:creationId xmlns:a16="http://schemas.microsoft.com/office/drawing/2014/main" id="{6BEFBD85-CE4A-4296-B433-8094B08E3E0D}"/>
              </a:ext>
            </a:extLst>
          </p:cNvPr>
          <p:cNvSpPr txBox="1"/>
          <p:nvPr/>
        </p:nvSpPr>
        <p:spPr>
          <a:xfrm>
            <a:off x="7103987" y="6220172"/>
            <a:ext cx="2358887"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B40A5"/>
                </a:solidFill>
                <a:effectLst/>
                <a:uLnTx/>
                <a:uFillTx/>
                <a:latin typeface="Calibri" panose="020F0502020204030204" pitchFamily="34" charset="0"/>
                <a:ea typeface="+mn-ea"/>
                <a:cs typeface="+mn-cs"/>
              </a:rPr>
              <a:t>15 minutes</a:t>
            </a:r>
          </a:p>
        </p:txBody>
      </p:sp>
      <p:pic>
        <p:nvPicPr>
          <p:cNvPr id="14" name="Picture 13">
            <a:extLst>
              <a:ext uri="{FF2B5EF4-FFF2-40B4-BE49-F238E27FC236}">
                <a16:creationId xmlns:a16="http://schemas.microsoft.com/office/drawing/2014/main" id="{39AF77E1-6559-4334-9B70-6954C1627B85}"/>
              </a:ext>
            </a:extLst>
          </p:cNvPr>
          <p:cNvPicPr>
            <a:picLocks noChangeAspect="1"/>
          </p:cNvPicPr>
          <p:nvPr/>
        </p:nvPicPr>
        <p:blipFill>
          <a:blip r:embed="rId3"/>
          <a:stretch>
            <a:fillRect/>
          </a:stretch>
        </p:blipFill>
        <p:spPr>
          <a:xfrm>
            <a:off x="1473544" y="2838282"/>
            <a:ext cx="4012216" cy="3480108"/>
          </a:xfrm>
          <a:prstGeom prst="rect">
            <a:avLst/>
          </a:prstGeom>
        </p:spPr>
      </p:pic>
      <p:pic>
        <p:nvPicPr>
          <p:cNvPr id="7" name="Picture 6">
            <a:extLst>
              <a:ext uri="{FF2B5EF4-FFF2-40B4-BE49-F238E27FC236}">
                <a16:creationId xmlns:a16="http://schemas.microsoft.com/office/drawing/2014/main" id="{CD5A6CC2-D6DB-4CC7-B9C0-5968FE7B768C}"/>
              </a:ext>
            </a:extLst>
          </p:cNvPr>
          <p:cNvPicPr>
            <a:picLocks noChangeAspect="1"/>
          </p:cNvPicPr>
          <p:nvPr/>
        </p:nvPicPr>
        <p:blipFill>
          <a:blip r:embed="rId4"/>
          <a:stretch>
            <a:fillRect/>
          </a:stretch>
        </p:blipFill>
        <p:spPr>
          <a:xfrm>
            <a:off x="6305224" y="2963011"/>
            <a:ext cx="3724756" cy="3431179"/>
          </a:xfrm>
          <a:prstGeom prst="rect">
            <a:avLst/>
          </a:prstGeom>
        </p:spPr>
      </p:pic>
      <p:sp>
        <p:nvSpPr>
          <p:cNvPr id="15" name="Rectangle 14">
            <a:extLst>
              <a:ext uri="{FF2B5EF4-FFF2-40B4-BE49-F238E27FC236}">
                <a16:creationId xmlns:a16="http://schemas.microsoft.com/office/drawing/2014/main" id="{F44E1AAC-31DF-4D89-B39A-52F8E9449DEA}"/>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FB4B369A-FEBF-46FB-BBDB-CFA34A942551}"/>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8CF244D9-9C2F-4378-8AC2-5CF4CCACB138}"/>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F29487C6-4639-4EE2-94CB-AF58AA17E1CD}"/>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2E430407-8F3C-4829-B94A-BF321FC33CF1}"/>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EE76B17A-4967-4763-B946-723BE8CD1D53}"/>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2" name="TextBox 21">
            <a:extLst>
              <a:ext uri="{FF2B5EF4-FFF2-40B4-BE49-F238E27FC236}">
                <a16:creationId xmlns:a16="http://schemas.microsoft.com/office/drawing/2014/main" id="{A77D75BE-7711-40A9-8151-0DB9CE44CE44}"/>
              </a:ext>
            </a:extLst>
          </p:cNvPr>
          <p:cNvSpPr txBox="1"/>
          <p:nvPr/>
        </p:nvSpPr>
        <p:spPr>
          <a:xfrm>
            <a:off x="11628580" y="6332600"/>
            <a:ext cx="56342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75D4E17-D53A-4ABE-BB32-3BD7513C77F8}" type="slidenum">
              <a:rPr kumimoji="0" lang="en-US" sz="1800" b="0" i="0" u="none" strike="noStrike" kern="1200" cap="none" spc="0" normalizeH="0" baseline="0" noProof="0" smtClean="0">
                <a:ln>
                  <a:noFill/>
                </a:ln>
                <a:solidFill>
                  <a:srgbClr val="3B495B">
                    <a:lumMod val="50000"/>
                  </a:srgb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en-US" sz="1800" b="0" i="0" u="none" strike="noStrike" kern="1200" cap="none" spc="0" normalizeH="0" baseline="0" noProof="0">
              <a:ln>
                <a:noFill/>
              </a:ln>
              <a:solidFill>
                <a:srgbClr val="3B495B">
                  <a:lumMod val="50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2773072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DC38734-B41E-4E33-ABA3-0246DCCCAD0B}"/>
              </a:ext>
            </a:extLst>
          </p:cNvPr>
          <p:cNvSpPr txBox="1"/>
          <p:nvPr/>
        </p:nvSpPr>
        <p:spPr>
          <a:xfrm>
            <a:off x="11628580" y="6332600"/>
            <a:ext cx="56342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75D4E17-D53A-4ABE-BB32-3BD7513C77F8}" type="slidenum">
              <a:rPr kumimoji="0" lang="en-US" sz="1800" b="0" i="0" u="none" strike="noStrike" kern="1200" cap="none" spc="0" normalizeH="0" baseline="0" noProof="0" smtClean="0">
                <a:ln>
                  <a:noFill/>
                </a:ln>
                <a:solidFill>
                  <a:srgbClr val="3B495B">
                    <a:lumMod val="50000"/>
                  </a:srgb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srgbClr val="3B495B">
                  <a:lumMod val="50000"/>
                </a:srgbClr>
              </a:solidFill>
              <a:effectLst/>
              <a:uLnTx/>
              <a:uFillTx/>
              <a:latin typeface="Calibri" panose="020F0502020204030204" pitchFamily="34" charset="0"/>
              <a:ea typeface="+mn-ea"/>
              <a:cs typeface="+mn-cs"/>
            </a:endParaRPr>
          </a:p>
        </p:txBody>
      </p:sp>
      <p:sp>
        <p:nvSpPr>
          <p:cNvPr id="42" name="Title 2">
            <a:extLst>
              <a:ext uri="{FF2B5EF4-FFF2-40B4-BE49-F238E27FC236}">
                <a16:creationId xmlns:a16="http://schemas.microsoft.com/office/drawing/2014/main" id="{A2E8B4E3-B526-44FC-A347-4742FECC8226}"/>
              </a:ext>
            </a:extLst>
          </p:cNvPr>
          <p:cNvSpPr>
            <a:spLocks noGrp="1"/>
          </p:cNvSpPr>
          <p:nvPr>
            <p:ph type="title"/>
          </p:nvPr>
        </p:nvSpPr>
        <p:spPr>
          <a:xfrm>
            <a:off x="498765" y="74079"/>
            <a:ext cx="11693235" cy="813700"/>
          </a:xfrm>
        </p:spPr>
        <p:txBody>
          <a:bodyPr>
            <a:noAutofit/>
          </a:bodyPr>
          <a:lstStyle/>
          <a:p>
            <a:r>
              <a:rPr lang="en-US" sz="3400" dirty="0">
                <a:solidFill>
                  <a:srgbClr val="006A71"/>
                </a:solidFill>
              </a:rPr>
              <a:t>Summary: Triage of persons presenting for mRNA COVID-19 vaccination</a:t>
            </a:r>
          </a:p>
        </p:txBody>
      </p:sp>
      <p:sp>
        <p:nvSpPr>
          <p:cNvPr id="11" name="Text Box 2">
            <a:extLst>
              <a:ext uri="{FF2B5EF4-FFF2-40B4-BE49-F238E27FC236}">
                <a16:creationId xmlns:a16="http://schemas.microsoft.com/office/drawing/2014/main" id="{E7FFE2FD-5B3E-4098-8EFD-4213CA0E54D5}"/>
              </a:ext>
            </a:extLst>
          </p:cNvPr>
          <p:cNvSpPr txBox="1">
            <a:spLocks noGrp="1" noChangeArrowheads="1"/>
          </p:cNvSpPr>
          <p:nvPr>
            <p:ph type="body" sz="quarter" idx="13"/>
          </p:nvPr>
        </p:nvSpPr>
        <p:spPr bwMode="auto">
          <a:xfrm>
            <a:off x="498765" y="5035686"/>
            <a:ext cx="11265626" cy="55086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Bef>
                <a:spcPts val="0"/>
              </a:spcBef>
              <a:spcAft>
                <a:spcPts val="0"/>
              </a:spcAft>
            </a:pPr>
            <a:r>
              <a:rPr lang="en-US" sz="1100" baseline="30000" dirty="0">
                <a:effectLst/>
                <a:latin typeface="Garamond" panose="02020404030301010803" pitchFamily="18" charset="0"/>
                <a:ea typeface="Calibri" panose="020F0502020204030204" pitchFamily="34" charset="0"/>
                <a:cs typeface="Arial" panose="020B0604020202020204" pitchFamily="34" charset="0"/>
              </a:rPr>
              <a:t>* </a:t>
            </a:r>
            <a:r>
              <a:rPr lang="en-US" sz="1100" dirty="0">
                <a:latin typeface="Garamond" panose="02020404030301010803" pitchFamily="18" charset="0"/>
                <a:ea typeface="Calibri" panose="020F0502020204030204" pitchFamily="34" charset="0"/>
                <a:cs typeface="Arial" panose="020B0604020202020204" pitchFamily="34" charset="0"/>
              </a:rPr>
              <a:t>Polyethylene glycol (PEG) and polysorbate are common excipients in many vaccines, injectable therapies, and other products. Persons with a known (diagnosed) allergy to PEG, another mRNA vaccine component, or polysorbate, have a contraindication to vaccination. Persons with a reaction to a vaccine or injectable therapy that contains multiple components, one of which is PEG, another mRNA vaccine component or polysorbate, but in whom it is unknown which component elicited the immediate allergic reaction have a precaution to vaccination.</a:t>
            </a:r>
            <a:endParaRPr lang="en-US" sz="1100" baseline="30000" dirty="0">
              <a:effectLst/>
              <a:latin typeface="Garamond" panose="02020404030301010803" pitchFamily="18"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US" sz="1100" baseline="30000" dirty="0">
                <a:effectLst/>
                <a:latin typeface="Garamond" panose="02020404030301010803" pitchFamily="18" charset="0"/>
                <a:ea typeface="Calibri" panose="020F0502020204030204" pitchFamily="34" charset="0"/>
                <a:cs typeface="Arial" panose="020B0604020202020204" pitchFamily="34" charset="0"/>
              </a:rPr>
              <a:t>‡ </a:t>
            </a:r>
            <a:r>
              <a:rPr lang="en-US" sz="1100" dirty="0">
                <a:latin typeface="Garamond" panose="02020404030301010803" pitchFamily="18" charset="0"/>
                <a:ea typeface="Calibri" panose="020F0502020204030204" pitchFamily="34" charset="0"/>
                <a:cs typeface="Arial" panose="020B0604020202020204" pitchFamily="34" charset="0"/>
              </a:rPr>
              <a:t>Immediate allergic reaction to a vaccine or medication is defined as any hypersensitivity-related signs or symptoms consistent with urticaria, angioedema, respiratory distress (e.g., wheezing, stridor), or anaphylaxis that occur within four hours following administration.</a:t>
            </a:r>
          </a:p>
          <a:p>
            <a:pPr>
              <a:lnSpc>
                <a:spcPct val="107000"/>
              </a:lnSpc>
              <a:spcBef>
                <a:spcPts val="0"/>
              </a:spcBef>
              <a:spcAft>
                <a:spcPts val="0"/>
              </a:spcAft>
            </a:pPr>
            <a:r>
              <a:rPr lang="en-US" sz="1100" baseline="30000" dirty="0">
                <a:effectLst/>
                <a:latin typeface="Garamond" panose="02020404030301010803" pitchFamily="18" charset="0"/>
                <a:ea typeface="Calibri" panose="020F0502020204030204" pitchFamily="34" charset="0"/>
                <a:cs typeface="Arial" panose="020B0604020202020204" pitchFamily="34" charset="0"/>
              </a:rPr>
              <a:t>^ </a:t>
            </a:r>
            <a:r>
              <a:rPr lang="en-US" sz="1100" dirty="0">
                <a:latin typeface="Garamond" panose="02020404030301010803" pitchFamily="18" charset="0"/>
                <a:ea typeface="Calibri" panose="020F0502020204030204" pitchFamily="34" charset="0"/>
                <a:cs typeface="Arial" panose="020B0604020202020204" pitchFamily="34" charset="0"/>
              </a:rPr>
              <a:t>See Appendix B for a list of ingredients. Note: Polyethylene glycol (PEG), an ingredient in both mRNA COVID-19 vaccines, is structurally related to polysorbate and cross-reactive hypersensitivity between these compounds may occur. Information on ingredients of a vaccine or medication (including PEG, a PEG derivative, or polysorbates) can be found in the package insert.</a:t>
            </a:r>
          </a:p>
          <a:p>
            <a:pPr>
              <a:lnSpc>
                <a:spcPct val="107000"/>
              </a:lnSpc>
              <a:spcBef>
                <a:spcPts val="0"/>
              </a:spcBef>
              <a:spcAft>
                <a:spcPts val="0"/>
              </a:spcAft>
            </a:pPr>
            <a:r>
              <a:rPr lang="en-US" sz="1100" baseline="30000" dirty="0">
                <a:effectLst/>
                <a:latin typeface="Garamond" panose="02020404030301010803" pitchFamily="18" charset="0"/>
                <a:ea typeface="Calibri" panose="020F0502020204030204" pitchFamily="34" charset="0"/>
                <a:cs typeface="Arial" panose="020B0604020202020204" pitchFamily="34" charset="0"/>
              </a:rPr>
              <a:t># </a:t>
            </a:r>
            <a:r>
              <a:rPr lang="en-US" sz="1100" dirty="0">
                <a:latin typeface="Garamond" panose="02020404030301010803" pitchFamily="18" charset="0"/>
                <a:ea typeface="Calibri" panose="020F0502020204030204" pitchFamily="34" charset="0"/>
                <a:cs typeface="Arial" panose="020B0604020202020204" pitchFamily="34" charset="0"/>
              </a:rPr>
              <a:t>These persons should not receive mRNA COVID-19 vaccination at this time unless they have been evaluated by an allergist-immunologist and it is determined that the person can safely receive the vaccine (e.g., under observation, in a setting with advanced medical care available).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B85AF8F7-5E05-4E91-A53B-BB36585B46BB}"/>
              </a:ext>
            </a:extLst>
          </p:cNvPr>
          <p:cNvSpPr txBox="1"/>
          <p:nvPr/>
        </p:nvSpPr>
        <p:spPr>
          <a:xfrm flipH="1">
            <a:off x="498765" y="1232901"/>
            <a:ext cx="3673526" cy="292388"/>
          </a:xfrm>
          <a:prstGeom prst="rect">
            <a:avLst/>
          </a:prstGeom>
          <a:solidFill>
            <a:srgbClr val="FF5757"/>
          </a:solidFill>
          <a:ln>
            <a:solidFill>
              <a:srgbClr val="000000"/>
            </a:solidFill>
          </a:ln>
        </p:spPr>
        <p:txBody>
          <a:bodyPr wrap="square" rtlCol="0">
            <a:spAutoFit/>
          </a:bodyPr>
          <a:lstStyle/>
          <a:p>
            <a:pPr algn="ctr"/>
            <a:r>
              <a:rPr lang="en-US" sz="1300" b="1" dirty="0">
                <a:solidFill>
                  <a:srgbClr val="000000"/>
                </a:solidFill>
                <a:latin typeface="Garamond" panose="02020404030301010803" pitchFamily="18" charset="0"/>
              </a:rPr>
              <a:t>CONTRAINDICATION TO VACCINATION </a:t>
            </a:r>
          </a:p>
        </p:txBody>
      </p:sp>
      <p:sp>
        <p:nvSpPr>
          <p:cNvPr id="13" name="TextBox 12">
            <a:extLst>
              <a:ext uri="{FF2B5EF4-FFF2-40B4-BE49-F238E27FC236}">
                <a16:creationId xmlns:a16="http://schemas.microsoft.com/office/drawing/2014/main" id="{240418A1-7219-43B0-A7C9-7B5AE2B3E1A5}"/>
              </a:ext>
            </a:extLst>
          </p:cNvPr>
          <p:cNvSpPr txBox="1"/>
          <p:nvPr/>
        </p:nvSpPr>
        <p:spPr>
          <a:xfrm flipH="1">
            <a:off x="498765" y="1658853"/>
            <a:ext cx="3673526" cy="3293209"/>
          </a:xfrm>
          <a:prstGeom prst="rect">
            <a:avLst/>
          </a:prstGeom>
          <a:solidFill>
            <a:srgbClr val="FF5757"/>
          </a:solidFill>
          <a:ln>
            <a:solidFill>
              <a:srgbClr val="000000"/>
            </a:solidFill>
          </a:ln>
        </p:spPr>
        <p:txBody>
          <a:bodyPr wrap="square" rtlCol="0">
            <a:spAutoFit/>
          </a:bodyPr>
          <a:lstStyle/>
          <a:p>
            <a:r>
              <a:rPr lang="en-US" sz="1300" b="1" dirty="0">
                <a:solidFill>
                  <a:srgbClr val="000000"/>
                </a:solidFill>
                <a:latin typeface="Garamond" panose="02020404030301010803" pitchFamily="18" charset="0"/>
              </a:rPr>
              <a:t>ALLERGIES</a:t>
            </a:r>
          </a:p>
          <a:p>
            <a:r>
              <a:rPr lang="en-US" sz="1300" dirty="0">
                <a:solidFill>
                  <a:srgbClr val="000000"/>
                </a:solidFill>
                <a:latin typeface="Garamond" panose="02020404030301010803" pitchFamily="18" charset="0"/>
              </a:rPr>
              <a:t>History of the following are contraindications to receiving either of the mRNA COVID-19 vaccines</a:t>
            </a:r>
            <a:r>
              <a:rPr lang="en-US" sz="1300" baseline="30000" dirty="0">
                <a:solidFill>
                  <a:srgbClr val="000000"/>
                </a:solidFill>
                <a:latin typeface="Garamond" panose="02020404030301010803" pitchFamily="18" charset="0"/>
              </a:rPr>
              <a:t>*</a:t>
            </a:r>
            <a:r>
              <a:rPr lang="en-US" sz="1300" dirty="0">
                <a:solidFill>
                  <a:srgbClr val="000000"/>
                </a:solidFill>
                <a:latin typeface="Garamond" panose="02020404030301010803" pitchFamily="18" charset="0"/>
              </a:rPr>
              <a:t>:</a:t>
            </a:r>
          </a:p>
          <a:p>
            <a:pPr marL="285750" indent="-285750">
              <a:buSzPct val="125000"/>
              <a:buFont typeface="Arial" panose="020B0604020202020204" pitchFamily="34" charset="0"/>
              <a:buChar char="•"/>
            </a:pPr>
            <a:r>
              <a:rPr lang="en-US" sz="1300" dirty="0">
                <a:solidFill>
                  <a:srgbClr val="000000"/>
                </a:solidFill>
                <a:latin typeface="Garamond" panose="02020404030301010803" pitchFamily="18" charset="0"/>
              </a:rPr>
              <a:t>Severe allergic reaction (e.g., anaphylaxis) after a previous dose of an mRNA COVID-19 vaccine or any of its components</a:t>
            </a:r>
          </a:p>
          <a:p>
            <a:pPr marL="285750" indent="-285750">
              <a:buSzPct val="125000"/>
              <a:buFont typeface="Arial" panose="020B0604020202020204" pitchFamily="34" charset="0"/>
              <a:buChar char="•"/>
            </a:pPr>
            <a:r>
              <a:rPr lang="en-US" sz="1300" dirty="0">
                <a:solidFill>
                  <a:srgbClr val="000000"/>
                </a:solidFill>
                <a:latin typeface="Garamond" panose="02020404030301010803" pitchFamily="18" charset="0"/>
              </a:rPr>
              <a:t>Immediate allergic reaction</a:t>
            </a:r>
            <a:r>
              <a:rPr lang="en-US" sz="1300" baseline="30000" dirty="0">
                <a:solidFill>
                  <a:srgbClr val="000000"/>
                </a:solidFill>
                <a:latin typeface="Garamond" panose="02020404030301010803" pitchFamily="18" charset="0"/>
              </a:rPr>
              <a:t>‡</a:t>
            </a:r>
            <a:r>
              <a:rPr lang="en-US" sz="1300" dirty="0">
                <a:solidFill>
                  <a:srgbClr val="000000"/>
                </a:solidFill>
                <a:latin typeface="Garamond" panose="02020404030301010803" pitchFamily="18" charset="0"/>
              </a:rPr>
              <a:t> of any severity to a previous dose of an mRNA COVID-19 vaccine or any of its components</a:t>
            </a:r>
            <a:r>
              <a:rPr lang="en-US" sz="1300" baseline="30000" dirty="0">
                <a:solidFill>
                  <a:srgbClr val="000000"/>
                </a:solidFill>
                <a:latin typeface="Garamond" panose="02020404030301010803" pitchFamily="18" charset="0"/>
              </a:rPr>
              <a:t>^</a:t>
            </a:r>
            <a:r>
              <a:rPr lang="en-US" sz="1300" dirty="0">
                <a:solidFill>
                  <a:srgbClr val="000000"/>
                </a:solidFill>
                <a:latin typeface="Garamond" panose="02020404030301010803" pitchFamily="18" charset="0"/>
              </a:rPr>
              <a:t> (including polyethylene glycol)</a:t>
            </a:r>
            <a:r>
              <a:rPr lang="en-US" sz="1300" baseline="30000" dirty="0">
                <a:solidFill>
                  <a:srgbClr val="000000"/>
                </a:solidFill>
                <a:latin typeface="Garamond" panose="02020404030301010803" pitchFamily="18" charset="0"/>
              </a:rPr>
              <a:t>#</a:t>
            </a:r>
          </a:p>
          <a:p>
            <a:pPr marL="285750" indent="-285750">
              <a:buSzPct val="125000"/>
              <a:buFont typeface="Arial" panose="020B0604020202020204" pitchFamily="34" charset="0"/>
              <a:buChar char="•"/>
            </a:pPr>
            <a:r>
              <a:rPr lang="en-US" sz="1300" dirty="0">
                <a:solidFill>
                  <a:srgbClr val="000000"/>
                </a:solidFill>
                <a:latin typeface="Garamond" panose="02020404030301010803" pitchFamily="18" charset="0"/>
              </a:rPr>
              <a:t>Immediate allergic reaction of any severity to polysorbate</a:t>
            </a:r>
            <a:r>
              <a:rPr lang="en-US" sz="1300" baseline="30000" dirty="0">
                <a:solidFill>
                  <a:srgbClr val="000000"/>
                </a:solidFill>
                <a:latin typeface="Garamond" panose="02020404030301010803" pitchFamily="18" charset="0"/>
              </a:rPr>
              <a:t>^#</a:t>
            </a:r>
            <a:endParaRPr lang="en-US" sz="1300" dirty="0">
              <a:solidFill>
                <a:srgbClr val="000000"/>
              </a:solidFill>
              <a:latin typeface="Garamond" panose="02020404030301010803" pitchFamily="18" charset="0"/>
            </a:endParaRPr>
          </a:p>
          <a:p>
            <a:pPr marL="285750" indent="-285750">
              <a:buSzPct val="125000"/>
              <a:buFont typeface="Arial" panose="020B0604020202020204" pitchFamily="34" charset="0"/>
              <a:buChar char="•"/>
            </a:pPr>
            <a:endParaRPr lang="en-US" sz="1300" dirty="0">
              <a:solidFill>
                <a:srgbClr val="000000"/>
              </a:solidFill>
              <a:latin typeface="Garamond" panose="02020404030301010803" pitchFamily="18" charset="0"/>
            </a:endParaRPr>
          </a:p>
          <a:p>
            <a:pPr>
              <a:buSzPct val="125000"/>
            </a:pPr>
            <a:r>
              <a:rPr lang="en-US" sz="1300" b="1" dirty="0">
                <a:solidFill>
                  <a:srgbClr val="000000"/>
                </a:solidFill>
                <a:latin typeface="Garamond" panose="02020404030301010803" pitchFamily="18" charset="0"/>
              </a:rPr>
              <a:t>ACTIONS</a:t>
            </a:r>
          </a:p>
          <a:p>
            <a:pPr marL="285750" indent="-285750">
              <a:buSzPct val="125000"/>
              <a:buFont typeface="Arial" panose="020B0604020202020204" pitchFamily="34" charset="0"/>
              <a:buChar char="•"/>
            </a:pPr>
            <a:r>
              <a:rPr lang="en-US" sz="1300" dirty="0">
                <a:solidFill>
                  <a:srgbClr val="000000"/>
                </a:solidFill>
                <a:latin typeface="Garamond" panose="02020404030301010803" pitchFamily="18" charset="0"/>
              </a:rPr>
              <a:t>Do not vaccinate</a:t>
            </a:r>
            <a:r>
              <a:rPr lang="en-US" sz="1300" baseline="30000" dirty="0">
                <a:solidFill>
                  <a:srgbClr val="000000"/>
                </a:solidFill>
                <a:latin typeface="Garamond" panose="02020404030301010803" pitchFamily="18" charset="0"/>
              </a:rPr>
              <a:t>#</a:t>
            </a:r>
          </a:p>
          <a:p>
            <a:pPr marL="285750" indent="-285750">
              <a:buSzPct val="125000"/>
              <a:buFont typeface="Arial" panose="020B0604020202020204" pitchFamily="34" charset="0"/>
              <a:buChar char="•"/>
            </a:pPr>
            <a:r>
              <a:rPr lang="en-US" sz="1300" dirty="0">
                <a:solidFill>
                  <a:srgbClr val="000000"/>
                </a:solidFill>
                <a:latin typeface="Garamond" panose="02020404030301010803" pitchFamily="18" charset="0"/>
              </a:rPr>
              <a:t>Consider referral to allergist-immunologist</a:t>
            </a:r>
          </a:p>
        </p:txBody>
      </p:sp>
      <p:sp>
        <p:nvSpPr>
          <p:cNvPr id="15" name="TextBox 14">
            <a:extLst>
              <a:ext uri="{FF2B5EF4-FFF2-40B4-BE49-F238E27FC236}">
                <a16:creationId xmlns:a16="http://schemas.microsoft.com/office/drawing/2014/main" id="{3CE64B88-18D3-4793-A6DC-0C6B752AEF85}"/>
              </a:ext>
            </a:extLst>
          </p:cNvPr>
          <p:cNvSpPr txBox="1"/>
          <p:nvPr/>
        </p:nvSpPr>
        <p:spPr>
          <a:xfrm flipH="1">
            <a:off x="4284541" y="1232901"/>
            <a:ext cx="3673526" cy="292388"/>
          </a:xfrm>
          <a:prstGeom prst="rect">
            <a:avLst/>
          </a:prstGeom>
          <a:solidFill>
            <a:srgbClr val="FFFF99"/>
          </a:solidFill>
          <a:ln>
            <a:solidFill>
              <a:srgbClr val="000000"/>
            </a:solidFill>
          </a:ln>
        </p:spPr>
        <p:txBody>
          <a:bodyPr wrap="square" rtlCol="0">
            <a:spAutoFit/>
          </a:bodyPr>
          <a:lstStyle/>
          <a:p>
            <a:pPr algn="ctr"/>
            <a:r>
              <a:rPr lang="en-US" sz="1300" b="1" dirty="0">
                <a:solidFill>
                  <a:srgbClr val="000000"/>
                </a:solidFill>
                <a:latin typeface="Garamond" panose="02020404030301010803" pitchFamily="18" charset="0"/>
              </a:rPr>
              <a:t>PRECAUTION TO VACCINATION </a:t>
            </a:r>
          </a:p>
        </p:txBody>
      </p:sp>
      <p:sp>
        <p:nvSpPr>
          <p:cNvPr id="16" name="TextBox 15">
            <a:extLst>
              <a:ext uri="{FF2B5EF4-FFF2-40B4-BE49-F238E27FC236}">
                <a16:creationId xmlns:a16="http://schemas.microsoft.com/office/drawing/2014/main" id="{1E1B97D9-B2DA-42D1-8D68-67FCABAC2E94}"/>
              </a:ext>
            </a:extLst>
          </p:cNvPr>
          <p:cNvSpPr txBox="1"/>
          <p:nvPr/>
        </p:nvSpPr>
        <p:spPr>
          <a:xfrm flipH="1">
            <a:off x="4294815" y="1658852"/>
            <a:ext cx="3673526" cy="3293209"/>
          </a:xfrm>
          <a:prstGeom prst="rect">
            <a:avLst/>
          </a:prstGeom>
          <a:solidFill>
            <a:srgbClr val="FFFF99"/>
          </a:solidFill>
          <a:ln>
            <a:solidFill>
              <a:srgbClr val="000000"/>
            </a:solidFill>
          </a:ln>
        </p:spPr>
        <p:txBody>
          <a:bodyPr wrap="square" rtlCol="0">
            <a:spAutoFit/>
          </a:bodyPr>
          <a:lstStyle/>
          <a:p>
            <a:r>
              <a:rPr lang="en-US" sz="1300" b="1" dirty="0">
                <a:solidFill>
                  <a:srgbClr val="000000"/>
                </a:solidFill>
                <a:latin typeface="Garamond" panose="02020404030301010803" pitchFamily="18" charset="0"/>
              </a:rPr>
              <a:t>ALLERGIES</a:t>
            </a:r>
          </a:p>
          <a:p>
            <a:r>
              <a:rPr lang="en-US" sz="1300" dirty="0">
                <a:solidFill>
                  <a:srgbClr val="000000"/>
                </a:solidFill>
                <a:latin typeface="Garamond" panose="02020404030301010803" pitchFamily="18" charset="0"/>
              </a:rPr>
              <a:t>Among persons without a contraindication, a history of: </a:t>
            </a:r>
          </a:p>
          <a:p>
            <a:pPr marL="285750" indent="-285750">
              <a:buSzPct val="125000"/>
              <a:buFont typeface="Arial" panose="020B0604020202020204" pitchFamily="34" charset="0"/>
              <a:buChar char="•"/>
            </a:pPr>
            <a:r>
              <a:rPr lang="en-US" sz="1300" dirty="0">
                <a:solidFill>
                  <a:srgbClr val="000000"/>
                </a:solidFill>
                <a:latin typeface="Garamond" panose="02020404030301010803" pitchFamily="18" charset="0"/>
              </a:rPr>
              <a:t>Any immediate allergic reaction‡ to other vaccines or injectable therapies</a:t>
            </a:r>
            <a:r>
              <a:rPr lang="en-US" sz="1300" baseline="30000" dirty="0">
                <a:solidFill>
                  <a:srgbClr val="000000"/>
                </a:solidFill>
                <a:latin typeface="Garamond" panose="02020404030301010803" pitchFamily="18" charset="0"/>
              </a:rPr>
              <a:t>*</a:t>
            </a:r>
          </a:p>
          <a:p>
            <a:pPr>
              <a:buSzPct val="125000"/>
            </a:pPr>
            <a:endParaRPr lang="en-US" sz="1300" dirty="0">
              <a:solidFill>
                <a:srgbClr val="000000"/>
              </a:solidFill>
              <a:latin typeface="Garamond" panose="02020404030301010803" pitchFamily="18" charset="0"/>
            </a:endParaRPr>
          </a:p>
          <a:p>
            <a:pPr>
              <a:buSzPct val="125000"/>
            </a:pPr>
            <a:endParaRPr lang="en-US" sz="1300" dirty="0">
              <a:solidFill>
                <a:srgbClr val="000000"/>
              </a:solidFill>
              <a:latin typeface="Garamond" panose="02020404030301010803" pitchFamily="18" charset="0"/>
            </a:endParaRPr>
          </a:p>
          <a:p>
            <a:pPr>
              <a:buSzPct val="125000"/>
            </a:pPr>
            <a:endParaRPr lang="en-US" sz="1300" dirty="0">
              <a:solidFill>
                <a:srgbClr val="000000"/>
              </a:solidFill>
              <a:latin typeface="Garamond" panose="02020404030301010803" pitchFamily="18" charset="0"/>
            </a:endParaRPr>
          </a:p>
          <a:p>
            <a:pPr>
              <a:buSzPct val="125000"/>
            </a:pPr>
            <a:endParaRPr lang="en-US" sz="1300" dirty="0">
              <a:solidFill>
                <a:srgbClr val="000000"/>
              </a:solidFill>
              <a:latin typeface="Garamond" panose="02020404030301010803" pitchFamily="18" charset="0"/>
            </a:endParaRPr>
          </a:p>
          <a:p>
            <a:pPr>
              <a:buSzPct val="125000"/>
            </a:pPr>
            <a:endParaRPr lang="en-US" sz="1300" dirty="0">
              <a:solidFill>
                <a:srgbClr val="000000"/>
              </a:solidFill>
              <a:latin typeface="Garamond" panose="02020404030301010803" pitchFamily="18" charset="0"/>
            </a:endParaRPr>
          </a:p>
          <a:p>
            <a:pPr>
              <a:buSzPct val="125000"/>
            </a:pPr>
            <a:r>
              <a:rPr lang="en-US" sz="1300" b="1" dirty="0">
                <a:solidFill>
                  <a:srgbClr val="000000"/>
                </a:solidFill>
                <a:latin typeface="Garamond" panose="02020404030301010803" pitchFamily="18" charset="0"/>
              </a:rPr>
              <a:t>ACTIONS</a:t>
            </a:r>
          </a:p>
          <a:p>
            <a:pPr marL="285750" indent="-285750">
              <a:buSzPct val="125000"/>
              <a:buFont typeface="Arial" panose="020B0604020202020204" pitchFamily="34" charset="0"/>
              <a:buChar char="•"/>
            </a:pPr>
            <a:r>
              <a:rPr lang="en-US" sz="1300" dirty="0">
                <a:solidFill>
                  <a:srgbClr val="000000"/>
                </a:solidFill>
                <a:latin typeface="Garamond" panose="02020404030301010803" pitchFamily="18" charset="0"/>
              </a:rPr>
              <a:t>Risk assessment</a:t>
            </a:r>
          </a:p>
          <a:p>
            <a:pPr marL="285750" indent="-285750">
              <a:buSzPct val="125000"/>
              <a:buFont typeface="Arial" panose="020B0604020202020204" pitchFamily="34" charset="0"/>
              <a:buChar char="•"/>
            </a:pPr>
            <a:r>
              <a:rPr lang="en-US" sz="1300" dirty="0">
                <a:solidFill>
                  <a:srgbClr val="000000"/>
                </a:solidFill>
                <a:latin typeface="Garamond" panose="02020404030301010803" pitchFamily="18" charset="0"/>
              </a:rPr>
              <a:t>30-minute observation period if vaccinated</a:t>
            </a:r>
          </a:p>
          <a:p>
            <a:pPr marL="285750" indent="-285750">
              <a:buSzPct val="125000"/>
              <a:buFont typeface="Arial" panose="020B0604020202020204" pitchFamily="34" charset="0"/>
              <a:buChar char="•"/>
            </a:pPr>
            <a:r>
              <a:rPr lang="en-US" sz="1300" dirty="0">
                <a:solidFill>
                  <a:srgbClr val="000000"/>
                </a:solidFill>
                <a:latin typeface="Garamond" panose="02020404030301010803" pitchFamily="18" charset="0"/>
              </a:rPr>
              <a:t>Consider deferral of vaccination for further risk assessment and possible referral to allergist-immunologist</a:t>
            </a:r>
          </a:p>
        </p:txBody>
      </p:sp>
      <p:sp>
        <p:nvSpPr>
          <p:cNvPr id="18" name="TextBox 17">
            <a:extLst>
              <a:ext uri="{FF2B5EF4-FFF2-40B4-BE49-F238E27FC236}">
                <a16:creationId xmlns:a16="http://schemas.microsoft.com/office/drawing/2014/main" id="{F2ED4B8D-FE42-46AA-BDF0-3283730A8129}"/>
              </a:ext>
            </a:extLst>
          </p:cNvPr>
          <p:cNvSpPr txBox="1"/>
          <p:nvPr/>
        </p:nvSpPr>
        <p:spPr>
          <a:xfrm flipH="1">
            <a:off x="8070317" y="1232901"/>
            <a:ext cx="3673526" cy="292388"/>
          </a:xfrm>
          <a:prstGeom prst="rect">
            <a:avLst/>
          </a:prstGeom>
          <a:solidFill>
            <a:srgbClr val="E2F0D9"/>
          </a:solidFill>
          <a:ln>
            <a:solidFill>
              <a:srgbClr val="000000"/>
            </a:solidFill>
          </a:ln>
        </p:spPr>
        <p:txBody>
          <a:bodyPr wrap="square" rtlCol="0">
            <a:spAutoFit/>
          </a:bodyPr>
          <a:lstStyle/>
          <a:p>
            <a:pPr algn="ctr"/>
            <a:r>
              <a:rPr lang="en-US" sz="1300" b="1" dirty="0">
                <a:solidFill>
                  <a:srgbClr val="000000"/>
                </a:solidFill>
                <a:latin typeface="Garamond" panose="02020404030301010803" pitchFamily="18" charset="0"/>
              </a:rPr>
              <a:t>MAY PROCEED WITH VACCINATION </a:t>
            </a:r>
          </a:p>
        </p:txBody>
      </p:sp>
      <p:sp>
        <p:nvSpPr>
          <p:cNvPr id="19" name="TextBox 18">
            <a:extLst>
              <a:ext uri="{FF2B5EF4-FFF2-40B4-BE49-F238E27FC236}">
                <a16:creationId xmlns:a16="http://schemas.microsoft.com/office/drawing/2014/main" id="{E3E5B4CD-004F-4D20-B82F-68CCBBF26210}"/>
              </a:ext>
            </a:extLst>
          </p:cNvPr>
          <p:cNvSpPr txBox="1"/>
          <p:nvPr/>
        </p:nvSpPr>
        <p:spPr>
          <a:xfrm flipH="1">
            <a:off x="8090865" y="1663563"/>
            <a:ext cx="3673526" cy="3293209"/>
          </a:xfrm>
          <a:prstGeom prst="rect">
            <a:avLst/>
          </a:prstGeom>
          <a:solidFill>
            <a:srgbClr val="E2F0D9"/>
          </a:solidFill>
          <a:ln>
            <a:solidFill>
              <a:srgbClr val="000000"/>
            </a:solidFill>
          </a:ln>
        </p:spPr>
        <p:txBody>
          <a:bodyPr wrap="square" rtlCol="0">
            <a:spAutoFit/>
          </a:bodyPr>
          <a:lstStyle/>
          <a:p>
            <a:r>
              <a:rPr lang="en-US" sz="1300" b="1" dirty="0">
                <a:solidFill>
                  <a:srgbClr val="000000"/>
                </a:solidFill>
                <a:latin typeface="Garamond" panose="02020404030301010803" pitchFamily="18" charset="0"/>
              </a:rPr>
              <a:t>ALLERGIES</a:t>
            </a:r>
          </a:p>
          <a:p>
            <a:r>
              <a:rPr lang="en-US" sz="1300" dirty="0">
                <a:solidFill>
                  <a:srgbClr val="000000"/>
                </a:solidFill>
                <a:latin typeface="Garamond" panose="02020404030301010803" pitchFamily="18" charset="0"/>
              </a:rPr>
              <a:t>Among persons without a contraindication or precaution, a history of: </a:t>
            </a:r>
          </a:p>
          <a:p>
            <a:pPr marL="285750" indent="-285750">
              <a:buSzPct val="125000"/>
              <a:buFont typeface="Arial" panose="020B0604020202020204" pitchFamily="34" charset="0"/>
              <a:buChar char="•"/>
            </a:pPr>
            <a:r>
              <a:rPr lang="en-US" sz="1300" dirty="0">
                <a:solidFill>
                  <a:srgbClr val="000000"/>
                </a:solidFill>
                <a:latin typeface="Garamond" panose="02020404030301010803" pitchFamily="18" charset="0"/>
              </a:rPr>
              <a:t>Allergy to oral medications (including the oral equivalent of an injectable medication)</a:t>
            </a:r>
          </a:p>
          <a:p>
            <a:pPr marL="285750" indent="-285750">
              <a:buSzPct val="125000"/>
              <a:buFont typeface="Arial" panose="020B0604020202020204" pitchFamily="34" charset="0"/>
              <a:buChar char="•"/>
            </a:pPr>
            <a:r>
              <a:rPr lang="en-US" sz="1300" dirty="0">
                <a:solidFill>
                  <a:srgbClr val="000000"/>
                </a:solidFill>
                <a:latin typeface="Garamond" panose="02020404030301010803" pitchFamily="18" charset="0"/>
              </a:rPr>
              <a:t>History of food, pet, insect, venom, environmental, latex, etc., allergies</a:t>
            </a:r>
          </a:p>
          <a:p>
            <a:pPr marL="285750" indent="-285750">
              <a:buSzPct val="125000"/>
              <a:buFont typeface="Arial" panose="020B0604020202020204" pitchFamily="34" charset="0"/>
              <a:buChar char="•"/>
            </a:pPr>
            <a:r>
              <a:rPr lang="en-US" sz="1300" dirty="0">
                <a:solidFill>
                  <a:srgbClr val="000000"/>
                </a:solidFill>
                <a:latin typeface="Garamond" panose="02020404030301010803" pitchFamily="18" charset="0"/>
              </a:rPr>
              <a:t>Family history of allergies</a:t>
            </a:r>
          </a:p>
          <a:p>
            <a:pPr>
              <a:buSzPct val="125000"/>
            </a:pPr>
            <a:endParaRPr lang="en-US" sz="1300" dirty="0">
              <a:solidFill>
                <a:srgbClr val="000000"/>
              </a:solidFill>
              <a:latin typeface="Garamond" panose="02020404030301010803" pitchFamily="18" charset="0"/>
            </a:endParaRPr>
          </a:p>
          <a:p>
            <a:pPr>
              <a:buSzPct val="125000"/>
            </a:pPr>
            <a:endParaRPr lang="en-US" sz="1300" dirty="0">
              <a:solidFill>
                <a:srgbClr val="000000"/>
              </a:solidFill>
              <a:latin typeface="Garamond" panose="02020404030301010803" pitchFamily="18" charset="0"/>
            </a:endParaRPr>
          </a:p>
          <a:p>
            <a:pPr>
              <a:buSzPct val="125000"/>
            </a:pPr>
            <a:r>
              <a:rPr lang="en-US" sz="1300" b="1" dirty="0">
                <a:solidFill>
                  <a:srgbClr val="000000"/>
                </a:solidFill>
                <a:latin typeface="Garamond" panose="02020404030301010803" pitchFamily="18" charset="0"/>
              </a:rPr>
              <a:t>ACTIONS</a:t>
            </a:r>
          </a:p>
          <a:p>
            <a:pPr marL="285750" indent="-285750">
              <a:buSzPct val="125000"/>
              <a:buFont typeface="Arial" panose="020B0604020202020204" pitchFamily="34" charset="0"/>
              <a:buChar char="•"/>
            </a:pPr>
            <a:r>
              <a:rPr lang="en-US" sz="1300" dirty="0">
                <a:solidFill>
                  <a:srgbClr val="000000"/>
                </a:solidFill>
                <a:latin typeface="Garamond" panose="02020404030301010803" pitchFamily="18" charset="0"/>
              </a:rPr>
              <a:t>30-minute observation period: Persons with a history of anaphylaxis (due to any cause)</a:t>
            </a:r>
          </a:p>
          <a:p>
            <a:pPr marL="285750" indent="-285750">
              <a:buSzPct val="125000"/>
              <a:buFont typeface="Arial" panose="020B0604020202020204" pitchFamily="34" charset="0"/>
              <a:buChar char="•"/>
            </a:pPr>
            <a:r>
              <a:rPr lang="en-US" sz="1300" dirty="0">
                <a:solidFill>
                  <a:srgbClr val="000000"/>
                </a:solidFill>
                <a:latin typeface="Garamond" panose="02020404030301010803" pitchFamily="18" charset="0"/>
              </a:rPr>
              <a:t>15-minute observation period: All other persons</a:t>
            </a:r>
          </a:p>
          <a:p>
            <a:pPr marL="285750" indent="-285750">
              <a:buSzPct val="125000"/>
              <a:buFont typeface="Arial" panose="020B0604020202020204" pitchFamily="34" charset="0"/>
              <a:buChar char="•"/>
            </a:pPr>
            <a:endParaRPr lang="en-US" sz="1300" dirty="0">
              <a:solidFill>
                <a:srgbClr val="000000"/>
              </a:solidFill>
              <a:latin typeface="Garamond" panose="02020404030301010803" pitchFamily="18" charset="0"/>
            </a:endParaRPr>
          </a:p>
          <a:p>
            <a:pPr marL="285750" indent="-285750">
              <a:buSzPct val="125000"/>
              <a:buFont typeface="Arial" panose="020B0604020202020204" pitchFamily="34" charset="0"/>
              <a:buChar char="•"/>
            </a:pPr>
            <a:endParaRPr lang="en-US" sz="130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75803603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E7CDC1-A5E0-47C9-9E58-EEA00DB739D6}"/>
              </a:ext>
            </a:extLst>
          </p:cNvPr>
          <p:cNvSpPr>
            <a:spLocks noGrp="1"/>
          </p:cNvSpPr>
          <p:nvPr>
            <p:ph type="title"/>
          </p:nvPr>
        </p:nvSpPr>
        <p:spPr>
          <a:xfrm>
            <a:off x="165905" y="2074392"/>
            <a:ext cx="5867401" cy="1188720"/>
          </a:xfrm>
        </p:spPr>
        <p:txBody>
          <a:bodyPr>
            <a:normAutofit fontScale="90000"/>
          </a:bodyPr>
          <a:lstStyle/>
          <a:p>
            <a:r>
              <a:rPr lang="en-US">
                <a:solidFill>
                  <a:srgbClr val="006A71"/>
                </a:solidFill>
              </a:rPr>
              <a:t>Additional tools to identify persons with contraindications and precautions to vaccination</a:t>
            </a:r>
          </a:p>
        </p:txBody>
      </p:sp>
      <p:sp>
        <p:nvSpPr>
          <p:cNvPr id="4" name="Text Placeholder 3">
            <a:extLst>
              <a:ext uri="{FF2B5EF4-FFF2-40B4-BE49-F238E27FC236}">
                <a16:creationId xmlns:a16="http://schemas.microsoft.com/office/drawing/2014/main" id="{A43813C9-AD77-4B1E-AD2D-802D462DCBB4}"/>
              </a:ext>
            </a:extLst>
          </p:cNvPr>
          <p:cNvSpPr>
            <a:spLocks noGrp="1"/>
          </p:cNvSpPr>
          <p:nvPr>
            <p:ph type="body" sz="quarter" idx="13"/>
          </p:nvPr>
        </p:nvSpPr>
        <p:spPr>
          <a:xfrm>
            <a:off x="133350" y="6313258"/>
            <a:ext cx="10972800" cy="550863"/>
          </a:xfrm>
        </p:spPr>
        <p:txBody>
          <a:bodyPr/>
          <a:lstStyle/>
          <a:p>
            <a:r>
              <a:rPr lang="en-US">
                <a:hlinkClick r:id="rId3"/>
              </a:rPr>
              <a:t>https://www.cdc.gov/vaccines/covid-19/downloads/pre-vaccination-screening-form.pdf</a:t>
            </a:r>
            <a:endParaRPr lang="en-US"/>
          </a:p>
          <a:p>
            <a:endParaRPr lang="en-US"/>
          </a:p>
        </p:txBody>
      </p:sp>
      <p:sp>
        <p:nvSpPr>
          <p:cNvPr id="7" name="TextBox 6">
            <a:extLst>
              <a:ext uri="{FF2B5EF4-FFF2-40B4-BE49-F238E27FC236}">
                <a16:creationId xmlns:a16="http://schemas.microsoft.com/office/drawing/2014/main" id="{4CED5989-B365-4919-8513-5D4D4AC7E237}"/>
              </a:ext>
            </a:extLst>
          </p:cNvPr>
          <p:cNvSpPr txBox="1"/>
          <p:nvPr/>
        </p:nvSpPr>
        <p:spPr>
          <a:xfrm>
            <a:off x="11628580" y="6332600"/>
            <a:ext cx="56342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75D4E17-D53A-4ABE-BB32-3BD7513C77F8}" type="slidenum">
              <a:rPr kumimoji="0" lang="en-US" sz="1800" b="0" i="0" u="none" strike="noStrike" kern="1200" cap="none" spc="0" normalizeH="0" baseline="0" noProof="0" smtClean="0">
                <a:ln>
                  <a:noFill/>
                </a:ln>
                <a:solidFill>
                  <a:srgbClr val="3B495B">
                    <a:lumMod val="50000"/>
                  </a:srgb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a:t>
            </a:fld>
            <a:endParaRPr kumimoji="0" lang="en-US" sz="1800" b="0" i="0" u="none" strike="noStrike" kern="1200" cap="none" spc="0" normalizeH="0" baseline="0" noProof="0">
              <a:ln>
                <a:noFill/>
              </a:ln>
              <a:solidFill>
                <a:srgbClr val="3B495B">
                  <a:lumMod val="50000"/>
                </a:srgbClr>
              </a:solidFill>
              <a:effectLst/>
              <a:uLnTx/>
              <a:uFillTx/>
              <a:latin typeface="Calibri" panose="020F0502020204030204" pitchFamily="34" charset="0"/>
              <a:ea typeface="+mn-ea"/>
              <a:cs typeface="+mn-cs"/>
            </a:endParaRPr>
          </a:p>
        </p:txBody>
      </p:sp>
      <p:pic>
        <p:nvPicPr>
          <p:cNvPr id="8" name="Picture 7">
            <a:extLst>
              <a:ext uri="{FF2B5EF4-FFF2-40B4-BE49-F238E27FC236}">
                <a16:creationId xmlns:a16="http://schemas.microsoft.com/office/drawing/2014/main" id="{F1B06F13-B06D-44F5-800D-61CAA0077808}"/>
              </a:ext>
            </a:extLst>
          </p:cNvPr>
          <p:cNvPicPr>
            <a:picLocks noChangeAspect="1"/>
          </p:cNvPicPr>
          <p:nvPr/>
        </p:nvPicPr>
        <p:blipFill>
          <a:blip r:embed="rId4"/>
          <a:stretch>
            <a:fillRect/>
          </a:stretch>
        </p:blipFill>
        <p:spPr>
          <a:xfrm>
            <a:off x="8247655" y="156068"/>
            <a:ext cx="3778440" cy="4917311"/>
          </a:xfrm>
          <a:prstGeom prst="rect">
            <a:avLst/>
          </a:prstGeom>
          <a:ln>
            <a:solidFill>
              <a:schemeClr val="tx2">
                <a:lumMod val="50000"/>
              </a:schemeClr>
            </a:solidFill>
          </a:ln>
        </p:spPr>
      </p:pic>
      <p:pic>
        <p:nvPicPr>
          <p:cNvPr id="2" name="Picture 1">
            <a:extLst>
              <a:ext uri="{FF2B5EF4-FFF2-40B4-BE49-F238E27FC236}">
                <a16:creationId xmlns:a16="http://schemas.microsoft.com/office/drawing/2014/main" id="{011F87B8-70D6-44B5-8D02-569A70DD4AFF}"/>
              </a:ext>
            </a:extLst>
          </p:cNvPr>
          <p:cNvPicPr>
            <a:picLocks noChangeAspect="1"/>
          </p:cNvPicPr>
          <p:nvPr/>
        </p:nvPicPr>
        <p:blipFill>
          <a:blip r:embed="rId5"/>
          <a:stretch>
            <a:fillRect/>
          </a:stretch>
        </p:blipFill>
        <p:spPr>
          <a:xfrm>
            <a:off x="6634330" y="1331808"/>
            <a:ext cx="3996994" cy="5185458"/>
          </a:xfrm>
          <a:prstGeom prst="rect">
            <a:avLst/>
          </a:prstGeom>
          <a:ln>
            <a:solidFill>
              <a:schemeClr val="tx2">
                <a:lumMod val="50000"/>
              </a:schemeClr>
            </a:solidFill>
          </a:ln>
        </p:spPr>
      </p:pic>
    </p:spTree>
    <p:extLst>
      <p:ext uri="{BB962C8B-B14F-4D97-AF65-F5344CB8AC3E}">
        <p14:creationId xmlns:p14="http://schemas.microsoft.com/office/powerpoint/2010/main" val="40246293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1339703" y="1892595"/>
            <a:ext cx="4210493" cy="3189767"/>
          </a:xfrm>
        </p:spPr>
        <p:txBody>
          <a:bodyPr/>
          <a:lstStyle/>
          <a:p>
            <a:pPr marL="0" indent="0">
              <a:buNone/>
            </a:pPr>
            <a:r>
              <a:rPr lang="en-US" dirty="0" smtClean="0">
                <a:solidFill>
                  <a:srgbClr val="000000"/>
                </a:solidFill>
              </a:rPr>
              <a:t>Click the telephone icon at the bottom of the screen.  </a:t>
            </a:r>
          </a:p>
          <a:p>
            <a:pPr marL="0" indent="0">
              <a:buNone/>
            </a:pPr>
            <a:endParaRPr lang="en-US" dirty="0">
              <a:solidFill>
                <a:srgbClr val="000000"/>
              </a:solidFill>
            </a:endParaRPr>
          </a:p>
          <a:p>
            <a:pPr marL="0" indent="0">
              <a:buNone/>
            </a:pPr>
            <a:r>
              <a:rPr lang="en-US" dirty="0" smtClean="0">
                <a:solidFill>
                  <a:srgbClr val="000000"/>
                </a:solidFill>
              </a:rPr>
              <a:t>Select Call In and information will appear to join the webinar via telephone. </a:t>
            </a:r>
            <a:endParaRPr lang="en-US" dirty="0"/>
          </a:p>
          <a:p>
            <a:pPr lvl="1"/>
            <a:endParaRPr lang="en-US" dirty="0"/>
          </a:p>
          <a:p>
            <a:endParaRPr lang="en-US" dirty="0"/>
          </a:p>
          <a:p>
            <a:endParaRPr lang="en-US" dirty="0"/>
          </a:p>
          <a:p>
            <a:endParaRPr lang="en-US" dirty="0"/>
          </a:p>
          <a:p>
            <a:endParaRPr lang="en-US" dirty="0"/>
          </a:p>
          <a:p>
            <a:pPr lvl="1"/>
            <a:endParaRPr lang="en-US" sz="2200" dirty="0"/>
          </a:p>
          <a:p>
            <a:pPr marL="243834" lvl="1" indent="0">
              <a:buNone/>
            </a:pPr>
            <a:endParaRPr lang="en-US" sz="2200" dirty="0"/>
          </a:p>
          <a:p>
            <a:endParaRPr lang="en-US" dirty="0"/>
          </a:p>
          <a:p>
            <a:endParaRPr lang="en-US" dirty="0"/>
          </a:p>
          <a:p>
            <a:endParaRPr lang="en-US" dirty="0"/>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1582400" cy="813700"/>
          </a:xfrm>
        </p:spPr>
        <p:txBody>
          <a:bodyPr>
            <a:noAutofit/>
          </a:bodyPr>
          <a:lstStyle/>
          <a:p>
            <a:r>
              <a:rPr lang="en-US" sz="3400" dirty="0" smtClean="0">
                <a:solidFill>
                  <a:srgbClr val="006A71"/>
                </a:solidFill>
              </a:rPr>
              <a:t>Can’t Hear the Program?</a:t>
            </a:r>
            <a:endParaRPr lang="en-US" sz="3400" dirty="0">
              <a:solidFill>
                <a:srgbClr val="006A71"/>
              </a:solidFill>
            </a:endParaRPr>
          </a:p>
        </p:txBody>
      </p:sp>
      <p:sp>
        <p:nvSpPr>
          <p:cNvPr id="4" name="Rectangle 3">
            <a:extLst>
              <a:ext uri="{FF2B5EF4-FFF2-40B4-BE49-F238E27FC236}">
                <a16:creationId xmlns:a16="http://schemas.microsoft.com/office/drawing/2014/main" id="{937E947F-6BC8-465F-AEEE-3D77944EC877}"/>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5" name="Rectangle 4">
            <a:extLst>
              <a:ext uri="{FF2B5EF4-FFF2-40B4-BE49-F238E27FC236}">
                <a16:creationId xmlns:a16="http://schemas.microsoft.com/office/drawing/2014/main" id="{3216952B-9D60-4393-A2B9-95329BA8D991}"/>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E6F1AFBD-39B7-4D4E-A222-39B32FA09406}"/>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7" name="Rectangle 6">
            <a:extLst>
              <a:ext uri="{FF2B5EF4-FFF2-40B4-BE49-F238E27FC236}">
                <a16:creationId xmlns:a16="http://schemas.microsoft.com/office/drawing/2014/main" id="{745A437B-8AAE-42FF-9DA7-4A265475E744}"/>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8" name="Rectangle 20">
            <a:extLst>
              <a:ext uri="{FF2B5EF4-FFF2-40B4-BE49-F238E27FC236}">
                <a16:creationId xmlns:a16="http://schemas.microsoft.com/office/drawing/2014/main" id="{B76DAA6A-C956-42EB-940B-53F85E941BA7}"/>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CBA2E926-341F-4EBF-9309-34428E9E6128}"/>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TextBox 10">
            <a:extLst>
              <a:ext uri="{FF2B5EF4-FFF2-40B4-BE49-F238E27FC236}">
                <a16:creationId xmlns:a16="http://schemas.microsoft.com/office/drawing/2014/main" id="{3A85CBB3-4B2C-467B-AAF3-8DA85E210319}"/>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2</a:t>
            </a:fld>
            <a:endParaRPr lang="en-US">
              <a:solidFill>
                <a:srgbClr val="3B495B">
                  <a:lumMod val="50000"/>
                </a:srgbClr>
              </a:solidFill>
              <a:latin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037277" y="1491979"/>
            <a:ext cx="2949999" cy="1382233"/>
          </a:xfrm>
          <a:prstGeom prst="rect">
            <a:avLst/>
          </a:prstGeom>
        </p:spPr>
      </p:pic>
      <p:pic>
        <p:nvPicPr>
          <p:cNvPr id="14" name="Picture 13"/>
          <p:cNvPicPr>
            <a:picLocks noChangeAspect="1"/>
          </p:cNvPicPr>
          <p:nvPr/>
        </p:nvPicPr>
        <p:blipFill>
          <a:blip r:embed="rId4"/>
          <a:stretch>
            <a:fillRect/>
          </a:stretch>
        </p:blipFill>
        <p:spPr>
          <a:xfrm>
            <a:off x="7083455" y="3160206"/>
            <a:ext cx="2857641" cy="2292325"/>
          </a:xfrm>
          <a:prstGeom prst="rect">
            <a:avLst/>
          </a:prstGeom>
        </p:spPr>
      </p:pic>
    </p:spTree>
    <p:extLst>
      <p:ext uri="{BB962C8B-B14F-4D97-AF65-F5344CB8AC3E}">
        <p14:creationId xmlns:p14="http://schemas.microsoft.com/office/powerpoint/2010/main" val="281849227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AB935F-87C4-4703-BF96-EDF4BA07BA8E}"/>
              </a:ext>
            </a:extLst>
          </p:cNvPr>
          <p:cNvSpPr>
            <a:spLocks noGrp="1"/>
          </p:cNvSpPr>
          <p:nvPr>
            <p:ph sz="quarter" idx="14"/>
          </p:nvPr>
        </p:nvSpPr>
        <p:spPr>
          <a:xfrm>
            <a:off x="609600" y="3114261"/>
            <a:ext cx="6648450" cy="3061114"/>
          </a:xfrm>
        </p:spPr>
        <p:txBody>
          <a:bodyPr/>
          <a:lstStyle/>
          <a:p>
            <a:pPr marL="243834" lvl="1" indent="0">
              <a:buNone/>
            </a:pPr>
            <a:endParaRPr lang="en-US" sz="2200"/>
          </a:p>
          <a:p>
            <a:pPr marL="243834" lvl="1" indent="0">
              <a:buNone/>
            </a:pPr>
            <a:endParaRPr lang="en-US" sz="2200"/>
          </a:p>
          <a:p>
            <a:pPr marL="243834" lvl="1" indent="0">
              <a:buNone/>
            </a:pPr>
            <a:endParaRPr lang="en-US" sz="2200"/>
          </a:p>
          <a:p>
            <a:pPr marL="243834" lvl="1" indent="0">
              <a:buNone/>
            </a:pPr>
            <a:endParaRPr lang="en-US" sz="2200"/>
          </a:p>
          <a:p>
            <a:pPr marL="243834" lvl="1" indent="0">
              <a:buNone/>
            </a:pPr>
            <a:endParaRPr lang="en-US" sz="2200"/>
          </a:p>
          <a:p>
            <a:pPr marL="243834" lvl="1" indent="0">
              <a:buNone/>
            </a:pPr>
            <a:endParaRPr lang="en-US" sz="2200"/>
          </a:p>
          <a:p>
            <a:pPr lvl="1"/>
            <a:endParaRPr lang="en-US" sz="2200"/>
          </a:p>
        </p:txBody>
      </p:sp>
      <p:sp>
        <p:nvSpPr>
          <p:cNvPr id="3" name="Title 2">
            <a:extLst>
              <a:ext uri="{FF2B5EF4-FFF2-40B4-BE49-F238E27FC236}">
                <a16:creationId xmlns:a16="http://schemas.microsoft.com/office/drawing/2014/main" id="{B9A7887E-411F-4CDE-AE0F-AE9058BBEE75}"/>
              </a:ext>
            </a:extLst>
          </p:cNvPr>
          <p:cNvSpPr>
            <a:spLocks noGrp="1"/>
          </p:cNvSpPr>
          <p:nvPr>
            <p:ph type="title"/>
          </p:nvPr>
        </p:nvSpPr>
        <p:spPr>
          <a:xfrm>
            <a:off x="609600" y="1033670"/>
            <a:ext cx="5486400" cy="1973142"/>
          </a:xfrm>
        </p:spPr>
        <p:txBody>
          <a:bodyPr>
            <a:normAutofit fontScale="90000"/>
          </a:bodyPr>
          <a:lstStyle/>
          <a:p>
            <a:r>
              <a:rPr lang="en-US">
                <a:solidFill>
                  <a:srgbClr val="006A71"/>
                </a:solidFill>
              </a:rPr>
              <a:t>Interim considerations:</a:t>
            </a:r>
            <a:br>
              <a:rPr lang="en-US">
                <a:solidFill>
                  <a:srgbClr val="006A71"/>
                </a:solidFill>
              </a:rPr>
            </a:br>
            <a:r>
              <a:rPr lang="en-US">
                <a:solidFill>
                  <a:srgbClr val="006A71"/>
                </a:solidFill>
              </a:rPr>
              <a:t/>
            </a:r>
            <a:br>
              <a:rPr lang="en-US">
                <a:solidFill>
                  <a:srgbClr val="006A71"/>
                </a:solidFill>
              </a:rPr>
            </a:br>
            <a:r>
              <a:rPr lang="en-US">
                <a:solidFill>
                  <a:srgbClr val="006A71"/>
                </a:solidFill>
              </a:rPr>
              <a:t>Preparing for the potential management of anaphylaxis at COVID-19 vaccination sites</a:t>
            </a:r>
          </a:p>
        </p:txBody>
      </p:sp>
      <p:sp>
        <p:nvSpPr>
          <p:cNvPr id="4" name="Text Placeholder 3">
            <a:extLst>
              <a:ext uri="{FF2B5EF4-FFF2-40B4-BE49-F238E27FC236}">
                <a16:creationId xmlns:a16="http://schemas.microsoft.com/office/drawing/2014/main" id="{96573047-942A-4F03-A97F-1E372DA0BF1F}"/>
              </a:ext>
            </a:extLst>
          </p:cNvPr>
          <p:cNvSpPr>
            <a:spLocks noGrp="1"/>
          </p:cNvSpPr>
          <p:nvPr>
            <p:ph type="body" sz="quarter" idx="13"/>
          </p:nvPr>
        </p:nvSpPr>
        <p:spPr>
          <a:xfrm>
            <a:off x="609600" y="6488667"/>
            <a:ext cx="10972800" cy="369333"/>
          </a:xfrm>
        </p:spPr>
        <p:txBody>
          <a:bodyPr/>
          <a:lstStyle/>
          <a:p>
            <a:r>
              <a:rPr lang="en-US" u="sng">
                <a:hlinkClick r:id="rId3"/>
              </a:rPr>
              <a:t>https://www.cdc.gov/vaccines/covid-19/info-by-product/pfizer/anaphylaxis-management.html</a:t>
            </a:r>
            <a:endParaRPr lang="en-US" u="sng"/>
          </a:p>
          <a:p>
            <a:endParaRPr lang="en-US"/>
          </a:p>
        </p:txBody>
      </p:sp>
      <p:sp>
        <p:nvSpPr>
          <p:cNvPr id="6" name="TextBox 5">
            <a:extLst>
              <a:ext uri="{FF2B5EF4-FFF2-40B4-BE49-F238E27FC236}">
                <a16:creationId xmlns:a16="http://schemas.microsoft.com/office/drawing/2014/main" id="{20F67B20-6CBD-4056-8D51-730875F5F5BF}"/>
              </a:ext>
            </a:extLst>
          </p:cNvPr>
          <p:cNvSpPr txBox="1"/>
          <p:nvPr/>
        </p:nvSpPr>
        <p:spPr>
          <a:xfrm>
            <a:off x="11628580" y="6332600"/>
            <a:ext cx="56342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75D4E17-D53A-4ABE-BB32-3BD7513C77F8}" type="slidenum">
              <a:rPr kumimoji="0" lang="en-US" sz="1800" b="0" i="0" u="none" strike="noStrike" kern="1200" cap="none" spc="0" normalizeH="0" baseline="0" noProof="0" smtClean="0">
                <a:ln>
                  <a:noFill/>
                </a:ln>
                <a:solidFill>
                  <a:srgbClr val="3B495B">
                    <a:lumMod val="50000"/>
                  </a:srgb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en-US" sz="1800" b="0" i="0" u="none" strike="noStrike" kern="1200" cap="none" spc="0" normalizeH="0" baseline="0" noProof="0">
              <a:ln>
                <a:noFill/>
              </a:ln>
              <a:solidFill>
                <a:srgbClr val="3B495B">
                  <a:lumMod val="50000"/>
                </a:srgbClr>
              </a:solidFill>
              <a:effectLst/>
              <a:uLnTx/>
              <a:uFillTx/>
              <a:latin typeface="Calibri" panose="020F0502020204030204" pitchFamily="34" charset="0"/>
              <a:ea typeface="+mn-ea"/>
              <a:cs typeface="+mn-cs"/>
            </a:endParaRPr>
          </a:p>
        </p:txBody>
      </p:sp>
      <p:pic>
        <p:nvPicPr>
          <p:cNvPr id="7" name="Picture 6">
            <a:extLst>
              <a:ext uri="{FF2B5EF4-FFF2-40B4-BE49-F238E27FC236}">
                <a16:creationId xmlns:a16="http://schemas.microsoft.com/office/drawing/2014/main" id="{5E8F49BC-4583-43B0-B797-0578833E83E4}"/>
              </a:ext>
            </a:extLst>
          </p:cNvPr>
          <p:cNvPicPr>
            <a:picLocks noChangeAspect="1"/>
          </p:cNvPicPr>
          <p:nvPr/>
        </p:nvPicPr>
        <p:blipFill>
          <a:blip r:embed="rId4"/>
          <a:stretch>
            <a:fillRect/>
          </a:stretch>
        </p:blipFill>
        <p:spPr>
          <a:xfrm>
            <a:off x="6802330" y="662607"/>
            <a:ext cx="5235791" cy="5496649"/>
          </a:xfrm>
          <a:prstGeom prst="rect">
            <a:avLst/>
          </a:prstGeom>
          <a:ln>
            <a:solidFill>
              <a:schemeClr val="bg2">
                <a:lumMod val="50000"/>
              </a:schemeClr>
            </a:solidFill>
          </a:ln>
        </p:spPr>
      </p:pic>
    </p:spTree>
    <p:extLst>
      <p:ext uri="{BB962C8B-B14F-4D97-AF65-F5344CB8AC3E}">
        <p14:creationId xmlns:p14="http://schemas.microsoft.com/office/powerpoint/2010/main" val="32960952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A7887E-411F-4CDE-AE0F-AE9058BBEE75}"/>
              </a:ext>
            </a:extLst>
          </p:cNvPr>
          <p:cNvSpPr>
            <a:spLocks noGrp="1"/>
          </p:cNvSpPr>
          <p:nvPr>
            <p:ph type="title"/>
          </p:nvPr>
        </p:nvSpPr>
        <p:spPr/>
        <p:txBody>
          <a:bodyPr>
            <a:normAutofit fontScale="90000"/>
          </a:bodyPr>
          <a:lstStyle/>
          <a:p>
            <a:r>
              <a:rPr lang="en-US">
                <a:solidFill>
                  <a:srgbClr val="006A71"/>
                </a:solidFill>
              </a:rPr>
              <a:t>Recommended medications and supplies for the management of anaphylaxis at COVID-19 vaccination sites</a:t>
            </a:r>
          </a:p>
        </p:txBody>
      </p:sp>
      <p:sp>
        <p:nvSpPr>
          <p:cNvPr id="4" name="Text Placeholder 3">
            <a:extLst>
              <a:ext uri="{FF2B5EF4-FFF2-40B4-BE49-F238E27FC236}">
                <a16:creationId xmlns:a16="http://schemas.microsoft.com/office/drawing/2014/main" id="{96573047-942A-4F03-A97F-1E372DA0BF1F}"/>
              </a:ext>
            </a:extLst>
          </p:cNvPr>
          <p:cNvSpPr>
            <a:spLocks noGrp="1"/>
          </p:cNvSpPr>
          <p:nvPr>
            <p:ph type="body" sz="quarter" idx="13"/>
          </p:nvPr>
        </p:nvSpPr>
        <p:spPr>
          <a:xfrm>
            <a:off x="791134" y="5633353"/>
            <a:ext cx="10972800" cy="699247"/>
          </a:xfrm>
        </p:spPr>
        <p:txBody>
          <a:bodyPr/>
          <a:lstStyle/>
          <a:p>
            <a:r>
              <a:rPr lang="en-US" baseline="30000"/>
              <a:t>*</a:t>
            </a:r>
            <a:r>
              <a:rPr lang="en-US"/>
              <a:t>COVID-19 vaccination sites should have at least 5 doses of epinephrine on hand at any given time.</a:t>
            </a:r>
          </a:p>
          <a:p>
            <a:r>
              <a:rPr lang="en-US" baseline="30000"/>
              <a:t>†</a:t>
            </a:r>
            <a:r>
              <a:rPr lang="en-US"/>
              <a:t>Antihistamines may be given as adjunctive treatment and should not be used as initial or sole treatment for anaphylaxis. Additionally, caution should be used if oral medications are administered to persons with impending airway obstruction.</a:t>
            </a:r>
          </a:p>
        </p:txBody>
      </p:sp>
      <p:graphicFrame>
        <p:nvGraphicFramePr>
          <p:cNvPr id="5" name="Table 4">
            <a:extLst>
              <a:ext uri="{FF2B5EF4-FFF2-40B4-BE49-F238E27FC236}">
                <a16:creationId xmlns:a16="http://schemas.microsoft.com/office/drawing/2014/main" id="{814EAFD7-B373-4C65-A54F-E3D04AAEE960}"/>
              </a:ext>
            </a:extLst>
          </p:cNvPr>
          <p:cNvGraphicFramePr>
            <a:graphicFrameLocks noGrp="1"/>
          </p:cNvGraphicFramePr>
          <p:nvPr>
            <p:extLst>
              <p:ext uri="{D42A27DB-BD31-4B8C-83A1-F6EECF244321}">
                <p14:modId xmlns:p14="http://schemas.microsoft.com/office/powerpoint/2010/main" val="279691407"/>
              </p:ext>
            </p:extLst>
          </p:nvPr>
        </p:nvGraphicFramePr>
        <p:xfrm>
          <a:off x="791134" y="1632558"/>
          <a:ext cx="11149853" cy="3981850"/>
        </p:xfrm>
        <a:graphic>
          <a:graphicData uri="http://schemas.openxmlformats.org/drawingml/2006/table">
            <a:tbl>
              <a:tblPr firstRow="1" firstCol="1" bandRow="1">
                <a:tableStyleId>{68D230F3-CF80-4859-8CE7-A43EE81993B5}</a:tableStyleId>
              </a:tblPr>
              <a:tblGrid>
                <a:gridCol w="5573815">
                  <a:extLst>
                    <a:ext uri="{9D8B030D-6E8A-4147-A177-3AD203B41FA5}">
                      <a16:colId xmlns:a16="http://schemas.microsoft.com/office/drawing/2014/main" val="4115447405"/>
                    </a:ext>
                  </a:extLst>
                </a:gridCol>
                <a:gridCol w="5576038">
                  <a:extLst>
                    <a:ext uri="{9D8B030D-6E8A-4147-A177-3AD203B41FA5}">
                      <a16:colId xmlns:a16="http://schemas.microsoft.com/office/drawing/2014/main" val="2141385564"/>
                    </a:ext>
                  </a:extLst>
                </a:gridCol>
              </a:tblGrid>
              <a:tr h="424712">
                <a:tc>
                  <a:txBody>
                    <a:bodyPr/>
                    <a:lstStyle/>
                    <a:p>
                      <a:pPr marL="0" marR="0">
                        <a:lnSpc>
                          <a:spcPct val="107000"/>
                        </a:lnSpc>
                        <a:spcBef>
                          <a:spcPts val="0"/>
                        </a:spcBef>
                        <a:spcAft>
                          <a:spcPts val="0"/>
                        </a:spcAft>
                      </a:pPr>
                      <a:r>
                        <a:rPr lang="en-US" sz="1800">
                          <a:solidFill>
                            <a:schemeClr val="bg2">
                              <a:lumMod val="50000"/>
                            </a:schemeClr>
                          </a:solidFill>
                          <a:effectLst/>
                        </a:rPr>
                        <a:t>Should be available at all sites</a:t>
                      </a:r>
                      <a:endParaRPr lang="en-US" sz="180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solidFill>
                            <a:schemeClr val="bg2">
                              <a:lumMod val="50000"/>
                            </a:schemeClr>
                          </a:solidFill>
                          <a:effectLst/>
                        </a:rPr>
                        <a:t>Include at sites where feasible</a:t>
                      </a:r>
                      <a:endParaRPr lang="en-US" sz="180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5885167"/>
                  </a:ext>
                </a:extLst>
              </a:tr>
              <a:tr h="455133">
                <a:tc>
                  <a:txBody>
                    <a:bodyPr/>
                    <a:lstStyle/>
                    <a:p>
                      <a:pPr marL="0" marR="0">
                        <a:lnSpc>
                          <a:spcPct val="107000"/>
                        </a:lnSpc>
                        <a:spcBef>
                          <a:spcPts val="0"/>
                        </a:spcBef>
                        <a:spcAft>
                          <a:spcPts val="0"/>
                        </a:spcAft>
                      </a:pPr>
                      <a:r>
                        <a:rPr lang="en-US" sz="1800" b="0">
                          <a:solidFill>
                            <a:schemeClr val="bg2">
                              <a:lumMod val="50000"/>
                            </a:schemeClr>
                          </a:solidFill>
                          <a:effectLst/>
                        </a:rPr>
                        <a:t>Epinephrine prefilled syringe or autoinjector</a:t>
                      </a:r>
                      <a:r>
                        <a:rPr lang="en-US" sz="1800" b="0" baseline="30000">
                          <a:solidFill>
                            <a:schemeClr val="bg2">
                              <a:lumMod val="50000"/>
                            </a:schemeClr>
                          </a:solidFill>
                          <a:effectLst/>
                        </a:rPr>
                        <a:t>*</a:t>
                      </a:r>
                      <a:endParaRPr lang="en-US" sz="1800" b="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800" b="0">
                          <a:solidFill>
                            <a:schemeClr val="bg2">
                              <a:lumMod val="50000"/>
                            </a:schemeClr>
                          </a:solidFill>
                          <a:effectLst/>
                        </a:rPr>
                        <a:t>Pulse oximeter</a:t>
                      </a:r>
                      <a:endParaRPr lang="en-US" sz="1800" b="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48219983"/>
                  </a:ext>
                </a:extLst>
              </a:tr>
              <a:tr h="480419">
                <a:tc>
                  <a:txBody>
                    <a:bodyPr/>
                    <a:lstStyle/>
                    <a:p>
                      <a:pPr marL="0" marR="0">
                        <a:lnSpc>
                          <a:spcPct val="107000"/>
                        </a:lnSpc>
                        <a:spcBef>
                          <a:spcPts val="0"/>
                        </a:spcBef>
                        <a:spcAft>
                          <a:spcPts val="0"/>
                        </a:spcAft>
                      </a:pPr>
                      <a:r>
                        <a:rPr lang="en-US" sz="1800" b="0">
                          <a:solidFill>
                            <a:schemeClr val="bg2">
                              <a:lumMod val="50000"/>
                            </a:schemeClr>
                          </a:solidFill>
                          <a:effectLst/>
                        </a:rPr>
                        <a:t>H1 antihistamine (e.g., diphenhydramine)</a:t>
                      </a:r>
                      <a:r>
                        <a:rPr lang="en-US" sz="1800" b="0" baseline="30000">
                          <a:solidFill>
                            <a:schemeClr val="bg2">
                              <a:lumMod val="50000"/>
                            </a:schemeClr>
                          </a:solidFill>
                          <a:effectLst/>
                        </a:rPr>
                        <a:t>†</a:t>
                      </a:r>
                      <a:endParaRPr lang="en-US" sz="1800" b="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800" b="0">
                          <a:solidFill>
                            <a:schemeClr val="bg2">
                              <a:lumMod val="50000"/>
                            </a:schemeClr>
                          </a:solidFill>
                          <a:effectLst/>
                        </a:rPr>
                        <a:t>Oxygen</a:t>
                      </a:r>
                      <a:endParaRPr lang="en-US" sz="1800" b="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08691477"/>
                  </a:ext>
                </a:extLst>
              </a:tr>
              <a:tr h="480419">
                <a:tc>
                  <a:txBody>
                    <a:bodyPr/>
                    <a:lstStyle/>
                    <a:p>
                      <a:pPr marL="0" marR="0">
                        <a:lnSpc>
                          <a:spcPct val="107000"/>
                        </a:lnSpc>
                        <a:spcBef>
                          <a:spcPts val="0"/>
                        </a:spcBef>
                        <a:spcAft>
                          <a:spcPts val="0"/>
                        </a:spcAft>
                      </a:pPr>
                      <a:r>
                        <a:rPr lang="en-US" sz="1800" b="0">
                          <a:solidFill>
                            <a:schemeClr val="bg2">
                              <a:lumMod val="50000"/>
                            </a:schemeClr>
                          </a:solidFill>
                          <a:effectLst/>
                        </a:rPr>
                        <a:t>Blood pressure cuff</a:t>
                      </a:r>
                      <a:endParaRPr lang="en-US" sz="1800" b="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800" b="0">
                          <a:solidFill>
                            <a:schemeClr val="bg2">
                              <a:lumMod val="50000"/>
                            </a:schemeClr>
                          </a:solidFill>
                          <a:effectLst/>
                        </a:rPr>
                        <a:t>Bronchodilator (e.g., albuterol)</a:t>
                      </a:r>
                      <a:endParaRPr lang="en-US" sz="1800" b="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94304517"/>
                  </a:ext>
                </a:extLst>
              </a:tr>
              <a:tr h="472345">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sz="1800" b="0">
                          <a:solidFill>
                            <a:schemeClr val="bg2">
                              <a:lumMod val="50000"/>
                            </a:schemeClr>
                          </a:solidFill>
                          <a:effectLst/>
                        </a:rPr>
                        <a:t>Timing device to assess pulse</a:t>
                      </a:r>
                      <a:endParaRPr lang="en-US" sz="1800" b="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800" b="0">
                          <a:solidFill>
                            <a:schemeClr val="bg2">
                              <a:lumMod val="50000"/>
                            </a:schemeClr>
                          </a:solidFill>
                          <a:effectLst/>
                        </a:rPr>
                        <a:t>H2 antihistamine (e.g., famotidine, cimetidine)</a:t>
                      </a:r>
                      <a:endParaRPr lang="en-US" sz="1800" b="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54361018"/>
                  </a:ext>
                </a:extLst>
              </a:tr>
              <a:tr h="505703">
                <a:tc>
                  <a:txBody>
                    <a:bodyPr/>
                    <a:lstStyle/>
                    <a:p>
                      <a:pPr marL="0" marR="0">
                        <a:lnSpc>
                          <a:spcPct val="107000"/>
                        </a:lnSpc>
                        <a:spcBef>
                          <a:spcPts val="0"/>
                        </a:spcBef>
                        <a:spcAft>
                          <a:spcPts val="0"/>
                        </a:spcAft>
                      </a:pPr>
                      <a:endParaRPr lang="en-US" sz="1800" b="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800" b="0">
                          <a:solidFill>
                            <a:schemeClr val="bg2">
                              <a:lumMod val="50000"/>
                            </a:schemeClr>
                          </a:solidFill>
                          <a:effectLst/>
                        </a:rPr>
                        <a:t>Intravenous fluids</a:t>
                      </a:r>
                      <a:endParaRPr lang="en-US" sz="1800" b="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90125003"/>
                  </a:ext>
                </a:extLst>
              </a:tr>
              <a:tr h="469661">
                <a:tc>
                  <a:txBody>
                    <a:bodyPr/>
                    <a:lstStyle/>
                    <a:p>
                      <a:pPr marL="0" marR="0">
                        <a:lnSpc>
                          <a:spcPct val="107000"/>
                        </a:lnSpc>
                        <a:spcBef>
                          <a:spcPts val="0"/>
                        </a:spcBef>
                        <a:spcAft>
                          <a:spcPts val="0"/>
                        </a:spcAft>
                      </a:pPr>
                      <a:r>
                        <a:rPr lang="en-US" sz="1800" b="0">
                          <a:solidFill>
                            <a:schemeClr val="bg2">
                              <a:lumMod val="50000"/>
                            </a:schemeClr>
                          </a:solidFill>
                          <a:effectLst/>
                        </a:rPr>
                        <a:t> </a:t>
                      </a:r>
                      <a:endParaRPr lang="en-US" sz="1800" b="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800" b="0">
                          <a:solidFill>
                            <a:schemeClr val="bg2">
                              <a:lumMod val="50000"/>
                            </a:schemeClr>
                          </a:solidFill>
                          <a:effectLst/>
                        </a:rPr>
                        <a:t>Intubation kit</a:t>
                      </a:r>
                      <a:endParaRPr lang="en-US" sz="1800" b="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836481808"/>
                  </a:ext>
                </a:extLst>
              </a:tr>
              <a:tr h="693458">
                <a:tc>
                  <a:txBody>
                    <a:bodyPr/>
                    <a:lstStyle/>
                    <a:p>
                      <a:pPr marL="0" marR="0">
                        <a:lnSpc>
                          <a:spcPct val="107000"/>
                        </a:lnSpc>
                        <a:spcBef>
                          <a:spcPts val="0"/>
                        </a:spcBef>
                        <a:spcAft>
                          <a:spcPts val="0"/>
                        </a:spcAft>
                      </a:pPr>
                      <a:r>
                        <a:rPr lang="en-US" sz="1800" b="0">
                          <a:solidFill>
                            <a:schemeClr val="bg2">
                              <a:lumMod val="50000"/>
                            </a:schemeClr>
                          </a:solidFill>
                          <a:effectLst/>
                        </a:rPr>
                        <a:t> </a:t>
                      </a:r>
                      <a:endParaRPr lang="en-US" sz="1800" b="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800" b="0">
                          <a:solidFill>
                            <a:schemeClr val="bg2">
                              <a:lumMod val="50000"/>
                            </a:schemeClr>
                          </a:solidFill>
                          <a:effectLst/>
                        </a:rPr>
                        <a:t>Adult-sized pocket mask with one-way valve (also known as cardiopulmonary resuscitation (CPR) mask)</a:t>
                      </a:r>
                      <a:endParaRPr lang="en-US" sz="1800" b="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54046029"/>
                  </a:ext>
                </a:extLst>
              </a:tr>
            </a:tbl>
          </a:graphicData>
        </a:graphic>
      </p:graphicFrame>
      <p:sp>
        <p:nvSpPr>
          <p:cNvPr id="6" name="TextBox 5">
            <a:extLst>
              <a:ext uri="{FF2B5EF4-FFF2-40B4-BE49-F238E27FC236}">
                <a16:creationId xmlns:a16="http://schemas.microsoft.com/office/drawing/2014/main" id="{FEE22E38-13C0-45CA-B0DC-AA8CEC7FF467}"/>
              </a:ext>
            </a:extLst>
          </p:cNvPr>
          <p:cNvSpPr txBox="1"/>
          <p:nvPr/>
        </p:nvSpPr>
        <p:spPr>
          <a:xfrm>
            <a:off x="11628580" y="6332600"/>
            <a:ext cx="56342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75D4E17-D53A-4ABE-BB32-3BD7513C77F8}" type="slidenum">
              <a:rPr kumimoji="0" lang="en-US" sz="1800" b="0" i="0" u="none" strike="noStrike" kern="1200" cap="none" spc="0" normalizeH="0" baseline="0" noProof="0" smtClean="0">
                <a:ln>
                  <a:noFill/>
                </a:ln>
                <a:solidFill>
                  <a:srgbClr val="3B495B">
                    <a:lumMod val="50000"/>
                  </a:srgbClr>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en-US" sz="1800" b="0" i="0" u="none" strike="noStrike" kern="1200" cap="none" spc="0" normalizeH="0" baseline="0" noProof="0">
              <a:ln>
                <a:noFill/>
              </a:ln>
              <a:solidFill>
                <a:srgbClr val="3B495B">
                  <a:lumMod val="50000"/>
                </a:srgbClr>
              </a:solidFill>
              <a:effectLst/>
              <a:uLnTx/>
              <a:uFillTx/>
              <a:latin typeface="Calibri" panose="020F0502020204030204" pitchFamily="34" charset="0"/>
              <a:ea typeface="+mn-ea"/>
              <a:cs typeface="+mn-cs"/>
            </a:endParaRPr>
          </a:p>
        </p:txBody>
      </p:sp>
      <p:sp>
        <p:nvSpPr>
          <p:cNvPr id="7" name="Text Placeholder 3">
            <a:extLst>
              <a:ext uri="{FF2B5EF4-FFF2-40B4-BE49-F238E27FC236}">
                <a16:creationId xmlns:a16="http://schemas.microsoft.com/office/drawing/2014/main" id="{783EC4F7-2D1B-4EEE-9574-1A56238B7F29}"/>
              </a:ext>
            </a:extLst>
          </p:cNvPr>
          <p:cNvSpPr txBox="1">
            <a:spLocks/>
          </p:cNvSpPr>
          <p:nvPr/>
        </p:nvSpPr>
        <p:spPr bwMode="auto">
          <a:xfrm>
            <a:off x="428066" y="6215392"/>
            <a:ext cx="9206297"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ts val="200"/>
              </a:spcBef>
              <a:spcAft>
                <a:spcPct val="0"/>
              </a:spcAft>
              <a:buClr>
                <a:schemeClr val="accent1"/>
              </a:buClr>
              <a:buSzPct val="100000"/>
              <a:buFont typeface="Wingdings" panose="05000000000000000000" pitchFamily="2" charset="2"/>
              <a:buNone/>
              <a:defRPr sz="12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r>
              <a:rPr lang="en-US" sz="1500">
                <a:latin typeface="Myriad Web Pro" panose="020B0604020202020204" charset="0"/>
                <a:hlinkClick r:id="rId3"/>
              </a:rPr>
              <a:t>https://www.cdc.gov/vaccines/covid-19/info-by-product/pfizer/anaphylaxis-management.html</a:t>
            </a:r>
            <a:r>
              <a:rPr lang="en-US" sz="1500">
                <a:latin typeface="Myriad Web Pro" panose="020B0604020202020204" charset="0"/>
              </a:rPr>
              <a:t> </a:t>
            </a:r>
          </a:p>
        </p:txBody>
      </p:sp>
    </p:spTree>
    <p:extLst>
      <p:ext uri="{BB962C8B-B14F-4D97-AF65-F5344CB8AC3E}">
        <p14:creationId xmlns:p14="http://schemas.microsoft.com/office/powerpoint/2010/main" val="246730943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B3CAA4-223F-47C7-BDBB-77B6B864787A}"/>
              </a:ext>
            </a:extLst>
          </p:cNvPr>
          <p:cNvSpPr>
            <a:spLocks noGrp="1"/>
          </p:cNvSpPr>
          <p:nvPr>
            <p:ph type="title"/>
          </p:nvPr>
        </p:nvSpPr>
        <p:spPr/>
        <p:txBody>
          <a:bodyPr>
            <a:normAutofit fontScale="90000"/>
          </a:bodyPr>
          <a:lstStyle/>
          <a:p>
            <a:r>
              <a:rPr lang="en-US">
                <a:solidFill>
                  <a:srgbClr val="006A71"/>
                </a:solidFill>
              </a:rPr>
              <a:t>Key messages</a:t>
            </a:r>
            <a:br>
              <a:rPr lang="en-US">
                <a:solidFill>
                  <a:srgbClr val="006A71"/>
                </a:solidFill>
              </a:rPr>
            </a:br>
            <a:endParaRPr lang="en-US">
              <a:solidFill>
                <a:srgbClr val="006A71"/>
              </a:solidFill>
            </a:endParaRPr>
          </a:p>
        </p:txBody>
      </p:sp>
      <p:pic>
        <p:nvPicPr>
          <p:cNvPr id="5" name="Picture 4">
            <a:extLst>
              <a:ext uri="{FF2B5EF4-FFF2-40B4-BE49-F238E27FC236}">
                <a16:creationId xmlns:a16="http://schemas.microsoft.com/office/drawing/2014/main" id="{32C6D7DE-E2F0-42EA-AFDA-FF8198CD0798}"/>
              </a:ext>
            </a:extLst>
          </p:cNvPr>
          <p:cNvPicPr>
            <a:picLocks noChangeAspect="1"/>
          </p:cNvPicPr>
          <p:nvPr/>
        </p:nvPicPr>
        <p:blipFill>
          <a:blip r:embed="rId3"/>
          <a:stretch>
            <a:fillRect/>
          </a:stretch>
        </p:blipFill>
        <p:spPr>
          <a:xfrm>
            <a:off x="839285" y="3115228"/>
            <a:ext cx="2913216" cy="2560920"/>
          </a:xfrm>
          <a:prstGeom prst="rect">
            <a:avLst/>
          </a:prstGeom>
        </p:spPr>
      </p:pic>
      <p:pic>
        <p:nvPicPr>
          <p:cNvPr id="6" name="Picture 5">
            <a:extLst>
              <a:ext uri="{FF2B5EF4-FFF2-40B4-BE49-F238E27FC236}">
                <a16:creationId xmlns:a16="http://schemas.microsoft.com/office/drawing/2014/main" id="{5FA35EE3-6111-487D-A50F-516B9F094549}"/>
              </a:ext>
            </a:extLst>
          </p:cNvPr>
          <p:cNvPicPr>
            <a:picLocks noChangeAspect="1"/>
          </p:cNvPicPr>
          <p:nvPr/>
        </p:nvPicPr>
        <p:blipFill>
          <a:blip r:embed="rId4"/>
          <a:stretch>
            <a:fillRect/>
          </a:stretch>
        </p:blipFill>
        <p:spPr>
          <a:xfrm>
            <a:off x="4537801" y="3196706"/>
            <a:ext cx="2665823" cy="2397965"/>
          </a:xfrm>
          <a:prstGeom prst="rect">
            <a:avLst/>
          </a:prstGeom>
        </p:spPr>
      </p:pic>
      <p:pic>
        <p:nvPicPr>
          <p:cNvPr id="7" name="Picture 6">
            <a:extLst>
              <a:ext uri="{FF2B5EF4-FFF2-40B4-BE49-F238E27FC236}">
                <a16:creationId xmlns:a16="http://schemas.microsoft.com/office/drawing/2014/main" id="{D93CBE9B-529F-4A48-A698-13662631FBA3}"/>
              </a:ext>
            </a:extLst>
          </p:cNvPr>
          <p:cNvPicPr>
            <a:picLocks noChangeAspect="1"/>
          </p:cNvPicPr>
          <p:nvPr/>
        </p:nvPicPr>
        <p:blipFill>
          <a:blip r:embed="rId5"/>
          <a:stretch>
            <a:fillRect/>
          </a:stretch>
        </p:blipFill>
        <p:spPr>
          <a:xfrm>
            <a:off x="7988924" y="2698873"/>
            <a:ext cx="3775563" cy="3402509"/>
          </a:xfrm>
          <a:prstGeom prst="rect">
            <a:avLst/>
          </a:prstGeom>
        </p:spPr>
      </p:pic>
      <p:sp>
        <p:nvSpPr>
          <p:cNvPr id="8" name="Title 2">
            <a:extLst>
              <a:ext uri="{FF2B5EF4-FFF2-40B4-BE49-F238E27FC236}">
                <a16:creationId xmlns:a16="http://schemas.microsoft.com/office/drawing/2014/main" id="{6E7ACFE1-FFB6-4566-9138-59354A2BF9BE}"/>
              </a:ext>
            </a:extLst>
          </p:cNvPr>
          <p:cNvSpPr txBox="1">
            <a:spLocks/>
          </p:cNvSpPr>
          <p:nvPr/>
        </p:nvSpPr>
        <p:spPr>
          <a:xfrm>
            <a:off x="609600" y="931302"/>
            <a:ext cx="10972800" cy="550863"/>
          </a:xfrm>
          <a:prstGeom prst="rect">
            <a:avLst/>
          </a:prstGeom>
        </p:spPr>
        <p:txBody>
          <a:bodyPr vert="horz" lIns="91440" tIns="45720" rIns="91440" bIns="45720" rtlCol="0" anchor="t" anchorCtr="0">
            <a:normAutofit fontScale="97500"/>
          </a:bodyPr>
          <a:lst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6A71"/>
                </a:solidFill>
                <a:effectLst/>
                <a:uLnTx/>
                <a:uFillTx/>
                <a:latin typeface="Calibri" panose="020F0502020204030204"/>
                <a:ea typeface="+mj-ea"/>
                <a:cs typeface="+mj-cs"/>
              </a:rPr>
              <a:t>Preparing for the potential management of anaphylaxis at COVID-19 vaccination sites</a:t>
            </a:r>
          </a:p>
        </p:txBody>
      </p:sp>
      <p:sp>
        <p:nvSpPr>
          <p:cNvPr id="9" name="TextBox 8">
            <a:extLst>
              <a:ext uri="{FF2B5EF4-FFF2-40B4-BE49-F238E27FC236}">
                <a16:creationId xmlns:a16="http://schemas.microsoft.com/office/drawing/2014/main" id="{458451D5-27CF-4359-BD19-2ABA32D29A84}"/>
              </a:ext>
            </a:extLst>
          </p:cNvPr>
          <p:cNvSpPr txBox="1"/>
          <p:nvPr/>
        </p:nvSpPr>
        <p:spPr>
          <a:xfrm>
            <a:off x="834887" y="2004305"/>
            <a:ext cx="2782956"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Early recognition of anaphylaxis symptoms</a:t>
            </a:r>
          </a:p>
        </p:txBody>
      </p:sp>
      <p:sp>
        <p:nvSpPr>
          <p:cNvPr id="10" name="TextBox 9">
            <a:extLst>
              <a:ext uri="{FF2B5EF4-FFF2-40B4-BE49-F238E27FC236}">
                <a16:creationId xmlns:a16="http://schemas.microsoft.com/office/drawing/2014/main" id="{B21989E2-1AB6-478E-94B2-6BDB6F7DB055}"/>
              </a:ext>
            </a:extLst>
          </p:cNvPr>
          <p:cNvSpPr txBox="1"/>
          <p:nvPr/>
        </p:nvSpPr>
        <p:spPr>
          <a:xfrm>
            <a:off x="4479235" y="2014761"/>
            <a:ext cx="2782956"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Prompt treatment with epinephrine</a:t>
            </a:r>
          </a:p>
        </p:txBody>
      </p:sp>
      <p:sp>
        <p:nvSpPr>
          <p:cNvPr id="11" name="TextBox 10">
            <a:extLst>
              <a:ext uri="{FF2B5EF4-FFF2-40B4-BE49-F238E27FC236}">
                <a16:creationId xmlns:a16="http://schemas.microsoft.com/office/drawing/2014/main" id="{5D8E0AC3-06A6-47AC-BED2-7861293DB5B2}"/>
              </a:ext>
            </a:extLst>
          </p:cNvPr>
          <p:cNvSpPr txBox="1"/>
          <p:nvPr/>
        </p:nvSpPr>
        <p:spPr>
          <a:xfrm>
            <a:off x="8357849" y="2004509"/>
            <a:ext cx="2782956"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Activation of emergency medical services</a:t>
            </a:r>
          </a:p>
        </p:txBody>
      </p:sp>
      <p:sp>
        <p:nvSpPr>
          <p:cNvPr id="14" name="Text Placeholder 3">
            <a:extLst>
              <a:ext uri="{FF2B5EF4-FFF2-40B4-BE49-F238E27FC236}">
                <a16:creationId xmlns:a16="http://schemas.microsoft.com/office/drawing/2014/main" id="{DC06052B-9067-48BD-87CA-3D48F5081CA4}"/>
              </a:ext>
            </a:extLst>
          </p:cNvPr>
          <p:cNvSpPr>
            <a:spLocks noGrp="1"/>
          </p:cNvSpPr>
          <p:nvPr>
            <p:ph type="body" sz="quarter" idx="13"/>
          </p:nvPr>
        </p:nvSpPr>
        <p:spPr>
          <a:xfrm>
            <a:off x="609600" y="6488667"/>
            <a:ext cx="10972800" cy="369333"/>
          </a:xfrm>
        </p:spPr>
        <p:txBody>
          <a:bodyPr/>
          <a:lstStyle/>
          <a:p>
            <a:r>
              <a:rPr lang="en-US" u="sng">
                <a:hlinkClick r:id="rId6"/>
              </a:rPr>
              <a:t>https://www.cdc.gov/vaccines/covid-19/info-by-product/pfizer/anaphylaxis-management.html</a:t>
            </a:r>
            <a:endParaRPr lang="en-US" u="sng"/>
          </a:p>
          <a:p>
            <a:endParaRPr lang="en-US"/>
          </a:p>
        </p:txBody>
      </p:sp>
      <p:sp>
        <p:nvSpPr>
          <p:cNvPr id="12" name="Rectangle 11">
            <a:extLst>
              <a:ext uri="{FF2B5EF4-FFF2-40B4-BE49-F238E27FC236}">
                <a16:creationId xmlns:a16="http://schemas.microsoft.com/office/drawing/2014/main" id="{D484BEEE-5472-4EE3-B636-59AA591B4F83}"/>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a:extLst>
              <a:ext uri="{FF2B5EF4-FFF2-40B4-BE49-F238E27FC236}">
                <a16:creationId xmlns:a16="http://schemas.microsoft.com/office/drawing/2014/main" id="{1F256933-2350-4933-B00E-62393EBA008A}"/>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5" name="Rectangle 14">
            <a:extLst>
              <a:ext uri="{FF2B5EF4-FFF2-40B4-BE49-F238E27FC236}">
                <a16:creationId xmlns:a16="http://schemas.microsoft.com/office/drawing/2014/main" id="{8E8C55DA-1967-49F0-AC1B-E8AA67F1FFF6}"/>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7F1DA772-87BA-4DE4-8A12-07A81FE1E1A9}"/>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20">
            <a:extLst>
              <a:ext uri="{FF2B5EF4-FFF2-40B4-BE49-F238E27FC236}">
                <a16:creationId xmlns:a16="http://schemas.microsoft.com/office/drawing/2014/main" id="{A65CF029-9651-45DB-93DC-955C0AA79CB6}"/>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CBF197B6-F092-481C-9113-2D468A64D192}"/>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TextBox 19">
            <a:extLst>
              <a:ext uri="{FF2B5EF4-FFF2-40B4-BE49-F238E27FC236}">
                <a16:creationId xmlns:a16="http://schemas.microsoft.com/office/drawing/2014/main" id="{EEB44A71-7897-4A79-BD15-D9134BEE7666}"/>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22</a:t>
            </a:fld>
            <a:endParaRPr lang="en-US">
              <a:solidFill>
                <a:srgbClr val="3B495B">
                  <a:lumMod val="50000"/>
                </a:srgbClr>
              </a:solidFill>
              <a:latin typeface="Calibri" panose="020F0502020204030204" pitchFamily="34" charset="0"/>
            </a:endParaRPr>
          </a:p>
        </p:txBody>
      </p:sp>
    </p:spTree>
    <p:extLst>
      <p:ext uri="{BB962C8B-B14F-4D97-AF65-F5344CB8AC3E}">
        <p14:creationId xmlns:p14="http://schemas.microsoft.com/office/powerpoint/2010/main" val="8359911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D419EEEC-FAB4-4C30-9EB7-2710BD42623A}"/>
              </a:ext>
            </a:extLst>
          </p:cNvPr>
          <p:cNvSpPr>
            <a:spLocks noGrp="1"/>
          </p:cNvSpPr>
          <p:nvPr>
            <p:ph type="body" sz="quarter" idx="10"/>
          </p:nvPr>
        </p:nvSpPr>
        <p:spPr>
          <a:xfrm>
            <a:off x="391303" y="1791531"/>
            <a:ext cx="9407175" cy="4456869"/>
          </a:xfrm>
        </p:spPr>
        <p:txBody>
          <a:bodyPr/>
          <a:lstStyle/>
          <a:p>
            <a:pPr>
              <a:lnSpc>
                <a:spcPct val="90000"/>
              </a:lnSpc>
              <a:spcBef>
                <a:spcPts val="1600"/>
              </a:spcBef>
              <a:buClr>
                <a:srgbClr val="0070C0"/>
              </a:buClr>
            </a:pPr>
            <a:r>
              <a:rPr lang="en-US" sz="2400" b="1">
                <a:solidFill>
                  <a:srgbClr val="000000"/>
                </a:solidFill>
              </a:rPr>
              <a:t>V-safe</a:t>
            </a:r>
            <a:r>
              <a:rPr lang="en-US" sz="2400">
                <a:solidFill>
                  <a:srgbClr val="000000"/>
                </a:solidFill>
              </a:rPr>
              <a:t> is a new CDC smart-phone based monitoring program for COVID-19 vaccine safety</a:t>
            </a:r>
          </a:p>
          <a:p>
            <a:pPr lvl="1">
              <a:lnSpc>
                <a:spcPct val="90000"/>
              </a:lnSpc>
              <a:spcBef>
                <a:spcPts val="1600"/>
              </a:spcBef>
              <a:buClr>
                <a:srgbClr val="0070C0"/>
              </a:buClr>
              <a:buFont typeface="Wingdings" panose="05000000000000000000" pitchFamily="2" charset="2"/>
              <a:buChar char="§"/>
            </a:pPr>
            <a:r>
              <a:rPr lang="en-US" sz="2200">
                <a:solidFill>
                  <a:srgbClr val="000000"/>
                </a:solidFill>
              </a:rPr>
              <a:t>Uses text messaging and web surveys to check-in with vaccine recipients after vaccination</a:t>
            </a:r>
          </a:p>
          <a:p>
            <a:pPr lvl="1">
              <a:lnSpc>
                <a:spcPct val="90000"/>
              </a:lnSpc>
              <a:spcBef>
                <a:spcPts val="1600"/>
              </a:spcBef>
              <a:buClr>
                <a:srgbClr val="0070C0"/>
              </a:buClr>
              <a:buFont typeface="Wingdings" panose="05000000000000000000" pitchFamily="2" charset="2"/>
              <a:buChar char="§"/>
            </a:pPr>
            <a:r>
              <a:rPr lang="en-US" sz="2200">
                <a:solidFill>
                  <a:srgbClr val="000000"/>
                </a:solidFill>
              </a:rPr>
              <a:t>Participants can report any side effects or health problems after COVID-19 vaccination</a:t>
            </a:r>
          </a:p>
          <a:p>
            <a:pPr lvl="1">
              <a:lnSpc>
                <a:spcPct val="90000"/>
              </a:lnSpc>
              <a:spcBef>
                <a:spcPts val="1600"/>
              </a:spcBef>
              <a:buClr>
                <a:srgbClr val="0070C0"/>
              </a:buClr>
              <a:buFont typeface="Wingdings" panose="05000000000000000000" pitchFamily="2" charset="2"/>
              <a:buChar char="§"/>
            </a:pPr>
            <a:r>
              <a:rPr lang="en-US" sz="2200">
                <a:solidFill>
                  <a:srgbClr val="000000"/>
                </a:solidFill>
              </a:rPr>
              <a:t>Includes active telephone follow-up by CDC for reports of significant health impact</a:t>
            </a:r>
          </a:p>
          <a:p>
            <a:pPr>
              <a:lnSpc>
                <a:spcPct val="90000"/>
              </a:lnSpc>
              <a:spcBef>
                <a:spcPts val="1600"/>
              </a:spcBef>
            </a:pPr>
            <a:endParaRPr lang="en-US">
              <a:solidFill>
                <a:srgbClr val="000000"/>
              </a:solidFill>
            </a:endParaRPr>
          </a:p>
        </p:txBody>
      </p:sp>
      <p:pic>
        <p:nvPicPr>
          <p:cNvPr id="4" name="Picture 3" descr="A close up of a sign&#10;&#10;Description automatically generated">
            <a:extLst>
              <a:ext uri="{FF2B5EF4-FFF2-40B4-BE49-F238E27FC236}">
                <a16:creationId xmlns:a16="http://schemas.microsoft.com/office/drawing/2014/main" id="{AF104D4E-6D29-403C-BDE1-AE04C6B58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037" y="263817"/>
            <a:ext cx="2778371" cy="1115599"/>
          </a:xfrm>
          <a:prstGeom prst="rect">
            <a:avLst/>
          </a:prstGeom>
        </p:spPr>
      </p:pic>
      <p:grpSp>
        <p:nvGrpSpPr>
          <p:cNvPr id="6" name="Group 5">
            <a:extLst>
              <a:ext uri="{FF2B5EF4-FFF2-40B4-BE49-F238E27FC236}">
                <a16:creationId xmlns:a16="http://schemas.microsoft.com/office/drawing/2014/main" id="{259EB013-3569-4242-A190-74EF8B88FE51}"/>
              </a:ext>
            </a:extLst>
          </p:cNvPr>
          <p:cNvGrpSpPr/>
          <p:nvPr/>
        </p:nvGrpSpPr>
        <p:grpSpPr>
          <a:xfrm>
            <a:off x="9944249" y="2407795"/>
            <a:ext cx="1818612" cy="1884691"/>
            <a:chOff x="2974945" y="1959313"/>
            <a:chExt cx="1363959" cy="1413518"/>
          </a:xfrm>
        </p:grpSpPr>
        <p:sp>
          <p:nvSpPr>
            <p:cNvPr id="7" name="Oval 6">
              <a:extLst>
                <a:ext uri="{FF2B5EF4-FFF2-40B4-BE49-F238E27FC236}">
                  <a16:creationId xmlns:a16="http://schemas.microsoft.com/office/drawing/2014/main" id="{20C85F24-E289-4C9A-A5CA-13BC9D0B82BA}"/>
                </a:ext>
              </a:extLst>
            </p:cNvPr>
            <p:cNvSpPr/>
            <p:nvPr/>
          </p:nvSpPr>
          <p:spPr>
            <a:xfrm>
              <a:off x="2974945" y="2060864"/>
              <a:ext cx="1363959" cy="1311967"/>
            </a:xfrm>
            <a:prstGeom prst="ellipse">
              <a:avLst/>
            </a:prstGeom>
            <a:solidFill>
              <a:schemeClr val="bg2"/>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F56DC">
                    <a:lumMod val="75000"/>
                  </a:srgbClr>
                </a:solidFill>
                <a:effectLst/>
                <a:uLnTx/>
                <a:uFillTx/>
                <a:latin typeface="Myriad Web Pro"/>
                <a:ea typeface="+mn-ea"/>
                <a:cs typeface="+mn-cs"/>
              </a:endParaRPr>
            </a:p>
          </p:txBody>
        </p:sp>
        <p:pic>
          <p:nvPicPr>
            <p:cNvPr id="8" name="Graphic 7" descr="Speaker Phone">
              <a:extLst>
                <a:ext uri="{FF2B5EF4-FFF2-40B4-BE49-F238E27FC236}">
                  <a16:creationId xmlns:a16="http://schemas.microsoft.com/office/drawing/2014/main" id="{3CF10C17-F952-4301-BFB8-42497563CC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886428">
              <a:off x="3662641" y="2691071"/>
              <a:ext cx="589518" cy="589518"/>
            </a:xfrm>
            <a:prstGeom prst="rect">
              <a:avLst/>
            </a:prstGeom>
          </p:spPr>
        </p:pic>
        <p:pic>
          <p:nvPicPr>
            <p:cNvPr id="9" name="Graphic 8" descr="Smart Phone">
              <a:extLst>
                <a:ext uri="{FF2B5EF4-FFF2-40B4-BE49-F238E27FC236}">
                  <a16:creationId xmlns:a16="http://schemas.microsoft.com/office/drawing/2014/main" id="{7EBEB5D4-CF27-4B99-8638-ECCB8CDCB1C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073106" y="2105051"/>
              <a:ext cx="568418" cy="568418"/>
            </a:xfrm>
            <a:prstGeom prst="rect">
              <a:avLst/>
            </a:prstGeom>
          </p:spPr>
        </p:pic>
        <p:sp>
          <p:nvSpPr>
            <p:cNvPr id="10" name="Speech Bubble: Oval 9">
              <a:extLst>
                <a:ext uri="{FF2B5EF4-FFF2-40B4-BE49-F238E27FC236}">
                  <a16:creationId xmlns:a16="http://schemas.microsoft.com/office/drawing/2014/main" id="{02132C17-5327-41AD-AB7D-2306910172BF}"/>
                </a:ext>
              </a:extLst>
            </p:cNvPr>
            <p:cNvSpPr/>
            <p:nvPr/>
          </p:nvSpPr>
          <p:spPr>
            <a:xfrm>
              <a:off x="3556051" y="1959313"/>
              <a:ext cx="575989" cy="306979"/>
            </a:xfrm>
            <a:prstGeom prst="wedgeEllipseCallout">
              <a:avLst>
                <a:gd name="adj1" fmla="val -78161"/>
                <a:gd name="adj2" fmla="val 87322"/>
              </a:avLst>
            </a:prstGeom>
            <a:solidFill>
              <a:srgbClr val="D3B5F5"/>
            </a:solidFill>
            <a:ln>
              <a:solidFill>
                <a:srgbClr val="A668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12" name="Title 1">
            <a:extLst>
              <a:ext uri="{FF2B5EF4-FFF2-40B4-BE49-F238E27FC236}">
                <a16:creationId xmlns:a16="http://schemas.microsoft.com/office/drawing/2014/main" id="{A803B860-6534-4234-A75B-C79A925D6FEC}"/>
              </a:ext>
            </a:extLst>
          </p:cNvPr>
          <p:cNvSpPr txBox="1">
            <a:spLocks/>
          </p:cNvSpPr>
          <p:nvPr/>
        </p:nvSpPr>
        <p:spPr>
          <a:xfrm>
            <a:off x="3787283" y="442474"/>
            <a:ext cx="7845699" cy="1143000"/>
          </a:xfrm>
          <a:prstGeom prst="rect">
            <a:avLst/>
          </a:prstGeom>
        </p:spPr>
        <p:txBody>
          <a:bodyPr lIns="121920" tIns="60960" rIns="121920" bIns="60960" anchor="t" anchorCtr="0"/>
          <a:lstStyle>
            <a:lvl1pPr algn="l" rtl="0" eaLnBrk="0" fontAlgn="base" hangingPunct="0">
              <a:lnSpc>
                <a:spcPts val="3000"/>
              </a:lnSpc>
              <a:spcBef>
                <a:spcPct val="0"/>
              </a:spcBef>
              <a:spcAft>
                <a:spcPct val="0"/>
              </a:spcAft>
              <a:defRPr sz="2800" b="1" kern="1200" baseline="0">
                <a:solidFill>
                  <a:srgbClr val="006A71"/>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l" defTabSz="914400" rtl="0" eaLnBrk="0" fontAlgn="base" latinLnBrk="0" hangingPunct="0">
              <a:lnSpc>
                <a:spcPts val="3000"/>
              </a:lnSpc>
              <a:spcBef>
                <a:spcPct val="0"/>
              </a:spcBef>
              <a:spcAft>
                <a:spcPct val="0"/>
              </a:spcAft>
              <a:buClrTx/>
              <a:buSzTx/>
              <a:buFontTx/>
              <a:buNone/>
              <a:tabLst/>
              <a:defRPr/>
            </a:pPr>
            <a:r>
              <a:rPr kumimoji="0" lang="en-US" sz="3400" b="1" i="0" u="none" strike="noStrike" kern="1200" cap="none" spc="0" normalizeH="0" baseline="0" noProof="0">
                <a:ln>
                  <a:noFill/>
                </a:ln>
                <a:solidFill>
                  <a:srgbClr val="006A71"/>
                </a:solidFill>
                <a:effectLst/>
                <a:uLnTx/>
                <a:uFillTx/>
                <a:latin typeface="Calibri"/>
                <a:ea typeface="+mj-ea"/>
                <a:cs typeface="Calibri"/>
              </a:rPr>
              <a:t>Active Safety Monitoring for COVID-19 Vaccines</a:t>
            </a:r>
            <a:endParaRPr kumimoji="0" lang="en-US" sz="3400" b="1" i="0" u="none" strike="noStrike" kern="1200" cap="none" spc="0" normalizeH="0" baseline="0" noProof="0">
              <a:ln>
                <a:noFill/>
              </a:ln>
              <a:solidFill>
                <a:srgbClr val="006A71"/>
              </a:solidFill>
              <a:effectLst/>
              <a:uLnTx/>
              <a:uFillTx/>
              <a:latin typeface="Calibri" pitchFamily="34" charset="0"/>
              <a:ea typeface="+mj-ea"/>
              <a:cs typeface="+mj-cs"/>
            </a:endParaRPr>
          </a:p>
        </p:txBody>
      </p:sp>
      <p:sp>
        <p:nvSpPr>
          <p:cNvPr id="13" name="Rectangle 12">
            <a:extLst>
              <a:ext uri="{FF2B5EF4-FFF2-40B4-BE49-F238E27FC236}">
                <a16:creationId xmlns:a16="http://schemas.microsoft.com/office/drawing/2014/main" id="{D1366427-E403-41C2-9F8D-25166CE3CB03}"/>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14" name="Rectangle 13">
            <a:extLst>
              <a:ext uri="{FF2B5EF4-FFF2-40B4-BE49-F238E27FC236}">
                <a16:creationId xmlns:a16="http://schemas.microsoft.com/office/drawing/2014/main" id="{DBC79CBA-816A-4AEA-840E-7DF07216445A}"/>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15" name="Rectangle 14">
            <a:extLst>
              <a:ext uri="{FF2B5EF4-FFF2-40B4-BE49-F238E27FC236}">
                <a16:creationId xmlns:a16="http://schemas.microsoft.com/office/drawing/2014/main" id="{214FBCAE-13A5-4158-8302-F54A4AC924BC}"/>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16" name="Rectangle 15">
            <a:extLst>
              <a:ext uri="{FF2B5EF4-FFF2-40B4-BE49-F238E27FC236}">
                <a16:creationId xmlns:a16="http://schemas.microsoft.com/office/drawing/2014/main" id="{34AD222B-E7F7-42E7-93D7-84DCC9DB1D18}"/>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17" name="Rectangle 20">
            <a:extLst>
              <a:ext uri="{FF2B5EF4-FFF2-40B4-BE49-F238E27FC236}">
                <a16:creationId xmlns:a16="http://schemas.microsoft.com/office/drawing/2014/main" id="{81844235-547A-41A6-8B96-40D53E7CC582}"/>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18" name="Rectangle 17">
            <a:extLst>
              <a:ext uri="{FF2B5EF4-FFF2-40B4-BE49-F238E27FC236}">
                <a16:creationId xmlns:a16="http://schemas.microsoft.com/office/drawing/2014/main" id="{F74F6ED2-074D-4626-B544-B558E4B53B7B}"/>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F56DC"/>
              </a:solidFill>
              <a:effectLst/>
              <a:uLnTx/>
              <a:uFillTx/>
              <a:latin typeface="Myriad Web Pro" panose="020B0503030403020204" pitchFamily="34" charset="0"/>
              <a:ea typeface="+mn-ea"/>
              <a:cs typeface="+mn-cs"/>
            </a:endParaRPr>
          </a:p>
        </p:txBody>
      </p:sp>
      <p:sp>
        <p:nvSpPr>
          <p:cNvPr id="20" name="TextBox 19">
            <a:extLst>
              <a:ext uri="{FF2B5EF4-FFF2-40B4-BE49-F238E27FC236}">
                <a16:creationId xmlns:a16="http://schemas.microsoft.com/office/drawing/2014/main" id="{8FF411A8-56EF-4133-9787-219E768A38B0}"/>
              </a:ext>
            </a:extLst>
          </p:cNvPr>
          <p:cNvSpPr txBox="1"/>
          <p:nvPr/>
        </p:nvSpPr>
        <p:spPr>
          <a:xfrm>
            <a:off x="495796" y="6147934"/>
            <a:ext cx="8244444" cy="369332"/>
          </a:xfrm>
          <a:prstGeom prst="rect">
            <a:avLst/>
          </a:prstGeom>
          <a:noFill/>
        </p:spPr>
        <p:txBody>
          <a:bodyPr wrap="square">
            <a:spAutoFit/>
          </a:bodyPr>
          <a:lstStyle/>
          <a:p>
            <a:r>
              <a:rPr lang="en-US"/>
              <a:t>https://www.cdc.gov/coronavirus/2019-ncov/vaccines/safety/vsafe.html</a:t>
            </a:r>
          </a:p>
        </p:txBody>
      </p:sp>
      <p:sp>
        <p:nvSpPr>
          <p:cNvPr id="21" name="TextBox 20">
            <a:extLst>
              <a:ext uri="{FF2B5EF4-FFF2-40B4-BE49-F238E27FC236}">
                <a16:creationId xmlns:a16="http://schemas.microsoft.com/office/drawing/2014/main" id="{606E6885-18C6-470B-99DA-69C59A01DE0D}"/>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23</a:t>
            </a:fld>
            <a:endParaRPr lang="en-US">
              <a:solidFill>
                <a:srgbClr val="3B495B">
                  <a:lumMod val="50000"/>
                </a:srgbClr>
              </a:solidFill>
              <a:latin typeface="Calibri" panose="020F0502020204030204" pitchFamily="34" charset="0"/>
            </a:endParaRPr>
          </a:p>
        </p:txBody>
      </p:sp>
    </p:spTree>
    <p:extLst>
      <p:ext uri="{BB962C8B-B14F-4D97-AF65-F5344CB8AC3E}">
        <p14:creationId xmlns:p14="http://schemas.microsoft.com/office/powerpoint/2010/main" val="59924418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609599" y="1088021"/>
            <a:ext cx="11231301" cy="5087354"/>
          </a:xfrm>
        </p:spPr>
        <p:txBody>
          <a:bodyPr/>
          <a:lstStyle/>
          <a:p>
            <a:pPr marL="243205" indent="-243205"/>
            <a:r>
              <a:rPr lang="en-US" dirty="0">
                <a:solidFill>
                  <a:srgbClr val="000000"/>
                </a:solidFill>
              </a:rPr>
              <a:t>Protection from vaccine is not immediate; vaccine is a 2-dose series and will take 1 to 2 weeks following the second dose to be considered fully vaccinated</a:t>
            </a:r>
            <a:endParaRPr lang="en-US" dirty="0"/>
          </a:p>
          <a:p>
            <a:pPr marL="0" indent="0">
              <a:buNone/>
            </a:pPr>
            <a:endParaRPr lang="en-US" sz="800" dirty="0">
              <a:solidFill>
                <a:srgbClr val="000000"/>
              </a:solidFill>
            </a:endParaRPr>
          </a:p>
          <a:p>
            <a:pPr marL="0" indent="0">
              <a:buNone/>
            </a:pPr>
            <a:endParaRPr lang="en-US" sz="800" dirty="0">
              <a:solidFill>
                <a:srgbClr val="000000"/>
              </a:solidFill>
            </a:endParaRPr>
          </a:p>
          <a:p>
            <a:pPr marL="243205" indent="-243205"/>
            <a:r>
              <a:rPr lang="en-US" dirty="0">
                <a:solidFill>
                  <a:srgbClr val="000000"/>
                </a:solidFill>
              </a:rPr>
              <a:t>Vaccinated persons should continue to follow all </a:t>
            </a:r>
            <a:r>
              <a:rPr lang="en-US" u="sng" dirty="0">
                <a:hlinkClick r:id="rId3"/>
              </a:rPr>
              <a:t>current guidance</a:t>
            </a:r>
            <a:r>
              <a:rPr lang="en-US" dirty="0"/>
              <a:t> </a:t>
            </a:r>
            <a:r>
              <a:rPr lang="en-US" dirty="0">
                <a:solidFill>
                  <a:srgbClr val="000000"/>
                </a:solidFill>
              </a:rPr>
              <a:t>to protect themselves and others, including:</a:t>
            </a:r>
            <a:endParaRPr lang="en-US" dirty="0">
              <a:solidFill>
                <a:srgbClr val="000000"/>
              </a:solidFill>
              <a:cs typeface="Calibri" panose="020F0502020204030204"/>
            </a:endParaRPr>
          </a:p>
          <a:p>
            <a:pPr marL="487045" lvl="1" indent="-243205"/>
            <a:r>
              <a:rPr lang="en-US" dirty="0">
                <a:solidFill>
                  <a:srgbClr val="000000"/>
                </a:solidFill>
              </a:rPr>
              <a:t>Wearing a mask</a:t>
            </a:r>
            <a:endParaRPr lang="en-US" dirty="0">
              <a:solidFill>
                <a:srgbClr val="000000"/>
              </a:solidFill>
              <a:cs typeface="Calibri" panose="020F0502020204030204"/>
            </a:endParaRPr>
          </a:p>
          <a:p>
            <a:pPr marL="487045" lvl="1" indent="-243205"/>
            <a:r>
              <a:rPr lang="en-US" dirty="0">
                <a:solidFill>
                  <a:srgbClr val="000000"/>
                </a:solidFill>
              </a:rPr>
              <a:t>Staying at least 6 feet away from others</a:t>
            </a:r>
            <a:endParaRPr lang="en-US" dirty="0">
              <a:solidFill>
                <a:srgbClr val="000000"/>
              </a:solidFill>
              <a:cs typeface="Calibri" panose="020F0502020204030204"/>
            </a:endParaRPr>
          </a:p>
          <a:p>
            <a:pPr marL="487045" lvl="1" indent="-243205"/>
            <a:r>
              <a:rPr lang="en-US" dirty="0">
                <a:solidFill>
                  <a:srgbClr val="000000"/>
                </a:solidFill>
              </a:rPr>
              <a:t>Avoiding crowds</a:t>
            </a:r>
            <a:endParaRPr lang="en-US" dirty="0">
              <a:solidFill>
                <a:srgbClr val="000000"/>
              </a:solidFill>
              <a:cs typeface="Calibri" panose="020F0502020204030204"/>
            </a:endParaRPr>
          </a:p>
          <a:p>
            <a:pPr marL="487045" lvl="1" indent="-243205"/>
            <a:r>
              <a:rPr lang="en-US" dirty="0">
                <a:solidFill>
                  <a:srgbClr val="000000"/>
                </a:solidFill>
              </a:rPr>
              <a:t>Washing hands often</a:t>
            </a:r>
            <a:endParaRPr lang="en-US" dirty="0">
              <a:solidFill>
                <a:srgbClr val="000000"/>
              </a:solidFill>
              <a:cs typeface="Calibri" panose="020F0502020204030204"/>
            </a:endParaRPr>
          </a:p>
          <a:p>
            <a:pPr marL="487045" lvl="1" indent="-243205"/>
            <a:r>
              <a:rPr lang="en-US" dirty="0">
                <a:solidFill>
                  <a:srgbClr val="000000"/>
                </a:solidFill>
              </a:rPr>
              <a:t>Following</a:t>
            </a:r>
            <a:r>
              <a:rPr lang="en-US" dirty="0"/>
              <a:t> </a:t>
            </a:r>
            <a:r>
              <a:rPr lang="en-US" dirty="0">
                <a:hlinkClick r:id="rId4"/>
              </a:rPr>
              <a:t>CDC travel guidance</a:t>
            </a:r>
            <a:endParaRPr lang="en-US" dirty="0">
              <a:cs typeface="Calibri" panose="020F0502020204030204"/>
            </a:endParaRPr>
          </a:p>
          <a:p>
            <a:pPr marL="487045" lvl="1" indent="-243205"/>
            <a:r>
              <a:rPr lang="en-US" dirty="0">
                <a:solidFill>
                  <a:srgbClr val="000000"/>
                </a:solidFill>
              </a:rPr>
              <a:t>Following any applicable workplace or school guidance</a:t>
            </a:r>
            <a:endParaRPr lang="en-US" dirty="0">
              <a:solidFill>
                <a:srgbClr val="000000"/>
              </a:solidFill>
              <a:cs typeface="Calibri"/>
            </a:endParaRPr>
          </a:p>
          <a:p>
            <a:pPr marL="0" indent="0">
              <a:buNone/>
            </a:pPr>
            <a:endParaRPr lang="en-US" sz="2800" dirty="0"/>
          </a:p>
          <a:p>
            <a:pPr marL="487045" lvl="1" indent="-243205"/>
            <a:endParaRPr lang="en-US" dirty="0">
              <a:cs typeface="Calibri" panose="020F0502020204030204"/>
            </a:endParaRPr>
          </a:p>
          <a:p>
            <a:pPr marL="0" indent="0">
              <a:buNone/>
            </a:pPr>
            <a:endParaRPr lang="en-US" dirty="0"/>
          </a:p>
          <a:p>
            <a:pPr marL="243205" indent="-243205"/>
            <a:endParaRPr lang="en-US" sz="2200" dirty="0">
              <a:cs typeface="Calibri" panose="020F0502020204030204"/>
            </a:endParaRPr>
          </a:p>
          <a:p>
            <a:pPr marL="243205" indent="-243205"/>
            <a:endParaRPr lang="en-US" sz="2200" dirty="0">
              <a:cs typeface="Calibri" panose="020F0502020204030204"/>
            </a:endParaRPr>
          </a:p>
          <a:p>
            <a:pPr marL="487045" lvl="1" indent="-243205"/>
            <a:endParaRPr lang="en-US" dirty="0">
              <a:cs typeface="Calibri" panose="020F0502020204030204"/>
            </a:endParaRPr>
          </a:p>
          <a:p>
            <a:pPr marL="487045" lvl="1" indent="-243205"/>
            <a:endParaRPr lang="en-US" dirty="0">
              <a:cs typeface="Calibri" panose="020F0502020204030204"/>
            </a:endParaRPr>
          </a:p>
          <a:p>
            <a:pPr marL="243205" indent="-243205"/>
            <a:endParaRPr lang="en-US" dirty="0">
              <a:cs typeface="Calibri" panose="020F0502020204030204"/>
            </a:endParaRPr>
          </a:p>
          <a:p>
            <a:pPr marL="243205" indent="-243205"/>
            <a:endParaRPr lang="en-US" dirty="0">
              <a:cs typeface="Calibri" panose="020F0502020204030204"/>
            </a:endParaRPr>
          </a:p>
          <a:p>
            <a:pPr marL="243205" indent="-243205"/>
            <a:endParaRPr lang="en-US" dirty="0">
              <a:cs typeface="Calibri" panose="020F0502020204030204"/>
            </a:endParaRPr>
          </a:p>
          <a:p>
            <a:pPr marL="243205" indent="-243205"/>
            <a:endParaRPr lang="en-US" dirty="0">
              <a:cs typeface="Calibri" panose="020F0502020204030204"/>
            </a:endParaRPr>
          </a:p>
          <a:p>
            <a:pPr marL="487045" lvl="1" indent="-243205"/>
            <a:endParaRPr lang="en-US" sz="2200" dirty="0">
              <a:cs typeface="Calibri" panose="020F0502020204030204"/>
            </a:endParaRPr>
          </a:p>
          <a:p>
            <a:pPr marL="243205" lvl="1" indent="0">
              <a:buNone/>
            </a:pPr>
            <a:endParaRPr lang="en-US" sz="2200" dirty="0">
              <a:cs typeface="Calibri" panose="020F0502020204030204"/>
            </a:endParaRPr>
          </a:p>
          <a:p>
            <a:pPr marL="243205" indent="-243205"/>
            <a:endParaRPr lang="en-US" dirty="0">
              <a:cs typeface="Calibri" panose="020F0502020204030204"/>
            </a:endParaRPr>
          </a:p>
          <a:p>
            <a:pPr marL="243205" indent="-243205"/>
            <a:endParaRPr lang="en-US" dirty="0">
              <a:cs typeface="Calibri" panose="020F0502020204030204"/>
            </a:endParaRPr>
          </a:p>
          <a:p>
            <a:pPr marL="243205" indent="-243205"/>
            <a:endParaRPr lang="en-US" dirty="0">
              <a:cs typeface="Calibri" panose="020F0502020204030204"/>
            </a:endParaRPr>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1018980" cy="813700"/>
          </a:xfrm>
        </p:spPr>
        <p:txBody>
          <a:bodyPr>
            <a:noAutofit/>
          </a:bodyPr>
          <a:lstStyle/>
          <a:p>
            <a:r>
              <a:rPr lang="en-US" sz="3400">
                <a:solidFill>
                  <a:srgbClr val="006A71"/>
                </a:solidFill>
              </a:rPr>
              <a:t>Public health recommendations for vaccinated persons</a:t>
            </a:r>
          </a:p>
        </p:txBody>
      </p:sp>
      <p:sp>
        <p:nvSpPr>
          <p:cNvPr id="4" name="Rectangle 3">
            <a:extLst>
              <a:ext uri="{FF2B5EF4-FFF2-40B4-BE49-F238E27FC236}">
                <a16:creationId xmlns:a16="http://schemas.microsoft.com/office/drawing/2014/main" id="{6AFFE0F0-7D92-44E8-8FC5-335B71F927CF}"/>
              </a:ext>
            </a:extLst>
          </p:cNvPr>
          <p:cNvSpPr/>
          <p:nvPr/>
        </p:nvSpPr>
        <p:spPr>
          <a:xfrm>
            <a:off x="728360" y="6449066"/>
            <a:ext cx="3721788"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B40A5"/>
                </a:solidFill>
                <a:effectLst/>
                <a:uLnTx/>
                <a:uFillTx/>
                <a:latin typeface="Calibri" panose="020F0502020204030204"/>
                <a:ea typeface="+mn-ea"/>
                <a:cs typeface="+mn-cs"/>
                <a:hlinkClick r:id="rId3"/>
              </a:rPr>
              <a:t>https://www.cdc.gov/coronavirus/2019-ncov/index.html</a:t>
            </a:r>
            <a:endParaRPr kumimoji="0" lang="en-US" sz="1200" b="0" i="0" u="none" strike="noStrike" kern="1200" cap="none" spc="0" normalizeH="0" baseline="0" noProof="0" dirty="0">
              <a:ln>
                <a:noFill/>
              </a:ln>
              <a:solidFill>
                <a:srgbClr val="0B40A5"/>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B40A5"/>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7D26000-8870-4D20-BF6D-6E04E431B3F6}"/>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6" name="Rectangle 5">
            <a:extLst>
              <a:ext uri="{FF2B5EF4-FFF2-40B4-BE49-F238E27FC236}">
                <a16:creationId xmlns:a16="http://schemas.microsoft.com/office/drawing/2014/main" id="{2F111252-D2C7-44FE-B596-AC4554D6D035}"/>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7" name="Rectangle 6">
            <a:extLst>
              <a:ext uri="{FF2B5EF4-FFF2-40B4-BE49-F238E27FC236}">
                <a16:creationId xmlns:a16="http://schemas.microsoft.com/office/drawing/2014/main" id="{E1D80CC6-BD16-45DE-A557-5A2D75260FA5}"/>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8" name="Rectangle 7">
            <a:extLst>
              <a:ext uri="{FF2B5EF4-FFF2-40B4-BE49-F238E27FC236}">
                <a16:creationId xmlns:a16="http://schemas.microsoft.com/office/drawing/2014/main" id="{225CB4AE-52B1-47D1-BC22-395FE7D74EDF}"/>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9" name="Rectangle 20">
            <a:extLst>
              <a:ext uri="{FF2B5EF4-FFF2-40B4-BE49-F238E27FC236}">
                <a16:creationId xmlns:a16="http://schemas.microsoft.com/office/drawing/2014/main" id="{F2FB4121-7915-45E0-9C4F-52CF08AD32C8}"/>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0" name="Rectangle 9">
            <a:extLst>
              <a:ext uri="{FF2B5EF4-FFF2-40B4-BE49-F238E27FC236}">
                <a16:creationId xmlns:a16="http://schemas.microsoft.com/office/drawing/2014/main" id="{0ADF933C-7F02-442A-97CC-B4B844ECC9D7}"/>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dirty="0">
              <a:ln>
                <a:noFill/>
              </a:ln>
              <a:solidFill>
                <a:srgbClr val="0B40A5"/>
              </a:solidFill>
              <a:effectLst/>
              <a:uLnTx/>
              <a:uFillTx/>
              <a:latin typeface="Myriad Web Pro" panose="020B0503030403020204" pitchFamily="34" charset="0"/>
              <a:ea typeface="+mn-ea"/>
              <a:cs typeface="+mn-cs"/>
            </a:endParaRPr>
          </a:p>
        </p:txBody>
      </p:sp>
    </p:spTree>
    <p:extLst>
      <p:ext uri="{BB962C8B-B14F-4D97-AF65-F5344CB8AC3E}">
        <p14:creationId xmlns:p14="http://schemas.microsoft.com/office/powerpoint/2010/main" val="46249542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609600" y="1761583"/>
            <a:ext cx="11231301" cy="5087354"/>
          </a:xfrm>
        </p:spPr>
        <p:txBody>
          <a:bodyPr/>
          <a:lstStyle/>
          <a:p>
            <a:pPr marL="243205" indent="-243205"/>
            <a:r>
              <a:rPr lang="en-US" dirty="0">
                <a:solidFill>
                  <a:srgbClr val="000000"/>
                </a:solidFill>
              </a:rPr>
              <a:t>Vaccinated persons with an exposure to someone with suspected or confirmed COVID-19 are not required to quarantine if they meet all of the following criteria: </a:t>
            </a:r>
          </a:p>
          <a:p>
            <a:pPr marL="487039" lvl="1" indent="-243205"/>
            <a:r>
              <a:rPr lang="en-US" sz="2000" dirty="0">
                <a:solidFill>
                  <a:srgbClr val="000000"/>
                </a:solidFill>
              </a:rPr>
              <a:t>Are fully vaccinated (i.e., ≥2 weeks following receipt of the second dose in a 2-dose series, or ≥2 weeks following receipt of one dose of a single-dose vaccine) </a:t>
            </a:r>
          </a:p>
          <a:p>
            <a:pPr marL="487039" lvl="1" indent="-243205"/>
            <a:r>
              <a:rPr lang="en-US" sz="2000" dirty="0">
                <a:solidFill>
                  <a:srgbClr val="000000"/>
                </a:solidFill>
              </a:rPr>
              <a:t>Are within 3 months following receipt of the last dose in the series </a:t>
            </a:r>
          </a:p>
          <a:p>
            <a:pPr marL="487039" lvl="1" indent="-243205"/>
            <a:r>
              <a:rPr lang="en-US" sz="2000" dirty="0">
                <a:solidFill>
                  <a:srgbClr val="000000"/>
                </a:solidFill>
              </a:rPr>
              <a:t>Have remained asymptomatic since the current COVID-19 exposure </a:t>
            </a:r>
          </a:p>
          <a:p>
            <a:pPr marL="243834" lvl="1" indent="0">
              <a:buNone/>
            </a:pPr>
            <a:endParaRPr lang="en-US" sz="2200" dirty="0"/>
          </a:p>
          <a:p>
            <a:pPr marL="243211" indent="-243205"/>
            <a:r>
              <a:rPr lang="en-US" dirty="0">
                <a:cs typeface="Calibri" panose="020F0502020204030204"/>
              </a:rPr>
              <a:t>Vaccinated persons who develop symptoms should be evaluated for COVID-19, including SARS-CoV-2 testing, if indicated</a:t>
            </a:r>
          </a:p>
          <a:p>
            <a:pPr marL="487045" lvl="1" indent="-243205"/>
            <a:endParaRPr lang="en-US" sz="2000" dirty="0">
              <a:cs typeface="Calibri" panose="020F0502020204030204"/>
            </a:endParaRPr>
          </a:p>
          <a:p>
            <a:pPr marL="243211" indent="-243205"/>
            <a:r>
              <a:rPr lang="en-US" dirty="0">
                <a:cs typeface="Calibri" panose="020F0502020204030204"/>
              </a:rPr>
              <a:t>These recommendations will be updated when more data become available and additional COVID-19 vaccines are authorized</a:t>
            </a:r>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1018980" cy="813700"/>
          </a:xfrm>
        </p:spPr>
        <p:txBody>
          <a:bodyPr>
            <a:noAutofit/>
          </a:bodyPr>
          <a:lstStyle/>
          <a:p>
            <a:r>
              <a:rPr lang="en-US" sz="3400" dirty="0">
                <a:solidFill>
                  <a:srgbClr val="006A71"/>
                </a:solidFill>
              </a:rPr>
              <a:t>Quarantine recommendations for vaccinated persons who are not inpatients or residents in health care settings</a:t>
            </a:r>
          </a:p>
        </p:txBody>
      </p:sp>
      <p:sp>
        <p:nvSpPr>
          <p:cNvPr id="5" name="Rectangle 4">
            <a:extLst>
              <a:ext uri="{FF2B5EF4-FFF2-40B4-BE49-F238E27FC236}">
                <a16:creationId xmlns:a16="http://schemas.microsoft.com/office/drawing/2014/main" id="{27D26000-8870-4D20-BF6D-6E04E431B3F6}"/>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6" name="Rectangle 5">
            <a:extLst>
              <a:ext uri="{FF2B5EF4-FFF2-40B4-BE49-F238E27FC236}">
                <a16:creationId xmlns:a16="http://schemas.microsoft.com/office/drawing/2014/main" id="{2F111252-D2C7-44FE-B596-AC4554D6D035}"/>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7" name="Rectangle 6">
            <a:extLst>
              <a:ext uri="{FF2B5EF4-FFF2-40B4-BE49-F238E27FC236}">
                <a16:creationId xmlns:a16="http://schemas.microsoft.com/office/drawing/2014/main" id="{E1D80CC6-BD16-45DE-A557-5A2D75260FA5}"/>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8" name="Rectangle 7">
            <a:extLst>
              <a:ext uri="{FF2B5EF4-FFF2-40B4-BE49-F238E27FC236}">
                <a16:creationId xmlns:a16="http://schemas.microsoft.com/office/drawing/2014/main" id="{225CB4AE-52B1-47D1-BC22-395FE7D74EDF}"/>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9" name="Rectangle 20">
            <a:extLst>
              <a:ext uri="{FF2B5EF4-FFF2-40B4-BE49-F238E27FC236}">
                <a16:creationId xmlns:a16="http://schemas.microsoft.com/office/drawing/2014/main" id="{F2FB4121-7915-45E0-9C4F-52CF08AD32C8}"/>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0" name="Rectangle 9">
            <a:extLst>
              <a:ext uri="{FF2B5EF4-FFF2-40B4-BE49-F238E27FC236}">
                <a16:creationId xmlns:a16="http://schemas.microsoft.com/office/drawing/2014/main" id="{0ADF933C-7F02-442A-97CC-B4B844ECC9D7}"/>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dirty="0">
              <a:ln>
                <a:noFill/>
              </a:ln>
              <a:solidFill>
                <a:srgbClr val="0B40A5"/>
              </a:solidFill>
              <a:effectLst/>
              <a:uLnTx/>
              <a:uFillTx/>
              <a:latin typeface="Myriad Web Pro" panose="020B0503030403020204" pitchFamily="34" charset="0"/>
              <a:ea typeface="+mn-ea"/>
              <a:cs typeface="+mn-cs"/>
            </a:endParaRPr>
          </a:p>
        </p:txBody>
      </p:sp>
    </p:spTree>
    <p:extLst>
      <p:ext uri="{BB962C8B-B14F-4D97-AF65-F5344CB8AC3E}">
        <p14:creationId xmlns:p14="http://schemas.microsoft.com/office/powerpoint/2010/main" val="412259266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349E1EA-1C95-44FB-B1B6-7955ED3E9E73}"/>
              </a:ext>
            </a:extLst>
          </p:cNvPr>
          <p:cNvSpPr txBox="1">
            <a:spLocks/>
          </p:cNvSpPr>
          <p:nvPr/>
        </p:nvSpPr>
        <p:spPr>
          <a:xfrm>
            <a:off x="274320" y="3510280"/>
            <a:ext cx="10881360" cy="7721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baseline="0">
                <a:solidFill>
                  <a:schemeClr val="bg2"/>
                </a:solidFill>
                <a:effectLst/>
                <a:latin typeface="Calibri" pitchFamily="34" charset="0"/>
                <a:ea typeface="+mj-ea"/>
                <a:cs typeface="+mj-cs"/>
              </a:defRPr>
            </a:lvl1pPr>
          </a:lstStyle>
          <a:p>
            <a:pPr marL="0" marR="0" lvl="0" indent="0" algn="l" defTabSz="914400" rtl="0" eaLnBrk="1" fontAlgn="auto" latinLnBrk="0" hangingPunct="1">
              <a:lnSpc>
                <a:spcPct val="90000"/>
              </a:lnSpc>
              <a:spcBef>
                <a:spcPts val="0"/>
              </a:spcBef>
              <a:spcAft>
                <a:spcPts val="2400"/>
              </a:spcAft>
              <a:buClrTx/>
              <a:buSzTx/>
              <a:buFontTx/>
              <a:buNone/>
              <a:tabLst/>
              <a:defRPr/>
            </a:pPr>
            <a:r>
              <a:rPr kumimoji="0" lang="en-US" sz="4800" b="1" i="0" u="none" strike="noStrike" kern="1200" cap="none" spc="0" normalizeH="0" baseline="0" noProof="0">
                <a:ln>
                  <a:noFill/>
                </a:ln>
                <a:solidFill>
                  <a:srgbClr val="E7E6E6"/>
                </a:solidFill>
                <a:effectLst/>
                <a:uLnTx/>
                <a:uFillTx/>
                <a:latin typeface="Calibri" pitchFamily="34" charset="0"/>
                <a:ea typeface="+mj-ea"/>
                <a:cs typeface="+mj-cs"/>
              </a:rPr>
              <a:t>Additional resources</a:t>
            </a:r>
          </a:p>
        </p:txBody>
      </p:sp>
      <p:sp>
        <p:nvSpPr>
          <p:cNvPr id="3" name="Rectangle 2">
            <a:extLst>
              <a:ext uri="{FF2B5EF4-FFF2-40B4-BE49-F238E27FC236}">
                <a16:creationId xmlns:a16="http://schemas.microsoft.com/office/drawing/2014/main" id="{CAC4D22E-8436-47A3-99E6-55F3EFE1A902}"/>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5" name="Rectangle 4">
            <a:extLst>
              <a:ext uri="{FF2B5EF4-FFF2-40B4-BE49-F238E27FC236}">
                <a16:creationId xmlns:a16="http://schemas.microsoft.com/office/drawing/2014/main" id="{491F2258-DF86-4DCA-9A04-2F9E2FA65D40}"/>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6" name="Rectangle 5">
            <a:extLst>
              <a:ext uri="{FF2B5EF4-FFF2-40B4-BE49-F238E27FC236}">
                <a16:creationId xmlns:a16="http://schemas.microsoft.com/office/drawing/2014/main" id="{FEFE3931-1EDF-4FB8-8DFD-31552A1828E5}"/>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7" name="Rectangle 6">
            <a:extLst>
              <a:ext uri="{FF2B5EF4-FFF2-40B4-BE49-F238E27FC236}">
                <a16:creationId xmlns:a16="http://schemas.microsoft.com/office/drawing/2014/main" id="{E8EF1109-BCDA-4FD1-9EF2-A067B0C719CC}"/>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8" name="Rectangle 20">
            <a:extLst>
              <a:ext uri="{FF2B5EF4-FFF2-40B4-BE49-F238E27FC236}">
                <a16:creationId xmlns:a16="http://schemas.microsoft.com/office/drawing/2014/main" id="{2F2F6240-F559-4BAE-A713-130A2B675154}"/>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9" name="Rectangle 8">
            <a:extLst>
              <a:ext uri="{FF2B5EF4-FFF2-40B4-BE49-F238E27FC236}">
                <a16:creationId xmlns:a16="http://schemas.microsoft.com/office/drawing/2014/main" id="{CD4B179F-4F6C-4641-B2B7-7BBC6732C9CA}"/>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Tree>
    <p:extLst>
      <p:ext uri="{BB962C8B-B14F-4D97-AF65-F5344CB8AC3E}">
        <p14:creationId xmlns:p14="http://schemas.microsoft.com/office/powerpoint/2010/main" val="240193324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502920" y="836564"/>
            <a:ext cx="6338796" cy="5087354"/>
          </a:xfrm>
        </p:spPr>
        <p:txBody>
          <a:bodyPr/>
          <a:lstStyle/>
          <a:p>
            <a:pPr lvl="1"/>
            <a:endParaRPr lang="en-US" sz="2000"/>
          </a:p>
          <a:p>
            <a:pPr marL="0" indent="0">
              <a:buNone/>
            </a:pPr>
            <a:endParaRPr lang="en-US"/>
          </a:p>
          <a:p>
            <a:pPr lvl="1"/>
            <a:endParaRPr lang="en-US" sz="1600"/>
          </a:p>
          <a:p>
            <a:pPr marL="0" indent="0">
              <a:buNone/>
            </a:pPr>
            <a:endParaRPr lang="en-US" sz="2000"/>
          </a:p>
          <a:p>
            <a:endParaRPr lang="en-US" sz="2000"/>
          </a:p>
          <a:p>
            <a:endParaRPr lang="en-US" sz="2000"/>
          </a:p>
          <a:p>
            <a:pPr lvl="1"/>
            <a:endParaRPr lang="en-US" sz="1600"/>
          </a:p>
          <a:p>
            <a:pPr lvl="1"/>
            <a:endParaRPr lang="en-US"/>
          </a:p>
          <a:p>
            <a:endParaRPr lang="en-US">
              <a:solidFill>
                <a:srgbClr val="000000"/>
              </a:solidFill>
            </a:endParaRPr>
          </a:p>
          <a:p>
            <a:pPr marL="0" indent="0">
              <a:buNone/>
            </a:pPr>
            <a:r>
              <a:rPr lang="en-US" b="1">
                <a:solidFill>
                  <a:srgbClr val="000000"/>
                </a:solidFill>
              </a:rPr>
              <a:t>Infection prevention and control recommendations </a:t>
            </a:r>
            <a:r>
              <a:rPr lang="en-US">
                <a:solidFill>
                  <a:srgbClr val="000000"/>
                </a:solidFill>
              </a:rPr>
              <a:t>for persons with post-vaccination symptoms</a:t>
            </a:r>
          </a:p>
          <a:p>
            <a:r>
              <a:rPr lang="en-US">
                <a:solidFill>
                  <a:srgbClr val="000000"/>
                </a:solidFill>
              </a:rPr>
              <a:t>Healthcare personnel</a:t>
            </a:r>
          </a:p>
          <a:p>
            <a:r>
              <a:rPr lang="en-US">
                <a:solidFill>
                  <a:srgbClr val="000000"/>
                </a:solidFill>
              </a:rPr>
              <a:t>Long-term care facility residents</a:t>
            </a:r>
          </a:p>
          <a:p>
            <a:pPr lvl="1"/>
            <a:endParaRPr lang="en-US" sz="2200"/>
          </a:p>
          <a:p>
            <a:pPr marL="243834" lvl="1" indent="0">
              <a:buNone/>
            </a:pPr>
            <a:endParaRPr lang="en-US" sz="2200"/>
          </a:p>
          <a:p>
            <a:endParaRPr lang="en-US"/>
          </a:p>
          <a:p>
            <a:endParaRPr lang="en-US"/>
          </a:p>
          <a:p>
            <a:endParaRPr lang="en-US"/>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429714"/>
            <a:ext cx="11582400" cy="813700"/>
          </a:xfrm>
        </p:spPr>
        <p:txBody>
          <a:bodyPr>
            <a:noAutofit/>
          </a:bodyPr>
          <a:lstStyle/>
          <a:p>
            <a:r>
              <a:rPr lang="en-US" sz="3400">
                <a:solidFill>
                  <a:srgbClr val="006A71"/>
                </a:solidFill>
              </a:rPr>
              <a:t>CDC Resources</a:t>
            </a:r>
          </a:p>
        </p:txBody>
      </p:sp>
      <p:sp>
        <p:nvSpPr>
          <p:cNvPr id="6" name="TextBox 5">
            <a:extLst>
              <a:ext uri="{FF2B5EF4-FFF2-40B4-BE49-F238E27FC236}">
                <a16:creationId xmlns:a16="http://schemas.microsoft.com/office/drawing/2014/main" id="{8961524D-18BD-4426-80CC-631DA2CB98AB}"/>
              </a:ext>
            </a:extLst>
          </p:cNvPr>
          <p:cNvSpPr txBox="1"/>
          <p:nvPr/>
        </p:nvSpPr>
        <p:spPr>
          <a:xfrm>
            <a:off x="502920" y="1088020"/>
            <a:ext cx="5370021" cy="273921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Learn more with </a:t>
            </a: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CDC’s COVID-19 vaccine tools and resources.</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 Find information for COVID-19 vaccination administration, storage, reporting, patient education, and more.</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COVID-19 Vaccination: </a:t>
            </a:r>
            <a:r>
              <a:rPr kumimoji="0" lang="en-US" sz="1800" b="0" i="0" u="none" strike="noStrike" kern="1200" cap="none" spc="0" normalizeH="0" baseline="0" noProof="0">
                <a:ln>
                  <a:noFill/>
                </a:ln>
                <a:solidFill>
                  <a:srgbClr val="0B40A5"/>
                </a:solidFill>
                <a:effectLst/>
                <a:uLnTx/>
                <a:uFillTx/>
                <a:latin typeface="Calibri" panose="020F0502020204030204"/>
                <a:ea typeface="+mn-ea"/>
                <a:cs typeface="+mn-cs"/>
                <a:hlinkClick r:id="rId3"/>
              </a:rPr>
              <a:t>https://www.cdc.gov/vaccines/covid-19/index.html</a:t>
            </a:r>
            <a:r>
              <a:rPr kumimoji="0" lang="en-US" sz="1800" b="0" i="0" u="none" strike="noStrike" kern="1200" cap="none" spc="0" normalizeH="0" baseline="0" noProof="0">
                <a:ln>
                  <a:noFill/>
                </a:ln>
                <a:solidFill>
                  <a:srgbClr val="0B40A5"/>
                </a:solidFill>
                <a:effectLst/>
                <a:uLnTx/>
                <a:uFillTx/>
                <a:latin typeface="Calibri" panose="020F0502020204030204"/>
                <a:ea typeface="+mn-ea"/>
                <a:cs typeface="+mn-cs"/>
              </a:rPr>
              <a:t> </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For Healthcare Professionals: </a:t>
            </a:r>
            <a:r>
              <a:rPr kumimoji="0" lang="en-US" sz="1800" b="0" i="0" u="none" strike="noStrike" kern="1200" cap="none" spc="0" normalizeH="0" baseline="0" noProof="0">
                <a:ln>
                  <a:noFill/>
                </a:ln>
                <a:solidFill>
                  <a:srgbClr val="0B40A5"/>
                </a:solidFill>
                <a:effectLst/>
                <a:uLnTx/>
                <a:uFillTx/>
                <a:latin typeface="Calibri" panose="020F0502020204030204"/>
                <a:ea typeface="+mn-ea"/>
                <a:cs typeface="+mn-cs"/>
                <a:hlinkClick r:id="rId4"/>
              </a:rPr>
              <a:t>https://www.cdc.gov/vaccines/covid-19/hcp/index.html</a:t>
            </a:r>
            <a:r>
              <a:rPr kumimoji="0" lang="en-US" sz="1800" b="0" i="0" u="none" strike="noStrike" kern="1200" cap="none" spc="0" normalizeH="0" baseline="0" noProof="0">
                <a:ln>
                  <a:noFill/>
                </a:ln>
                <a:solidFill>
                  <a:srgbClr val="0B40A5"/>
                </a:solidFill>
                <a:effectLst/>
                <a:uLnTx/>
                <a:uFillTx/>
                <a:latin typeface="Calibri" panose="020F0502020204030204"/>
                <a:ea typeface="+mn-ea"/>
                <a:cs typeface="+mn-cs"/>
              </a:rPr>
              <a:t> </a:t>
            </a:r>
          </a:p>
        </p:txBody>
      </p:sp>
      <p:pic>
        <p:nvPicPr>
          <p:cNvPr id="8" name="Picture 7">
            <a:extLst>
              <a:ext uri="{FF2B5EF4-FFF2-40B4-BE49-F238E27FC236}">
                <a16:creationId xmlns:a16="http://schemas.microsoft.com/office/drawing/2014/main" id="{5BE92E23-3473-4435-ADD8-759F8B3CCE5C}"/>
              </a:ext>
            </a:extLst>
          </p:cNvPr>
          <p:cNvPicPr>
            <a:picLocks noChangeAspect="1"/>
          </p:cNvPicPr>
          <p:nvPr/>
        </p:nvPicPr>
        <p:blipFill>
          <a:blip r:embed="rId5"/>
          <a:stretch>
            <a:fillRect/>
          </a:stretch>
        </p:blipFill>
        <p:spPr>
          <a:xfrm>
            <a:off x="6319061" y="156068"/>
            <a:ext cx="5715096" cy="5174204"/>
          </a:xfrm>
          <a:prstGeom prst="rect">
            <a:avLst/>
          </a:prstGeom>
        </p:spPr>
      </p:pic>
      <p:pic>
        <p:nvPicPr>
          <p:cNvPr id="7" name="Picture 6">
            <a:extLst>
              <a:ext uri="{FF2B5EF4-FFF2-40B4-BE49-F238E27FC236}">
                <a16:creationId xmlns:a16="http://schemas.microsoft.com/office/drawing/2014/main" id="{85CD30DB-9CB3-4877-9DBB-587CE60D3197}"/>
              </a:ext>
            </a:extLst>
          </p:cNvPr>
          <p:cNvPicPr>
            <a:picLocks noChangeAspect="1"/>
          </p:cNvPicPr>
          <p:nvPr/>
        </p:nvPicPr>
        <p:blipFill>
          <a:blip r:embed="rId6"/>
          <a:stretch>
            <a:fillRect/>
          </a:stretch>
        </p:blipFill>
        <p:spPr>
          <a:xfrm>
            <a:off x="6339226" y="3170428"/>
            <a:ext cx="4877721" cy="3473946"/>
          </a:xfrm>
          <a:prstGeom prst="rect">
            <a:avLst/>
          </a:prstGeom>
          <a:ln>
            <a:solidFill>
              <a:srgbClr val="002060"/>
            </a:solidFill>
          </a:ln>
        </p:spPr>
      </p:pic>
      <p:sp>
        <p:nvSpPr>
          <p:cNvPr id="9" name="Rectangle 8">
            <a:extLst>
              <a:ext uri="{FF2B5EF4-FFF2-40B4-BE49-F238E27FC236}">
                <a16:creationId xmlns:a16="http://schemas.microsoft.com/office/drawing/2014/main" id="{A3DC0EEC-5702-4708-88DF-8D6A10B5025D}"/>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0" name="Rectangle 9">
            <a:extLst>
              <a:ext uri="{FF2B5EF4-FFF2-40B4-BE49-F238E27FC236}">
                <a16:creationId xmlns:a16="http://schemas.microsoft.com/office/drawing/2014/main" id="{C33CD780-F370-4BBE-A96F-DD7B072F6D26}"/>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1" name="Rectangle 10">
            <a:extLst>
              <a:ext uri="{FF2B5EF4-FFF2-40B4-BE49-F238E27FC236}">
                <a16:creationId xmlns:a16="http://schemas.microsoft.com/office/drawing/2014/main" id="{0E351021-D222-461D-A2E3-DCBB1767D644}"/>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2" name="Rectangle 11">
            <a:extLst>
              <a:ext uri="{FF2B5EF4-FFF2-40B4-BE49-F238E27FC236}">
                <a16:creationId xmlns:a16="http://schemas.microsoft.com/office/drawing/2014/main" id="{9616B3BF-E116-4E93-8DFB-1FDB79972BFD}"/>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3" name="Rectangle 20">
            <a:extLst>
              <a:ext uri="{FF2B5EF4-FFF2-40B4-BE49-F238E27FC236}">
                <a16:creationId xmlns:a16="http://schemas.microsoft.com/office/drawing/2014/main" id="{59A78084-BEA7-4E0B-B1A9-A699555F7961}"/>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4" name="Rectangle 13">
            <a:extLst>
              <a:ext uri="{FF2B5EF4-FFF2-40B4-BE49-F238E27FC236}">
                <a16:creationId xmlns:a16="http://schemas.microsoft.com/office/drawing/2014/main" id="{AD844B3F-4970-4048-87B4-B9A68D26041E}"/>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6" name="TextBox 15">
            <a:extLst>
              <a:ext uri="{FF2B5EF4-FFF2-40B4-BE49-F238E27FC236}">
                <a16:creationId xmlns:a16="http://schemas.microsoft.com/office/drawing/2014/main" id="{A2B39EEB-5A5D-4902-B65A-133EFD7BE6FE}"/>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27</a:t>
            </a:fld>
            <a:endParaRPr lang="en-US">
              <a:solidFill>
                <a:srgbClr val="3B495B">
                  <a:lumMod val="50000"/>
                </a:srgbClr>
              </a:solidFill>
              <a:latin typeface="Calibri" panose="020F0502020204030204" pitchFamily="34" charset="0"/>
            </a:endParaRPr>
          </a:p>
        </p:txBody>
      </p:sp>
    </p:spTree>
    <p:extLst>
      <p:ext uri="{BB962C8B-B14F-4D97-AF65-F5344CB8AC3E}">
        <p14:creationId xmlns:p14="http://schemas.microsoft.com/office/powerpoint/2010/main" val="300359380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609599" y="1088021"/>
            <a:ext cx="5730221" cy="3554317"/>
          </a:xfrm>
        </p:spPr>
        <p:txBody>
          <a:bodyPr/>
          <a:lstStyle/>
          <a:p>
            <a:r>
              <a:rPr lang="en-US" dirty="0">
                <a:solidFill>
                  <a:srgbClr val="000000"/>
                </a:solidFill>
              </a:rPr>
              <a:t>Engaging in Effective COVID-19 Vaccine Conversations</a:t>
            </a:r>
          </a:p>
          <a:p>
            <a:pPr marL="974725" lvl="1" indent="-242888"/>
            <a:r>
              <a:rPr lang="en-US" dirty="0">
                <a:hlinkClick r:id="rId3"/>
              </a:rPr>
              <a:t>https://www.cdc.gov/vaccines/covid-19/hcp/engaging-patients.htm</a:t>
            </a:r>
            <a:endParaRPr lang="en-US" dirty="0"/>
          </a:p>
          <a:p>
            <a:pPr marL="306705" indent="-306705"/>
            <a:r>
              <a:rPr lang="en-US" dirty="0">
                <a:solidFill>
                  <a:srgbClr val="000000"/>
                </a:solidFill>
              </a:rPr>
              <a:t>Toolkit for Medical Centers, Clinics, and Clinicians</a:t>
            </a:r>
          </a:p>
          <a:p>
            <a:pPr marL="974725" lvl="1" indent="-306388"/>
            <a:r>
              <a:rPr lang="en-US" dirty="0">
                <a:hlinkClick r:id="rId4"/>
              </a:rPr>
              <a:t>https://www.cdc.gov/vaccines/covid-19/health-systems-communication-toolkit.html</a:t>
            </a:r>
            <a:endParaRPr lang="en-US" dirty="0">
              <a:cs typeface="Calibri" panose="020F0502020204030204" pitchFamily="34" charset="0"/>
            </a:endParaRPr>
          </a:p>
          <a:p>
            <a:pPr marL="550539" lvl="1" indent="-306705"/>
            <a:endParaRPr lang="en-US" sz="1400" dirty="0"/>
          </a:p>
          <a:p>
            <a:r>
              <a:rPr lang="en-US" dirty="0">
                <a:solidFill>
                  <a:srgbClr val="000000"/>
                </a:solidFill>
                <a:cs typeface="Calibri"/>
              </a:rPr>
              <a:t>More toolkits coming soon</a:t>
            </a:r>
          </a:p>
          <a:p>
            <a:pPr marL="989965" lvl="1" indent="-380365"/>
            <a:r>
              <a:rPr lang="en-US" sz="2200" dirty="0">
                <a:solidFill>
                  <a:srgbClr val="000000"/>
                </a:solidFill>
              </a:rPr>
              <a:t>Long-term care facilities</a:t>
            </a:r>
          </a:p>
          <a:p>
            <a:pPr marL="989965" lvl="1" indent="-380365"/>
            <a:r>
              <a:rPr lang="en-US" sz="2200" dirty="0">
                <a:solidFill>
                  <a:srgbClr val="000000"/>
                </a:solidFill>
              </a:rPr>
              <a:t>Health departments</a:t>
            </a:r>
            <a:endParaRPr lang="en-US" sz="2200" dirty="0">
              <a:solidFill>
                <a:srgbClr val="000000"/>
              </a:solidFill>
              <a:cs typeface="Calibri" panose="020F0502020204030204" pitchFamily="34" charset="0"/>
            </a:endParaRPr>
          </a:p>
          <a:p>
            <a:pPr marL="989965" lvl="1" indent="-380365"/>
            <a:r>
              <a:rPr lang="en-US" sz="2200" dirty="0">
                <a:solidFill>
                  <a:srgbClr val="000000"/>
                </a:solidFill>
              </a:rPr>
              <a:t>Community-based organizations</a:t>
            </a:r>
            <a:endParaRPr lang="en-US" sz="2200" dirty="0">
              <a:solidFill>
                <a:srgbClr val="000000"/>
              </a:solidFill>
              <a:cs typeface="Calibri" panose="020F0502020204030204" pitchFamily="34" charset="0"/>
            </a:endParaRPr>
          </a:p>
          <a:p>
            <a:pPr marL="989965" lvl="1" indent="-380365"/>
            <a:r>
              <a:rPr lang="en-US" sz="2200" dirty="0">
                <a:solidFill>
                  <a:srgbClr val="000000"/>
                </a:solidFill>
              </a:rPr>
              <a:t>Employers of essential workers</a:t>
            </a:r>
            <a:endParaRPr lang="en-US" sz="2200" dirty="0">
              <a:solidFill>
                <a:srgbClr val="000000"/>
              </a:solidFill>
              <a:cs typeface="Calibri" panose="020F0502020204030204" pitchFamily="34" charset="0"/>
            </a:endParaRPr>
          </a:p>
          <a:p>
            <a:pPr lvl="1"/>
            <a:endParaRPr lang="en-US" sz="1400" dirty="0"/>
          </a:p>
          <a:p>
            <a:pPr lvl="1"/>
            <a:endParaRPr lang="en-US" sz="1600" dirty="0"/>
          </a:p>
          <a:p>
            <a:pPr marL="0" indent="0">
              <a:buNone/>
            </a:pPr>
            <a:endParaRPr lang="en-US" sz="2000" dirty="0"/>
          </a:p>
          <a:p>
            <a:endParaRPr lang="en-US" sz="2000" dirty="0"/>
          </a:p>
          <a:p>
            <a:endParaRPr lang="en-US" sz="2000" dirty="0"/>
          </a:p>
          <a:p>
            <a:pPr lvl="1"/>
            <a:endParaRPr lang="en-US" sz="1600" dirty="0"/>
          </a:p>
          <a:p>
            <a:pPr lvl="1"/>
            <a:endParaRPr lang="en-US" dirty="0"/>
          </a:p>
          <a:p>
            <a:endParaRPr lang="en-US" dirty="0"/>
          </a:p>
          <a:p>
            <a:endParaRPr lang="en-US" dirty="0"/>
          </a:p>
          <a:p>
            <a:endParaRPr lang="en-US" dirty="0"/>
          </a:p>
          <a:p>
            <a:endParaRPr lang="en-US" dirty="0"/>
          </a:p>
          <a:p>
            <a:pPr lvl="1"/>
            <a:endParaRPr lang="en-US" sz="2200" dirty="0"/>
          </a:p>
          <a:p>
            <a:pPr marL="243834" lvl="1" indent="0">
              <a:buNone/>
            </a:pPr>
            <a:endParaRPr lang="en-US" sz="2200" dirty="0"/>
          </a:p>
          <a:p>
            <a:endParaRPr lang="en-US" dirty="0"/>
          </a:p>
          <a:p>
            <a:endParaRPr lang="en-US" dirty="0"/>
          </a:p>
          <a:p>
            <a:endParaRPr lang="en-US" dirty="0"/>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1582400" cy="813700"/>
          </a:xfrm>
        </p:spPr>
        <p:txBody>
          <a:bodyPr>
            <a:noAutofit/>
          </a:bodyPr>
          <a:lstStyle/>
          <a:p>
            <a:r>
              <a:rPr lang="en-US" sz="3600">
                <a:solidFill>
                  <a:srgbClr val="006A71"/>
                </a:solidFill>
              </a:rPr>
              <a:t>COVID-19 vaccine communication resources</a:t>
            </a:r>
            <a:endParaRPr lang="en-US" sz="3400">
              <a:solidFill>
                <a:srgbClr val="006A71"/>
              </a:solidFill>
            </a:endParaRPr>
          </a:p>
        </p:txBody>
      </p:sp>
      <p:pic>
        <p:nvPicPr>
          <p:cNvPr id="6" name="Picture 2" descr="Two stickers that say &quot;I got my COVID-19 vaccine!&quot;">
            <a:extLst>
              <a:ext uri="{FF2B5EF4-FFF2-40B4-BE49-F238E27FC236}">
                <a16:creationId xmlns:a16="http://schemas.microsoft.com/office/drawing/2014/main" id="{D6DCBA4C-B62A-4DF1-9F2A-BF00F897E6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4372" y="1254924"/>
            <a:ext cx="2716217" cy="17575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76DEDA9-AC23-4220-82C0-181C184AE0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3027" y="1526126"/>
            <a:ext cx="1569419" cy="15708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860E09C-7725-4417-BA50-E41CE9CE74C9}"/>
              </a:ext>
            </a:extLst>
          </p:cNvPr>
          <p:cNvPicPr>
            <a:picLocks noChangeAspect="1"/>
          </p:cNvPicPr>
          <p:nvPr/>
        </p:nvPicPr>
        <p:blipFill>
          <a:blip r:embed="rId7"/>
          <a:stretch>
            <a:fillRect/>
          </a:stretch>
        </p:blipFill>
        <p:spPr>
          <a:xfrm>
            <a:off x="8765884" y="3845525"/>
            <a:ext cx="2997585" cy="1676774"/>
          </a:xfrm>
          <a:prstGeom prst="rect">
            <a:avLst/>
          </a:prstGeom>
          <a:ln>
            <a:solidFill>
              <a:schemeClr val="accent6"/>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9DA71CEA-CBA1-410E-8CE6-B0347E90BF0D}"/>
              </a:ext>
            </a:extLst>
          </p:cNvPr>
          <p:cNvPicPr>
            <a:picLocks noChangeAspect="1"/>
          </p:cNvPicPr>
          <p:nvPr/>
        </p:nvPicPr>
        <p:blipFill>
          <a:blip r:embed="rId8"/>
          <a:stretch>
            <a:fillRect/>
          </a:stretch>
        </p:blipFill>
        <p:spPr>
          <a:xfrm>
            <a:off x="6339820" y="3429000"/>
            <a:ext cx="2087743" cy="2688606"/>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EA4B0676-BE92-4394-AE41-715F6356EBA8}"/>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1" name="Rectangle 10">
            <a:extLst>
              <a:ext uri="{FF2B5EF4-FFF2-40B4-BE49-F238E27FC236}">
                <a16:creationId xmlns:a16="http://schemas.microsoft.com/office/drawing/2014/main" id="{FC16132D-5053-4EDA-BB5C-BC8A8AE73A71}"/>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2" name="Rectangle 11">
            <a:extLst>
              <a:ext uri="{FF2B5EF4-FFF2-40B4-BE49-F238E27FC236}">
                <a16:creationId xmlns:a16="http://schemas.microsoft.com/office/drawing/2014/main" id="{F1F1FB1C-3BAF-4FC3-8826-125255541104}"/>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3" name="Rectangle 12">
            <a:extLst>
              <a:ext uri="{FF2B5EF4-FFF2-40B4-BE49-F238E27FC236}">
                <a16:creationId xmlns:a16="http://schemas.microsoft.com/office/drawing/2014/main" id="{D1A606D7-0AC5-4EAF-89E7-F2BA785500BC}"/>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4" name="Rectangle 20">
            <a:extLst>
              <a:ext uri="{FF2B5EF4-FFF2-40B4-BE49-F238E27FC236}">
                <a16:creationId xmlns:a16="http://schemas.microsoft.com/office/drawing/2014/main" id="{8364D76B-2EAE-4DD8-B694-50DF35A83C9B}"/>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5" name="Rectangle 14">
            <a:extLst>
              <a:ext uri="{FF2B5EF4-FFF2-40B4-BE49-F238E27FC236}">
                <a16:creationId xmlns:a16="http://schemas.microsoft.com/office/drawing/2014/main" id="{791317AE-6A5C-4B50-BCF9-2E4787537D37}"/>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23" b="0" i="0" u="none" strike="noStrike" kern="1200" cap="none" spc="0" normalizeH="0" baseline="0" noProof="0">
              <a:ln>
                <a:noFill/>
              </a:ln>
              <a:solidFill>
                <a:srgbClr val="0B40A5"/>
              </a:solidFill>
              <a:effectLst/>
              <a:uLnTx/>
              <a:uFillTx/>
              <a:latin typeface="Myriad Web Pro" panose="020B0503030403020204" pitchFamily="34" charset="0"/>
              <a:ea typeface="+mn-ea"/>
              <a:cs typeface="+mn-cs"/>
            </a:endParaRPr>
          </a:p>
        </p:txBody>
      </p:sp>
      <p:sp>
        <p:nvSpPr>
          <p:cNvPr id="17" name="TextBox 16">
            <a:extLst>
              <a:ext uri="{FF2B5EF4-FFF2-40B4-BE49-F238E27FC236}">
                <a16:creationId xmlns:a16="http://schemas.microsoft.com/office/drawing/2014/main" id="{096D5978-4A96-4666-B68E-71710B36A83C}"/>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28</a:t>
            </a:fld>
            <a:endParaRPr lang="en-US">
              <a:solidFill>
                <a:srgbClr val="3B495B">
                  <a:lumMod val="50000"/>
                </a:srgbClr>
              </a:solidFill>
              <a:latin typeface="Calibri" panose="020F0502020204030204" pitchFamily="34" charset="0"/>
            </a:endParaRPr>
          </a:p>
        </p:txBody>
      </p:sp>
    </p:spTree>
    <p:extLst>
      <p:ext uri="{BB962C8B-B14F-4D97-AF65-F5344CB8AC3E}">
        <p14:creationId xmlns:p14="http://schemas.microsoft.com/office/powerpoint/2010/main" val="315453759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548" y="2533557"/>
            <a:ext cx="9819239" cy="3296458"/>
          </a:xfrm>
          <a:prstGeom prst="rect">
            <a:avLst/>
          </a:prstGeom>
          <a:effectLst/>
        </p:spPr>
      </p:pic>
      <p:sp>
        <p:nvSpPr>
          <p:cNvPr id="2" name="Rectangle 1">
            <a:extLst>
              <a:ext uri="{FF2B5EF4-FFF2-40B4-BE49-F238E27FC236}">
                <a16:creationId xmlns:a16="http://schemas.microsoft.com/office/drawing/2014/main" id="{8FC2C544-C3E1-46C8-B434-2F59BD7FDE98}"/>
              </a:ext>
            </a:extLst>
          </p:cNvPr>
          <p:cNvSpPr/>
          <p:nvPr/>
        </p:nvSpPr>
        <p:spPr>
          <a:xfrm>
            <a:off x="3309257" y="780252"/>
            <a:ext cx="6566264"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200" b="0" i="0" u="none" strike="noStrike" kern="1200" cap="none" spc="0" normalizeH="0" baseline="0" noProof="0" dirty="0" smtClean="0">
                <a:ln>
                  <a:noFill/>
                </a:ln>
                <a:solidFill>
                  <a:srgbClr val="008080"/>
                </a:solidFill>
                <a:effectLst/>
                <a:uLnTx/>
                <a:uFillTx/>
                <a:latin typeface="Calibri" panose="020F0502020204030204"/>
                <a:ea typeface="+mn-ea"/>
                <a:cs typeface="+mn-cs"/>
              </a:rPr>
              <a:t>Questions? </a:t>
            </a:r>
            <a:endParaRPr kumimoji="0" lang="en-US" sz="7200" b="1" i="0" u="none" strike="noStrike" kern="1200" cap="none" spc="0" normalizeH="0" baseline="0" noProof="0" dirty="0">
              <a:ln>
                <a:noFill/>
              </a:ln>
              <a:solidFill>
                <a:srgbClr val="00808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F42C2F8-3913-494C-A7A8-06944943C592}"/>
              </a:ext>
            </a:extLst>
          </p:cNvPr>
          <p:cNvPicPr>
            <a:picLocks noChangeAspect="1"/>
          </p:cNvPicPr>
          <p:nvPr/>
        </p:nvPicPr>
        <p:blipFill>
          <a:blip r:embed="rId4"/>
          <a:stretch>
            <a:fillRect/>
          </a:stretch>
        </p:blipFill>
        <p:spPr>
          <a:xfrm>
            <a:off x="8506777" y="5669552"/>
            <a:ext cx="3590925" cy="1009650"/>
          </a:xfrm>
          <a:prstGeom prst="rect">
            <a:avLst/>
          </a:prstGeom>
        </p:spPr>
      </p:pic>
      <p:pic>
        <p:nvPicPr>
          <p:cNvPr id="4" name="Picture 3">
            <a:extLst>
              <a:ext uri="{FF2B5EF4-FFF2-40B4-BE49-F238E27FC236}">
                <a16:creationId xmlns:a16="http://schemas.microsoft.com/office/drawing/2014/main" id="{A80FA353-FD61-4887-BE53-CF89DE90424F}"/>
              </a:ext>
            </a:extLst>
          </p:cNvPr>
          <p:cNvPicPr>
            <a:picLocks noChangeAspect="1"/>
          </p:cNvPicPr>
          <p:nvPr/>
        </p:nvPicPr>
        <p:blipFill>
          <a:blip r:embed="rId5"/>
          <a:stretch>
            <a:fillRect/>
          </a:stretch>
        </p:blipFill>
        <p:spPr>
          <a:xfrm>
            <a:off x="0" y="6174377"/>
            <a:ext cx="6775269" cy="568139"/>
          </a:xfrm>
          <a:prstGeom prst="rect">
            <a:avLst/>
          </a:prstGeom>
        </p:spPr>
      </p:pic>
      <p:sp>
        <p:nvSpPr>
          <p:cNvPr id="7" name="Rectangle 6">
            <a:extLst>
              <a:ext uri="{FF2B5EF4-FFF2-40B4-BE49-F238E27FC236}">
                <a16:creationId xmlns:a16="http://schemas.microsoft.com/office/drawing/2014/main" id="{046885C1-6FE8-4B61-9B3D-DF033105C6A2}"/>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8" name="Rectangle 7">
            <a:extLst>
              <a:ext uri="{FF2B5EF4-FFF2-40B4-BE49-F238E27FC236}">
                <a16:creationId xmlns:a16="http://schemas.microsoft.com/office/drawing/2014/main" id="{8CC1862A-56C4-4E03-B2E1-EB26453FBFAC}"/>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8CFD9A10-DD11-41A5-AB69-B75154C2BF37}"/>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a:extLst>
              <a:ext uri="{FF2B5EF4-FFF2-40B4-BE49-F238E27FC236}">
                <a16:creationId xmlns:a16="http://schemas.microsoft.com/office/drawing/2014/main" id="{18676FD6-DA9F-446D-BC4E-86793BB83662}"/>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20">
            <a:extLst>
              <a:ext uri="{FF2B5EF4-FFF2-40B4-BE49-F238E27FC236}">
                <a16:creationId xmlns:a16="http://schemas.microsoft.com/office/drawing/2014/main" id="{97898F8E-8A44-4AD8-8BEF-9BE2C316CA36}"/>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11">
            <a:extLst>
              <a:ext uri="{FF2B5EF4-FFF2-40B4-BE49-F238E27FC236}">
                <a16:creationId xmlns:a16="http://schemas.microsoft.com/office/drawing/2014/main" id="{9C52F0E1-F9D1-4CD9-AD95-348932F03FE6}"/>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Tree>
    <p:extLst>
      <p:ext uri="{BB962C8B-B14F-4D97-AF65-F5344CB8AC3E}">
        <p14:creationId xmlns:p14="http://schemas.microsoft.com/office/powerpoint/2010/main" val="130926558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981739" y="1885463"/>
            <a:ext cx="3537098" cy="2303766"/>
          </a:xfrm>
        </p:spPr>
        <p:txBody>
          <a:bodyPr/>
          <a:lstStyle/>
          <a:p>
            <a:pPr marL="0" indent="0">
              <a:buNone/>
            </a:pPr>
            <a:r>
              <a:rPr lang="en-US" dirty="0" smtClean="0">
                <a:solidFill>
                  <a:srgbClr val="000000"/>
                </a:solidFill>
              </a:rPr>
              <a:t>Please use the Q&amp;A Box on the right side of your screen to send questions during the presentation.  </a:t>
            </a:r>
            <a:endParaRPr lang="en-US" sz="2800" dirty="0"/>
          </a:p>
          <a:p>
            <a:pPr lvl="1"/>
            <a:endParaRPr lang="en-US" dirty="0"/>
          </a:p>
          <a:p>
            <a:pPr marL="0" indent="0">
              <a:buNone/>
            </a:pPr>
            <a:endParaRPr lang="en-US" dirty="0"/>
          </a:p>
          <a:p>
            <a:endParaRPr lang="en-US" sz="2200" dirty="0"/>
          </a:p>
          <a:p>
            <a:endParaRPr lang="en-US" sz="2200" dirty="0"/>
          </a:p>
          <a:p>
            <a:pPr lvl="1"/>
            <a:endParaRPr lang="en-US" dirty="0"/>
          </a:p>
          <a:p>
            <a:pPr lvl="1"/>
            <a:endParaRPr lang="en-US" dirty="0"/>
          </a:p>
          <a:p>
            <a:endParaRPr lang="en-US" dirty="0"/>
          </a:p>
          <a:p>
            <a:endParaRPr lang="en-US" dirty="0"/>
          </a:p>
          <a:p>
            <a:endParaRPr lang="en-US" dirty="0"/>
          </a:p>
          <a:p>
            <a:endParaRPr lang="en-US" dirty="0"/>
          </a:p>
          <a:p>
            <a:pPr lvl="1"/>
            <a:endParaRPr lang="en-US" sz="2200" dirty="0"/>
          </a:p>
          <a:p>
            <a:pPr marL="243834" lvl="1" indent="0">
              <a:buNone/>
            </a:pPr>
            <a:endParaRPr lang="en-US" sz="2200" dirty="0"/>
          </a:p>
          <a:p>
            <a:endParaRPr lang="en-US" dirty="0"/>
          </a:p>
          <a:p>
            <a:endParaRPr lang="en-US" dirty="0"/>
          </a:p>
          <a:p>
            <a:endParaRPr lang="en-US" dirty="0"/>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1582400" cy="813700"/>
          </a:xfrm>
        </p:spPr>
        <p:txBody>
          <a:bodyPr>
            <a:noAutofit/>
          </a:bodyPr>
          <a:lstStyle/>
          <a:p>
            <a:r>
              <a:rPr lang="en-US" sz="3400" dirty="0" smtClean="0">
                <a:solidFill>
                  <a:srgbClr val="006A71"/>
                </a:solidFill>
              </a:rPr>
              <a:t>Questions During the Program</a:t>
            </a:r>
            <a:endParaRPr lang="en-US" sz="3400" dirty="0">
              <a:solidFill>
                <a:srgbClr val="006A71"/>
              </a:solidFill>
            </a:endParaRPr>
          </a:p>
        </p:txBody>
      </p:sp>
      <p:sp>
        <p:nvSpPr>
          <p:cNvPr id="4" name="Rectangle 3">
            <a:extLst>
              <a:ext uri="{FF2B5EF4-FFF2-40B4-BE49-F238E27FC236}">
                <a16:creationId xmlns:a16="http://schemas.microsoft.com/office/drawing/2014/main" id="{937E947F-6BC8-465F-AEEE-3D77944EC877}"/>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5" name="Rectangle 4">
            <a:extLst>
              <a:ext uri="{FF2B5EF4-FFF2-40B4-BE49-F238E27FC236}">
                <a16:creationId xmlns:a16="http://schemas.microsoft.com/office/drawing/2014/main" id="{3216952B-9D60-4393-A2B9-95329BA8D991}"/>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E6F1AFBD-39B7-4D4E-A222-39B32FA09406}"/>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7" name="Rectangle 6">
            <a:extLst>
              <a:ext uri="{FF2B5EF4-FFF2-40B4-BE49-F238E27FC236}">
                <a16:creationId xmlns:a16="http://schemas.microsoft.com/office/drawing/2014/main" id="{745A437B-8AAE-42FF-9DA7-4A265475E744}"/>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8" name="Rectangle 20">
            <a:extLst>
              <a:ext uri="{FF2B5EF4-FFF2-40B4-BE49-F238E27FC236}">
                <a16:creationId xmlns:a16="http://schemas.microsoft.com/office/drawing/2014/main" id="{B76DAA6A-C956-42EB-940B-53F85E941BA7}"/>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CBA2E926-341F-4EBF-9309-34428E9E6128}"/>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TextBox 10">
            <a:extLst>
              <a:ext uri="{FF2B5EF4-FFF2-40B4-BE49-F238E27FC236}">
                <a16:creationId xmlns:a16="http://schemas.microsoft.com/office/drawing/2014/main" id="{3A85CBB3-4B2C-467B-AAF3-8DA85E210319}"/>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3</a:t>
            </a:fld>
            <a:endParaRPr lang="en-US">
              <a:solidFill>
                <a:srgbClr val="3B495B">
                  <a:lumMod val="50000"/>
                </a:srgbClr>
              </a:solidFill>
              <a:latin typeface="Calibri" panose="020F0502020204030204" pitchFamily="34" charset="0"/>
            </a:endParaRPr>
          </a:p>
        </p:txBody>
      </p:sp>
      <p:pic>
        <p:nvPicPr>
          <p:cNvPr id="12" name="Picture 11"/>
          <p:cNvPicPr>
            <a:picLocks noChangeAspect="1"/>
          </p:cNvPicPr>
          <p:nvPr/>
        </p:nvPicPr>
        <p:blipFill>
          <a:blip r:embed="rId3"/>
          <a:stretch>
            <a:fillRect/>
          </a:stretch>
        </p:blipFill>
        <p:spPr>
          <a:xfrm>
            <a:off x="5870944" y="1744402"/>
            <a:ext cx="4081130" cy="2444827"/>
          </a:xfrm>
          <a:prstGeom prst="rect">
            <a:avLst/>
          </a:prstGeom>
        </p:spPr>
      </p:pic>
    </p:spTree>
    <p:extLst>
      <p:ext uri="{BB962C8B-B14F-4D97-AF65-F5344CB8AC3E}">
        <p14:creationId xmlns:p14="http://schemas.microsoft.com/office/powerpoint/2010/main" val="9479455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609600" y="1194347"/>
            <a:ext cx="10799136" cy="4781151"/>
          </a:xfrm>
        </p:spPr>
        <p:txBody>
          <a:bodyPr/>
          <a:lstStyle/>
          <a:p>
            <a:pPr marL="0" indent="0">
              <a:buNone/>
            </a:pPr>
            <a:r>
              <a:rPr lang="en-US" sz="2200" dirty="0"/>
              <a:t>By hosting this Webinar, California Grocers Association (CGA) and the CGA Educational Foundation (CGAEF) are providing an opportunity for their members and attendees to obtain general information that may be of interest to your company.   The Webinar is designed to provide practical and useful information on the subject matter covered. However, </a:t>
            </a:r>
            <a:r>
              <a:rPr lang="en-US" sz="2200" dirty="0" smtClean="0"/>
              <a:t>CGA/CGAEF </a:t>
            </a:r>
            <a:r>
              <a:rPr lang="en-US" sz="2200" dirty="0"/>
              <a:t>is not engaged in rendering legal, accounting or other professional advice or services. </a:t>
            </a:r>
            <a:br>
              <a:rPr lang="en-US" sz="2200" dirty="0"/>
            </a:br>
            <a:endParaRPr lang="en-US" sz="2200" dirty="0"/>
          </a:p>
          <a:p>
            <a:pPr marL="0" indent="0">
              <a:buNone/>
            </a:pPr>
            <a:r>
              <a:rPr lang="en-US" sz="2200" dirty="0"/>
              <a:t>CGA/CGAEF does not review or approve the content of the webinar presented by guest speakers and others, and makes no representations or warranties about the accuracy or legality of any compliance or other recommendations provided during the webinar. If legal advice or other expert assistance is required, the services of a competent professional should be sought.</a:t>
            </a:r>
          </a:p>
          <a:p>
            <a:pPr marL="243834" lvl="1" indent="0">
              <a:buNone/>
            </a:pPr>
            <a:endParaRPr lang="en-US" dirty="0"/>
          </a:p>
          <a:p>
            <a:pPr marL="0" indent="0">
              <a:buNone/>
            </a:pPr>
            <a:endParaRPr lang="en-US" dirty="0"/>
          </a:p>
          <a:p>
            <a:endParaRPr lang="en-US" sz="2200" dirty="0"/>
          </a:p>
          <a:p>
            <a:endParaRPr lang="en-US" sz="2200" dirty="0"/>
          </a:p>
          <a:p>
            <a:pPr lvl="1"/>
            <a:endParaRPr lang="en-US" dirty="0"/>
          </a:p>
          <a:p>
            <a:pPr lvl="1"/>
            <a:endParaRPr lang="en-US" dirty="0"/>
          </a:p>
          <a:p>
            <a:endParaRPr lang="en-US" dirty="0"/>
          </a:p>
          <a:p>
            <a:endParaRPr lang="en-US" dirty="0"/>
          </a:p>
          <a:p>
            <a:endParaRPr lang="en-US" dirty="0"/>
          </a:p>
          <a:p>
            <a:endParaRPr lang="en-US" dirty="0"/>
          </a:p>
          <a:p>
            <a:pPr lvl="1"/>
            <a:endParaRPr lang="en-US" sz="2200" dirty="0"/>
          </a:p>
          <a:p>
            <a:pPr marL="243834" lvl="1" indent="0">
              <a:buNone/>
            </a:pPr>
            <a:endParaRPr lang="en-US" sz="2200" dirty="0"/>
          </a:p>
          <a:p>
            <a:endParaRPr lang="en-US" dirty="0"/>
          </a:p>
          <a:p>
            <a:endParaRPr lang="en-US" dirty="0"/>
          </a:p>
          <a:p>
            <a:endParaRPr lang="en-US" dirty="0"/>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1582400" cy="813700"/>
          </a:xfrm>
        </p:spPr>
        <p:txBody>
          <a:bodyPr>
            <a:noAutofit/>
          </a:bodyPr>
          <a:lstStyle/>
          <a:p>
            <a:r>
              <a:rPr lang="en-US" sz="3400" dirty="0" smtClean="0">
                <a:solidFill>
                  <a:srgbClr val="006A71"/>
                </a:solidFill>
              </a:rPr>
              <a:t>Webinar Disclosure</a:t>
            </a:r>
            <a:endParaRPr lang="en-US" sz="3400" dirty="0">
              <a:solidFill>
                <a:srgbClr val="006A71"/>
              </a:solidFill>
            </a:endParaRPr>
          </a:p>
        </p:txBody>
      </p:sp>
      <p:sp>
        <p:nvSpPr>
          <p:cNvPr id="4" name="Rectangle 3">
            <a:extLst>
              <a:ext uri="{FF2B5EF4-FFF2-40B4-BE49-F238E27FC236}">
                <a16:creationId xmlns:a16="http://schemas.microsoft.com/office/drawing/2014/main" id="{937E947F-6BC8-465F-AEEE-3D77944EC877}"/>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5" name="Rectangle 4">
            <a:extLst>
              <a:ext uri="{FF2B5EF4-FFF2-40B4-BE49-F238E27FC236}">
                <a16:creationId xmlns:a16="http://schemas.microsoft.com/office/drawing/2014/main" id="{3216952B-9D60-4393-A2B9-95329BA8D991}"/>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E6F1AFBD-39B7-4D4E-A222-39B32FA09406}"/>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7" name="Rectangle 6">
            <a:extLst>
              <a:ext uri="{FF2B5EF4-FFF2-40B4-BE49-F238E27FC236}">
                <a16:creationId xmlns:a16="http://schemas.microsoft.com/office/drawing/2014/main" id="{745A437B-8AAE-42FF-9DA7-4A265475E744}"/>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8" name="Rectangle 20">
            <a:extLst>
              <a:ext uri="{FF2B5EF4-FFF2-40B4-BE49-F238E27FC236}">
                <a16:creationId xmlns:a16="http://schemas.microsoft.com/office/drawing/2014/main" id="{B76DAA6A-C956-42EB-940B-53F85E941BA7}"/>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CBA2E926-341F-4EBF-9309-34428E9E6128}"/>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TextBox 10">
            <a:extLst>
              <a:ext uri="{FF2B5EF4-FFF2-40B4-BE49-F238E27FC236}">
                <a16:creationId xmlns:a16="http://schemas.microsoft.com/office/drawing/2014/main" id="{3A85CBB3-4B2C-467B-AAF3-8DA85E210319}"/>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4</a:t>
            </a:fld>
            <a:endParaRPr lang="en-US">
              <a:solidFill>
                <a:srgbClr val="3B495B">
                  <a:lumMod val="50000"/>
                </a:srgbClr>
              </a:solidFill>
              <a:latin typeface="Calibri" panose="020F0502020204030204" pitchFamily="34" charset="0"/>
            </a:endParaRPr>
          </a:p>
        </p:txBody>
      </p:sp>
    </p:spTree>
    <p:extLst>
      <p:ext uri="{BB962C8B-B14F-4D97-AF65-F5344CB8AC3E}">
        <p14:creationId xmlns:p14="http://schemas.microsoft.com/office/powerpoint/2010/main" val="41534370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5479872" y="1592035"/>
            <a:ext cx="4721314" cy="3526971"/>
          </a:xfrm>
        </p:spPr>
        <p:txBody>
          <a:bodyPr/>
          <a:lstStyle/>
          <a:p>
            <a:pPr marL="0" indent="0" algn="ctr">
              <a:buNone/>
            </a:pPr>
            <a:r>
              <a:rPr lang="en-US" sz="3600" dirty="0" smtClean="0"/>
              <a:t>Dr. Sarah Kidd</a:t>
            </a:r>
            <a:endParaRPr lang="en-US" sz="3600" dirty="0"/>
          </a:p>
          <a:p>
            <a:pPr marL="243834" lvl="1" indent="0" algn="ctr">
              <a:buNone/>
            </a:pPr>
            <a:endParaRPr lang="en-US" dirty="0"/>
          </a:p>
          <a:p>
            <a:pPr marL="0" indent="0" algn="ctr">
              <a:buNone/>
            </a:pPr>
            <a:r>
              <a:rPr lang="en-US" sz="2800" dirty="0" smtClean="0"/>
              <a:t>Medical Officer</a:t>
            </a:r>
          </a:p>
          <a:p>
            <a:pPr marL="0" indent="0" algn="ctr">
              <a:buNone/>
            </a:pPr>
            <a:r>
              <a:rPr lang="en-US" sz="2800" dirty="0" smtClean="0"/>
              <a:t>Centers for Disease Control and Prevention (CDC)</a:t>
            </a:r>
          </a:p>
          <a:p>
            <a:pPr marL="0" indent="0" algn="ctr">
              <a:buNone/>
            </a:pPr>
            <a:r>
              <a:rPr lang="en-US" sz="2800" u="sng" dirty="0">
                <a:hlinkClick r:id="rId3"/>
              </a:rPr>
              <a:t>skidd@cdc.gov</a:t>
            </a:r>
            <a:endParaRPr lang="en-US" sz="2800" dirty="0"/>
          </a:p>
          <a:p>
            <a:endParaRPr lang="en-US" sz="2200" dirty="0"/>
          </a:p>
          <a:p>
            <a:pPr lvl="1"/>
            <a:endParaRPr lang="en-US" dirty="0"/>
          </a:p>
          <a:p>
            <a:pPr lvl="1"/>
            <a:endParaRPr lang="en-US" dirty="0"/>
          </a:p>
          <a:p>
            <a:endParaRPr lang="en-US" dirty="0"/>
          </a:p>
          <a:p>
            <a:endParaRPr lang="en-US" dirty="0"/>
          </a:p>
          <a:p>
            <a:endParaRPr lang="en-US" dirty="0"/>
          </a:p>
          <a:p>
            <a:endParaRPr lang="en-US" dirty="0"/>
          </a:p>
          <a:p>
            <a:pPr lvl="1"/>
            <a:endParaRPr lang="en-US" sz="2200" dirty="0"/>
          </a:p>
          <a:p>
            <a:pPr marL="243834" lvl="1" indent="0">
              <a:buNone/>
            </a:pPr>
            <a:endParaRPr lang="en-US" sz="2200" dirty="0"/>
          </a:p>
          <a:p>
            <a:endParaRPr lang="en-US" dirty="0"/>
          </a:p>
          <a:p>
            <a:endParaRPr lang="en-US" dirty="0"/>
          </a:p>
          <a:p>
            <a:endParaRPr lang="en-US" dirty="0"/>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1582400" cy="813700"/>
          </a:xfrm>
        </p:spPr>
        <p:txBody>
          <a:bodyPr>
            <a:noAutofit/>
          </a:bodyPr>
          <a:lstStyle/>
          <a:p>
            <a:r>
              <a:rPr lang="en-US" sz="3400" dirty="0" smtClean="0">
                <a:solidFill>
                  <a:srgbClr val="006A71"/>
                </a:solidFill>
              </a:rPr>
              <a:t>About our Presenter</a:t>
            </a:r>
            <a:endParaRPr lang="en-US" sz="3400" dirty="0">
              <a:solidFill>
                <a:srgbClr val="006A71"/>
              </a:solidFill>
            </a:endParaRPr>
          </a:p>
        </p:txBody>
      </p:sp>
      <p:sp>
        <p:nvSpPr>
          <p:cNvPr id="4" name="Rectangle 3">
            <a:extLst>
              <a:ext uri="{FF2B5EF4-FFF2-40B4-BE49-F238E27FC236}">
                <a16:creationId xmlns:a16="http://schemas.microsoft.com/office/drawing/2014/main" id="{937E947F-6BC8-465F-AEEE-3D77944EC877}"/>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5" name="Rectangle 4">
            <a:extLst>
              <a:ext uri="{FF2B5EF4-FFF2-40B4-BE49-F238E27FC236}">
                <a16:creationId xmlns:a16="http://schemas.microsoft.com/office/drawing/2014/main" id="{3216952B-9D60-4393-A2B9-95329BA8D991}"/>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E6F1AFBD-39B7-4D4E-A222-39B32FA09406}"/>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7" name="Rectangle 6">
            <a:extLst>
              <a:ext uri="{FF2B5EF4-FFF2-40B4-BE49-F238E27FC236}">
                <a16:creationId xmlns:a16="http://schemas.microsoft.com/office/drawing/2014/main" id="{745A437B-8AAE-42FF-9DA7-4A265475E744}"/>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8" name="Rectangle 20">
            <a:extLst>
              <a:ext uri="{FF2B5EF4-FFF2-40B4-BE49-F238E27FC236}">
                <a16:creationId xmlns:a16="http://schemas.microsoft.com/office/drawing/2014/main" id="{B76DAA6A-C956-42EB-940B-53F85E941BA7}"/>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CBA2E926-341F-4EBF-9309-34428E9E6128}"/>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TextBox 10">
            <a:extLst>
              <a:ext uri="{FF2B5EF4-FFF2-40B4-BE49-F238E27FC236}">
                <a16:creationId xmlns:a16="http://schemas.microsoft.com/office/drawing/2014/main" id="{3A85CBB3-4B2C-467B-AAF3-8DA85E210319}"/>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5</a:t>
            </a:fld>
            <a:endParaRPr lang="en-US">
              <a:solidFill>
                <a:srgbClr val="3B495B">
                  <a:lumMod val="50000"/>
                </a:srgbClr>
              </a:solidFill>
              <a:latin typeface="Calibri" panose="020F050202020403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18" y="1322614"/>
            <a:ext cx="3046774" cy="4065814"/>
          </a:xfrm>
          <a:prstGeom prst="rect">
            <a:avLst/>
          </a:prstGeom>
        </p:spPr>
      </p:pic>
    </p:spTree>
    <p:extLst>
      <p:ext uri="{BB962C8B-B14F-4D97-AF65-F5344CB8AC3E}">
        <p14:creationId xmlns:p14="http://schemas.microsoft.com/office/powerpoint/2010/main" val="5011024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DA0969-78E7-469E-92FC-E290DD49D368}"/>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6</a:t>
            </a:fld>
            <a:endParaRPr lang="en-US">
              <a:solidFill>
                <a:srgbClr val="3B495B">
                  <a:lumMod val="50000"/>
                </a:srgbClr>
              </a:solidFill>
              <a:latin typeface="Calibri" panose="020F0502020204030204" pitchFamily="34" charset="0"/>
            </a:endParaRPr>
          </a:p>
        </p:txBody>
      </p:sp>
      <p:pic>
        <p:nvPicPr>
          <p:cNvPr id="5" name="Picture 4">
            <a:extLst>
              <a:ext uri="{FF2B5EF4-FFF2-40B4-BE49-F238E27FC236}">
                <a16:creationId xmlns:a16="http://schemas.microsoft.com/office/drawing/2014/main" id="{B0A90738-1A94-47AD-9150-6234A8E7052C}"/>
              </a:ext>
            </a:extLst>
          </p:cNvPr>
          <p:cNvPicPr>
            <a:picLocks noChangeAspect="1"/>
          </p:cNvPicPr>
          <p:nvPr/>
        </p:nvPicPr>
        <p:blipFill>
          <a:blip r:embed="rId3"/>
          <a:stretch>
            <a:fillRect/>
          </a:stretch>
        </p:blipFill>
        <p:spPr>
          <a:xfrm>
            <a:off x="7564926" y="1182967"/>
            <a:ext cx="4538975" cy="4916759"/>
          </a:xfrm>
          <a:prstGeom prst="rect">
            <a:avLst/>
          </a:prstGeom>
          <a:ln>
            <a:solidFill>
              <a:schemeClr val="bg2">
                <a:lumMod val="50000"/>
              </a:schemeClr>
            </a:solidFill>
          </a:ln>
        </p:spPr>
      </p:pic>
      <p:sp>
        <p:nvSpPr>
          <p:cNvPr id="7" name="TextBox 6">
            <a:extLst>
              <a:ext uri="{FF2B5EF4-FFF2-40B4-BE49-F238E27FC236}">
                <a16:creationId xmlns:a16="http://schemas.microsoft.com/office/drawing/2014/main" id="{CE6193EE-7CA5-492B-8E2D-8E950D2895D2}"/>
              </a:ext>
            </a:extLst>
          </p:cNvPr>
          <p:cNvSpPr txBox="1"/>
          <p:nvPr/>
        </p:nvSpPr>
        <p:spPr>
          <a:xfrm>
            <a:off x="751114" y="6411686"/>
            <a:ext cx="5893015" cy="461665"/>
          </a:xfrm>
          <a:prstGeom prst="rect">
            <a:avLst/>
          </a:prstGeom>
          <a:noFill/>
        </p:spPr>
        <p:txBody>
          <a:bodyPr wrap="square" rtlCol="0">
            <a:spAutoFit/>
          </a:bodyPr>
          <a:lstStyle/>
          <a:p>
            <a:pPr defTabSz="914377"/>
            <a:r>
              <a:rPr lang="en-US" sz="1200">
                <a:solidFill>
                  <a:srgbClr val="0B40A5"/>
                </a:solidFill>
                <a:latin typeface="Calibri" panose="020F0502020204030204"/>
                <a:hlinkClick r:id="rId4"/>
              </a:rPr>
              <a:t>https://www.cdc.gov/vaccines/covid-19/info-by-product/clinical-considerations.html</a:t>
            </a:r>
            <a:endParaRPr lang="en-US" sz="1200">
              <a:solidFill>
                <a:srgbClr val="0B40A5"/>
              </a:solidFill>
              <a:latin typeface="Calibri" panose="020F0502020204030204"/>
            </a:endParaRPr>
          </a:p>
          <a:p>
            <a:pPr defTabSz="914377"/>
            <a:endParaRPr lang="en-US" sz="1200">
              <a:solidFill>
                <a:srgbClr val="000000"/>
              </a:solidFill>
              <a:latin typeface="Calibri" panose="020F0502020204030204"/>
            </a:endParaRPr>
          </a:p>
        </p:txBody>
      </p:sp>
      <p:sp>
        <p:nvSpPr>
          <p:cNvPr id="8" name="Title 2">
            <a:extLst>
              <a:ext uri="{FF2B5EF4-FFF2-40B4-BE49-F238E27FC236}">
                <a16:creationId xmlns:a16="http://schemas.microsoft.com/office/drawing/2014/main" id="{F5C4DABF-499F-400C-8297-17CBD06D9A1B}"/>
              </a:ext>
            </a:extLst>
          </p:cNvPr>
          <p:cNvSpPr txBox="1">
            <a:spLocks/>
          </p:cNvSpPr>
          <p:nvPr/>
        </p:nvSpPr>
        <p:spPr>
          <a:xfrm>
            <a:off x="327891" y="204534"/>
            <a:ext cx="11582400" cy="666473"/>
          </a:xfrm>
          <a:prstGeom prst="rect">
            <a:avLst/>
          </a:prstGeom>
        </p:spPr>
        <p:txBody>
          <a:bodyPr vert="horz" lIns="91440" tIns="45720" rIns="91440" bIns="45720" rtlCol="0" anchor="t" anchorCtr="0">
            <a:noAutofit/>
          </a:bodyPr>
          <a:lst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defTabSz="914377"/>
            <a:r>
              <a:rPr lang="en-US" sz="3400" dirty="0">
                <a:solidFill>
                  <a:srgbClr val="006A71"/>
                </a:solidFill>
                <a:latin typeface="Calibri" panose="020F0502020204030204"/>
              </a:rPr>
              <a:t>Clinical considerations for mRNA COVID-19 vaccines</a:t>
            </a:r>
          </a:p>
        </p:txBody>
      </p:sp>
      <p:sp>
        <p:nvSpPr>
          <p:cNvPr id="10" name="Content Placeholder 1">
            <a:extLst>
              <a:ext uri="{FF2B5EF4-FFF2-40B4-BE49-F238E27FC236}">
                <a16:creationId xmlns:a16="http://schemas.microsoft.com/office/drawing/2014/main" id="{FC6FD507-931F-46C5-B0CD-8DEF12DF857A}"/>
              </a:ext>
            </a:extLst>
          </p:cNvPr>
          <p:cNvSpPr>
            <a:spLocks noGrp="1"/>
          </p:cNvSpPr>
          <p:nvPr>
            <p:ph sz="quarter" idx="14"/>
          </p:nvPr>
        </p:nvSpPr>
        <p:spPr>
          <a:xfrm>
            <a:off x="217055" y="1319515"/>
            <a:ext cx="7496731" cy="4780211"/>
          </a:xfrm>
        </p:spPr>
        <p:txBody>
          <a:bodyPr/>
          <a:lstStyle/>
          <a:p>
            <a:r>
              <a:rPr lang="en-US">
                <a:solidFill>
                  <a:schemeClr val="tx2">
                    <a:lumMod val="50000"/>
                  </a:schemeClr>
                </a:solidFill>
              </a:rPr>
              <a:t>Recommendations apply to both Pfizer-BioNTech and Moderna COVID-19 vaccines</a:t>
            </a:r>
          </a:p>
          <a:p>
            <a:endParaRPr lang="en-US">
              <a:solidFill>
                <a:schemeClr val="tx2">
                  <a:lumMod val="50000"/>
                </a:schemeClr>
              </a:solidFill>
            </a:endParaRPr>
          </a:p>
          <a:p>
            <a:r>
              <a:rPr lang="en-US">
                <a:solidFill>
                  <a:schemeClr val="tx2">
                    <a:lumMod val="50000"/>
                  </a:schemeClr>
                </a:solidFill>
              </a:rPr>
              <a:t>Guidance may change as further information becomes available</a:t>
            </a:r>
          </a:p>
          <a:p>
            <a:pPr marL="0" indent="0">
              <a:buNone/>
            </a:pPr>
            <a:endParaRPr lang="en-US">
              <a:solidFill>
                <a:schemeClr val="tx2">
                  <a:lumMod val="50000"/>
                </a:schemeClr>
              </a:solidFill>
            </a:endParaRPr>
          </a:p>
          <a:p>
            <a:endParaRPr lang="en-US">
              <a:solidFill>
                <a:schemeClr val="tx2">
                  <a:lumMod val="50000"/>
                </a:schemeClr>
              </a:solidFill>
            </a:endParaRPr>
          </a:p>
          <a:p>
            <a:pPr marL="0" indent="0">
              <a:buNone/>
            </a:pPr>
            <a:endParaRPr lang="en-US">
              <a:solidFill>
                <a:schemeClr val="tx2">
                  <a:lumMod val="50000"/>
                </a:schemeClr>
              </a:solidFill>
            </a:endParaRPr>
          </a:p>
          <a:p>
            <a:endParaRPr lang="en-US">
              <a:solidFill>
                <a:schemeClr val="tx2">
                  <a:lumMod val="50000"/>
                </a:schemeClr>
              </a:solidFill>
            </a:endParaRPr>
          </a:p>
          <a:p>
            <a:endParaRPr lang="en-US">
              <a:solidFill>
                <a:schemeClr val="tx2">
                  <a:lumMod val="50000"/>
                </a:schemeClr>
              </a:solidFill>
            </a:endParaRPr>
          </a:p>
          <a:p>
            <a:endParaRPr lang="en-US">
              <a:solidFill>
                <a:schemeClr val="tx2">
                  <a:lumMod val="50000"/>
                </a:schemeClr>
              </a:solidFill>
            </a:endParaRPr>
          </a:p>
          <a:p>
            <a:pPr lvl="1"/>
            <a:endParaRPr lang="en-US" sz="2400">
              <a:solidFill>
                <a:schemeClr val="tx2">
                  <a:lumMod val="50000"/>
                </a:schemeClr>
              </a:solidFill>
            </a:endParaRPr>
          </a:p>
          <a:p>
            <a:pPr lvl="1"/>
            <a:endParaRPr lang="en-US" sz="2400">
              <a:solidFill>
                <a:schemeClr val="tx2">
                  <a:lumMod val="50000"/>
                </a:schemeClr>
              </a:solidFill>
            </a:endParaRPr>
          </a:p>
          <a:p>
            <a:pPr marL="0" indent="0">
              <a:buNone/>
            </a:pPr>
            <a:endParaRPr lang="en-US">
              <a:solidFill>
                <a:schemeClr val="tx2">
                  <a:lumMod val="50000"/>
                </a:schemeClr>
              </a:solidFill>
            </a:endParaRPr>
          </a:p>
          <a:p>
            <a:endParaRPr lang="en-US">
              <a:solidFill>
                <a:schemeClr val="tx2">
                  <a:lumMod val="50000"/>
                </a:schemeClr>
              </a:solidFill>
            </a:endParaRPr>
          </a:p>
          <a:p>
            <a:endParaRPr lang="en-US">
              <a:solidFill>
                <a:schemeClr val="tx2">
                  <a:lumMod val="50000"/>
                </a:schemeClr>
              </a:solidFill>
            </a:endParaRPr>
          </a:p>
          <a:p>
            <a:pPr lvl="1"/>
            <a:endParaRPr lang="en-US" sz="2400">
              <a:solidFill>
                <a:schemeClr val="tx2">
                  <a:lumMod val="50000"/>
                </a:schemeClr>
              </a:solidFill>
            </a:endParaRPr>
          </a:p>
          <a:p>
            <a:pPr lvl="1"/>
            <a:endParaRPr lang="en-US" sz="2400">
              <a:solidFill>
                <a:schemeClr val="tx2">
                  <a:lumMod val="50000"/>
                </a:schemeClr>
              </a:solidFill>
            </a:endParaRPr>
          </a:p>
          <a:p>
            <a:endParaRPr lang="en-US">
              <a:solidFill>
                <a:schemeClr val="tx2">
                  <a:lumMod val="50000"/>
                </a:schemeClr>
              </a:solidFill>
            </a:endParaRPr>
          </a:p>
          <a:p>
            <a:endParaRPr lang="en-US">
              <a:solidFill>
                <a:schemeClr val="tx2">
                  <a:lumMod val="50000"/>
                </a:schemeClr>
              </a:solidFill>
            </a:endParaRPr>
          </a:p>
          <a:p>
            <a:endParaRPr lang="en-US">
              <a:solidFill>
                <a:schemeClr val="tx2">
                  <a:lumMod val="50000"/>
                </a:schemeClr>
              </a:solidFill>
            </a:endParaRPr>
          </a:p>
          <a:p>
            <a:endParaRPr lang="en-US">
              <a:solidFill>
                <a:schemeClr val="tx2">
                  <a:lumMod val="50000"/>
                </a:schemeClr>
              </a:solidFill>
            </a:endParaRPr>
          </a:p>
          <a:p>
            <a:pPr lvl="1"/>
            <a:endParaRPr lang="en-US" sz="2400">
              <a:solidFill>
                <a:schemeClr val="tx2">
                  <a:lumMod val="50000"/>
                </a:schemeClr>
              </a:solidFill>
            </a:endParaRPr>
          </a:p>
          <a:p>
            <a:pPr marL="243829" lvl="1" indent="0">
              <a:buNone/>
            </a:pPr>
            <a:endParaRPr lang="en-US" sz="2400">
              <a:solidFill>
                <a:schemeClr val="tx2">
                  <a:lumMod val="50000"/>
                </a:schemeClr>
              </a:solidFill>
            </a:endParaRPr>
          </a:p>
          <a:p>
            <a:endParaRPr lang="en-US">
              <a:solidFill>
                <a:schemeClr val="tx2">
                  <a:lumMod val="50000"/>
                </a:schemeClr>
              </a:solidFill>
            </a:endParaRPr>
          </a:p>
          <a:p>
            <a:endParaRPr lang="en-US">
              <a:solidFill>
                <a:schemeClr val="tx2">
                  <a:lumMod val="50000"/>
                </a:schemeClr>
              </a:solidFill>
            </a:endParaRPr>
          </a:p>
          <a:p>
            <a:endParaRPr lang="en-US">
              <a:solidFill>
                <a:schemeClr val="tx2">
                  <a:lumMod val="50000"/>
                </a:schemeClr>
              </a:solidFill>
            </a:endParaRPr>
          </a:p>
        </p:txBody>
      </p:sp>
    </p:spTree>
    <p:extLst>
      <p:ext uri="{BB962C8B-B14F-4D97-AF65-F5344CB8AC3E}">
        <p14:creationId xmlns:p14="http://schemas.microsoft.com/office/powerpoint/2010/main" val="159794426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562143" y="1245703"/>
            <a:ext cx="11031271" cy="4929671"/>
          </a:xfrm>
        </p:spPr>
        <p:txBody>
          <a:bodyPr/>
          <a:lstStyle/>
          <a:p>
            <a:pPr marL="243205" indent="-243205"/>
            <a:r>
              <a:rPr lang="en-US" dirty="0">
                <a:solidFill>
                  <a:srgbClr val="000000"/>
                </a:solidFill>
              </a:rPr>
              <a:t>Authorized age groups:</a:t>
            </a:r>
            <a:endParaRPr lang="en-US" dirty="0"/>
          </a:p>
          <a:p>
            <a:pPr marL="487045" lvl="1" indent="-243205"/>
            <a:r>
              <a:rPr lang="en-US" sz="2200" dirty="0">
                <a:solidFill>
                  <a:srgbClr val="000000"/>
                </a:solidFill>
              </a:rPr>
              <a:t>Pfizer-</a:t>
            </a:r>
            <a:r>
              <a:rPr lang="en-US" sz="2200" dirty="0" err="1">
                <a:solidFill>
                  <a:srgbClr val="000000"/>
                </a:solidFill>
              </a:rPr>
              <a:t>BioNTech</a:t>
            </a:r>
            <a:r>
              <a:rPr lang="en-US" sz="2200" dirty="0">
                <a:solidFill>
                  <a:srgbClr val="000000"/>
                </a:solidFill>
              </a:rPr>
              <a:t>: ≥ 16 years</a:t>
            </a:r>
            <a:endParaRPr lang="en-US" sz="2200" dirty="0">
              <a:solidFill>
                <a:srgbClr val="000000"/>
              </a:solidFill>
              <a:cs typeface="Calibri" panose="020F0502020204030204"/>
            </a:endParaRPr>
          </a:p>
          <a:p>
            <a:pPr marL="487045" lvl="1" indent="-243205"/>
            <a:r>
              <a:rPr lang="en-US" sz="2200" dirty="0" err="1">
                <a:solidFill>
                  <a:srgbClr val="000000"/>
                </a:solidFill>
              </a:rPr>
              <a:t>Moderna</a:t>
            </a:r>
            <a:r>
              <a:rPr lang="en-US" sz="2200" dirty="0">
                <a:solidFill>
                  <a:srgbClr val="000000"/>
                </a:solidFill>
              </a:rPr>
              <a:t>: ≥ 18 years</a:t>
            </a:r>
            <a:endParaRPr lang="en-US" sz="2200" dirty="0">
              <a:solidFill>
                <a:srgbClr val="000000"/>
              </a:solidFill>
              <a:cs typeface="Calibri" panose="020F0502020204030204"/>
            </a:endParaRPr>
          </a:p>
          <a:p>
            <a:pPr marL="243205" lvl="1" indent="0">
              <a:buNone/>
            </a:pPr>
            <a:endParaRPr lang="en-US" sz="2400" dirty="0">
              <a:solidFill>
                <a:srgbClr val="000000"/>
              </a:solidFill>
              <a:cs typeface="Calibri" panose="020F0502020204030204"/>
            </a:endParaRPr>
          </a:p>
          <a:p>
            <a:pPr marL="243205" indent="-243205"/>
            <a:r>
              <a:rPr lang="en-US" dirty="0">
                <a:solidFill>
                  <a:srgbClr val="000000"/>
                </a:solidFill>
              </a:rPr>
              <a:t>Administration: two-dose series administered intramuscularly</a:t>
            </a:r>
            <a:endParaRPr lang="en-US" dirty="0">
              <a:solidFill>
                <a:srgbClr val="000000"/>
              </a:solidFill>
              <a:cs typeface="Calibri" panose="020F0502020204030204"/>
            </a:endParaRPr>
          </a:p>
          <a:p>
            <a:pPr marL="487045" lvl="1" indent="-243205"/>
            <a:r>
              <a:rPr lang="en-US" sz="2200" dirty="0">
                <a:solidFill>
                  <a:srgbClr val="000000"/>
                </a:solidFill>
              </a:rPr>
              <a:t>Pfizer-</a:t>
            </a:r>
            <a:r>
              <a:rPr lang="en-US" sz="2200" dirty="0" err="1">
                <a:solidFill>
                  <a:srgbClr val="000000"/>
                </a:solidFill>
              </a:rPr>
              <a:t>BioNTech</a:t>
            </a:r>
            <a:r>
              <a:rPr lang="en-US" sz="2200" dirty="0">
                <a:solidFill>
                  <a:srgbClr val="000000"/>
                </a:solidFill>
              </a:rPr>
              <a:t>: three weeks apart</a:t>
            </a:r>
            <a:endParaRPr lang="en-US" sz="2200" dirty="0">
              <a:solidFill>
                <a:srgbClr val="000000"/>
              </a:solidFill>
              <a:cs typeface="Calibri" panose="020F0502020204030204"/>
            </a:endParaRPr>
          </a:p>
          <a:p>
            <a:pPr marL="487045" lvl="1" indent="-243205"/>
            <a:r>
              <a:rPr lang="en-US" sz="2200" dirty="0" err="1">
                <a:solidFill>
                  <a:srgbClr val="000000"/>
                </a:solidFill>
              </a:rPr>
              <a:t>Moderna</a:t>
            </a:r>
            <a:r>
              <a:rPr lang="en-US" sz="2200" dirty="0">
                <a:solidFill>
                  <a:srgbClr val="000000"/>
                </a:solidFill>
              </a:rPr>
              <a:t>: four weeks apart</a:t>
            </a:r>
            <a:endParaRPr lang="en-US" sz="2200" dirty="0">
              <a:solidFill>
                <a:srgbClr val="000000"/>
              </a:solidFill>
              <a:cs typeface="Calibri" panose="020F0502020204030204"/>
            </a:endParaRPr>
          </a:p>
          <a:p>
            <a:pPr marL="243205" lvl="1" indent="0">
              <a:buNone/>
            </a:pPr>
            <a:endParaRPr lang="en-US" sz="2400" dirty="0">
              <a:solidFill>
                <a:srgbClr val="000000"/>
              </a:solidFill>
              <a:cs typeface="Calibri" panose="020F0502020204030204"/>
            </a:endParaRPr>
          </a:p>
          <a:p>
            <a:pPr marL="243205" indent="-243205"/>
            <a:r>
              <a:rPr lang="en-US" dirty="0">
                <a:solidFill>
                  <a:srgbClr val="000000"/>
                </a:solidFill>
              </a:rPr>
              <a:t>mRNA vaccines are not interchangeable with each other or other COVID-19 vaccines</a:t>
            </a:r>
            <a:endParaRPr lang="en-US" dirty="0">
              <a:solidFill>
                <a:srgbClr val="000000"/>
              </a:solidFill>
              <a:cs typeface="Calibri"/>
            </a:endParaRPr>
          </a:p>
          <a:p>
            <a:pPr marL="243205" lvl="1" indent="0">
              <a:buFont typeface="Arial" panose="020B0604020202020204" pitchFamily="34" charset="0"/>
              <a:buNone/>
            </a:pPr>
            <a:endParaRPr lang="en-US" sz="2400" dirty="0">
              <a:solidFill>
                <a:srgbClr val="000000"/>
              </a:solidFill>
              <a:cs typeface="Calibri"/>
            </a:endParaRPr>
          </a:p>
          <a:p>
            <a:pPr marL="243205" indent="-243205"/>
            <a:r>
              <a:rPr lang="en-US" dirty="0">
                <a:solidFill>
                  <a:srgbClr val="000000"/>
                </a:solidFill>
              </a:rPr>
              <a:t>mRNA vaccines should be administered alone, with a minimum interval of 14 days before or after administration with any other vaccines</a:t>
            </a:r>
            <a:endParaRPr lang="en-US" dirty="0">
              <a:solidFill>
                <a:srgbClr val="000000"/>
              </a:solidFill>
              <a:cs typeface="Calibri" panose="020F0502020204030204"/>
            </a:endParaRPr>
          </a:p>
          <a:p>
            <a:pPr marL="243205" indent="-243205"/>
            <a:endParaRPr lang="en-US" dirty="0">
              <a:cs typeface="Calibri" panose="020F0502020204030204"/>
            </a:endParaRPr>
          </a:p>
          <a:p>
            <a:pPr marL="0" indent="0">
              <a:buNone/>
            </a:pPr>
            <a:endParaRPr lang="en-US" dirty="0"/>
          </a:p>
          <a:p>
            <a:pPr marL="487045" lvl="1" indent="-243205"/>
            <a:endParaRPr lang="en-US" sz="2400" dirty="0">
              <a:cs typeface="Calibri" panose="020F0502020204030204"/>
            </a:endParaRPr>
          </a:p>
          <a:p>
            <a:pPr marL="0" indent="0">
              <a:buNone/>
            </a:pPr>
            <a:endParaRPr lang="en-US" dirty="0"/>
          </a:p>
          <a:p>
            <a:pPr marL="243205" indent="-243205"/>
            <a:endParaRPr lang="en-US" dirty="0">
              <a:cs typeface="Calibri" panose="020F0502020204030204"/>
            </a:endParaRPr>
          </a:p>
          <a:p>
            <a:pPr marL="243205" indent="-243205"/>
            <a:endParaRPr lang="en-US" dirty="0">
              <a:cs typeface="Calibri" panose="020F0502020204030204"/>
            </a:endParaRPr>
          </a:p>
          <a:p>
            <a:pPr marL="487045" lvl="1" indent="-243205"/>
            <a:endParaRPr lang="en-US" sz="2400" dirty="0">
              <a:cs typeface="Calibri" panose="020F0502020204030204"/>
            </a:endParaRPr>
          </a:p>
          <a:p>
            <a:pPr marL="487045" lvl="1" indent="-243205"/>
            <a:endParaRPr lang="en-US" sz="2400" dirty="0">
              <a:cs typeface="Calibri" panose="020F0502020204030204"/>
            </a:endParaRPr>
          </a:p>
          <a:p>
            <a:pPr marL="243205" indent="-243205"/>
            <a:endParaRPr lang="en-US" dirty="0">
              <a:cs typeface="Calibri" panose="020F0502020204030204"/>
            </a:endParaRPr>
          </a:p>
          <a:p>
            <a:pPr marL="243205" indent="-243205"/>
            <a:endParaRPr lang="en-US" dirty="0">
              <a:cs typeface="Calibri" panose="020F0502020204030204"/>
            </a:endParaRPr>
          </a:p>
          <a:p>
            <a:pPr marL="243205" indent="-243205"/>
            <a:endParaRPr lang="en-US" dirty="0">
              <a:cs typeface="Calibri" panose="020F0502020204030204"/>
            </a:endParaRPr>
          </a:p>
          <a:p>
            <a:pPr marL="243205" indent="-243205"/>
            <a:endParaRPr lang="en-US" dirty="0">
              <a:cs typeface="Calibri" panose="020F0502020204030204"/>
            </a:endParaRPr>
          </a:p>
          <a:p>
            <a:pPr marL="487045" lvl="1" indent="-243205"/>
            <a:endParaRPr lang="en-US" sz="2400" dirty="0">
              <a:cs typeface="Calibri" panose="020F0502020204030204"/>
            </a:endParaRPr>
          </a:p>
          <a:p>
            <a:pPr marL="243205" lvl="1" indent="0">
              <a:buNone/>
            </a:pPr>
            <a:endParaRPr lang="en-US" sz="2400" dirty="0">
              <a:cs typeface="Calibri" panose="020F0502020204030204"/>
            </a:endParaRPr>
          </a:p>
          <a:p>
            <a:pPr marL="243205" indent="-243205"/>
            <a:endParaRPr lang="en-US" dirty="0">
              <a:cs typeface="Calibri" panose="020F0502020204030204"/>
            </a:endParaRPr>
          </a:p>
          <a:p>
            <a:pPr marL="243205" indent="-243205"/>
            <a:endParaRPr lang="en-US" dirty="0">
              <a:cs typeface="Calibri" panose="020F0502020204030204"/>
            </a:endParaRPr>
          </a:p>
          <a:p>
            <a:pPr marL="243205" indent="-243205"/>
            <a:endParaRPr lang="en-US" dirty="0">
              <a:cs typeface="Calibri" panose="020F0502020204030204"/>
            </a:endParaRPr>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0972800" cy="813700"/>
          </a:xfrm>
        </p:spPr>
        <p:txBody>
          <a:bodyPr>
            <a:normAutofit/>
          </a:bodyPr>
          <a:lstStyle/>
          <a:p>
            <a:r>
              <a:rPr lang="en-US" sz="3400" dirty="0">
                <a:solidFill>
                  <a:srgbClr val="006A71"/>
                </a:solidFill>
              </a:rPr>
              <a:t>Dosing and administration</a:t>
            </a:r>
          </a:p>
        </p:txBody>
      </p:sp>
      <p:sp>
        <p:nvSpPr>
          <p:cNvPr id="4" name="Rectangle 3">
            <a:extLst>
              <a:ext uri="{FF2B5EF4-FFF2-40B4-BE49-F238E27FC236}">
                <a16:creationId xmlns:a16="http://schemas.microsoft.com/office/drawing/2014/main" id="{D6CAB34A-BA9F-4D58-B497-D7C68459E002}"/>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5" name="Rectangle 4">
            <a:extLst>
              <a:ext uri="{FF2B5EF4-FFF2-40B4-BE49-F238E27FC236}">
                <a16:creationId xmlns:a16="http://schemas.microsoft.com/office/drawing/2014/main" id="{AA6902B5-0E96-40DE-BB1D-8E46B8932FF7}"/>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AB13F95C-E5BA-4F99-9F78-C534932ADEF9}"/>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7" name="Rectangle 6">
            <a:extLst>
              <a:ext uri="{FF2B5EF4-FFF2-40B4-BE49-F238E27FC236}">
                <a16:creationId xmlns:a16="http://schemas.microsoft.com/office/drawing/2014/main" id="{4EDD751E-B4D6-44E1-9FF2-802250988CB7}"/>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8" name="Rectangle 20">
            <a:extLst>
              <a:ext uri="{FF2B5EF4-FFF2-40B4-BE49-F238E27FC236}">
                <a16:creationId xmlns:a16="http://schemas.microsoft.com/office/drawing/2014/main" id="{0E88E3D3-5632-4274-9B8C-AD562F40702A}"/>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3577FF22-2A82-4228-AFF9-BCCF942B0A9B}"/>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TextBox 9">
            <a:extLst>
              <a:ext uri="{FF2B5EF4-FFF2-40B4-BE49-F238E27FC236}">
                <a16:creationId xmlns:a16="http://schemas.microsoft.com/office/drawing/2014/main" id="{7362AEA0-B74B-4CCA-97D6-83123E7765B9}"/>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7</a:t>
            </a:fld>
            <a:endParaRPr lang="en-US">
              <a:solidFill>
                <a:srgbClr val="3B495B">
                  <a:lumMod val="50000"/>
                </a:srgbClr>
              </a:solidFill>
              <a:latin typeface="Calibri" panose="020F0502020204030204" pitchFamily="34" charset="0"/>
            </a:endParaRPr>
          </a:p>
        </p:txBody>
      </p:sp>
    </p:spTree>
    <p:extLst>
      <p:ext uri="{BB962C8B-B14F-4D97-AF65-F5344CB8AC3E}">
        <p14:creationId xmlns:p14="http://schemas.microsoft.com/office/powerpoint/2010/main" val="16661268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04E2AC-B594-405C-BE00-835FB3FAE146}"/>
              </a:ext>
            </a:extLst>
          </p:cNvPr>
          <p:cNvSpPr>
            <a:spLocks noGrp="1"/>
          </p:cNvSpPr>
          <p:nvPr>
            <p:ph sz="quarter" idx="14"/>
          </p:nvPr>
        </p:nvSpPr>
        <p:spPr>
          <a:xfrm>
            <a:off x="609600" y="1221654"/>
            <a:ext cx="10972800" cy="4621212"/>
          </a:xfrm>
        </p:spPr>
        <p:txBody>
          <a:bodyPr/>
          <a:lstStyle/>
          <a:p>
            <a:endParaRPr lang="en-US" sz="533" dirty="0"/>
          </a:p>
          <a:p>
            <a:r>
              <a:rPr lang="en-US" dirty="0"/>
              <a:t>Providing COVID-19 vaccination record cards to vaccine recipients, asking recipients to bring their card to their appointment for the second dose, and encouraging recipients to make a backup copy</a:t>
            </a:r>
          </a:p>
          <a:p>
            <a:endParaRPr lang="en-US" sz="1200" dirty="0"/>
          </a:p>
          <a:p>
            <a:r>
              <a:rPr lang="en-US" dirty="0"/>
              <a:t>Encouraging vaccine recipients to enroll in </a:t>
            </a:r>
            <a:r>
              <a:rPr lang="en-US" dirty="0" err="1"/>
              <a:t>VaxText</a:t>
            </a:r>
            <a:r>
              <a:rPr lang="en-US" baseline="30000" dirty="0" err="1"/>
              <a:t>SM</a:t>
            </a:r>
            <a:r>
              <a:rPr lang="en-US" dirty="0"/>
              <a:t>, a free text message-based platform to receive COVID-19 vaccination second-dose reminders.</a:t>
            </a:r>
          </a:p>
          <a:p>
            <a:endParaRPr lang="en-US" sz="1200" dirty="0"/>
          </a:p>
          <a:p>
            <a:r>
              <a:rPr lang="en-US" dirty="0"/>
              <a:t>Recording each recipient’s vaccination in the immunization information system (IIS).</a:t>
            </a:r>
          </a:p>
          <a:p>
            <a:endParaRPr lang="en-US" sz="1200" dirty="0"/>
          </a:p>
          <a:p>
            <a:r>
              <a:rPr lang="en-US" dirty="0"/>
              <a:t>Recording vaccine administration information in the patient’s medical record.</a:t>
            </a:r>
          </a:p>
          <a:p>
            <a:endParaRPr lang="en-US" sz="1200" dirty="0"/>
          </a:p>
          <a:p>
            <a:r>
              <a:rPr lang="en-US" dirty="0"/>
              <a:t>Making an appointment for the second dose before the vaccine recipient leaves.</a:t>
            </a:r>
          </a:p>
        </p:txBody>
      </p:sp>
      <p:sp>
        <p:nvSpPr>
          <p:cNvPr id="3" name="Title 2">
            <a:extLst>
              <a:ext uri="{FF2B5EF4-FFF2-40B4-BE49-F238E27FC236}">
                <a16:creationId xmlns:a16="http://schemas.microsoft.com/office/drawing/2014/main" id="{B5767E26-0892-45D2-ABBC-C985A3A421BA}"/>
              </a:ext>
            </a:extLst>
          </p:cNvPr>
          <p:cNvSpPr>
            <a:spLocks noGrp="1"/>
          </p:cNvSpPr>
          <p:nvPr>
            <p:ph type="title"/>
          </p:nvPr>
        </p:nvSpPr>
        <p:spPr/>
        <p:txBody>
          <a:bodyPr>
            <a:normAutofit/>
          </a:bodyPr>
          <a:lstStyle/>
          <a:p>
            <a:r>
              <a:rPr lang="en-US" sz="3467">
                <a:solidFill>
                  <a:srgbClr val="006A71"/>
                </a:solidFill>
              </a:rPr>
              <a:t>Strategies to improve 2</a:t>
            </a:r>
            <a:r>
              <a:rPr lang="en-US" sz="3467" baseline="30000">
                <a:solidFill>
                  <a:srgbClr val="006A71"/>
                </a:solidFill>
              </a:rPr>
              <a:t>nd</a:t>
            </a:r>
            <a:r>
              <a:rPr lang="en-US" sz="3467">
                <a:solidFill>
                  <a:srgbClr val="006A71"/>
                </a:solidFill>
              </a:rPr>
              <a:t> dose compliance</a:t>
            </a:r>
          </a:p>
        </p:txBody>
      </p:sp>
      <p:sp>
        <p:nvSpPr>
          <p:cNvPr id="5" name="TextBox 4">
            <a:extLst>
              <a:ext uri="{FF2B5EF4-FFF2-40B4-BE49-F238E27FC236}">
                <a16:creationId xmlns:a16="http://schemas.microsoft.com/office/drawing/2014/main" id="{56001747-40BA-4505-AF11-BBEA153863A8}"/>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8</a:t>
            </a:fld>
            <a:endParaRPr lang="en-US">
              <a:solidFill>
                <a:srgbClr val="3B495B">
                  <a:lumMod val="50000"/>
                </a:srgbClr>
              </a:solidFill>
              <a:latin typeface="Calibri" panose="020F0502020204030204" pitchFamily="34" charset="0"/>
            </a:endParaRPr>
          </a:p>
        </p:txBody>
      </p:sp>
      <p:sp>
        <p:nvSpPr>
          <p:cNvPr id="8" name="TextBox 7">
            <a:extLst>
              <a:ext uri="{FF2B5EF4-FFF2-40B4-BE49-F238E27FC236}">
                <a16:creationId xmlns:a16="http://schemas.microsoft.com/office/drawing/2014/main" id="{1A956DD7-8A05-48FE-ADEC-795F17A6DAED}"/>
              </a:ext>
            </a:extLst>
          </p:cNvPr>
          <p:cNvSpPr txBox="1"/>
          <p:nvPr/>
        </p:nvSpPr>
        <p:spPr>
          <a:xfrm>
            <a:off x="609600" y="6214348"/>
            <a:ext cx="10386951" cy="369332"/>
          </a:xfrm>
          <a:prstGeom prst="rect">
            <a:avLst/>
          </a:prstGeom>
          <a:noFill/>
        </p:spPr>
        <p:txBody>
          <a:bodyPr wrap="square">
            <a:spAutoFit/>
          </a:bodyPr>
          <a:lstStyle/>
          <a:p>
            <a:r>
              <a:rPr lang="en-US"/>
              <a:t>https://www.cdc.gov/vaccines/covid-19/reporting/vaxtext/index.html</a:t>
            </a:r>
          </a:p>
        </p:txBody>
      </p:sp>
    </p:spTree>
    <p:extLst>
      <p:ext uri="{BB962C8B-B14F-4D97-AF65-F5344CB8AC3E}">
        <p14:creationId xmlns:p14="http://schemas.microsoft.com/office/powerpoint/2010/main" val="36696411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3869-E6A9-4EE1-AB19-9428ECBB67A2}"/>
              </a:ext>
            </a:extLst>
          </p:cNvPr>
          <p:cNvSpPr>
            <a:spLocks noGrp="1"/>
          </p:cNvSpPr>
          <p:nvPr>
            <p:ph sz="quarter" idx="14"/>
          </p:nvPr>
        </p:nvSpPr>
        <p:spPr>
          <a:xfrm>
            <a:off x="609599" y="1088021"/>
            <a:ext cx="11231301" cy="5087354"/>
          </a:xfrm>
        </p:spPr>
        <p:txBody>
          <a:bodyPr/>
          <a:lstStyle/>
          <a:p>
            <a:r>
              <a:rPr lang="en-US">
                <a:solidFill>
                  <a:srgbClr val="000000"/>
                </a:solidFill>
              </a:rPr>
              <a:t>Vaccination should be offered to persons regardless of history of prior symptomatic or asymptomatic SARS-CoV-2 infection</a:t>
            </a:r>
          </a:p>
          <a:p>
            <a:pPr marL="0" indent="0">
              <a:buNone/>
            </a:pPr>
            <a:endParaRPr lang="en-US">
              <a:solidFill>
                <a:srgbClr val="000000"/>
              </a:solidFill>
            </a:endParaRPr>
          </a:p>
          <a:p>
            <a:r>
              <a:rPr lang="en-US">
                <a:solidFill>
                  <a:srgbClr val="000000"/>
                </a:solidFill>
              </a:rPr>
              <a:t>Vaccination should be deferred until recovery from acute illness (if person had symptoms) </a:t>
            </a:r>
            <a:r>
              <a:rPr lang="en-US" i="1">
                <a:solidFill>
                  <a:srgbClr val="000000"/>
                </a:solidFill>
              </a:rPr>
              <a:t>and</a:t>
            </a:r>
            <a:r>
              <a:rPr lang="en-US">
                <a:solidFill>
                  <a:srgbClr val="000000"/>
                </a:solidFill>
              </a:rPr>
              <a:t> </a:t>
            </a:r>
            <a:r>
              <a:rPr lang="en-US" u="sng">
                <a:hlinkClick r:id="rId3"/>
              </a:rPr>
              <a:t>criteria</a:t>
            </a:r>
            <a:r>
              <a:rPr lang="en-US"/>
              <a:t> </a:t>
            </a:r>
            <a:r>
              <a:rPr lang="en-US">
                <a:solidFill>
                  <a:srgbClr val="000000"/>
                </a:solidFill>
              </a:rPr>
              <a:t>have been met to discontinue isolation</a:t>
            </a:r>
          </a:p>
          <a:p>
            <a:pPr marL="0" indent="0">
              <a:buNone/>
            </a:pPr>
            <a:endParaRPr lang="en-US">
              <a:solidFill>
                <a:srgbClr val="000000"/>
              </a:solidFill>
            </a:endParaRPr>
          </a:p>
          <a:p>
            <a:r>
              <a:rPr lang="en-US">
                <a:solidFill>
                  <a:srgbClr val="000000"/>
                </a:solidFill>
              </a:rPr>
              <a:t>Viral or serologic testing for acute or prior infection, respectively, is not recommended for the purpose of vaccine decision-making</a:t>
            </a:r>
          </a:p>
          <a:p>
            <a:endParaRPr lang="en-US" sz="2800"/>
          </a:p>
          <a:p>
            <a:pPr lvl="1"/>
            <a:endParaRPr lang="en-US"/>
          </a:p>
          <a:p>
            <a:pPr marL="0" indent="0">
              <a:buNone/>
            </a:pPr>
            <a:endParaRPr lang="en-US"/>
          </a:p>
          <a:p>
            <a:endParaRPr lang="en-US" sz="2200"/>
          </a:p>
          <a:p>
            <a:endParaRPr lang="en-US" sz="2200"/>
          </a:p>
          <a:p>
            <a:pPr lvl="1"/>
            <a:endParaRPr lang="en-US"/>
          </a:p>
          <a:p>
            <a:pPr lvl="1"/>
            <a:endParaRPr lang="en-US"/>
          </a:p>
          <a:p>
            <a:endParaRPr lang="en-US"/>
          </a:p>
          <a:p>
            <a:endParaRPr lang="en-US"/>
          </a:p>
          <a:p>
            <a:endParaRPr lang="en-US"/>
          </a:p>
          <a:p>
            <a:endParaRPr lang="en-US"/>
          </a:p>
          <a:p>
            <a:pPr lvl="1"/>
            <a:endParaRPr lang="en-US" sz="2200"/>
          </a:p>
          <a:p>
            <a:pPr marL="243834" lvl="1" indent="0">
              <a:buNone/>
            </a:pPr>
            <a:endParaRPr lang="en-US" sz="2200"/>
          </a:p>
          <a:p>
            <a:endParaRPr lang="en-US"/>
          </a:p>
          <a:p>
            <a:endParaRPr lang="en-US"/>
          </a:p>
          <a:p>
            <a:endParaRPr lang="en-US"/>
          </a:p>
        </p:txBody>
      </p:sp>
      <p:sp>
        <p:nvSpPr>
          <p:cNvPr id="3" name="Title 2">
            <a:extLst>
              <a:ext uri="{FF2B5EF4-FFF2-40B4-BE49-F238E27FC236}">
                <a16:creationId xmlns:a16="http://schemas.microsoft.com/office/drawing/2014/main" id="{E5E9E71D-D771-402E-972D-83DF8BA68328}"/>
              </a:ext>
            </a:extLst>
          </p:cNvPr>
          <p:cNvSpPr>
            <a:spLocks noGrp="1"/>
          </p:cNvSpPr>
          <p:nvPr>
            <p:ph type="title"/>
          </p:nvPr>
        </p:nvSpPr>
        <p:spPr>
          <a:xfrm>
            <a:off x="609600" y="274320"/>
            <a:ext cx="11582400" cy="813700"/>
          </a:xfrm>
        </p:spPr>
        <p:txBody>
          <a:bodyPr>
            <a:noAutofit/>
          </a:bodyPr>
          <a:lstStyle/>
          <a:p>
            <a:r>
              <a:rPr lang="en-US" sz="3400">
                <a:solidFill>
                  <a:srgbClr val="006A71"/>
                </a:solidFill>
              </a:rPr>
              <a:t>Persons with a history of SARS-CoV-2 infection</a:t>
            </a:r>
          </a:p>
        </p:txBody>
      </p:sp>
      <p:sp>
        <p:nvSpPr>
          <p:cNvPr id="4" name="Rectangle 3">
            <a:extLst>
              <a:ext uri="{FF2B5EF4-FFF2-40B4-BE49-F238E27FC236}">
                <a16:creationId xmlns:a16="http://schemas.microsoft.com/office/drawing/2014/main" id="{937E947F-6BC8-465F-AEEE-3D77944EC877}"/>
              </a:ext>
            </a:extLst>
          </p:cNvPr>
          <p:cNvSpPr>
            <a:spLocks noChangeArrowheads="1"/>
          </p:cNvSpPr>
          <p:nvPr/>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5" name="Rectangle 4">
            <a:extLst>
              <a:ext uri="{FF2B5EF4-FFF2-40B4-BE49-F238E27FC236}">
                <a16:creationId xmlns:a16="http://schemas.microsoft.com/office/drawing/2014/main" id="{3216952B-9D60-4393-A2B9-95329BA8D991}"/>
              </a:ext>
            </a:extLst>
          </p:cNvPr>
          <p:cNvSpPr>
            <a:spLocks noChangeArrowheads="1"/>
          </p:cNvSpPr>
          <p:nvPr/>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6" name="Rectangle 5">
            <a:extLst>
              <a:ext uri="{FF2B5EF4-FFF2-40B4-BE49-F238E27FC236}">
                <a16:creationId xmlns:a16="http://schemas.microsoft.com/office/drawing/2014/main" id="{E6F1AFBD-39B7-4D4E-A222-39B32FA09406}"/>
              </a:ext>
            </a:extLst>
          </p:cNvPr>
          <p:cNvSpPr>
            <a:spLocks noChangeArrowheads="1"/>
          </p:cNvSpPr>
          <p:nvPr/>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7" name="Rectangle 6">
            <a:extLst>
              <a:ext uri="{FF2B5EF4-FFF2-40B4-BE49-F238E27FC236}">
                <a16:creationId xmlns:a16="http://schemas.microsoft.com/office/drawing/2014/main" id="{745A437B-8AAE-42FF-9DA7-4A265475E744}"/>
              </a:ext>
            </a:extLst>
          </p:cNvPr>
          <p:cNvSpPr>
            <a:spLocks noChangeArrowheads="1"/>
          </p:cNvSpPr>
          <p:nvPr/>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8" name="Rectangle 20">
            <a:extLst>
              <a:ext uri="{FF2B5EF4-FFF2-40B4-BE49-F238E27FC236}">
                <a16:creationId xmlns:a16="http://schemas.microsoft.com/office/drawing/2014/main" id="{B76DAA6A-C956-42EB-940B-53F85E941BA7}"/>
              </a:ext>
            </a:extLst>
          </p:cNvPr>
          <p:cNvSpPr>
            <a:spLocks noChangeArrowheads="1"/>
          </p:cNvSpPr>
          <p:nvPr/>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a:extLst>
              <a:ext uri="{FF2B5EF4-FFF2-40B4-BE49-F238E27FC236}">
                <a16:creationId xmlns:a16="http://schemas.microsoft.com/office/drawing/2014/main" id="{CBA2E926-341F-4EBF-9309-34428E9E6128}"/>
              </a:ext>
            </a:extLst>
          </p:cNvPr>
          <p:cNvSpPr>
            <a:spLocks noChangeArrowheads="1"/>
          </p:cNvSpPr>
          <p:nvPr/>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TextBox 10">
            <a:extLst>
              <a:ext uri="{FF2B5EF4-FFF2-40B4-BE49-F238E27FC236}">
                <a16:creationId xmlns:a16="http://schemas.microsoft.com/office/drawing/2014/main" id="{3A85CBB3-4B2C-467B-AAF3-8DA85E210319}"/>
              </a:ext>
            </a:extLst>
          </p:cNvPr>
          <p:cNvSpPr txBox="1"/>
          <p:nvPr/>
        </p:nvSpPr>
        <p:spPr>
          <a:xfrm>
            <a:off x="11628581" y="6332600"/>
            <a:ext cx="563420" cy="369332"/>
          </a:xfrm>
          <a:prstGeom prst="rect">
            <a:avLst/>
          </a:prstGeom>
          <a:noFill/>
        </p:spPr>
        <p:txBody>
          <a:bodyPr wrap="square" rtlCol="0">
            <a:spAutoFit/>
          </a:bodyPr>
          <a:lstStyle/>
          <a:p>
            <a:pPr defTabSz="914377">
              <a:defRPr/>
            </a:pPr>
            <a:fld id="{975D4E17-D53A-4ABE-BB32-3BD7513C77F8}" type="slidenum">
              <a:rPr lang="en-US">
                <a:solidFill>
                  <a:srgbClr val="3B495B">
                    <a:lumMod val="50000"/>
                  </a:srgbClr>
                </a:solidFill>
                <a:latin typeface="Calibri" panose="020F0502020204030204" pitchFamily="34" charset="0"/>
              </a:rPr>
              <a:pPr defTabSz="914377">
                <a:defRPr/>
              </a:pPr>
              <a:t>9</a:t>
            </a:fld>
            <a:endParaRPr lang="en-US">
              <a:solidFill>
                <a:srgbClr val="3B495B">
                  <a:lumMod val="50000"/>
                </a:srgbClr>
              </a:solidFill>
              <a:latin typeface="Calibri" panose="020F0502020204030204" pitchFamily="34" charset="0"/>
            </a:endParaRPr>
          </a:p>
        </p:txBody>
      </p:sp>
    </p:spTree>
    <p:extLst>
      <p:ext uri="{BB962C8B-B14F-4D97-AF65-F5344CB8AC3E}">
        <p14:creationId xmlns:p14="http://schemas.microsoft.com/office/powerpoint/2010/main" val="420565066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10.xml><?xml version="1.0" encoding="utf-8"?>
<a:theme xmlns:a="http://schemas.openxmlformats.org/drawingml/2006/main" name="3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11.xml><?xml version="1.0" encoding="utf-8"?>
<a:theme xmlns:a="http://schemas.openxmlformats.org/drawingml/2006/main" name="6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2.xml><?xml version="1.0" encoding="utf-8"?>
<a:theme xmlns:a="http://schemas.openxmlformats.org/drawingml/2006/main" name="3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3.xml><?xml version="1.0" encoding="utf-8"?>
<a:theme xmlns:a="http://schemas.openxmlformats.org/drawingml/2006/main" name="3_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4.xml><?xml version="1.0" encoding="utf-8"?>
<a:theme xmlns:a="http://schemas.openxmlformats.org/drawingml/2006/main" name="20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5.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6.xml><?xml version="1.0" encoding="utf-8"?>
<a:theme xmlns:a="http://schemas.openxmlformats.org/drawingml/2006/main" name="8_NCIRD-2016-9b">
  <a:themeElements>
    <a:clrScheme name="colors-ncird-2016-9c">
      <a:dk1>
        <a:srgbClr val="0B40A5"/>
      </a:dk1>
      <a:lt1>
        <a:srgbClr val="FFFFFF"/>
      </a:lt1>
      <a:dk2>
        <a:srgbClr val="3B495B"/>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17.xml><?xml version="1.0" encoding="utf-8"?>
<a:theme xmlns:a="http://schemas.openxmlformats.org/drawingml/2006/main" name="22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8.xml><?xml version="1.0" encoding="utf-8"?>
<a:theme xmlns:a="http://schemas.openxmlformats.org/drawingml/2006/main" name="5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9.xml><?xml version="1.0" encoding="utf-8"?>
<a:theme xmlns:a="http://schemas.openxmlformats.org/drawingml/2006/main" name="7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0.xml><?xml version="1.0" encoding="utf-8"?>
<a:theme xmlns:a="http://schemas.openxmlformats.org/drawingml/2006/main" name="Office Theme">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1_NCIRD-2016-9b">
  <a:themeElements>
    <a:clrScheme name="colors-ncird-2016-9c">
      <a:dk1>
        <a:srgbClr val="0B40A5"/>
      </a:dk1>
      <a:lt1>
        <a:srgbClr val="FFFFFF"/>
      </a:lt1>
      <a:dk2>
        <a:srgbClr val="3B495B"/>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6.xml><?xml version="1.0" encoding="utf-8"?>
<a:theme xmlns:a="http://schemas.openxmlformats.org/drawingml/2006/main" name="2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7.xml><?xml version="1.0" encoding="utf-8"?>
<a:theme xmlns:a="http://schemas.openxmlformats.org/drawingml/2006/main" name="1_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2_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2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148891E7B90D45A6CA2E01203F2295" ma:contentTypeVersion="13" ma:contentTypeDescription="Create a new document." ma:contentTypeScope="" ma:versionID="f97cf331d4eda6dbf3f75f3d56881bd8">
  <xsd:schema xmlns:xsd="http://www.w3.org/2001/XMLSchema" xmlns:xs="http://www.w3.org/2001/XMLSchema" xmlns:p="http://schemas.microsoft.com/office/2006/metadata/properties" xmlns:ns1="http://schemas.microsoft.com/sharepoint/v3" xmlns:ns3="af68c486-4bca-4ffa-9149-95e4479ab26f" xmlns:ns4="cfea98c8-b831-451c-9715-a60f69f25121" targetNamespace="http://schemas.microsoft.com/office/2006/metadata/properties" ma:root="true" ma:fieldsID="202130562c8880e90975834105aed8e7" ns1:_="" ns3:_="" ns4:_="">
    <xsd:import namespace="http://schemas.microsoft.com/sharepoint/v3"/>
    <xsd:import namespace="af68c486-4bca-4ffa-9149-95e4479ab26f"/>
    <xsd:import namespace="cfea98c8-b831-451c-9715-a60f69f25121"/>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68c486-4bca-4ffa-9149-95e4479ab2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ea98c8-b831-451c-9715-a60f69f251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56C2E6-00CC-4AE6-97DB-4B959FB84BA0}">
  <ds:schemaRefs>
    <ds:schemaRef ds:uri="af68c486-4bca-4ffa-9149-95e4479ab26f"/>
    <ds:schemaRef ds:uri="cfea98c8-b831-451c-9715-a60f69f251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8B91150-3F69-4E5B-95CE-391BDBE5635F}">
  <ds:schemaRefs>
    <ds:schemaRef ds:uri="http://schemas.microsoft.com/sharepoint/v3"/>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cfea98c8-b831-451c-9715-a60f69f25121"/>
    <ds:schemaRef ds:uri="af68c486-4bca-4ffa-9149-95e4479ab26f"/>
    <ds:schemaRef ds:uri="http://www.w3.org/XML/1998/namespace"/>
    <ds:schemaRef ds:uri="http://purl.org/dc/dcmitype/"/>
  </ds:schemaRefs>
</ds:datastoreItem>
</file>

<file path=customXml/itemProps3.xml><?xml version="1.0" encoding="utf-8"?>
<ds:datastoreItem xmlns:ds="http://schemas.openxmlformats.org/officeDocument/2006/customXml" ds:itemID="{F989D7AD-812E-4DCA-B246-E556234E47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156</TotalTime>
  <Words>2196</Words>
  <Application>Microsoft Office PowerPoint</Application>
  <PresentationFormat>Widescreen</PresentationFormat>
  <Paragraphs>489</Paragraphs>
  <Slides>29</Slides>
  <Notes>28</Notes>
  <HiddenSlides>0</HiddenSlides>
  <MMClips>0</MMClips>
  <ScaleCrop>false</ScaleCrop>
  <HeadingPairs>
    <vt:vector size="8" baseType="variant">
      <vt:variant>
        <vt:lpstr>Fonts Used</vt:lpstr>
      </vt:variant>
      <vt:variant>
        <vt:i4>10</vt:i4>
      </vt:variant>
      <vt:variant>
        <vt:lpstr>Theme</vt:lpstr>
      </vt:variant>
      <vt:variant>
        <vt:i4>19</vt:i4>
      </vt:variant>
      <vt:variant>
        <vt:lpstr>Embedded OLE Servers</vt:lpstr>
      </vt:variant>
      <vt:variant>
        <vt:i4>1</vt:i4>
      </vt:variant>
      <vt:variant>
        <vt:lpstr>Slide Titles</vt:lpstr>
      </vt:variant>
      <vt:variant>
        <vt:i4>29</vt:i4>
      </vt:variant>
    </vt:vector>
  </HeadingPairs>
  <TitlesOfParts>
    <vt:vector size="59" baseType="lpstr">
      <vt:lpstr>Myriad Web Pro</vt:lpstr>
      <vt:lpstr>Garamond</vt:lpstr>
      <vt:lpstr>Arial</vt:lpstr>
      <vt:lpstr>Franklin Gothic Book</vt:lpstr>
      <vt:lpstr>Calibri</vt:lpstr>
      <vt:lpstr>Century Gothic</vt:lpstr>
      <vt:lpstr>Wingdings</vt:lpstr>
      <vt:lpstr>Wingdings 2</vt:lpstr>
      <vt:lpstr>Times New Roman</vt:lpstr>
      <vt:lpstr>Courier New</vt:lpstr>
      <vt:lpstr>NCIRD-2016-9b</vt:lpstr>
      <vt:lpstr>Master</vt:lpstr>
      <vt:lpstr>NCEH_ATSDR_combined</vt:lpstr>
      <vt:lpstr>Technic</vt:lpstr>
      <vt:lpstr>1_NCIRD-2016-9b</vt:lpstr>
      <vt:lpstr>2_NCIRD-2016-9b</vt:lpstr>
      <vt:lpstr>1_NCEH_ATSDR_combined</vt:lpstr>
      <vt:lpstr>2_NCEH_ATSDR_combined</vt:lpstr>
      <vt:lpstr>2_Master</vt:lpstr>
      <vt:lpstr>3_NCIRD-2016-9b</vt:lpstr>
      <vt:lpstr>6_Master</vt:lpstr>
      <vt:lpstr>3_Master</vt:lpstr>
      <vt:lpstr>3_NCEH_ATSDR_combined</vt:lpstr>
      <vt:lpstr>20_Master</vt:lpstr>
      <vt:lpstr>1_Master</vt:lpstr>
      <vt:lpstr>8_NCIRD-2016-9b</vt:lpstr>
      <vt:lpstr>22_Master</vt:lpstr>
      <vt:lpstr>5_Master</vt:lpstr>
      <vt:lpstr>7_Master</vt:lpstr>
      <vt:lpstr>think-cell Slide</vt:lpstr>
      <vt:lpstr>PowerPoint Presentation</vt:lpstr>
      <vt:lpstr>Can’t Hear the Program?</vt:lpstr>
      <vt:lpstr>Questions During the Program</vt:lpstr>
      <vt:lpstr>Webinar Disclosure</vt:lpstr>
      <vt:lpstr>About our Presenter</vt:lpstr>
      <vt:lpstr>PowerPoint Presentation</vt:lpstr>
      <vt:lpstr>Dosing and administration</vt:lpstr>
      <vt:lpstr>Strategies to improve 2nd dose compliance</vt:lpstr>
      <vt:lpstr>Persons with a history of SARS-CoV-2 infection</vt:lpstr>
      <vt:lpstr>Persons with underlying medical conditions</vt:lpstr>
      <vt:lpstr>Immunocompromised persons</vt:lpstr>
      <vt:lpstr>Pregnant women</vt:lpstr>
      <vt:lpstr>Pregnant women</vt:lpstr>
      <vt:lpstr>Post-Vaccination Symptoms</vt:lpstr>
      <vt:lpstr>Contraindications to mRNA COVID-19 vaccination</vt:lpstr>
      <vt:lpstr>Precautions to mRNA COVID-19 vaccines</vt:lpstr>
      <vt:lpstr>Observation period following vaccination</vt:lpstr>
      <vt:lpstr>Summary: Triage of persons presenting for mRNA COVID-19 vaccination</vt:lpstr>
      <vt:lpstr>Additional tools to identify persons with contraindications and precautions to vaccination</vt:lpstr>
      <vt:lpstr>Interim considerations:  Preparing for the potential management of anaphylaxis at COVID-19 vaccination sites</vt:lpstr>
      <vt:lpstr>Recommended medications and supplies for the management of anaphylaxis at COVID-19 vaccination sites</vt:lpstr>
      <vt:lpstr>Key messages </vt:lpstr>
      <vt:lpstr>PowerPoint Presentation</vt:lpstr>
      <vt:lpstr>Public health recommendations for vaccinated persons</vt:lpstr>
      <vt:lpstr>Quarantine recommendations for vaccinated persons who are not inpatients or residents in health care settings</vt:lpstr>
      <vt:lpstr>PowerPoint Presentation</vt:lpstr>
      <vt:lpstr>CDC Resources</vt:lpstr>
      <vt:lpstr>COVID-19 vaccine communication resources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Brianne Page</cp:lastModifiedBy>
  <cp:revision>8</cp:revision>
  <cp:lastPrinted>2017-06-19T19:43:37Z</cp:lastPrinted>
  <dcterms:created xsi:type="dcterms:W3CDTF">2011-03-17T17:43:16Z</dcterms:created>
  <dcterms:modified xsi:type="dcterms:W3CDTF">2021-02-17T18:32:31Z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0x01010033148891E7B90D45A6CA2E01203F2295</vt:lpwstr>
  </property>
  <property fmtid="{D5CDD505-2E9C-101B-9397-08002B2CF9AE}" pid="4" name="_dlc_DocIdItemGuid">
    <vt:lpwstr>bdab446f-01cf-4853-b8f9-9c6aebe517bb</vt:lpwstr>
  </property>
  <property fmtid="{D5CDD505-2E9C-101B-9397-08002B2CF9AE}" pid="5" name="MSIP_Label_7b94a7b8-f06c-4dfe-bdcc-9b548fd58c31_Enabled">
    <vt:lpwstr>true</vt:lpwstr>
  </property>
  <property fmtid="{D5CDD505-2E9C-101B-9397-08002B2CF9AE}" pid="6" name="MSIP_Label_7b94a7b8-f06c-4dfe-bdcc-9b548fd58c31_SetDate">
    <vt:lpwstr>2020-12-12T00:13:33Z</vt:lpwstr>
  </property>
  <property fmtid="{D5CDD505-2E9C-101B-9397-08002B2CF9AE}" pid="7" name="MSIP_Label_7b94a7b8-f06c-4dfe-bdcc-9b548fd58c31_Method">
    <vt:lpwstr>Privileged</vt:lpwstr>
  </property>
  <property fmtid="{D5CDD505-2E9C-101B-9397-08002B2CF9AE}" pid="8" name="MSIP_Label_7b94a7b8-f06c-4dfe-bdcc-9b548fd58c31_Name">
    <vt:lpwstr>7b94a7b8-f06c-4dfe-bdcc-9b548fd58c31</vt:lpwstr>
  </property>
  <property fmtid="{D5CDD505-2E9C-101B-9397-08002B2CF9AE}" pid="9" name="MSIP_Label_7b94a7b8-f06c-4dfe-bdcc-9b548fd58c31_SiteId">
    <vt:lpwstr>9ce70869-60db-44fd-abe8-d2767077fc8f</vt:lpwstr>
  </property>
  <property fmtid="{D5CDD505-2E9C-101B-9397-08002B2CF9AE}" pid="10" name="MSIP_Label_7b94a7b8-f06c-4dfe-bdcc-9b548fd58c31_ActionId">
    <vt:lpwstr>c2997fb6-092c-4219-8422-b3c8d85ba35b</vt:lpwstr>
  </property>
  <property fmtid="{D5CDD505-2E9C-101B-9397-08002B2CF9AE}" pid="11" name="MSIP_Label_7b94a7b8-f06c-4dfe-bdcc-9b548fd58c31_ContentBits">
    <vt:lpwstr>0</vt:lpwstr>
  </property>
</Properties>
</file>