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0"/>
  </p:notesMasterIdLst>
  <p:handoutMasterIdLst>
    <p:handoutMasterId r:id="rId51"/>
  </p:handoutMasterIdLst>
  <p:sldIdLst>
    <p:sldId id="398" r:id="rId3"/>
    <p:sldId id="395" r:id="rId4"/>
    <p:sldId id="396" r:id="rId5"/>
    <p:sldId id="397" r:id="rId6"/>
    <p:sldId id="393" r:id="rId7"/>
    <p:sldId id="312" r:id="rId8"/>
    <p:sldId id="300" r:id="rId9"/>
    <p:sldId id="313" r:id="rId10"/>
    <p:sldId id="366" r:id="rId11"/>
    <p:sldId id="367" r:id="rId12"/>
    <p:sldId id="368" r:id="rId13"/>
    <p:sldId id="369" r:id="rId14"/>
    <p:sldId id="370" r:id="rId15"/>
    <p:sldId id="363" r:id="rId16"/>
    <p:sldId id="345" r:id="rId17"/>
    <p:sldId id="371" r:id="rId18"/>
    <p:sldId id="372" r:id="rId19"/>
    <p:sldId id="346" r:id="rId20"/>
    <p:sldId id="399" r:id="rId21"/>
    <p:sldId id="401" r:id="rId22"/>
    <p:sldId id="402" r:id="rId23"/>
    <p:sldId id="400" r:id="rId24"/>
    <p:sldId id="322" r:id="rId25"/>
    <p:sldId id="373" r:id="rId26"/>
    <p:sldId id="374" r:id="rId27"/>
    <p:sldId id="375" r:id="rId28"/>
    <p:sldId id="317" r:id="rId29"/>
    <p:sldId id="376" r:id="rId30"/>
    <p:sldId id="378" r:id="rId31"/>
    <p:sldId id="377" r:id="rId32"/>
    <p:sldId id="379" r:id="rId33"/>
    <p:sldId id="380" r:id="rId34"/>
    <p:sldId id="381" r:id="rId35"/>
    <p:sldId id="382" r:id="rId36"/>
    <p:sldId id="383" r:id="rId37"/>
    <p:sldId id="386" r:id="rId38"/>
    <p:sldId id="384" r:id="rId39"/>
    <p:sldId id="385" r:id="rId40"/>
    <p:sldId id="387" r:id="rId41"/>
    <p:sldId id="388" r:id="rId42"/>
    <p:sldId id="389" r:id="rId43"/>
    <p:sldId id="358" r:id="rId44"/>
    <p:sldId id="390" r:id="rId45"/>
    <p:sldId id="391" r:id="rId46"/>
    <p:sldId id="392" r:id="rId47"/>
    <p:sldId id="319" r:id="rId48"/>
    <p:sldId id="320" r:id="rId4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FF0000"/>
    <a:srgbClr val="F5DB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4" autoAdjust="0"/>
    <p:restoredTop sz="80345" autoAdjust="0"/>
  </p:normalViewPr>
  <p:slideViewPr>
    <p:cSldViewPr>
      <p:cViewPr varScale="1">
        <p:scale>
          <a:sx n="69" d="100"/>
          <a:sy n="69" d="100"/>
        </p:scale>
        <p:origin x="103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53" tIns="46577" rIns="93153" bIns="46577"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222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53" tIns="46577" rIns="93153" bIns="46577"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5222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53" tIns="46577" rIns="93153" bIns="46577"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222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53" tIns="46577" rIns="93153" bIns="46577" numCol="1" anchor="b" anchorCtr="0" compatLnSpc="1">
            <a:prstTxWarp prst="textNoShape">
              <a:avLst/>
            </a:prstTxWarp>
          </a:bodyPr>
          <a:lstStyle>
            <a:lvl1pPr algn="r" eaLnBrk="1" hangingPunct="1">
              <a:defRPr sz="1200"/>
            </a:lvl1pPr>
          </a:lstStyle>
          <a:p>
            <a:fld id="{342B2E6D-3D68-451D-8423-16302C767CB6}"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53" tIns="46577" rIns="93153" bIns="46577"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53" tIns="46577" rIns="93153" bIns="46577" rtlCol="0"/>
          <a:lstStyle>
            <a:lvl1pPr algn="r" eaLnBrk="1" hangingPunct="1">
              <a:defRPr sz="1200">
                <a:latin typeface="Arial" charset="0"/>
              </a:defRPr>
            </a:lvl1pPr>
          </a:lstStyle>
          <a:p>
            <a:pPr>
              <a:defRPr/>
            </a:pPr>
            <a:fld id="{CF349AEC-038A-4BF9-B979-42E98FDECCF7}" type="datetimeFigureOut">
              <a:rPr lang="en-US"/>
              <a:pPr>
                <a:defRPr/>
              </a:pPr>
              <a:t>12/1/2020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53" tIns="46577" rIns="93153" bIns="46577" rtlCol="0" anchor="ctr"/>
          <a:lstStyle/>
          <a:p>
            <a:pPr lvl="0"/>
            <a:endParaRPr lang="en-US" noProof="0"/>
          </a:p>
        </p:txBody>
      </p:sp>
      <p:sp>
        <p:nvSpPr>
          <p:cNvPr id="5" name="Notes Placeholder 4"/>
          <p:cNvSpPr>
            <a:spLocks noGrp="1"/>
          </p:cNvSpPr>
          <p:nvPr>
            <p:ph type="body" sz="quarter" idx="3"/>
          </p:nvPr>
        </p:nvSpPr>
        <p:spPr>
          <a:xfrm>
            <a:off x="700088" y="4414838"/>
            <a:ext cx="5610225" cy="4184650"/>
          </a:xfrm>
          <a:prstGeom prst="rect">
            <a:avLst/>
          </a:prstGeom>
        </p:spPr>
        <p:txBody>
          <a:bodyPr vert="horz" lIns="93153" tIns="46577" rIns="93153" bIns="4657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53" tIns="46577" rIns="93153" bIns="46577"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53" tIns="46577" rIns="93153" bIns="46577" numCol="1" anchor="b" anchorCtr="0" compatLnSpc="1">
            <a:prstTxWarp prst="textNoShape">
              <a:avLst/>
            </a:prstTxWarp>
          </a:bodyPr>
          <a:lstStyle>
            <a:lvl1pPr algn="r" eaLnBrk="1" hangingPunct="1">
              <a:defRPr sz="1200"/>
            </a:lvl1pPr>
          </a:lstStyle>
          <a:p>
            <a:fld id="{7245C7D0-4CEE-4992-BA54-6D33FD8A8C8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78527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3028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3422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430091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440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557260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1688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7573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8901103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9681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8710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13287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055969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66124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679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07553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1549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46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65743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819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3828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5460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10"/>
          <p:cNvSpPr>
            <a:spLocks noChangeShapeType="1"/>
          </p:cNvSpPr>
          <p:nvPr userDrawn="1"/>
        </p:nvSpPr>
        <p:spPr bwMode="auto">
          <a:xfrm>
            <a:off x="4038600" y="6248400"/>
            <a:ext cx="4495800" cy="0"/>
          </a:xfrm>
          <a:prstGeom prst="line">
            <a:avLst/>
          </a:prstGeom>
          <a:noFill/>
          <a:ln w="38100">
            <a:solidFill>
              <a:srgbClr val="99CC00"/>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sp>
        <p:nvSpPr>
          <p:cNvPr id="1028" name="Line 8"/>
          <p:cNvSpPr>
            <a:spLocks noChangeShapeType="1"/>
          </p:cNvSpPr>
          <p:nvPr userDrawn="1"/>
        </p:nvSpPr>
        <p:spPr bwMode="auto">
          <a:xfrm>
            <a:off x="533400" y="609600"/>
            <a:ext cx="4495800" cy="0"/>
          </a:xfrm>
          <a:prstGeom prst="line">
            <a:avLst/>
          </a:prstGeom>
          <a:noFill/>
          <a:ln w="38100">
            <a:solidFill>
              <a:srgbClr val="99CC00"/>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pic>
        <p:nvPicPr>
          <p:cNvPr id="6" name="Picture 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52400" y="262577"/>
            <a:ext cx="1066800" cy="880423"/>
          </a:xfrm>
          <a:prstGeom prst="rect">
            <a:avLst/>
          </a:prstGeom>
        </p:spPr>
      </p:pic>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001000" y="5808188"/>
            <a:ext cx="1066800" cy="88042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Line 10"/>
          <p:cNvSpPr>
            <a:spLocks noChangeShapeType="1"/>
          </p:cNvSpPr>
          <p:nvPr userDrawn="1"/>
        </p:nvSpPr>
        <p:spPr bwMode="auto">
          <a:xfrm>
            <a:off x="3962400" y="6172200"/>
            <a:ext cx="4495800" cy="0"/>
          </a:xfrm>
          <a:prstGeom prst="line">
            <a:avLst/>
          </a:prstGeom>
          <a:noFill/>
          <a:ln w="38100">
            <a:solidFill>
              <a:srgbClr val="B5BE1C"/>
            </a:solidFill>
            <a:round/>
            <a:headEnd type="oval" w="med" len="med"/>
            <a:tailEnd type="oval" w="med" len="med"/>
          </a:ln>
          <a:effectLst/>
        </p:spPr>
        <p:txBody>
          <a:bodyPr/>
          <a:lstStyle/>
          <a:p>
            <a:pPr>
              <a:defRPr/>
            </a:pPr>
            <a:endParaRPr lang="en-US" dirty="0">
              <a:latin typeface="Arial" charset="0"/>
            </a:endParaRPr>
          </a:p>
        </p:txBody>
      </p:sp>
      <p:sp>
        <p:nvSpPr>
          <p:cNvPr id="1032" name="Line 8"/>
          <p:cNvSpPr>
            <a:spLocks noChangeShapeType="1"/>
          </p:cNvSpPr>
          <p:nvPr userDrawn="1"/>
        </p:nvSpPr>
        <p:spPr bwMode="auto">
          <a:xfrm>
            <a:off x="685800" y="609600"/>
            <a:ext cx="4495800" cy="0"/>
          </a:xfrm>
          <a:prstGeom prst="line">
            <a:avLst/>
          </a:prstGeom>
          <a:noFill/>
          <a:ln w="38100">
            <a:solidFill>
              <a:srgbClr val="B5BE1C"/>
            </a:solidFill>
            <a:round/>
            <a:headEnd type="oval" w="med" len="med"/>
            <a:tailEnd type="oval" w="med" len="med"/>
          </a:ln>
          <a:effectLst/>
        </p:spPr>
        <p:txBody>
          <a:bodyPr/>
          <a:lstStyle/>
          <a:p>
            <a:pPr>
              <a:defRPr/>
            </a:pPr>
            <a:endParaRPr lang="en-US" dirty="0">
              <a:latin typeface="Arial" charset="0"/>
            </a:endParaRPr>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52400" y="262577"/>
            <a:ext cx="1066800" cy="880423"/>
          </a:xfrm>
          <a:prstGeom prst="rect">
            <a:avLst/>
          </a:prstGeom>
        </p:spPr>
      </p:pic>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24800" y="5867400"/>
            <a:ext cx="1066800" cy="880423"/>
          </a:xfrm>
          <a:prstGeom prst="rect">
            <a:avLst/>
          </a:prstGeom>
        </p:spPr>
      </p:pic>
    </p:spTree>
    <p:extLst>
      <p:ext uri="{BB962C8B-B14F-4D97-AF65-F5344CB8AC3E}">
        <p14:creationId xmlns:p14="http://schemas.microsoft.com/office/powerpoint/2010/main" val="1181764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dph.ca.gov/Programs/CID/DCDC/Pages/COVID-19/Employer-Guidance-on-AB-685-Definitions.aspx" TargetMode="External"/><Relationship Id="rId2" Type="http://schemas.openxmlformats.org/officeDocument/2006/relationships/hyperlink" Target="https://www.cdph.ca.gov/Programs/CID/DCDC/Pages/COVID-19/Employer-Questions-about-AB-685.asp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mailto:foundation@cagrocers.com" TargetMode="External"/><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3" Type="http://schemas.openxmlformats.org/officeDocument/2006/relationships/hyperlink" Target="http://www.ksclawyers.com/" TargetMode="External"/><Relationship Id="rId2" Type="http://schemas.openxmlformats.org/officeDocument/2006/relationships/hyperlink" Target="mailto:lbrown@kscsacramento.com"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hyperlink" Target="mailto:lbrown@kscsacramento.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800" b="1" dirty="0"/>
              <a:t>Webinar: </a:t>
            </a:r>
            <a:br>
              <a:rPr lang="en-US" sz="4800" b="1" dirty="0"/>
            </a:br>
            <a:r>
              <a:rPr lang="en-US" sz="4800" b="1" dirty="0"/>
              <a:t>New Laws for 2021</a:t>
            </a:r>
            <a:endParaRPr lang="en-US" sz="4400" b="1" dirty="0"/>
          </a:p>
          <a:p>
            <a:pPr marL="0" indent="0" algn="ctr">
              <a:buNone/>
            </a:pPr>
            <a:endParaRPr lang="en-US" sz="3600" dirty="0"/>
          </a:p>
          <a:p>
            <a:pPr marL="0" indent="0" algn="ctr">
              <a:buNone/>
            </a:pPr>
            <a:endParaRPr lang="en-US" sz="2000" dirty="0"/>
          </a:p>
          <a:p>
            <a:pPr marL="0" indent="0" algn="ctr">
              <a:buNone/>
            </a:pPr>
            <a:r>
              <a:rPr lang="en-US" sz="2400" b="1" dirty="0"/>
              <a:t>Hosted by CGA Educational Foundation </a:t>
            </a:r>
            <a:br>
              <a:rPr lang="en-US" sz="2400" b="1" dirty="0"/>
            </a:br>
            <a:r>
              <a:rPr lang="en-US" sz="2400" b="1" dirty="0"/>
              <a:t>December 2, 2020</a:t>
            </a:r>
          </a:p>
          <a:p>
            <a:pPr marL="0" indent="0" algn="ctr">
              <a:buNone/>
            </a:pPr>
            <a:endParaRPr lang="en-US" sz="1100" dirty="0"/>
          </a:p>
        </p:txBody>
      </p:sp>
    </p:spTree>
    <p:extLst>
      <p:ext uri="{BB962C8B-B14F-4D97-AF65-F5344CB8AC3E}">
        <p14:creationId xmlns:p14="http://schemas.microsoft.com/office/powerpoint/2010/main" val="1595437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noChangeArrowheads="1"/>
          </p:cNvSpPr>
          <p:nvPr>
            <p:ph type="title"/>
          </p:nvPr>
        </p:nvSpPr>
        <p:spPr bwMode="auto">
          <a:xfrm>
            <a:off x="457200" y="6096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AB 685 </a:t>
            </a:r>
          </a:p>
        </p:txBody>
      </p:sp>
      <p:sp>
        <p:nvSpPr>
          <p:cNvPr id="8195" name="Content Placeholder 2"/>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b="1" dirty="0">
                <a:solidFill>
                  <a:srgbClr val="202020"/>
                </a:solidFill>
                <a:latin typeface="+mj-lt"/>
              </a:rPr>
              <a:t>You must report COVID-19 outbreaks to the local health department. For non-healthcare workplaces, </a:t>
            </a:r>
          </a:p>
          <a:p>
            <a:pPr lvl="1"/>
            <a:r>
              <a:rPr lang="en-US" altLang="en-US" sz="2400" b="1" dirty="0">
                <a:solidFill>
                  <a:srgbClr val="202020"/>
                </a:solidFill>
                <a:latin typeface="+mj-lt"/>
              </a:rPr>
              <a:t>Outbreak is defined as 3 or more COVID-19 cases among workers at the same worksite within a 14-day period.</a:t>
            </a:r>
            <a:r>
              <a:rPr lang="en-US" altLang="en-US" sz="2400" dirty="0">
                <a:solidFill>
                  <a:srgbClr val="202020"/>
                </a:solidFill>
                <a:latin typeface="+mj-lt"/>
              </a:rPr>
              <a:t/>
            </a:r>
            <a:br>
              <a:rPr lang="en-US" altLang="en-US" sz="2400" dirty="0">
                <a:solidFill>
                  <a:srgbClr val="202020"/>
                </a:solidFill>
                <a:latin typeface="+mj-lt"/>
              </a:rPr>
            </a:br>
            <a:endParaRPr lang="en-US" altLang="en-US" sz="2400" dirty="0">
              <a:solidFill>
                <a:srgbClr val="202020"/>
              </a:solidFill>
              <a:latin typeface="+mj-lt"/>
            </a:endParaRPr>
          </a:p>
          <a:p>
            <a:r>
              <a:rPr lang="en-US" altLang="en-US" sz="2400" b="1" dirty="0">
                <a:solidFill>
                  <a:srgbClr val="202020"/>
                </a:solidFill>
                <a:latin typeface="+mj-lt"/>
              </a:rPr>
              <a:t>You also must continue to notify the local health department</a:t>
            </a:r>
            <a:r>
              <a:rPr lang="en-US" altLang="en-US" sz="2400" dirty="0">
                <a:solidFill>
                  <a:srgbClr val="202020"/>
                </a:solidFill>
                <a:latin typeface="+mj-lt"/>
              </a:rPr>
              <a:t> of additional COVID-19 cases identified among workers at the worksite.</a:t>
            </a:r>
          </a:p>
          <a:p>
            <a:endParaRPr lang="en-US"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noChangeArrowheads="1"/>
          </p:cNvSpPr>
          <p:nvPr>
            <p:ph type="title"/>
          </p:nvPr>
        </p:nvSpPr>
        <p:spPr bwMode="auto">
          <a:xfrm>
            <a:off x="457200" y="7318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AB 685 </a:t>
            </a:r>
          </a:p>
        </p:txBody>
      </p:sp>
      <p:sp>
        <p:nvSpPr>
          <p:cNvPr id="3" name="Content Placeholder 2"/>
          <p:cNvSpPr>
            <a:spLocks noGrp="1"/>
          </p:cNvSpPr>
          <p:nvPr>
            <p:ph idx="1"/>
          </p:nvPr>
        </p:nvSpPr>
        <p:spPr/>
        <p:txBody>
          <a:bodyPr/>
          <a:lstStyle/>
          <a:p>
            <a:pPr>
              <a:defRPr/>
            </a:pPr>
            <a:r>
              <a:rPr lang="en-US" sz="2400" dirty="0">
                <a:solidFill>
                  <a:srgbClr val="202020"/>
                </a:solidFill>
                <a:latin typeface="+mj-lt"/>
              </a:rPr>
              <a:t>A COVID-19 case is someone who:</a:t>
            </a:r>
          </a:p>
          <a:p>
            <a:pPr marL="0" indent="0">
              <a:buFontTx/>
              <a:buNone/>
              <a:defRPr/>
            </a:pPr>
            <a:endParaRPr lang="en-US" sz="2400" dirty="0">
              <a:solidFill>
                <a:srgbClr val="202020"/>
              </a:solidFill>
              <a:latin typeface="+mj-lt"/>
            </a:endParaRPr>
          </a:p>
          <a:p>
            <a:pPr lvl="1">
              <a:buFont typeface="Arial" panose="020B0604020202020204" pitchFamily="34" charset="0"/>
              <a:buChar char="•"/>
              <a:defRPr/>
            </a:pPr>
            <a:r>
              <a:rPr lang="en-US" sz="2400" dirty="0">
                <a:solidFill>
                  <a:srgbClr val="202020"/>
                </a:solidFill>
                <a:latin typeface="+mj-lt"/>
              </a:rPr>
              <a:t>Has a positive viral test for COVID-19</a:t>
            </a:r>
          </a:p>
          <a:p>
            <a:pPr lvl="1">
              <a:buFont typeface="Arial" panose="020B0604020202020204" pitchFamily="34" charset="0"/>
              <a:buChar char="•"/>
              <a:defRPr/>
            </a:pPr>
            <a:r>
              <a:rPr lang="en-US" sz="2400" dirty="0">
                <a:solidFill>
                  <a:srgbClr val="202020"/>
                </a:solidFill>
                <a:latin typeface="+mj-lt"/>
              </a:rPr>
              <a:t>Is diagnosed with COVID-19 by a licensed health care provider,</a:t>
            </a:r>
          </a:p>
          <a:p>
            <a:pPr lvl="1">
              <a:buFont typeface="Arial" panose="020B0604020202020204" pitchFamily="34" charset="0"/>
              <a:buChar char="•"/>
              <a:defRPr/>
            </a:pPr>
            <a:r>
              <a:rPr lang="en-US" sz="2400" dirty="0">
                <a:solidFill>
                  <a:srgbClr val="202020"/>
                </a:solidFill>
                <a:latin typeface="+mj-lt"/>
              </a:rPr>
              <a:t>Is ordered to isolate for COVID-19 by a public health official, OR</a:t>
            </a:r>
          </a:p>
          <a:p>
            <a:pPr lvl="1">
              <a:buFont typeface="Arial" panose="020B0604020202020204" pitchFamily="34" charset="0"/>
              <a:buChar char="•"/>
              <a:defRPr/>
            </a:pPr>
            <a:r>
              <a:rPr lang="en-US" sz="2400" dirty="0">
                <a:solidFill>
                  <a:srgbClr val="202020"/>
                </a:solidFill>
                <a:latin typeface="+mj-lt"/>
              </a:rPr>
              <a:t>Dies due to COVID-19, as determined by a public health department.</a:t>
            </a:r>
          </a:p>
          <a:p>
            <a:pPr>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noChangeArrowheads="1"/>
          </p:cNvSpPr>
          <p:nvPr>
            <p:ph type="title"/>
          </p:nvPr>
        </p:nvSpPr>
        <p:spPr bwMode="auto">
          <a:xfrm>
            <a:off x="457200" y="6985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AB 685 </a:t>
            </a:r>
          </a:p>
        </p:txBody>
      </p:sp>
      <p:sp>
        <p:nvSpPr>
          <p:cNvPr id="10243" name="Content Placeholder 2"/>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r>
              <a:rPr lang="en-US" altLang="en-US" sz="2400" b="1" dirty="0">
                <a:solidFill>
                  <a:srgbClr val="202020"/>
                </a:solidFill>
                <a:latin typeface="+mj-lt"/>
              </a:rPr>
              <a:t>What information should I report to the local health department?</a:t>
            </a:r>
            <a:br>
              <a:rPr lang="en-US" altLang="en-US" sz="2400" b="1" dirty="0">
                <a:solidFill>
                  <a:srgbClr val="202020"/>
                </a:solidFill>
                <a:latin typeface="+mj-lt"/>
              </a:rPr>
            </a:br>
            <a:endParaRPr lang="en-US" altLang="en-US" sz="2400" b="1" dirty="0">
              <a:solidFill>
                <a:srgbClr val="202020"/>
              </a:solidFill>
              <a:latin typeface="+mj-lt"/>
            </a:endParaRPr>
          </a:p>
          <a:p>
            <a:pPr marL="0" indent="0">
              <a:buFontTx/>
              <a:buAutoNum type="arabicPeriod"/>
            </a:pPr>
            <a:r>
              <a:rPr lang="en-US" altLang="en-US" sz="2400" dirty="0">
                <a:solidFill>
                  <a:srgbClr val="202020"/>
                </a:solidFill>
                <a:latin typeface="+mj-lt"/>
              </a:rPr>
              <a:t>Information about the worksite – name of company/institution, business address, and North American Industry Classification System (NAICS) industry code.</a:t>
            </a:r>
          </a:p>
          <a:p>
            <a:pPr marL="0" indent="0">
              <a:buFontTx/>
              <a:buAutoNum type="arabicPeriod"/>
            </a:pPr>
            <a:r>
              <a:rPr lang="en-US" altLang="en-US" sz="2400" dirty="0">
                <a:solidFill>
                  <a:srgbClr val="202020"/>
                </a:solidFill>
                <a:latin typeface="+mj-lt"/>
              </a:rPr>
              <a:t>Names and occupations of workers with COVID-19.</a:t>
            </a:r>
          </a:p>
          <a:p>
            <a:pPr marL="0" indent="0">
              <a:buFontTx/>
              <a:buAutoNum type="arabicPeriod"/>
            </a:pPr>
            <a:r>
              <a:rPr lang="en-US" altLang="en-US" sz="2400" dirty="0">
                <a:solidFill>
                  <a:srgbClr val="202020"/>
                </a:solidFill>
                <a:latin typeface="+mj-lt"/>
              </a:rPr>
              <a:t>Additional information requested by the local health department as part of their investigation.</a:t>
            </a:r>
          </a:p>
          <a:p>
            <a:pPr marL="0" indent="0"/>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noChangeArrowheads="1"/>
          </p:cNvSpPr>
          <p:nvPr>
            <p:ph type="title"/>
          </p:nvPr>
        </p:nvSpPr>
        <p:spPr bwMode="auto">
          <a:xfrm>
            <a:off x="457200" y="6985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AB 685 </a:t>
            </a:r>
          </a:p>
        </p:txBody>
      </p:sp>
      <p:sp>
        <p:nvSpPr>
          <p:cNvPr id="3" name="Content Placeholder 2"/>
          <p:cNvSpPr>
            <a:spLocks noGrp="1"/>
          </p:cNvSpPr>
          <p:nvPr>
            <p:ph idx="1"/>
          </p:nvPr>
        </p:nvSpPr>
        <p:spPr/>
        <p:txBody>
          <a:bodyPr/>
          <a:lstStyle/>
          <a:p>
            <a:pPr>
              <a:defRPr/>
            </a:pPr>
            <a:endParaRPr lang="en-US" sz="2800" dirty="0">
              <a:hlinkClick r:id="rId2"/>
            </a:endParaRPr>
          </a:p>
          <a:p>
            <a:pPr>
              <a:defRPr/>
            </a:pPr>
            <a:r>
              <a:rPr lang="en-US" sz="2600" dirty="0">
                <a:hlinkClick r:id="rId2"/>
              </a:rPr>
              <a:t>https://www.cdph.ca.gov/Programs/CID/DCDC/Pages/COVID-19/Employer-Questions-about-AB-685.aspx</a:t>
            </a:r>
            <a:endParaRPr lang="en-US" sz="2600" dirty="0"/>
          </a:p>
          <a:p>
            <a:pPr marL="0" indent="0">
              <a:buFontTx/>
              <a:buNone/>
              <a:defRPr/>
            </a:pPr>
            <a:endParaRPr lang="en-US" sz="2600" dirty="0"/>
          </a:p>
          <a:p>
            <a:pPr>
              <a:defRPr/>
            </a:pPr>
            <a:r>
              <a:rPr lang="en-US" sz="2600" dirty="0">
                <a:hlinkClick r:id="rId3"/>
              </a:rPr>
              <a:t>https://www.cdph.ca.gov/Programs/CID/DCDC/Pages/COVID-19/Employer-Guidance-on-AB-685-Definitions.aspx#</a:t>
            </a:r>
            <a:endParaRPr lang="en-US" sz="2600" dirty="0"/>
          </a:p>
          <a:p>
            <a:pPr>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noChangeArrowheads="1"/>
          </p:cNvSpPr>
          <p:nvPr>
            <p:ph type="title"/>
          </p:nvPr>
        </p:nvSpPr>
        <p:spPr bwMode="auto">
          <a:xfrm>
            <a:off x="457200" y="14986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AB 979 (Holden)</a:t>
            </a:r>
          </a:p>
        </p:txBody>
      </p:sp>
      <p:sp>
        <p:nvSpPr>
          <p:cNvPr id="12291" name="Content Placeholder 2"/>
          <p:cNvSpPr>
            <a:spLocks noGrp="1" noChangeArrowheads="1"/>
          </p:cNvSpPr>
          <p:nvPr>
            <p:ph idx="1"/>
          </p:nvPr>
        </p:nvSpPr>
        <p:spPr bwMode="auto">
          <a:xfrm>
            <a:off x="441036" y="2669309"/>
            <a:ext cx="8229600" cy="319809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a:buFontTx/>
              <a:buNone/>
            </a:pPr>
            <a:r>
              <a:rPr lang="en-US" altLang="en-US" sz="4000" b="1" dirty="0"/>
              <a:t>Corporate Boards: Underrepresented Communities</a:t>
            </a:r>
          </a:p>
          <a:p>
            <a:pPr marL="0" indent="0" algn="ctr">
              <a:buFontTx/>
              <a:buNone/>
            </a:pPr>
            <a:endParaRPr lang="en-US" altLang="en-US" dirty="0"/>
          </a:p>
          <a:p>
            <a:pPr marL="0" indent="0" algn="ctr">
              <a:buFontTx/>
              <a:buNone/>
            </a:pPr>
            <a:r>
              <a:rPr lang="en-US" altLang="en-US" sz="2400" b="1" dirty="0"/>
              <a:t>EFFECTIVE: January 1, 2021</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457200"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a:t>AB 979  </a:t>
            </a:r>
          </a:p>
        </p:txBody>
      </p:sp>
      <p:sp>
        <p:nvSpPr>
          <p:cNvPr id="3" name="Content Placeholder 2"/>
          <p:cNvSpPr>
            <a:spLocks noGrp="1"/>
          </p:cNvSpPr>
          <p:nvPr>
            <p:ph idx="1"/>
          </p:nvPr>
        </p:nvSpPr>
        <p:spPr>
          <a:xfrm>
            <a:off x="609600" y="1600200"/>
            <a:ext cx="8382000" cy="4525963"/>
          </a:xfrm>
        </p:spPr>
        <p:txBody>
          <a:bodyPr/>
          <a:lstStyle/>
          <a:p>
            <a:pPr marL="0" indent="0">
              <a:buFontTx/>
              <a:buNone/>
              <a:defRPr/>
            </a:pPr>
            <a:endParaRPr lang="en-US" sz="2400" b="1" dirty="0"/>
          </a:p>
          <a:p>
            <a:pPr marL="0" indent="0" algn="just">
              <a:buFontTx/>
              <a:buNone/>
              <a:defRPr/>
            </a:pPr>
            <a:endParaRPr lang="en-US" sz="2800" dirty="0">
              <a:solidFill>
                <a:srgbClr val="333333"/>
              </a:solidFill>
              <a:latin typeface="Verdana" panose="020B0604030504040204" pitchFamily="34" charset="0"/>
            </a:endParaRPr>
          </a:p>
          <a:p>
            <a:pPr marL="0" indent="0">
              <a:buFontTx/>
              <a:buNone/>
              <a:defRPr/>
            </a:pPr>
            <a:r>
              <a:rPr lang="en-US" sz="2600" dirty="0">
                <a:solidFill>
                  <a:srgbClr val="333333"/>
                </a:solidFill>
                <a:latin typeface="+mj-lt"/>
              </a:rPr>
              <a:t>No later than 12/31/2021, a publicly held domestic or foreign corporation whose principal executive offices are in California shall have at least one director from an underrepresented community on its board. </a:t>
            </a:r>
          </a:p>
          <a:p>
            <a:pPr marL="400050" lvl="1" indent="0">
              <a:buFontTx/>
              <a:buNone/>
              <a:defRPr/>
            </a:pPr>
            <a:endParaRPr lang="en-US" sz="1800" dirty="0"/>
          </a:p>
          <a:p>
            <a:pPr marL="0" indent="0">
              <a:buFontTx/>
              <a:buNone/>
              <a:defRPr/>
            </a:pPr>
            <a:endParaRPr lang="en-US" sz="2400" dirty="0"/>
          </a:p>
          <a:p>
            <a:pPr marL="285750">
              <a:buFont typeface="Arial" pitchFamily="34" charset="0"/>
              <a:buChar char="•"/>
              <a:defRPr/>
            </a:pPr>
            <a:endParaRPr lang="en-US" sz="2400" dirty="0"/>
          </a:p>
          <a:p>
            <a:pPr marL="285750">
              <a:buFont typeface="Arial" pitchFamily="34" charset="0"/>
              <a:buChar char="•"/>
              <a:defRPr/>
            </a:pPr>
            <a:endParaRPr lang="en-US" sz="2400" dirty="0"/>
          </a:p>
          <a:p>
            <a:pPr marL="0" indent="0">
              <a:buFontTx/>
              <a:buNone/>
              <a:defRPr/>
            </a:pP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noChangeArrowheads="1"/>
          </p:cNvSpPr>
          <p:nvPr>
            <p:ph type="title"/>
          </p:nvPr>
        </p:nvSpPr>
        <p:spPr bwMode="auto">
          <a:xfrm>
            <a:off x="457200" y="6096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AB 979 </a:t>
            </a:r>
          </a:p>
        </p:txBody>
      </p:sp>
      <p:sp>
        <p:nvSpPr>
          <p:cNvPr id="3" name="Content Placeholder 2"/>
          <p:cNvSpPr>
            <a:spLocks noGrp="1"/>
          </p:cNvSpPr>
          <p:nvPr>
            <p:ph idx="1"/>
          </p:nvPr>
        </p:nvSpPr>
        <p:spPr/>
        <p:txBody>
          <a:bodyPr/>
          <a:lstStyle/>
          <a:p>
            <a:pPr marL="0" indent="0">
              <a:buFontTx/>
              <a:buNone/>
              <a:defRPr/>
            </a:pPr>
            <a:r>
              <a:rPr lang="en-US" sz="2400" dirty="0">
                <a:solidFill>
                  <a:srgbClr val="333333"/>
                </a:solidFill>
                <a:latin typeface="+mj-lt"/>
              </a:rPr>
              <a:t>No later than 12/31/2022, a publicly held domestic or foreign corporation with principal executive offices located in California shall comply as follows:</a:t>
            </a:r>
          </a:p>
          <a:p>
            <a:pPr>
              <a:defRPr/>
            </a:pPr>
            <a:r>
              <a:rPr lang="en-US" sz="2400" dirty="0">
                <a:solidFill>
                  <a:srgbClr val="333333"/>
                </a:solidFill>
                <a:latin typeface="+mj-lt"/>
              </a:rPr>
              <a:t>If its number of directors is ≥ 9, at least 3 directors from underrepresented communities.</a:t>
            </a:r>
          </a:p>
          <a:p>
            <a:pPr>
              <a:defRPr/>
            </a:pPr>
            <a:r>
              <a:rPr lang="en-US" sz="2400" dirty="0">
                <a:solidFill>
                  <a:srgbClr val="333333"/>
                </a:solidFill>
                <a:latin typeface="+mj-lt"/>
              </a:rPr>
              <a:t>If its number of directors is ≥ 4 but &lt; 9, at least  two directors from underrepresented communities.</a:t>
            </a:r>
          </a:p>
          <a:p>
            <a:pPr>
              <a:defRPr/>
            </a:pPr>
            <a:r>
              <a:rPr lang="en-US" sz="2400" dirty="0">
                <a:solidFill>
                  <a:srgbClr val="333333"/>
                </a:solidFill>
                <a:latin typeface="+mj-lt"/>
              </a:rPr>
              <a:t>If its number of directors is ≤ 4 , at least 1 director from an underrepresented community.</a:t>
            </a:r>
          </a:p>
          <a:p>
            <a:pPr>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noChangeArrowheads="1"/>
          </p:cNvSpPr>
          <p:nvPr>
            <p:ph type="title"/>
          </p:nvPr>
        </p:nvSpPr>
        <p:spPr bwMode="auto">
          <a:xfrm>
            <a:off x="457200" y="76358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AB 979</a:t>
            </a:r>
          </a:p>
        </p:txBody>
      </p:sp>
      <p:sp>
        <p:nvSpPr>
          <p:cNvPr id="3" name="Content Placeholder 2"/>
          <p:cNvSpPr>
            <a:spLocks noGrp="1"/>
          </p:cNvSpPr>
          <p:nvPr>
            <p:ph idx="1"/>
          </p:nvPr>
        </p:nvSpPr>
        <p:spPr>
          <a:xfrm>
            <a:off x="457200" y="1646238"/>
            <a:ext cx="8229600" cy="4525962"/>
          </a:xfrm>
        </p:spPr>
        <p:txBody>
          <a:bodyPr/>
          <a:lstStyle/>
          <a:p>
            <a:pPr>
              <a:defRPr/>
            </a:pPr>
            <a:r>
              <a:rPr lang="en-US" sz="2400" dirty="0">
                <a:solidFill>
                  <a:srgbClr val="333333"/>
                </a:solidFill>
                <a:latin typeface="+mj-lt"/>
              </a:rPr>
              <a:t>“Director from an underrepresented community” means an individual who self-identifies as Black, African American, Hispanic, Latino, Asian, Pacific Islander, Native American, Native Hawaiian, or Alaska Native, or who self-identifies as gay, lesbian, bisexual, or transgender.</a:t>
            </a:r>
          </a:p>
          <a:p>
            <a:pPr marL="0" indent="0">
              <a:buFontTx/>
              <a:buNone/>
              <a:defRPr/>
            </a:pPr>
            <a:endParaRPr lang="en-US" sz="2400" dirty="0">
              <a:solidFill>
                <a:srgbClr val="333333"/>
              </a:solidFill>
              <a:latin typeface="+mj-lt"/>
            </a:endParaRPr>
          </a:p>
          <a:p>
            <a:pPr>
              <a:defRPr/>
            </a:pPr>
            <a:r>
              <a:rPr lang="en-US" sz="2400" dirty="0">
                <a:solidFill>
                  <a:srgbClr val="333333"/>
                </a:solidFill>
                <a:latin typeface="+mj-lt"/>
              </a:rPr>
              <a:t>“Publicly held corporation” means a corporation with outstanding shares listed on a major United States stock exchange.</a:t>
            </a:r>
          </a:p>
          <a:p>
            <a:pPr>
              <a:defRPr/>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457200" y="1143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AB 1963 (Chu)</a:t>
            </a:r>
          </a:p>
        </p:txBody>
      </p:sp>
      <p:sp>
        <p:nvSpPr>
          <p:cNvPr id="3" name="Content Placeholder 2"/>
          <p:cNvSpPr>
            <a:spLocks noGrp="1"/>
          </p:cNvSpPr>
          <p:nvPr>
            <p:ph idx="1"/>
          </p:nvPr>
        </p:nvSpPr>
        <p:spPr/>
        <p:txBody>
          <a:bodyPr/>
          <a:lstStyle/>
          <a:p>
            <a:pPr marL="285750" indent="-285750">
              <a:buFont typeface="Arial" pitchFamily="34" charset="0"/>
              <a:buChar char="•"/>
              <a:defRPr/>
            </a:pPr>
            <a:endParaRPr lang="en-US" sz="1600" dirty="0"/>
          </a:p>
          <a:p>
            <a:pPr marL="0" indent="0" algn="ctr">
              <a:buFontTx/>
              <a:buNone/>
              <a:defRPr/>
            </a:pPr>
            <a:endParaRPr lang="en-US" sz="2400" b="1" dirty="0"/>
          </a:p>
          <a:p>
            <a:pPr marL="0" indent="0" algn="ctr">
              <a:buFontTx/>
              <a:buNone/>
              <a:defRPr/>
            </a:pPr>
            <a:endParaRPr lang="en-US" sz="2400" b="1" dirty="0"/>
          </a:p>
          <a:p>
            <a:pPr marL="0" indent="0" algn="ctr">
              <a:buFontTx/>
              <a:buNone/>
              <a:defRPr/>
            </a:pPr>
            <a:r>
              <a:rPr lang="en-US" sz="4000" b="1" dirty="0"/>
              <a:t>Human Resources – Mandated Reporter</a:t>
            </a:r>
          </a:p>
          <a:p>
            <a:pPr marL="0" indent="0">
              <a:buFontTx/>
              <a:buNone/>
              <a:defRPr/>
            </a:pPr>
            <a:endParaRPr lang="en-US" sz="2800" dirty="0"/>
          </a:p>
          <a:p>
            <a:pPr marL="0" indent="0">
              <a:buFontTx/>
              <a:buNone/>
              <a:defRPr/>
            </a:pPr>
            <a:endParaRPr lang="en-US" sz="2800" dirty="0"/>
          </a:p>
          <a:p>
            <a:pPr marL="0" indent="0" algn="ctr">
              <a:buFontTx/>
              <a:buNone/>
              <a:defRPr/>
            </a:pPr>
            <a:r>
              <a:rPr lang="en-US" b="1" dirty="0"/>
              <a:t>EFFECTIVE</a:t>
            </a:r>
            <a:r>
              <a:rPr lang="en-US" sz="2800" b="1" dirty="0"/>
              <a:t>: January 1, 2021</a:t>
            </a:r>
          </a:p>
          <a:p>
            <a:pPr marL="400050" lvl="1" indent="0">
              <a:buFontTx/>
              <a:buNone/>
              <a:defRPr/>
            </a:pPr>
            <a:endParaRPr lang="en-US" sz="1800" dirty="0"/>
          </a:p>
          <a:p>
            <a:pPr marL="400050" lvl="1" indent="0">
              <a:buFontTx/>
              <a:buNone/>
              <a:defRPr/>
            </a:pPr>
            <a:endParaRPr lang="en-US" sz="1800" dirty="0"/>
          </a:p>
          <a:p>
            <a:pPr marL="0" indent="0">
              <a:buFontTx/>
              <a:buNone/>
              <a:defRPr/>
            </a:pPr>
            <a:endParaRPr lang="en-US" sz="2400" dirty="0"/>
          </a:p>
          <a:p>
            <a:pPr marL="285750">
              <a:buFont typeface="Arial" pitchFamily="34" charset="0"/>
              <a:buChar char="•"/>
              <a:defRPr/>
            </a:pPr>
            <a:endParaRPr lang="en-US" sz="2400" dirty="0"/>
          </a:p>
          <a:p>
            <a:pPr marL="285750">
              <a:buFont typeface="Arial" pitchFamily="34" charset="0"/>
              <a:buChar char="•"/>
              <a:defRPr/>
            </a:pPr>
            <a:endParaRPr lang="en-US" sz="2400" dirty="0"/>
          </a:p>
          <a:p>
            <a:pPr marL="0" indent="0">
              <a:buFontTx/>
              <a:buNone/>
              <a:defRPr/>
            </a:pP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E1729-5629-4087-BE94-07B6B99F698D}"/>
              </a:ext>
            </a:extLst>
          </p:cNvPr>
          <p:cNvSpPr>
            <a:spLocks noGrp="1"/>
          </p:cNvSpPr>
          <p:nvPr>
            <p:ph type="title"/>
          </p:nvPr>
        </p:nvSpPr>
        <p:spPr>
          <a:xfrm>
            <a:off x="457200" y="715888"/>
            <a:ext cx="8229600" cy="1143000"/>
          </a:xfrm>
        </p:spPr>
        <p:txBody>
          <a:bodyPr/>
          <a:lstStyle/>
          <a:p>
            <a:r>
              <a:rPr lang="en-US" dirty="0"/>
              <a:t>AB 1963 </a:t>
            </a:r>
          </a:p>
        </p:txBody>
      </p:sp>
      <p:sp>
        <p:nvSpPr>
          <p:cNvPr id="3" name="Content Placeholder 2">
            <a:extLst>
              <a:ext uri="{FF2B5EF4-FFF2-40B4-BE49-F238E27FC236}">
                <a16:creationId xmlns:a16="http://schemas.microsoft.com/office/drawing/2014/main" id="{B9274CF1-088B-4846-BE12-943564D00C28}"/>
              </a:ext>
            </a:extLst>
          </p:cNvPr>
          <p:cNvSpPr>
            <a:spLocks noGrp="1"/>
          </p:cNvSpPr>
          <p:nvPr>
            <p:ph idx="1"/>
          </p:nvPr>
        </p:nvSpPr>
        <p:spPr/>
        <p:txBody>
          <a:bodyPr/>
          <a:lstStyle/>
          <a:p>
            <a:endParaRPr lang="en-US" sz="2400" dirty="0"/>
          </a:p>
          <a:p>
            <a:pPr marL="0" indent="0">
              <a:buNone/>
            </a:pPr>
            <a:r>
              <a:rPr lang="en-US" sz="2400" dirty="0"/>
              <a:t>A human resource employee of a business with 5 or more employees that employs minors is added to the list on mandated reporters. 	</a:t>
            </a:r>
          </a:p>
          <a:p>
            <a:pPr lvl="1"/>
            <a:r>
              <a:rPr lang="en-US" sz="2400" i="1" dirty="0"/>
              <a:t>Human Resource Employee is the employee or employees designated by the employer to accept complaints of misconduct, under the California Fair Employment and Housing Act.</a:t>
            </a:r>
          </a:p>
        </p:txBody>
      </p:sp>
    </p:spTree>
    <p:extLst>
      <p:ext uri="{BB962C8B-B14F-4D97-AF65-F5344CB8AC3E}">
        <p14:creationId xmlns:p14="http://schemas.microsoft.com/office/powerpoint/2010/main" val="1688115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568" y="647700"/>
            <a:ext cx="8229600" cy="1143000"/>
          </a:xfrm>
        </p:spPr>
        <p:txBody>
          <a:bodyPr/>
          <a:lstStyle/>
          <a:p>
            <a:r>
              <a:rPr lang="en-US" sz="4000" dirty="0"/>
              <a:t>Can’t Hear the Program?</a:t>
            </a:r>
          </a:p>
        </p:txBody>
      </p:sp>
      <p:sp>
        <p:nvSpPr>
          <p:cNvPr id="3" name="Content Placeholder 2"/>
          <p:cNvSpPr>
            <a:spLocks noGrp="1"/>
          </p:cNvSpPr>
          <p:nvPr>
            <p:ph idx="1"/>
          </p:nvPr>
        </p:nvSpPr>
        <p:spPr>
          <a:xfrm>
            <a:off x="597568" y="1219200"/>
            <a:ext cx="8229600" cy="4951412"/>
          </a:xfrm>
        </p:spPr>
        <p:txBody>
          <a:bodyPr/>
          <a:lstStyle/>
          <a:p>
            <a:pPr marL="0" indent="0">
              <a:buNone/>
            </a:pPr>
            <a:endParaRPr lang="en-US" sz="2200" dirty="0"/>
          </a:p>
          <a:p>
            <a:pPr marL="0" indent="0">
              <a:buNone/>
            </a:pPr>
            <a:r>
              <a:rPr lang="en-US" sz="2200" dirty="0"/>
              <a:t>Click the three ellipses at the bottom of the screen and select Switch Audio. Highlight the ‘Call in’ option pictured below, click View and information will appear to join the webinar via telephone. </a:t>
            </a:r>
          </a:p>
        </p:txBody>
      </p:sp>
      <p:pic>
        <p:nvPicPr>
          <p:cNvPr id="4" name="Picture 3"/>
          <p:cNvPicPr>
            <a:picLocks noChangeAspect="1"/>
          </p:cNvPicPr>
          <p:nvPr/>
        </p:nvPicPr>
        <p:blipFill>
          <a:blip r:embed="rId2"/>
          <a:stretch>
            <a:fillRect/>
          </a:stretch>
        </p:blipFill>
        <p:spPr>
          <a:xfrm>
            <a:off x="1066800" y="3352800"/>
            <a:ext cx="2587142" cy="2442795"/>
          </a:xfrm>
          <a:prstGeom prst="rect">
            <a:avLst/>
          </a:prstGeom>
        </p:spPr>
      </p:pic>
      <p:pic>
        <p:nvPicPr>
          <p:cNvPr id="7" name="Picture 6"/>
          <p:cNvPicPr>
            <a:picLocks noChangeAspect="1"/>
          </p:cNvPicPr>
          <p:nvPr/>
        </p:nvPicPr>
        <p:blipFill>
          <a:blip r:embed="rId3"/>
          <a:stretch>
            <a:fillRect/>
          </a:stretch>
        </p:blipFill>
        <p:spPr>
          <a:xfrm>
            <a:off x="4724400" y="3204984"/>
            <a:ext cx="3346761" cy="2577911"/>
          </a:xfrm>
          <a:prstGeom prst="rect">
            <a:avLst/>
          </a:prstGeom>
        </p:spPr>
      </p:pic>
    </p:spTree>
    <p:extLst>
      <p:ext uri="{BB962C8B-B14F-4D97-AF65-F5344CB8AC3E}">
        <p14:creationId xmlns:p14="http://schemas.microsoft.com/office/powerpoint/2010/main" val="19484524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5598D-2EAC-43A6-9C87-AED944DEB0FC}"/>
              </a:ext>
            </a:extLst>
          </p:cNvPr>
          <p:cNvSpPr>
            <a:spLocks noGrp="1"/>
          </p:cNvSpPr>
          <p:nvPr>
            <p:ph type="title"/>
          </p:nvPr>
        </p:nvSpPr>
        <p:spPr>
          <a:xfrm>
            <a:off x="457200" y="838200"/>
            <a:ext cx="8229600" cy="1143000"/>
          </a:xfrm>
        </p:spPr>
        <p:txBody>
          <a:bodyPr/>
          <a:lstStyle/>
          <a:p>
            <a:r>
              <a:rPr lang="en-US" dirty="0"/>
              <a:t>AB 1973</a:t>
            </a:r>
          </a:p>
        </p:txBody>
      </p:sp>
      <p:sp>
        <p:nvSpPr>
          <p:cNvPr id="3" name="Content Placeholder 2">
            <a:extLst>
              <a:ext uri="{FF2B5EF4-FFF2-40B4-BE49-F238E27FC236}">
                <a16:creationId xmlns:a16="http://schemas.microsoft.com/office/drawing/2014/main" id="{3D96C6A8-755A-42D0-BD9D-983D1225DE3F}"/>
              </a:ext>
            </a:extLst>
          </p:cNvPr>
          <p:cNvSpPr>
            <a:spLocks noGrp="1"/>
          </p:cNvSpPr>
          <p:nvPr>
            <p:ph idx="1"/>
          </p:nvPr>
        </p:nvSpPr>
        <p:spPr/>
        <p:txBody>
          <a:bodyPr/>
          <a:lstStyle/>
          <a:p>
            <a:pPr marL="0" indent="0">
              <a:buNone/>
            </a:pPr>
            <a:endParaRPr lang="en-US" dirty="0"/>
          </a:p>
          <a:p>
            <a:pPr marL="0" indent="0">
              <a:buNone/>
            </a:pPr>
            <a:r>
              <a:rPr lang="en-US" sz="2400" dirty="0"/>
              <a:t>Child Abuse and Neglect Reporting Act requires a mandated reporter to report whenever they, in their professional capacity or within the scope of their employment has knowledge of or observed a child whom the mandated reporter knows or reasonably suspects has been the victim of child abuse or neglect.  </a:t>
            </a:r>
          </a:p>
        </p:txBody>
      </p:sp>
    </p:spTree>
    <p:extLst>
      <p:ext uri="{BB962C8B-B14F-4D97-AF65-F5344CB8AC3E}">
        <p14:creationId xmlns:p14="http://schemas.microsoft.com/office/powerpoint/2010/main" val="24872111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C74EB-CDEC-4F53-8EE3-1D6A175DCC11}"/>
              </a:ext>
            </a:extLst>
          </p:cNvPr>
          <p:cNvSpPr>
            <a:spLocks noGrp="1"/>
          </p:cNvSpPr>
          <p:nvPr>
            <p:ph type="title"/>
          </p:nvPr>
        </p:nvSpPr>
        <p:spPr>
          <a:xfrm>
            <a:off x="457200" y="731837"/>
            <a:ext cx="8229600" cy="1143000"/>
          </a:xfrm>
        </p:spPr>
        <p:txBody>
          <a:bodyPr/>
          <a:lstStyle/>
          <a:p>
            <a:r>
              <a:rPr lang="en-US" dirty="0"/>
              <a:t>AB 1973</a:t>
            </a:r>
          </a:p>
        </p:txBody>
      </p:sp>
      <p:sp>
        <p:nvSpPr>
          <p:cNvPr id="3" name="Content Placeholder 2">
            <a:extLst>
              <a:ext uri="{FF2B5EF4-FFF2-40B4-BE49-F238E27FC236}">
                <a16:creationId xmlns:a16="http://schemas.microsoft.com/office/drawing/2014/main" id="{A80B30AC-EB07-4D4C-B519-22AE3D61D354}"/>
              </a:ext>
            </a:extLst>
          </p:cNvPr>
          <p:cNvSpPr>
            <a:spLocks noGrp="1"/>
          </p:cNvSpPr>
          <p:nvPr>
            <p:ph idx="1"/>
          </p:nvPr>
        </p:nvSpPr>
        <p:spPr/>
        <p:txBody>
          <a:bodyPr/>
          <a:lstStyle/>
          <a:p>
            <a:endParaRPr lang="en-US" dirty="0"/>
          </a:p>
          <a:p>
            <a:pPr marL="0" indent="0">
              <a:buNone/>
            </a:pPr>
            <a:r>
              <a:rPr lang="en-US" sz="2400" dirty="0"/>
              <a:t>Failure by a mandated reporter to report an incident of known or reasonably suspected child abuse or neglect is a misdemeanor punishable by up to 6 months confinement, by a fine of $1,000, or both.</a:t>
            </a:r>
          </a:p>
        </p:txBody>
      </p:sp>
    </p:spTree>
    <p:extLst>
      <p:ext uri="{BB962C8B-B14F-4D97-AF65-F5344CB8AC3E}">
        <p14:creationId xmlns:p14="http://schemas.microsoft.com/office/powerpoint/2010/main" val="42163732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457200" y="1143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SB 973 (Jackson)</a:t>
            </a:r>
          </a:p>
        </p:txBody>
      </p:sp>
      <p:sp>
        <p:nvSpPr>
          <p:cNvPr id="3" name="Content Placeholder 2"/>
          <p:cNvSpPr>
            <a:spLocks noGrp="1"/>
          </p:cNvSpPr>
          <p:nvPr>
            <p:ph idx="1"/>
          </p:nvPr>
        </p:nvSpPr>
        <p:spPr/>
        <p:txBody>
          <a:bodyPr/>
          <a:lstStyle/>
          <a:p>
            <a:pPr marL="285750" indent="-285750">
              <a:buFont typeface="Arial" pitchFamily="34" charset="0"/>
              <a:buChar char="•"/>
              <a:defRPr/>
            </a:pPr>
            <a:endParaRPr lang="en-US" sz="1600" dirty="0"/>
          </a:p>
          <a:p>
            <a:pPr marL="0" indent="0" algn="ctr">
              <a:buFontTx/>
              <a:buNone/>
              <a:defRPr/>
            </a:pPr>
            <a:endParaRPr lang="en-US" sz="2400" b="1" dirty="0"/>
          </a:p>
          <a:p>
            <a:pPr marL="0" indent="0" algn="ctr">
              <a:buFontTx/>
              <a:buNone/>
              <a:defRPr/>
            </a:pPr>
            <a:endParaRPr lang="en-US" sz="2400" b="1" dirty="0"/>
          </a:p>
          <a:p>
            <a:pPr marL="0" indent="0" algn="ctr">
              <a:buFontTx/>
              <a:buNone/>
              <a:defRPr/>
            </a:pPr>
            <a:r>
              <a:rPr lang="en-US" sz="4000" b="1" dirty="0"/>
              <a:t>Pay Data Reporting</a:t>
            </a:r>
          </a:p>
          <a:p>
            <a:pPr marL="0" indent="0">
              <a:buFontTx/>
              <a:buNone/>
              <a:defRPr/>
            </a:pPr>
            <a:endParaRPr lang="en-US" sz="2800" dirty="0"/>
          </a:p>
          <a:p>
            <a:pPr marL="0" indent="0">
              <a:buFontTx/>
              <a:buNone/>
              <a:defRPr/>
            </a:pPr>
            <a:endParaRPr lang="en-US" sz="2800" dirty="0"/>
          </a:p>
          <a:p>
            <a:pPr marL="0" indent="0" algn="ctr">
              <a:buFontTx/>
              <a:buNone/>
              <a:defRPr/>
            </a:pPr>
            <a:r>
              <a:rPr lang="en-US" b="1" dirty="0"/>
              <a:t>EFFECTIVE</a:t>
            </a:r>
            <a:r>
              <a:rPr lang="en-US" sz="2800" b="1" dirty="0"/>
              <a:t>: January 1, 2021</a:t>
            </a:r>
          </a:p>
          <a:p>
            <a:pPr marL="400050" lvl="1" indent="0">
              <a:buFontTx/>
              <a:buNone/>
              <a:defRPr/>
            </a:pPr>
            <a:endParaRPr lang="en-US" sz="1800" dirty="0"/>
          </a:p>
          <a:p>
            <a:pPr marL="400050" lvl="1" indent="0">
              <a:buFontTx/>
              <a:buNone/>
              <a:defRPr/>
            </a:pPr>
            <a:endParaRPr lang="en-US" sz="1800" dirty="0"/>
          </a:p>
          <a:p>
            <a:pPr marL="0" indent="0">
              <a:buFontTx/>
              <a:buNone/>
              <a:defRPr/>
            </a:pPr>
            <a:endParaRPr lang="en-US" sz="2400" dirty="0"/>
          </a:p>
          <a:p>
            <a:pPr marL="285750">
              <a:buFont typeface="Arial" pitchFamily="34" charset="0"/>
              <a:buChar char="•"/>
              <a:defRPr/>
            </a:pPr>
            <a:endParaRPr lang="en-US" sz="2400" dirty="0"/>
          </a:p>
          <a:p>
            <a:pPr marL="285750">
              <a:buFont typeface="Arial" pitchFamily="34" charset="0"/>
              <a:buChar char="•"/>
              <a:defRPr/>
            </a:pPr>
            <a:endParaRPr lang="en-US" sz="2400" dirty="0"/>
          </a:p>
          <a:p>
            <a:pPr marL="0" indent="0">
              <a:buFontTx/>
              <a:buNone/>
              <a:defRPr/>
            </a:pPr>
            <a:endParaRPr lang="en-US" sz="2400" dirty="0"/>
          </a:p>
        </p:txBody>
      </p:sp>
    </p:spTree>
    <p:extLst>
      <p:ext uri="{BB962C8B-B14F-4D97-AF65-F5344CB8AC3E}">
        <p14:creationId xmlns:p14="http://schemas.microsoft.com/office/powerpoint/2010/main" val="13860178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6"/>
          <p:cNvSpPr>
            <a:spLocks noGrp="1"/>
          </p:cNvSpPr>
          <p:nvPr>
            <p:ph type="title"/>
          </p:nvPr>
        </p:nvSpPr>
        <p:spPr bwMode="auto">
          <a:xfrm>
            <a:off x="455613"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SB 973</a:t>
            </a:r>
          </a:p>
        </p:txBody>
      </p:sp>
      <p:sp>
        <p:nvSpPr>
          <p:cNvPr id="17411" name="Content Placeholder 2"/>
          <p:cNvSpPr>
            <a:spLocks noGrp="1"/>
          </p:cNvSpPr>
          <p:nvPr>
            <p:ph idx="1"/>
          </p:nvPr>
        </p:nvSpPr>
        <p:spPr bwMode="auto">
          <a:xfrm>
            <a:off x="150813" y="1828800"/>
            <a:ext cx="88392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00050" lvl="1" indent="0">
              <a:buFontTx/>
              <a:buNone/>
            </a:pPr>
            <a:endParaRPr lang="en-US" altLang="en-US" sz="2400" dirty="0"/>
          </a:p>
          <a:p>
            <a:pPr marL="400050" lvl="1" indent="0">
              <a:buFontTx/>
              <a:buNone/>
            </a:pPr>
            <a:endParaRPr lang="en-US" altLang="en-US" sz="2400" dirty="0"/>
          </a:p>
          <a:p>
            <a:pPr marL="400050" lvl="1" indent="0">
              <a:buFontTx/>
              <a:buNone/>
            </a:pPr>
            <a:r>
              <a:rPr lang="en-US" altLang="en-US" sz="2400" dirty="0"/>
              <a:t>On or before March 31, 2021 and every March 31 thereafter, a private employer with 100 or more employees, and that is required to file an annual Employer Information Report (EEO-1) under Federal law, shall submit pay data to the Department of Fair Employment and Housing.  </a:t>
            </a:r>
          </a:p>
          <a:p>
            <a:pPr marL="400050" lvl="1" indent="0">
              <a:buFontTx/>
              <a:buNone/>
            </a:pPr>
            <a:endParaRPr lang="en-US" alt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noChangeArrowheads="1"/>
          </p:cNvSpPr>
          <p:nvPr>
            <p:ph type="title"/>
          </p:nvPr>
        </p:nvSpPr>
        <p:spPr bwMode="auto">
          <a:xfrm>
            <a:off x="457200" y="75088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dirty="0"/>
              <a:t>SB 973 – Pay Data Report</a:t>
            </a:r>
          </a:p>
        </p:txBody>
      </p:sp>
      <p:sp>
        <p:nvSpPr>
          <p:cNvPr id="3" name="Content Placeholder 2"/>
          <p:cNvSpPr>
            <a:spLocks noGrp="1"/>
          </p:cNvSpPr>
          <p:nvPr>
            <p:ph idx="1"/>
          </p:nvPr>
        </p:nvSpPr>
        <p:spPr/>
        <p:txBody>
          <a:bodyPr/>
          <a:lstStyle/>
          <a:p>
            <a:pPr marL="0" indent="0" algn="just">
              <a:buFontTx/>
              <a:buNone/>
              <a:defRPr/>
            </a:pPr>
            <a:r>
              <a:rPr lang="en-US" sz="2000" dirty="0">
                <a:solidFill>
                  <a:srgbClr val="333333"/>
                </a:solidFill>
                <a:latin typeface="+mj-lt"/>
              </a:rPr>
              <a:t>The number of employees by race, ethnicity, and sex in each of the following job categories:</a:t>
            </a:r>
          </a:p>
          <a:p>
            <a:pPr marL="0" indent="0" algn="just">
              <a:buFontTx/>
              <a:buNone/>
              <a:defRPr/>
            </a:pPr>
            <a:r>
              <a:rPr lang="en-US" sz="2000" dirty="0">
                <a:solidFill>
                  <a:srgbClr val="333333"/>
                </a:solidFill>
                <a:latin typeface="+mj-lt"/>
              </a:rPr>
              <a:t>(A) Executive or senior level officials and managers.</a:t>
            </a:r>
          </a:p>
          <a:p>
            <a:pPr marL="0" indent="0" algn="just">
              <a:buFontTx/>
              <a:buNone/>
              <a:defRPr/>
            </a:pPr>
            <a:r>
              <a:rPr lang="en-US" sz="2000" dirty="0">
                <a:solidFill>
                  <a:srgbClr val="333333"/>
                </a:solidFill>
                <a:latin typeface="+mj-lt"/>
              </a:rPr>
              <a:t>(B) First or mid-level officials and managers.</a:t>
            </a:r>
          </a:p>
          <a:p>
            <a:pPr marL="0" indent="0" algn="just">
              <a:buFontTx/>
              <a:buNone/>
              <a:defRPr/>
            </a:pPr>
            <a:r>
              <a:rPr lang="en-US" sz="2000" dirty="0">
                <a:solidFill>
                  <a:srgbClr val="333333"/>
                </a:solidFill>
                <a:latin typeface="+mj-lt"/>
              </a:rPr>
              <a:t>(C) Professionals.</a:t>
            </a:r>
          </a:p>
          <a:p>
            <a:pPr marL="0" indent="0" algn="just">
              <a:buFontTx/>
              <a:buNone/>
              <a:defRPr/>
            </a:pPr>
            <a:r>
              <a:rPr lang="en-US" sz="2000" dirty="0">
                <a:solidFill>
                  <a:srgbClr val="333333"/>
                </a:solidFill>
                <a:latin typeface="+mj-lt"/>
              </a:rPr>
              <a:t>(D) Technicians.</a:t>
            </a:r>
          </a:p>
          <a:p>
            <a:pPr marL="0" indent="0" algn="just">
              <a:buFontTx/>
              <a:buNone/>
              <a:defRPr/>
            </a:pPr>
            <a:r>
              <a:rPr lang="en-US" sz="2000" dirty="0">
                <a:solidFill>
                  <a:srgbClr val="333333"/>
                </a:solidFill>
                <a:latin typeface="+mj-lt"/>
              </a:rPr>
              <a:t>(E) Sales workers.</a:t>
            </a:r>
          </a:p>
          <a:p>
            <a:pPr marL="0" indent="0" algn="just">
              <a:buFontTx/>
              <a:buNone/>
              <a:defRPr/>
            </a:pPr>
            <a:r>
              <a:rPr lang="en-US" sz="2000" dirty="0">
                <a:solidFill>
                  <a:srgbClr val="333333"/>
                </a:solidFill>
                <a:latin typeface="+mj-lt"/>
              </a:rPr>
              <a:t>(F) Administrative support workers.</a:t>
            </a:r>
          </a:p>
          <a:p>
            <a:pPr marL="0" indent="0" algn="just">
              <a:buFontTx/>
              <a:buNone/>
              <a:defRPr/>
            </a:pPr>
            <a:r>
              <a:rPr lang="en-US" sz="2000" dirty="0">
                <a:solidFill>
                  <a:srgbClr val="333333"/>
                </a:solidFill>
                <a:latin typeface="+mj-lt"/>
              </a:rPr>
              <a:t>(G) Craft workers.</a:t>
            </a:r>
          </a:p>
          <a:p>
            <a:pPr marL="0" indent="0" algn="just">
              <a:buFontTx/>
              <a:buNone/>
              <a:defRPr/>
            </a:pPr>
            <a:r>
              <a:rPr lang="en-US" sz="2000" dirty="0">
                <a:solidFill>
                  <a:srgbClr val="333333"/>
                </a:solidFill>
                <a:latin typeface="+mj-lt"/>
              </a:rPr>
              <a:t>(H) Operatives.</a:t>
            </a:r>
          </a:p>
          <a:p>
            <a:pPr marL="0" indent="0" algn="just">
              <a:buFontTx/>
              <a:buNone/>
              <a:defRPr/>
            </a:pPr>
            <a:r>
              <a:rPr lang="en-US" sz="2000" dirty="0">
                <a:solidFill>
                  <a:srgbClr val="333333"/>
                </a:solidFill>
                <a:latin typeface="+mj-lt"/>
              </a:rPr>
              <a:t>(I) Laborers and helpers.</a:t>
            </a:r>
          </a:p>
          <a:p>
            <a:pPr marL="0" indent="0" algn="just">
              <a:buFontTx/>
              <a:buNone/>
              <a:defRPr/>
            </a:pPr>
            <a:r>
              <a:rPr lang="en-US" sz="2000" dirty="0">
                <a:solidFill>
                  <a:srgbClr val="333333"/>
                </a:solidFill>
                <a:latin typeface="+mj-lt"/>
              </a:rPr>
              <a:t>(J) Service workers.</a:t>
            </a:r>
          </a:p>
          <a:p>
            <a:pPr>
              <a:defRPr/>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noChangeArrowheads="1"/>
          </p:cNvSpPr>
          <p:nvPr>
            <p:ph type="title"/>
          </p:nvPr>
        </p:nvSpPr>
        <p:spPr bwMode="auto">
          <a:xfrm>
            <a:off x="457200" y="7318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SB 973</a:t>
            </a:r>
          </a:p>
        </p:txBody>
      </p:sp>
      <p:sp>
        <p:nvSpPr>
          <p:cNvPr id="3" name="Content Placeholder 2"/>
          <p:cNvSpPr>
            <a:spLocks noGrp="1"/>
          </p:cNvSpPr>
          <p:nvPr>
            <p:ph idx="1"/>
          </p:nvPr>
        </p:nvSpPr>
        <p:spPr/>
        <p:txBody>
          <a:bodyPr/>
          <a:lstStyle/>
          <a:p>
            <a:pPr>
              <a:defRPr/>
            </a:pPr>
            <a:r>
              <a:rPr lang="en-US" sz="2400" dirty="0">
                <a:solidFill>
                  <a:srgbClr val="333333"/>
                </a:solidFill>
                <a:latin typeface="+mj-lt"/>
              </a:rPr>
              <a:t>For purposes of establishing the numbers required to be reported an employer shall:</a:t>
            </a:r>
          </a:p>
          <a:p>
            <a:pPr marL="0" indent="0">
              <a:buFontTx/>
              <a:buNone/>
              <a:defRPr/>
            </a:pPr>
            <a:endParaRPr lang="en-US" sz="2400" dirty="0">
              <a:solidFill>
                <a:srgbClr val="333333"/>
              </a:solidFill>
              <a:latin typeface="+mj-lt"/>
            </a:endParaRPr>
          </a:p>
          <a:p>
            <a:pPr lvl="1">
              <a:defRPr/>
            </a:pPr>
            <a:r>
              <a:rPr lang="en-US" sz="2000" dirty="0">
                <a:solidFill>
                  <a:srgbClr val="333333"/>
                </a:solidFill>
                <a:latin typeface="+mj-lt"/>
              </a:rPr>
              <a:t>create a “snapshot” that counts all of the individuals in each job category by race, ethnicity, and sex, employed during a single pay period of the employer’s choice between October 1 and December 31 of the “Reporting Year.”</a:t>
            </a:r>
          </a:p>
          <a:p>
            <a:pPr lvl="1">
              <a:defRPr/>
            </a:pPr>
            <a:r>
              <a:rPr lang="en-US" sz="2000" dirty="0">
                <a:solidFill>
                  <a:srgbClr val="333333"/>
                </a:solidFill>
                <a:latin typeface="+mj-lt"/>
              </a:rPr>
              <a:t>calculate the total earnings, as shown on the IRS Form W-2, for each employee in the “snapshot,” for the entire “Reporting Year,” regardless of whether or not an employee worked for the full calendar year. </a:t>
            </a:r>
            <a:endParaRPr lang="en-US" dirty="0">
              <a:latin typeface="+mj-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noChangeArrowheads="1"/>
          </p:cNvSpPr>
          <p:nvPr>
            <p:ph type="title"/>
          </p:nvPr>
        </p:nvSpPr>
        <p:spPr bwMode="auto">
          <a:xfrm>
            <a:off x="439738"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SB 973</a:t>
            </a:r>
          </a:p>
        </p:txBody>
      </p:sp>
      <p:sp>
        <p:nvSpPr>
          <p:cNvPr id="20483" name="Content Placeholder 2"/>
          <p:cNvSpPr>
            <a:spLocks noGrp="1" noChangeArrowheads="1"/>
          </p:cNvSpPr>
          <p:nvPr>
            <p:ph idx="1"/>
          </p:nvPr>
        </p:nvSpPr>
        <p:spPr bwMode="auto">
          <a:xfrm>
            <a:off x="685800" y="1828800"/>
            <a:ext cx="7924800" cy="3200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endParaRPr lang="en-US" altLang="en-US" sz="2800" dirty="0">
              <a:solidFill>
                <a:srgbClr val="333333"/>
              </a:solidFill>
              <a:latin typeface="Verdana" panose="020B0604030504040204" pitchFamily="34" charset="0"/>
            </a:endParaRPr>
          </a:p>
          <a:p>
            <a:pPr marL="0" indent="0">
              <a:buFontTx/>
              <a:buNone/>
            </a:pPr>
            <a:r>
              <a:rPr lang="en-US" altLang="en-US" sz="2400" dirty="0">
                <a:solidFill>
                  <a:srgbClr val="333333"/>
                </a:solidFill>
                <a:latin typeface="+mj-lt"/>
              </a:rPr>
              <a:t>Any individually identifiable information submitted to the department pursuant to this section shall be considered confidential information and not subject to disclosure pursuant to the California Public Records Act.</a:t>
            </a:r>
            <a:endParaRPr lang="en-US" altLang="en-US" sz="2400" dirty="0">
              <a:latin typeface="+mj-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bwMode="auto">
          <a:xfrm>
            <a:off x="533400"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a:t>SB 1196 (Umberg)</a:t>
            </a:r>
            <a:br>
              <a:rPr lang="en-US" altLang="en-US" b="1"/>
            </a:br>
            <a:r>
              <a:rPr lang="en-US" altLang="en-US" sz="4000" b="1"/>
              <a:t/>
            </a:r>
            <a:br>
              <a:rPr lang="en-US" altLang="en-US" sz="4000" b="1"/>
            </a:br>
            <a:r>
              <a:rPr lang="en-US" altLang="en-US" sz="4000"/>
              <a:t/>
            </a:r>
            <a:br>
              <a:rPr lang="en-US" altLang="en-US" sz="4000"/>
            </a:br>
            <a:endParaRPr lang="en-US" altLang="en-US" sz="4000"/>
          </a:p>
        </p:txBody>
      </p:sp>
      <p:sp>
        <p:nvSpPr>
          <p:cNvPr id="3" name="Content Placeholder 2"/>
          <p:cNvSpPr>
            <a:spLocks noGrp="1"/>
          </p:cNvSpPr>
          <p:nvPr>
            <p:ph idx="1"/>
          </p:nvPr>
        </p:nvSpPr>
        <p:spPr>
          <a:xfrm>
            <a:off x="371475" y="1905000"/>
            <a:ext cx="8229600" cy="4525963"/>
          </a:xfrm>
        </p:spPr>
        <p:txBody>
          <a:bodyPr/>
          <a:lstStyle/>
          <a:p>
            <a:pPr>
              <a:defRPr/>
            </a:pPr>
            <a:endParaRPr lang="en-US" sz="1600" dirty="0"/>
          </a:p>
          <a:p>
            <a:pPr>
              <a:defRPr/>
            </a:pPr>
            <a:endParaRPr lang="en-US" dirty="0"/>
          </a:p>
          <a:p>
            <a:pPr marL="0" indent="0" algn="ctr">
              <a:buFontTx/>
              <a:buNone/>
              <a:defRPr/>
            </a:pPr>
            <a:r>
              <a:rPr lang="en-US" sz="4000" b="1" dirty="0"/>
              <a:t>Price Gouging</a:t>
            </a:r>
          </a:p>
          <a:p>
            <a:pPr marL="0" indent="0" algn="ctr">
              <a:buFontTx/>
              <a:buNone/>
              <a:defRPr/>
            </a:pPr>
            <a:endParaRPr lang="en-US" dirty="0"/>
          </a:p>
          <a:p>
            <a:pPr marL="0" indent="0" algn="ctr">
              <a:buFontTx/>
              <a:buNone/>
              <a:defRPr/>
            </a:pPr>
            <a:endParaRPr lang="en-US" dirty="0"/>
          </a:p>
          <a:p>
            <a:pPr marL="0" indent="0" algn="ctr">
              <a:buFontTx/>
              <a:buNone/>
              <a:defRPr/>
            </a:pPr>
            <a:r>
              <a:rPr lang="en-US" sz="2400" b="1" dirty="0"/>
              <a:t>EFFECTIVE: January 1, 2021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noChangeArrowheads="1"/>
          </p:cNvSpPr>
          <p:nvPr>
            <p:ph type="title"/>
          </p:nvPr>
        </p:nvSpPr>
        <p:spPr bwMode="auto">
          <a:xfrm>
            <a:off x="457200"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SB 1196</a:t>
            </a:r>
          </a:p>
        </p:txBody>
      </p:sp>
      <p:sp>
        <p:nvSpPr>
          <p:cNvPr id="3" name="Content Placeholder 2"/>
          <p:cNvSpPr>
            <a:spLocks noGrp="1"/>
          </p:cNvSpPr>
          <p:nvPr>
            <p:ph idx="1"/>
          </p:nvPr>
        </p:nvSpPr>
        <p:spPr>
          <a:xfrm>
            <a:off x="609600" y="1600201"/>
            <a:ext cx="8077200" cy="3962400"/>
          </a:xfrm>
        </p:spPr>
        <p:txBody>
          <a:bodyPr/>
          <a:lstStyle/>
          <a:p>
            <a:pPr>
              <a:defRPr/>
            </a:pPr>
            <a:endParaRPr lang="en-US" sz="2800" dirty="0"/>
          </a:p>
          <a:p>
            <a:pPr marL="0" indent="0">
              <a:buFontTx/>
              <a:buNone/>
              <a:defRPr/>
            </a:pPr>
            <a:r>
              <a:rPr lang="en-US" sz="2400" dirty="0"/>
              <a:t>Expands California Price Gouging laws to make it crime for a person or business that “did not charge a price for the goods or services immediately prior to the proclamation or declaration of emergency to charge a price that is more than 50% greater than the cost to vendor as defined in Section 17026 of the Business and Professions Code”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23555" name="Content Placeholder 2"/>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r>
              <a:rPr lang="en-US" altLang="en-US" sz="2400" b="1" dirty="0">
                <a:solidFill>
                  <a:srgbClr val="111111"/>
                </a:solidFill>
                <a:latin typeface="+mj-lt"/>
              </a:rPr>
              <a:t>B&amp;P § 17026.  </a:t>
            </a:r>
            <a:r>
              <a:rPr lang="en-US" altLang="en-US" sz="2400" dirty="0">
                <a:solidFill>
                  <a:srgbClr val="333333"/>
                </a:solidFill>
                <a:latin typeface="+mj-lt"/>
              </a:rPr>
              <a:t>“Cost” as applied to production includes the cost of raw materials, labor and all overhead expenses of the producer.</a:t>
            </a:r>
          </a:p>
          <a:p>
            <a:pPr marL="0" indent="0">
              <a:buFontTx/>
              <a:buNone/>
            </a:pPr>
            <a:endParaRPr lang="en-US" altLang="en-US" sz="2400" dirty="0">
              <a:solidFill>
                <a:srgbClr val="333333"/>
              </a:solidFill>
              <a:latin typeface="+mj-lt"/>
            </a:endParaRPr>
          </a:p>
          <a:p>
            <a:pPr marL="0" indent="0">
              <a:buFontTx/>
              <a:buNone/>
            </a:pPr>
            <a:r>
              <a:rPr lang="en-US" altLang="en-US" sz="2400" dirty="0">
                <a:solidFill>
                  <a:srgbClr val="333333"/>
                </a:solidFill>
                <a:latin typeface="+mj-lt"/>
              </a:rPr>
              <a:t>“Cost” as applied to distribution means the invoice or replacement cost, whichever is lower, of the article or product to the distributor and vendor, plus the cost of doing business by the distributor and vendor and in the absence of proof of cost of doing business a markup of 6 percent on such invoice or replacement cost shall be prima facie proof of such cost of doing business.</a:t>
            </a:r>
          </a:p>
          <a:p>
            <a:pPr marL="0" indent="0">
              <a:buFontTx/>
              <a:buNone/>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26"/>
          <p:cNvSpPr>
            <a:spLocks noGrp="1" noChangeArrowheads="1"/>
          </p:cNvSpPr>
          <p:nvPr>
            <p:ph type="title"/>
          </p:nvPr>
        </p:nvSpPr>
        <p:spPr>
          <a:xfrm>
            <a:off x="762000" y="695580"/>
            <a:ext cx="8229600" cy="879543"/>
          </a:xfrm>
        </p:spPr>
        <p:txBody>
          <a:bodyPr/>
          <a:lstStyle/>
          <a:p>
            <a:r>
              <a:rPr lang="en-US" sz="4000" dirty="0"/>
              <a:t>Questions During the Program </a:t>
            </a:r>
          </a:p>
        </p:txBody>
      </p:sp>
      <p:sp>
        <p:nvSpPr>
          <p:cNvPr id="3" name="Content Placeholder 2">
            <a:extLst>
              <a:ext uri="{FF2B5EF4-FFF2-40B4-BE49-F238E27FC236}">
                <a16:creationId xmlns:a16="http://schemas.microsoft.com/office/drawing/2014/main" id="{89409521-BDBF-4DD2-81AB-C371EBBC8519}"/>
              </a:ext>
            </a:extLst>
          </p:cNvPr>
          <p:cNvSpPr>
            <a:spLocks noGrp="1"/>
          </p:cNvSpPr>
          <p:nvPr>
            <p:ph idx="1"/>
          </p:nvPr>
        </p:nvSpPr>
        <p:spPr/>
        <p:txBody>
          <a:bodyPr/>
          <a:lstStyle/>
          <a:p>
            <a:pPr marL="0" indent="0">
              <a:buNone/>
            </a:pPr>
            <a:r>
              <a:rPr lang="en-US" sz="2400" dirty="0"/>
              <a:t>Please use the Q&amp;A Box on the right side of your screen to send questions during the presentation. </a:t>
            </a:r>
          </a:p>
          <a:p>
            <a:endParaRPr lang="en-US" sz="2400" dirty="0"/>
          </a:p>
          <a:p>
            <a:endParaRPr lang="en-US" sz="2400" dirty="0"/>
          </a:p>
          <a:p>
            <a:endParaRPr lang="en-US" sz="2400" dirty="0"/>
          </a:p>
        </p:txBody>
      </p:sp>
      <p:pic>
        <p:nvPicPr>
          <p:cNvPr id="4" name="Picture 3"/>
          <p:cNvPicPr>
            <a:picLocks noChangeAspect="1"/>
          </p:cNvPicPr>
          <p:nvPr/>
        </p:nvPicPr>
        <p:blipFill>
          <a:blip r:embed="rId2"/>
          <a:stretch>
            <a:fillRect/>
          </a:stretch>
        </p:blipFill>
        <p:spPr>
          <a:xfrm>
            <a:off x="4572000" y="3104716"/>
            <a:ext cx="3657600" cy="2191109"/>
          </a:xfrm>
          <a:prstGeom prst="rect">
            <a:avLst/>
          </a:prstGeom>
        </p:spPr>
      </p:pic>
      <p:pic>
        <p:nvPicPr>
          <p:cNvPr id="2" name="Picture 1"/>
          <p:cNvPicPr>
            <a:picLocks noChangeAspect="1"/>
          </p:cNvPicPr>
          <p:nvPr/>
        </p:nvPicPr>
        <p:blipFill>
          <a:blip r:embed="rId3"/>
          <a:stretch>
            <a:fillRect/>
          </a:stretch>
        </p:blipFill>
        <p:spPr>
          <a:xfrm>
            <a:off x="762000" y="3104716"/>
            <a:ext cx="3026478" cy="1443037"/>
          </a:xfrm>
          <a:prstGeom prst="rect">
            <a:avLst/>
          </a:prstGeom>
        </p:spPr>
      </p:pic>
    </p:spTree>
    <p:extLst>
      <p:ext uri="{BB962C8B-B14F-4D97-AF65-F5344CB8AC3E}">
        <p14:creationId xmlns:p14="http://schemas.microsoft.com/office/powerpoint/2010/main" val="36378894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noChangeArrowheads="1"/>
          </p:cNvSpPr>
          <p:nvPr>
            <p:ph type="title"/>
          </p:nvPr>
        </p:nvSpPr>
        <p:spPr bwMode="auto">
          <a:xfrm>
            <a:off x="466436"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1196 </a:t>
            </a:r>
          </a:p>
        </p:txBody>
      </p:sp>
      <p:sp>
        <p:nvSpPr>
          <p:cNvPr id="3" name="Content Placeholder 2"/>
          <p:cNvSpPr>
            <a:spLocks noGrp="1"/>
          </p:cNvSpPr>
          <p:nvPr>
            <p:ph idx="1"/>
          </p:nvPr>
        </p:nvSpPr>
        <p:spPr/>
        <p:txBody>
          <a:bodyPr/>
          <a:lstStyle/>
          <a:p>
            <a:pPr marL="0" indent="0">
              <a:buFontTx/>
              <a:buNone/>
              <a:defRPr/>
            </a:pPr>
            <a:endParaRPr lang="en-US" dirty="0"/>
          </a:p>
          <a:p>
            <a:pPr marL="0" indent="0">
              <a:buFontTx/>
              <a:buNone/>
              <a:defRPr/>
            </a:pPr>
            <a:endParaRPr lang="en-US" dirty="0"/>
          </a:p>
          <a:p>
            <a:pPr marL="0" indent="0">
              <a:buFontTx/>
              <a:buNone/>
              <a:defRPr/>
            </a:pPr>
            <a:r>
              <a:rPr lang="en-US" sz="2600" dirty="0"/>
              <a:t>Expands definition of State of Emergency and Local Emergency to include pandemics or epidemic disease outbreaks.</a:t>
            </a:r>
          </a:p>
          <a:p>
            <a:pPr>
              <a:defRPr/>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noChangeArrowheads="1"/>
          </p:cNvSpPr>
          <p:nvPr>
            <p:ph type="title"/>
          </p:nvPr>
        </p:nvSpPr>
        <p:spPr bwMode="auto">
          <a:xfrm>
            <a:off x="457200" y="2209800"/>
            <a:ext cx="8229600" cy="152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dirty="0"/>
              <a:t>Cal OSHA COVID-19    Emergency Regulations </a:t>
            </a:r>
            <a:r>
              <a:rPr lang="en-US" altLang="en-US" dirty="0"/>
              <a:t/>
            </a:r>
            <a:br>
              <a:rPr lang="en-US" altLang="en-US" dirty="0"/>
            </a:br>
            <a:r>
              <a:rPr lang="en-US" altLang="en-US" dirty="0"/>
              <a:t/>
            </a:r>
            <a:br>
              <a:rPr lang="en-US" altLang="en-US" dirty="0"/>
            </a:br>
            <a:r>
              <a:rPr lang="en-US" altLang="en-US" sz="2400" dirty="0"/>
              <a:t>EFFECTIVE: November 29, 2020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4" name="Content Placeholder 3"/>
          <p:cNvSpPr>
            <a:spLocks noGrp="1"/>
          </p:cNvSpPr>
          <p:nvPr>
            <p:ph idx="1"/>
          </p:nvPr>
        </p:nvSpPr>
        <p:spPr/>
        <p:txBody>
          <a:bodyPr/>
          <a:lstStyle/>
          <a:p>
            <a:pPr marL="0" indent="0">
              <a:lnSpc>
                <a:spcPct val="107000"/>
              </a:lnSpc>
              <a:spcBef>
                <a:spcPts val="0"/>
              </a:spcBef>
              <a:spcAft>
                <a:spcPts val="0"/>
              </a:spcAft>
              <a:buFontTx/>
              <a:buNone/>
              <a:defRPr/>
            </a:pPr>
            <a:r>
              <a:rPr lang="en-US" sz="2200" dirty="0">
                <a:latin typeface="+mj-lt"/>
                <a:ea typeface="Calibri" panose="020F0502020204030204" pitchFamily="34" charset="0"/>
                <a:cs typeface="Times New Roman" panose="02020603050405020304" pitchFamily="18" charset="0"/>
              </a:rPr>
              <a:t>The regulation includes several important definitions:</a:t>
            </a:r>
          </a:p>
          <a:p>
            <a:pPr>
              <a:lnSpc>
                <a:spcPct val="107000"/>
              </a:lnSpc>
              <a:spcBef>
                <a:spcPts val="0"/>
              </a:spcBef>
              <a:spcAft>
                <a:spcPts val="0"/>
              </a:spcAft>
              <a:buFont typeface="Symbol" panose="05050102010706020507" pitchFamily="18" charset="2"/>
              <a:buChar char=""/>
              <a:defRPr/>
            </a:pPr>
            <a:r>
              <a:rPr lang="en-US" sz="2200" dirty="0">
                <a:latin typeface="+mj-lt"/>
                <a:ea typeface="Calibri" panose="020F0502020204030204" pitchFamily="34" charset="0"/>
                <a:cs typeface="Times New Roman" panose="02020603050405020304" pitchFamily="18" charset="0"/>
              </a:rPr>
              <a:t>“COVID-19 exposure” is defined as being within six feet of a COVID-19 case for a cumulative total of 15 minutes or greater in any 24-hour period within or overlapping with the “high-risk exposure period” regardless of the use of face coverings.</a:t>
            </a:r>
          </a:p>
          <a:p>
            <a:pPr>
              <a:lnSpc>
                <a:spcPct val="107000"/>
              </a:lnSpc>
              <a:spcBef>
                <a:spcPts val="0"/>
              </a:spcBef>
              <a:spcAft>
                <a:spcPts val="0"/>
              </a:spcAft>
              <a:buFont typeface="Symbol" panose="05050102010706020507" pitchFamily="18" charset="2"/>
              <a:buChar char=""/>
              <a:defRPr/>
            </a:pPr>
            <a:r>
              <a:rPr lang="en-US" sz="2200" dirty="0">
                <a:latin typeface="+mj-lt"/>
                <a:ea typeface="Calibri" panose="020F0502020204030204" pitchFamily="34" charset="0"/>
                <a:cs typeface="Times New Roman" panose="02020603050405020304" pitchFamily="18" charset="0"/>
              </a:rPr>
              <a:t>“Exposed workplace” is defined as any work location, working area, or common area at work used or accessed by a COVID-19 case during the high-risk period, including bathrooms, walkways, hallways, aisles, break or eating areas, and waiting areas.  After January 1, 2021, the regulation incorporates the definition of “worksite” from AB 685.</a:t>
            </a:r>
          </a:p>
          <a:p>
            <a:pPr marL="0" indent="0">
              <a:buFontTx/>
              <a:buNone/>
              <a:defRPr/>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3" name="Content Placeholder 2"/>
          <p:cNvSpPr>
            <a:spLocks noGrp="1"/>
          </p:cNvSpPr>
          <p:nvPr>
            <p:ph idx="1"/>
          </p:nvPr>
        </p:nvSpPr>
        <p:spPr/>
        <p:txBody>
          <a:bodyPr/>
          <a:lstStyle/>
          <a:p>
            <a:pPr>
              <a:lnSpc>
                <a:spcPct val="107000"/>
              </a:lnSpc>
              <a:spcBef>
                <a:spcPts val="0"/>
              </a:spcBef>
              <a:spcAft>
                <a:spcPts val="0"/>
              </a:spcAft>
              <a:buFont typeface="Symbol" panose="05050102010706020507" pitchFamily="18" charset="2"/>
              <a:buChar char=""/>
              <a:defRPr/>
            </a:pPr>
            <a:r>
              <a:rPr lang="en-US" sz="2400" dirty="0">
                <a:latin typeface="+mj-lt"/>
                <a:ea typeface="Calibri" panose="020F0502020204030204" pitchFamily="34" charset="0"/>
                <a:cs typeface="Times New Roman" panose="02020603050405020304" pitchFamily="18" charset="0"/>
              </a:rPr>
              <a:t>“High-risk exposure period” is defined as the following time period:</a:t>
            </a:r>
          </a:p>
          <a:p>
            <a:pPr lvl="1">
              <a:lnSpc>
                <a:spcPct val="107000"/>
              </a:lnSpc>
              <a:spcBef>
                <a:spcPts val="0"/>
              </a:spcBef>
              <a:spcAft>
                <a:spcPts val="0"/>
              </a:spcAft>
              <a:buFont typeface="Courier New" panose="02070309020205020404" pitchFamily="49" charset="0"/>
              <a:buChar char="o"/>
              <a:defRPr/>
            </a:pPr>
            <a:r>
              <a:rPr lang="en-US" sz="2400" dirty="0">
                <a:latin typeface="+mj-lt"/>
                <a:ea typeface="Calibri" panose="020F0502020204030204" pitchFamily="34" charset="0"/>
                <a:cs typeface="Times New Roman" panose="02020603050405020304" pitchFamily="18" charset="0"/>
              </a:rPr>
              <a:t>For a person that develops COVID-19 symptoms: from two days before they first develop symptoms until 10 days after symptoms first appeared, and 24 hours have passed with no fever and symptoms have improved; or</a:t>
            </a:r>
          </a:p>
          <a:p>
            <a:pPr lvl="1">
              <a:lnSpc>
                <a:spcPct val="107000"/>
              </a:lnSpc>
              <a:spcBef>
                <a:spcPts val="0"/>
              </a:spcBef>
              <a:spcAft>
                <a:spcPts val="0"/>
              </a:spcAft>
              <a:buFont typeface="Courier New" panose="02070309020205020404" pitchFamily="49" charset="0"/>
              <a:buChar char="o"/>
              <a:defRPr/>
            </a:pPr>
            <a:r>
              <a:rPr lang="en-US" sz="2400" dirty="0">
                <a:latin typeface="+mj-lt"/>
                <a:ea typeface="Calibri" panose="020F0502020204030204" pitchFamily="34" charset="0"/>
                <a:cs typeface="Times New Roman" panose="02020603050405020304" pitchFamily="18" charset="0"/>
              </a:rPr>
              <a:t>For a person who tests positive, but is asymptomatic: from two days before until ten days after the specimen for their first positive test for COVID-19 was collected.</a:t>
            </a:r>
          </a:p>
          <a:p>
            <a:pPr marL="0" indent="0">
              <a:buFontTx/>
              <a:buNone/>
              <a:defRP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28675" name="Content Placeholder 2"/>
          <p:cNvSpPr>
            <a:spLocks noGrp="1" noChangeArrowheads="1"/>
          </p:cNvSpPr>
          <p:nvPr>
            <p:ph idx="1"/>
          </p:nvPr>
        </p:nvSpPr>
        <p:spPr bwMode="auto">
          <a:xfrm>
            <a:off x="457200" y="1433513"/>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7000"/>
              </a:lnSpc>
              <a:spcBef>
                <a:spcPct val="0"/>
              </a:spcBef>
              <a:buFont typeface="Symbol" panose="05050102010706020507" pitchFamily="18" charset="2"/>
              <a:buChar char=""/>
            </a:pPr>
            <a:r>
              <a:rPr lang="en-US" altLang="en-US" sz="2200" dirty="0">
                <a:latin typeface="+mj-lt"/>
                <a:ea typeface="Calibri" panose="020F0502020204030204" pitchFamily="34" charset="0"/>
                <a:cs typeface="Times New Roman" panose="02020603050405020304" pitchFamily="18" charset="0"/>
              </a:rPr>
              <a:t>A “COVID-19 outbreak” applies to a place of employment if it has been identified by a local health department as the location of a COVID-19 outbreak or when there are three or more COVID-19 cases in an exposed workplace within a 14-day period.  The outbreak definition applies until there are no new COVID-19 cases detected in a workplace for a 14 day period.</a:t>
            </a:r>
          </a:p>
          <a:p>
            <a:pPr>
              <a:lnSpc>
                <a:spcPct val="107000"/>
              </a:lnSpc>
              <a:spcBef>
                <a:spcPct val="0"/>
              </a:spcBef>
              <a:spcAft>
                <a:spcPts val="800"/>
              </a:spcAft>
              <a:buFont typeface="Symbol" panose="05050102010706020507" pitchFamily="18" charset="2"/>
              <a:buChar char=""/>
            </a:pPr>
            <a:r>
              <a:rPr lang="en-US" altLang="en-US" sz="2200" dirty="0">
                <a:latin typeface="+mj-lt"/>
                <a:ea typeface="Calibri" panose="020F0502020204030204" pitchFamily="34" charset="0"/>
                <a:cs typeface="Times New Roman" panose="02020603050405020304" pitchFamily="18" charset="0"/>
              </a:rPr>
              <a:t>A “major COVID-19 outbreak” applies to any place of employment where there are 20 or more COVID-19 cases in an exposed workplace within a 30-day period.  This major outbreak definition applies until there are no new COVID-19 cases detected in the workplace for a 14-day period.</a:t>
            </a:r>
          </a:p>
          <a:p>
            <a:endParaRPr lang="en-US" altLang="en-US" dirty="0">
              <a:ea typeface="Calibri" panose="020F0502020204030204" pitchFamily="34"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noChangeArrowheads="1"/>
          </p:cNvSpPr>
          <p:nvPr>
            <p:ph type="title"/>
          </p:nvPr>
        </p:nvSpPr>
        <p:spPr bwMode="auto">
          <a:xfrm>
            <a:off x="457200" y="6858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u="sng" dirty="0">
                <a:ea typeface="Calibri" panose="020F0502020204030204" pitchFamily="34" charset="0"/>
                <a:cs typeface="Times New Roman" panose="02020603050405020304" pitchFamily="18" charset="0"/>
              </a:rPr>
              <a:t>Employee Testing</a:t>
            </a:r>
            <a:r>
              <a:rPr lang="en-US" altLang="en-US" b="1" u="sng" dirty="0">
                <a:latin typeface="Calibri" panose="020F0502020204030204" pitchFamily="34" charset="0"/>
                <a:ea typeface="Calibri" panose="020F0502020204030204" pitchFamily="34" charset="0"/>
                <a:cs typeface="Times New Roman" panose="02020603050405020304" pitchFamily="18" charset="0"/>
              </a:rPr>
              <a:t/>
            </a:r>
            <a:br>
              <a:rPr lang="en-US" altLang="en-US" b="1" u="sng" dirty="0">
                <a:latin typeface="Calibri" panose="020F0502020204030204" pitchFamily="34" charset="0"/>
                <a:ea typeface="Calibri" panose="020F0502020204030204" pitchFamily="34" charset="0"/>
                <a:cs typeface="Times New Roman" panose="02020603050405020304" pitchFamily="18" charset="0"/>
              </a:rPr>
            </a:br>
            <a:endParaRPr lang="en-US" altLang="en-US" dirty="0">
              <a:ea typeface="Calibri" panose="020F0502020204030204" pitchFamily="34" charset="0"/>
              <a:cs typeface="Times New Roman" panose="02020603050405020304" pitchFamily="18" charset="0"/>
            </a:endParaRPr>
          </a:p>
        </p:txBody>
      </p:sp>
      <p:sp>
        <p:nvSpPr>
          <p:cNvPr id="29699" name="Content Placeholder 2"/>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07000"/>
              </a:lnSpc>
              <a:spcBef>
                <a:spcPct val="0"/>
              </a:spcBef>
              <a:spcAft>
                <a:spcPts val="800"/>
              </a:spcAft>
              <a:buFontTx/>
              <a:buNone/>
            </a:pPr>
            <a:r>
              <a:rPr lang="en-US" altLang="en-US" sz="2000" dirty="0">
                <a:latin typeface="+mj-lt"/>
                <a:ea typeface="Calibri" panose="020F0502020204030204" pitchFamily="34" charset="0"/>
                <a:cs typeface="Times New Roman" panose="02020603050405020304" pitchFamily="18" charset="0"/>
              </a:rPr>
              <a:t>If there is an outbreak at the workplace, or employees have been exposed at the workplace, the employer must provide COVID-19 testing at no cost, during their working hours, to all employees who had potential COVID-19 exposure at the workplace.  COVID-19 testing must be conducted as follows:</a:t>
            </a:r>
          </a:p>
          <a:p>
            <a:pPr marL="0" indent="0">
              <a:lnSpc>
                <a:spcPct val="107000"/>
              </a:lnSpc>
              <a:spcBef>
                <a:spcPct val="0"/>
              </a:spcBef>
              <a:buFontTx/>
              <a:buAutoNum type="arabicPeriod"/>
            </a:pPr>
            <a:r>
              <a:rPr lang="en-US" altLang="en-US" sz="2000" dirty="0">
                <a:latin typeface="+mj-lt"/>
                <a:ea typeface="Calibri" panose="020F0502020204030204" pitchFamily="34" charset="0"/>
                <a:cs typeface="Times New Roman" panose="02020603050405020304" pitchFamily="18" charset="0"/>
              </a:rPr>
              <a:t>All employees exposed must be immediately tested for COVID-19, and then tested again one week later.</a:t>
            </a:r>
          </a:p>
          <a:p>
            <a:pPr marL="0" indent="0">
              <a:lnSpc>
                <a:spcPct val="107000"/>
              </a:lnSpc>
              <a:spcBef>
                <a:spcPct val="0"/>
              </a:spcBef>
              <a:spcAft>
                <a:spcPts val="800"/>
              </a:spcAft>
              <a:buFontTx/>
              <a:buAutoNum type="arabicPeriod"/>
            </a:pPr>
            <a:r>
              <a:rPr lang="en-US" altLang="en-US" sz="2000" dirty="0">
                <a:latin typeface="+mj-lt"/>
                <a:ea typeface="Calibri" panose="020F0502020204030204" pitchFamily="34" charset="0"/>
                <a:cs typeface="Times New Roman" panose="02020603050405020304" pitchFamily="18" charset="0"/>
              </a:rPr>
              <a:t>If there is an outbreak at the workplace, after the two COVID-19 tests, employers must provide continuous COVID-19 testing of employees who remain at the workplace at least once per week, or more frequently if recommended by the local health department, until the outbreak has ceased.</a:t>
            </a:r>
          </a:p>
          <a:p>
            <a:pPr marL="0" indent="0"/>
            <a:endParaRPr lang="en-US"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noChangeArrowheads="1"/>
          </p:cNvSpPr>
          <p:nvPr>
            <p:ph type="title"/>
          </p:nvPr>
        </p:nvSpPr>
        <p:spPr bwMode="auto">
          <a:xfrm>
            <a:off x="533400" y="6096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u="sng" dirty="0">
                <a:ea typeface="Calibri" panose="020F0502020204030204" pitchFamily="34" charset="0"/>
                <a:cs typeface="Times New Roman" panose="02020603050405020304" pitchFamily="18" charset="0"/>
              </a:rPr>
              <a:t>Physical Distancing &amp; Face Coverings</a:t>
            </a:r>
            <a:r>
              <a:rPr lang="en-US" altLang="en-US" b="1" u="sng" dirty="0">
                <a:latin typeface="Calibri" panose="020F0502020204030204" pitchFamily="34" charset="0"/>
                <a:ea typeface="Calibri" panose="020F0502020204030204" pitchFamily="34" charset="0"/>
                <a:cs typeface="Times New Roman" panose="02020603050405020304" pitchFamily="18" charset="0"/>
              </a:rPr>
              <a:t/>
            </a:r>
            <a:br>
              <a:rPr lang="en-US" altLang="en-US" b="1" u="sng" dirty="0">
                <a:latin typeface="Calibri" panose="020F0502020204030204" pitchFamily="34" charset="0"/>
                <a:ea typeface="Calibri" panose="020F0502020204030204" pitchFamily="34" charset="0"/>
                <a:cs typeface="Times New Roman" panose="02020603050405020304" pitchFamily="18" charset="0"/>
              </a:rPr>
            </a:br>
            <a:endParaRPr lang="en-US" altLang="en-US" dirty="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nSpc>
                <a:spcPct val="107000"/>
              </a:lnSpc>
              <a:spcBef>
                <a:spcPts val="0"/>
              </a:spcBef>
              <a:spcAft>
                <a:spcPts val="800"/>
              </a:spcAft>
              <a:buFontTx/>
              <a:buNone/>
              <a:defRPr/>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FontTx/>
              <a:buNone/>
              <a:defRPr/>
            </a:pPr>
            <a:r>
              <a:rPr lang="en-US" sz="2200" dirty="0">
                <a:latin typeface="+mj-lt"/>
                <a:ea typeface="Calibri" panose="020F0502020204030204" pitchFamily="34" charset="0"/>
                <a:cs typeface="Times New Roman" panose="02020603050405020304" pitchFamily="18" charset="0"/>
              </a:rPr>
              <a:t>All employees at the worksite must be separated by at least six feet, except where an employer can demonstrate that six feet of separation is not possible, and except for momentary exposure while individuals are in movement.  </a:t>
            </a:r>
          </a:p>
          <a:p>
            <a:pPr marL="0" indent="0">
              <a:lnSpc>
                <a:spcPct val="107000"/>
              </a:lnSpc>
              <a:spcBef>
                <a:spcPts val="0"/>
              </a:spcBef>
              <a:spcAft>
                <a:spcPts val="800"/>
              </a:spcAft>
              <a:buFontTx/>
              <a:buNone/>
              <a:defRPr/>
            </a:pPr>
            <a:endParaRPr lang="en-US" sz="2200" dirty="0">
              <a:latin typeface="+mj-lt"/>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FontTx/>
              <a:buNone/>
              <a:defRPr/>
            </a:pPr>
            <a:r>
              <a:rPr lang="en-US" sz="2200" dirty="0">
                <a:latin typeface="+mj-lt"/>
                <a:ea typeface="Calibri" panose="020F0502020204030204" pitchFamily="34" charset="0"/>
                <a:cs typeface="Times New Roman" panose="02020603050405020304" pitchFamily="18" charset="0"/>
              </a:rPr>
              <a:t>Employers must also provide face coverings and ensure they are worn by employees over the nose and mouth when indoors, when outdoors and less than six feet away from another person, and where required by orders from the CDPH or local health department.</a:t>
            </a:r>
          </a:p>
          <a:p>
            <a:pPr>
              <a:defRPr/>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noChangeArrowheads="1"/>
          </p:cNvSpPr>
          <p:nvPr>
            <p:ph type="title"/>
          </p:nvPr>
        </p:nvSpPr>
        <p:spPr bwMode="auto">
          <a:xfrm>
            <a:off x="457200" y="533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u="sng" dirty="0">
                <a:ea typeface="Calibri" panose="020F0502020204030204" pitchFamily="34" charset="0"/>
                <a:cs typeface="Times New Roman" panose="02020603050405020304" pitchFamily="18" charset="0"/>
              </a:rPr>
              <a:t>Exclusion of Employees </a:t>
            </a:r>
            <a:br>
              <a:rPr lang="en-US" altLang="en-US" sz="4000" b="1" u="sng" dirty="0">
                <a:ea typeface="Calibri" panose="020F0502020204030204" pitchFamily="34" charset="0"/>
                <a:cs typeface="Times New Roman" panose="02020603050405020304" pitchFamily="18" charset="0"/>
              </a:rPr>
            </a:br>
            <a:r>
              <a:rPr lang="en-US" altLang="en-US" sz="4000" b="1" u="sng" dirty="0">
                <a:ea typeface="Calibri" panose="020F0502020204030204" pitchFamily="34" charset="0"/>
                <a:cs typeface="Times New Roman" panose="02020603050405020304" pitchFamily="18" charset="0"/>
              </a:rPr>
              <a:t>from the Workplace</a:t>
            </a:r>
            <a:r>
              <a:rPr lang="en-US" altLang="en-US" dirty="0">
                <a:latin typeface="Calibri" panose="020F0502020204030204" pitchFamily="34" charset="0"/>
                <a:ea typeface="Calibri" panose="020F0502020204030204" pitchFamily="34" charset="0"/>
                <a:cs typeface="Times New Roman" panose="02020603050405020304" pitchFamily="18" charset="0"/>
              </a:rPr>
              <a:t/>
            </a:r>
            <a:br>
              <a:rPr lang="en-US" altLang="en-US" dirty="0">
                <a:latin typeface="Calibri" panose="020F0502020204030204" pitchFamily="34" charset="0"/>
                <a:ea typeface="Calibri" panose="020F0502020204030204" pitchFamily="34" charset="0"/>
                <a:cs typeface="Times New Roman" panose="02020603050405020304" pitchFamily="18" charset="0"/>
              </a:rPr>
            </a:br>
            <a:endParaRPr lang="en-US" altLang="en-US" dirty="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533400" y="1828800"/>
            <a:ext cx="8229600" cy="4525963"/>
          </a:xfrm>
        </p:spPr>
        <p:txBody>
          <a:bodyPr/>
          <a:lstStyle/>
          <a:p>
            <a:pPr marL="0" indent="0">
              <a:lnSpc>
                <a:spcPct val="107000"/>
              </a:lnSpc>
              <a:spcBef>
                <a:spcPts val="0"/>
              </a:spcBef>
              <a:spcAft>
                <a:spcPts val="800"/>
              </a:spcAft>
              <a:buFontTx/>
              <a:buNone/>
              <a:defRPr/>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FontTx/>
              <a:buNone/>
              <a:defRPr/>
            </a:pPr>
            <a:r>
              <a:rPr lang="en-US" sz="2400" dirty="0">
                <a:latin typeface="+mj-lt"/>
                <a:ea typeface="Calibri" panose="020F0502020204030204" pitchFamily="34" charset="0"/>
                <a:cs typeface="Times New Roman" panose="02020603050405020304" pitchFamily="18" charset="0"/>
              </a:rPr>
              <a:t>When an employee tests positive for COVID-19, the employer must ensure the employee, and all employees exposed to COVID-19 are excluded from the workplace for 14 days after the last known COVID-19 exposure to an individual that tested positive or died due to COVID-19.  The employer cannot allow exposed employees to return to the workplace early, even if they test negative for COVID-19.</a:t>
            </a:r>
          </a:p>
          <a:p>
            <a:pPr>
              <a:defRPr/>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FontTx/>
              <a:buNone/>
              <a:defRPr/>
            </a:pPr>
            <a:r>
              <a:rPr lang="en-US" sz="2000" dirty="0">
                <a:latin typeface="+mj-lt"/>
                <a:ea typeface="Calibri" panose="020F0502020204030204" pitchFamily="34" charset="0"/>
                <a:cs typeface="Times New Roman" panose="02020603050405020304" pitchFamily="18" charset="0"/>
              </a:rPr>
              <a:t>While these employees are excluded from the workplace, and are otherwise able and available for work, the employer must</a:t>
            </a:r>
          </a:p>
          <a:p>
            <a:pPr>
              <a:defRPr/>
            </a:pPr>
            <a:r>
              <a:rPr lang="en-US" sz="2000" dirty="0">
                <a:latin typeface="+mj-lt"/>
                <a:ea typeface="Calibri" panose="020F0502020204030204" pitchFamily="34" charset="0"/>
                <a:cs typeface="Times New Roman" panose="02020603050405020304" pitchFamily="18" charset="0"/>
              </a:rPr>
              <a:t>continue and maintain an employee’s earnings, seniority, and all other employee rights and benefits, including the employee's right to their former job status, as if the employee had not been removed from their job. </a:t>
            </a:r>
          </a:p>
          <a:p>
            <a:pPr>
              <a:defRPr/>
            </a:pPr>
            <a:r>
              <a:rPr lang="en-US" sz="2000" dirty="0">
                <a:latin typeface="+mj-lt"/>
                <a:ea typeface="Calibri" panose="020F0502020204030204" pitchFamily="34" charset="0"/>
                <a:cs typeface="Times New Roman" panose="02020603050405020304" pitchFamily="18" charset="0"/>
              </a:rPr>
              <a:t>Employers may use employer-provided employee sick leave benefits and consider benefit payments from public sources in determining how to maintain earnings, rights and benefits, where permitted by law and when not covered by workers’ compensation.  </a:t>
            </a:r>
          </a:p>
          <a:p>
            <a:pPr>
              <a:defRPr/>
            </a:pPr>
            <a:r>
              <a:rPr lang="en-US" sz="2000" dirty="0">
                <a:latin typeface="+mj-lt"/>
                <a:ea typeface="Calibri" panose="020F0502020204030204" pitchFamily="34" charset="0"/>
                <a:cs typeface="Times New Roman" panose="02020603050405020304" pitchFamily="18" charset="0"/>
              </a:rPr>
              <a:t>The employer is not required to maintain these benefits if the employer demonstrates the COVID-19 exposure is not work related.</a:t>
            </a:r>
            <a:endParaRPr lang="en-US" sz="2000" dirty="0">
              <a:latin typeface="+mj-l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noChangeArrowheads="1"/>
          </p:cNvSpPr>
          <p:nvPr>
            <p:ph type="title"/>
          </p:nvPr>
        </p:nvSpPr>
        <p:spPr bwMode="auto">
          <a:xfrm>
            <a:off x="450273" y="10287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u="sng" dirty="0">
                <a:ea typeface="Calibri" panose="020F0502020204030204" pitchFamily="34" charset="0"/>
                <a:cs typeface="Times New Roman" panose="02020603050405020304" pitchFamily="18" charset="0"/>
              </a:rPr>
              <a:t>COVID Outbreak &amp; Major COVID Outbreak at the Workplace</a:t>
            </a:r>
            <a:r>
              <a:rPr lang="en-US" altLang="en-US" dirty="0">
                <a:ea typeface="Calibri" panose="020F0502020204030204" pitchFamily="34" charset="0"/>
                <a:cs typeface="Times New Roman" panose="02020603050405020304" pitchFamily="18" charset="0"/>
              </a:rPr>
              <a:t/>
            </a:r>
            <a:br>
              <a:rPr lang="en-US" altLang="en-US" dirty="0">
                <a:ea typeface="Calibri" panose="020F0502020204030204" pitchFamily="34" charset="0"/>
                <a:cs typeface="Times New Roman" panose="02020603050405020304" pitchFamily="18" charset="0"/>
              </a:rPr>
            </a:br>
            <a:endParaRPr lang="en-US" altLang="en-US" dirty="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600201"/>
            <a:ext cx="8229600" cy="3429000"/>
          </a:xfrm>
        </p:spPr>
        <p:txBody>
          <a:bodyPr/>
          <a:lstStyle/>
          <a:p>
            <a:pPr marL="0" indent="0">
              <a:lnSpc>
                <a:spcPct val="107000"/>
              </a:lnSpc>
              <a:spcBef>
                <a:spcPts val="0"/>
              </a:spcBef>
              <a:spcAft>
                <a:spcPts val="800"/>
              </a:spcAft>
              <a:buFontTx/>
              <a:buNone/>
              <a:defRP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FontTx/>
              <a:buNone/>
              <a:defRP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FontTx/>
              <a:buNone/>
              <a:defRPr/>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FontTx/>
              <a:buNone/>
              <a:defRPr/>
            </a:pPr>
            <a:r>
              <a:rPr lang="en-US" sz="2400" dirty="0">
                <a:latin typeface="+mj-lt"/>
                <a:ea typeface="Calibri" panose="020F0502020204030204" pitchFamily="34" charset="0"/>
                <a:cs typeface="Times New Roman" panose="02020603050405020304" pitchFamily="18" charset="0"/>
              </a:rPr>
              <a:t>If there is an outbreak at the workplace, the employer must conduct an investigation of the workplace to identify and abate any COVID-19 hazards.  This investigative review must be updated every thirty days that the outbreak continues.</a:t>
            </a:r>
          </a:p>
          <a:p>
            <a:pPr>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26"/>
          <p:cNvSpPr>
            <a:spLocks noGrp="1" noChangeArrowheads="1"/>
          </p:cNvSpPr>
          <p:nvPr>
            <p:ph type="title"/>
          </p:nvPr>
        </p:nvSpPr>
        <p:spPr>
          <a:xfrm>
            <a:off x="762000" y="609600"/>
            <a:ext cx="8229600" cy="1143000"/>
          </a:xfrm>
        </p:spPr>
        <p:txBody>
          <a:bodyPr/>
          <a:lstStyle/>
          <a:p>
            <a:r>
              <a:rPr lang="en-US" sz="4000" dirty="0"/>
              <a:t>Webinar Disclosure</a:t>
            </a:r>
          </a:p>
        </p:txBody>
      </p:sp>
      <p:sp>
        <p:nvSpPr>
          <p:cNvPr id="3" name="Content Placeholder 2">
            <a:extLst>
              <a:ext uri="{FF2B5EF4-FFF2-40B4-BE49-F238E27FC236}">
                <a16:creationId xmlns:a16="http://schemas.microsoft.com/office/drawing/2014/main" id="{89409521-BDBF-4DD2-81AB-C371EBBC8519}"/>
              </a:ext>
            </a:extLst>
          </p:cNvPr>
          <p:cNvSpPr>
            <a:spLocks noGrp="1"/>
          </p:cNvSpPr>
          <p:nvPr>
            <p:ph idx="1"/>
          </p:nvPr>
        </p:nvSpPr>
        <p:spPr/>
        <p:txBody>
          <a:bodyPr/>
          <a:lstStyle/>
          <a:p>
            <a:pPr marL="0" indent="0">
              <a:buNone/>
            </a:pPr>
            <a:r>
              <a:rPr lang="en-US" sz="2000" dirty="0"/>
              <a:t>By hosting this Webinar, California Grocers Association (CGA) and the CGA Educational Foundation (CGAEF) are providing an opportunity for their members and attendees to obtain general information that may be of interest to your company.   The Webinar is designed to provide practical and useful information on the subject matter covered. However, CGA /CGAEF is not engaged in rendering legal, accounting or other professional advice or services. </a:t>
            </a:r>
            <a:br>
              <a:rPr lang="en-US" sz="2000" dirty="0"/>
            </a:br>
            <a:endParaRPr lang="en-US" sz="2000" dirty="0"/>
          </a:p>
          <a:p>
            <a:pPr marL="0" indent="0">
              <a:buNone/>
            </a:pPr>
            <a:r>
              <a:rPr lang="en-US" sz="2000" dirty="0"/>
              <a:t>CGA/CGAEF does not review or approve the content of the webinar presented by guest speakers and others, and makes no representations or warranties about the accuracy or legality of any compliance or other recommendations provided during the webinar. If legal advice or other expert assistance is required, the services of a competent professional should be sought.</a:t>
            </a:r>
          </a:p>
          <a:p>
            <a:endParaRPr lang="en-US" sz="2000" dirty="0"/>
          </a:p>
        </p:txBody>
      </p:sp>
    </p:spTree>
    <p:extLst>
      <p:ext uri="{BB962C8B-B14F-4D97-AF65-F5344CB8AC3E}">
        <p14:creationId xmlns:p14="http://schemas.microsoft.com/office/powerpoint/2010/main" val="9604488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7000"/>
              </a:lnSpc>
              <a:spcBef>
                <a:spcPct val="0"/>
              </a:spcBef>
              <a:spcAft>
                <a:spcPts val="800"/>
              </a:spcAft>
            </a:pPr>
            <a:r>
              <a:rPr lang="en-US" altLang="en-US" sz="2400" dirty="0">
                <a:latin typeface="+mj-lt"/>
                <a:ea typeface="Calibri" panose="020F0502020204030204" pitchFamily="34" charset="0"/>
                <a:cs typeface="Times New Roman" panose="02020603050405020304" pitchFamily="18" charset="0"/>
              </a:rPr>
              <a:t>The employer must also contact the local health department immediately, but not longer than 48 hours after the employer knows, or with diligent inquiry would have known of the outbreak .  </a:t>
            </a:r>
          </a:p>
          <a:p>
            <a:pPr>
              <a:lnSpc>
                <a:spcPct val="107000"/>
              </a:lnSpc>
              <a:spcBef>
                <a:spcPct val="0"/>
              </a:spcBef>
              <a:spcAft>
                <a:spcPts val="800"/>
              </a:spcAft>
            </a:pPr>
            <a:r>
              <a:rPr lang="en-US" altLang="en-US" sz="2400" dirty="0">
                <a:latin typeface="+mj-lt"/>
                <a:ea typeface="Calibri" panose="020F0502020204030204" pitchFamily="34" charset="0"/>
                <a:cs typeface="Times New Roman" panose="02020603050405020304" pitchFamily="18" charset="0"/>
              </a:rPr>
              <a:t>The employer must provide to the local health department the total number of COVID-19 cases and for each COVID-19 case, the name, contact information, occupation, workplace location, business address, hospitalization and/or fatality status, and North American Industry Classification System code of the workplace of the COVID-19 case</a:t>
            </a:r>
            <a:endParaRPr lang="en-US" altLang="en-US" dirty="0">
              <a:latin typeface="+mj-lt"/>
              <a:ea typeface="Calibri" panose="020F0502020204030204" pitchFamily="34" charset="0"/>
              <a:cs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Content Placeholder 2"/>
          <p:cNvSpPr>
            <a:spLocks noGrp="1" noChangeArrowheads="1"/>
          </p:cNvSpPr>
          <p:nvPr>
            <p:ph idx="1"/>
          </p:nvPr>
        </p:nvSpPr>
        <p:spPr bwMode="auto">
          <a:xfrm>
            <a:off x="457200" y="1447800"/>
            <a:ext cx="8229600" cy="487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7000"/>
              </a:lnSpc>
              <a:spcBef>
                <a:spcPct val="0"/>
              </a:spcBef>
            </a:pPr>
            <a:r>
              <a:rPr lang="en-US" altLang="en-US" sz="2200" dirty="0">
                <a:latin typeface="+mj-lt"/>
                <a:ea typeface="Calibri" panose="020F0502020204030204" pitchFamily="34" charset="0"/>
                <a:cs typeface="Times New Roman" panose="02020603050405020304" pitchFamily="18" charset="0"/>
              </a:rPr>
              <a:t>In buildings or structures with mechanical ventilation, filter recirculated air with Minimum Efficiency Reporting Value (MERV) 13 or higher efficiency filters if compatible with the ventilation system. If MERV-13 or higher filters are not compatible with the ventilation system, employers shall use filters with the highest compatible filtering efficiency. </a:t>
            </a:r>
          </a:p>
          <a:p>
            <a:pPr>
              <a:lnSpc>
                <a:spcPct val="107000"/>
              </a:lnSpc>
              <a:spcBef>
                <a:spcPct val="0"/>
              </a:spcBef>
            </a:pPr>
            <a:r>
              <a:rPr lang="en-US" altLang="en-US" sz="2200" dirty="0">
                <a:latin typeface="+mj-lt"/>
                <a:ea typeface="Calibri" panose="020F0502020204030204" pitchFamily="34" charset="0"/>
                <a:cs typeface="Times New Roman" panose="02020603050405020304" pitchFamily="18" charset="0"/>
              </a:rPr>
              <a:t>The employer must determine the need for a respiratory protection program or changes to an existing respiratory protection program.</a:t>
            </a:r>
          </a:p>
          <a:p>
            <a:pPr>
              <a:lnSpc>
                <a:spcPct val="107000"/>
              </a:lnSpc>
              <a:spcBef>
                <a:spcPct val="0"/>
              </a:spcBef>
              <a:spcAft>
                <a:spcPts val="800"/>
              </a:spcAft>
            </a:pPr>
            <a:r>
              <a:rPr lang="en-US" altLang="en-US" sz="2200" dirty="0">
                <a:latin typeface="+mj-lt"/>
                <a:ea typeface="Calibri" panose="020F0502020204030204" pitchFamily="34" charset="0"/>
                <a:cs typeface="Times New Roman" panose="02020603050405020304" pitchFamily="18" charset="0"/>
              </a:rPr>
              <a:t>The employer must evaluate whether to halt some or all operations at the workplace until COVID-19 hazards have been corrected.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bwMode="auto">
          <a:xfrm>
            <a:off x="457200" y="7064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b="1" dirty="0"/>
              <a:t>Minimum Wage</a:t>
            </a:r>
            <a:br>
              <a:rPr lang="en-US" altLang="en-US" sz="4000" b="1" dirty="0"/>
            </a:br>
            <a:r>
              <a:rPr lang="en-US" altLang="en-US" sz="4000" b="1" dirty="0"/>
              <a:t>SB 3 (2016) </a:t>
            </a:r>
          </a:p>
        </p:txBody>
      </p:sp>
      <p:sp>
        <p:nvSpPr>
          <p:cNvPr id="3" name="Content Placeholder 2"/>
          <p:cNvSpPr>
            <a:spLocks noGrp="1"/>
          </p:cNvSpPr>
          <p:nvPr>
            <p:ph idx="1"/>
          </p:nvPr>
        </p:nvSpPr>
        <p:spPr>
          <a:xfrm>
            <a:off x="452438" y="1849438"/>
            <a:ext cx="8229600" cy="4525962"/>
          </a:xfrm>
        </p:spPr>
        <p:txBody>
          <a:bodyPr/>
          <a:lstStyle/>
          <a:p>
            <a:pPr marL="0" indent="0">
              <a:buFontTx/>
              <a:buNone/>
              <a:defRPr/>
            </a:pPr>
            <a:endParaRPr lang="en-US" sz="2000" dirty="0"/>
          </a:p>
          <a:p>
            <a:pPr>
              <a:defRPr/>
            </a:pPr>
            <a:r>
              <a:rPr lang="en-US" sz="2000" dirty="0"/>
              <a:t>Minimum wage increases for business with 26 or more employees:</a:t>
            </a:r>
            <a:br>
              <a:rPr lang="en-US" sz="2000" dirty="0"/>
            </a:br>
            <a:r>
              <a:rPr lang="en-US" sz="2000" dirty="0"/>
              <a:t>* On January 1, 2019 to $12 per hour</a:t>
            </a:r>
            <a:br>
              <a:rPr lang="en-US" sz="2000" dirty="0"/>
            </a:br>
            <a:r>
              <a:rPr lang="en-US" sz="2000" dirty="0"/>
              <a:t>* On January 1, 2020 to $13 per hour</a:t>
            </a:r>
            <a:br>
              <a:rPr lang="en-US" sz="2000" dirty="0"/>
            </a:br>
            <a:r>
              <a:rPr lang="en-US" sz="2000" dirty="0"/>
              <a:t>* On January 1, 2021 to $14 per hour</a:t>
            </a:r>
            <a:br>
              <a:rPr lang="en-US" sz="2000" dirty="0"/>
            </a:br>
            <a:r>
              <a:rPr lang="en-US" sz="2000" dirty="0"/>
              <a:t>* On January 1, 2022 to $15 per hour</a:t>
            </a:r>
          </a:p>
          <a:p>
            <a:pPr>
              <a:defRPr/>
            </a:pPr>
            <a:endParaRPr lang="en-US" sz="2000" dirty="0"/>
          </a:p>
          <a:p>
            <a:pPr>
              <a:defRPr/>
            </a:pPr>
            <a:r>
              <a:rPr lang="en-US" sz="2000" dirty="0"/>
              <a:t>Minimum wage increases for business with 25 or fewer employees:</a:t>
            </a:r>
            <a:br>
              <a:rPr lang="en-US" sz="2000" dirty="0"/>
            </a:br>
            <a:r>
              <a:rPr lang="en-US" sz="2000" dirty="0"/>
              <a:t>* On January 1, 2019 to $11 per hour</a:t>
            </a:r>
            <a:br>
              <a:rPr lang="en-US" sz="2000" dirty="0"/>
            </a:br>
            <a:r>
              <a:rPr lang="en-US" sz="2000" dirty="0"/>
              <a:t>* On January 1, 2020 to $12 per hour</a:t>
            </a:r>
            <a:br>
              <a:rPr lang="en-US" sz="2000" dirty="0"/>
            </a:br>
            <a:r>
              <a:rPr lang="en-US" sz="2000" dirty="0"/>
              <a:t>* On January 1, 2021 to $13 per hour</a:t>
            </a:r>
            <a:br>
              <a:rPr lang="en-US" sz="2000" dirty="0"/>
            </a:br>
            <a:r>
              <a:rPr lang="en-US" sz="2000" dirty="0"/>
              <a:t>* On January 1, 2022 to $14 per hour</a:t>
            </a:r>
            <a:br>
              <a:rPr lang="en-US" sz="2000" dirty="0"/>
            </a:br>
            <a:r>
              <a:rPr lang="en-US" sz="2000" dirty="0"/>
              <a:t>* On January 1, 2023 to $15 per hour</a:t>
            </a:r>
          </a:p>
          <a:p>
            <a:pPr marL="457200" lvl="1" indent="0">
              <a:buFontTx/>
              <a:buNone/>
              <a:defRPr/>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noChangeArrowheads="1"/>
          </p:cNvSpPr>
          <p:nvPr>
            <p:ph type="title"/>
          </p:nvPr>
        </p:nvSpPr>
        <p:spPr bwMode="auto">
          <a:xfrm>
            <a:off x="304800" y="1219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200" b="1" dirty="0"/>
              <a:t>SB 778 – Sexual Harassment Prevention Training clean up</a:t>
            </a:r>
          </a:p>
        </p:txBody>
      </p:sp>
      <p:sp>
        <p:nvSpPr>
          <p:cNvPr id="3" name="Content Placeholder 2"/>
          <p:cNvSpPr>
            <a:spLocks noGrp="1"/>
          </p:cNvSpPr>
          <p:nvPr>
            <p:ph idx="1"/>
          </p:nvPr>
        </p:nvSpPr>
        <p:spPr>
          <a:xfrm>
            <a:off x="457200" y="2057400"/>
            <a:ext cx="8229600" cy="4068763"/>
          </a:xfrm>
        </p:spPr>
        <p:txBody>
          <a:bodyPr/>
          <a:lstStyle/>
          <a:p>
            <a:pPr>
              <a:defRPr/>
            </a:pPr>
            <a:endParaRPr lang="en-US" sz="2800" dirty="0">
              <a:sym typeface="Wingdings"/>
            </a:endParaRPr>
          </a:p>
          <a:p>
            <a:pPr marL="0" indent="0">
              <a:buFontTx/>
              <a:buNone/>
              <a:defRPr/>
            </a:pPr>
            <a:r>
              <a:rPr lang="en-US" sz="2000" dirty="0"/>
              <a:t>All employees must receive training by January 1, 2021. Employers of 50 or more employees have an existing and ongoing obligation to train new supervisory employees within six months of assuming their supervisory position. </a:t>
            </a:r>
          </a:p>
          <a:p>
            <a:pPr marL="0" indent="0">
              <a:buFontTx/>
              <a:buNone/>
              <a:defRPr/>
            </a:pPr>
            <a:endParaRPr lang="en-US" sz="2000" dirty="0"/>
          </a:p>
          <a:p>
            <a:pPr marL="0" indent="0">
              <a:buFontTx/>
              <a:buNone/>
              <a:defRPr/>
            </a:pPr>
            <a:r>
              <a:rPr lang="en-US" sz="2000" dirty="0"/>
              <a:t>Beginning January 1, 2021, new supervisory employees in workplaces of 5 or more employees must be trained within six months of assuming their supervisory position, and new nonsupervisory employees must be trained within six months of hire. Employees must be retrained once every two years. </a:t>
            </a:r>
            <a:endParaRPr lang="en-US" sz="4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2200" y="4797277"/>
            <a:ext cx="3733800" cy="1310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752901" y="1219200"/>
            <a:ext cx="7924800" cy="56938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1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Workplace Harassment Prevention Training</a:t>
            </a:r>
          </a:p>
        </p:txBody>
      </p:sp>
      <p:sp>
        <p:nvSpPr>
          <p:cNvPr id="5" name="TextBox 4"/>
          <p:cNvSpPr txBox="1"/>
          <p:nvPr/>
        </p:nvSpPr>
        <p:spPr>
          <a:xfrm>
            <a:off x="1219200" y="2133600"/>
            <a:ext cx="7239000" cy="283154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Trainings for Supervisors and Non-Supervisory Employees</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US" altLang="en-US" sz="2000" dirty="0">
                <a:solidFill>
                  <a:srgbClr val="000000"/>
                </a:solidFill>
                <a:latin typeface="Arial"/>
                <a:cs typeface="Calibri" panose="020F0502020204030204" pitchFamily="34" charset="0"/>
              </a:rPr>
              <a:t>English &amp; Spanish courses available</a:t>
            </a:r>
            <a:endPar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Meets requirements of CA law</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100% online with immediate reporting </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Customized to the Grocery Industry</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Rates as low as $8 and $3 per employee</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Contact </a:t>
            </a: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hlinkClick r:id="rId3"/>
              </a:rPr>
              <a:t>foundation@cagrocers.com</a:t>
            </a:r>
            <a:r>
              <a:rPr kumimoji="0" lang="en-US" altLang="en-US" sz="2000" b="0" i="0" u="none" strike="noStrike" kern="1200" cap="none" spc="0" normalizeH="0" baseline="0" noProof="0" dirty="0">
                <a:ln>
                  <a:noFill/>
                </a:ln>
                <a:solidFill>
                  <a:srgbClr val="000000"/>
                </a:solidFill>
                <a:effectLst/>
                <a:uLnTx/>
                <a:uFillTx/>
                <a:latin typeface="Arial"/>
                <a:ea typeface="+mn-ea"/>
                <a:cs typeface="Calibri" panose="020F0502020204030204" pitchFamily="34" charset="0"/>
              </a:rPr>
              <a:t> for more details.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387943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76400"/>
            <a:ext cx="8229600" cy="1143000"/>
          </a:xfrm>
        </p:spPr>
        <p:txBody>
          <a:bodyPr/>
          <a:lstStyle/>
          <a:p>
            <a:r>
              <a:rPr lang="en-US" dirty="0"/>
              <a:t>Questions?</a:t>
            </a:r>
          </a:p>
        </p:txBody>
      </p:sp>
      <p:pic>
        <p:nvPicPr>
          <p:cNvPr id="1026" name="Picture 2" descr="Image result for questions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7812" y="2667000"/>
            <a:ext cx="3660775" cy="2175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52529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bwMode="auto">
          <a:xfrm>
            <a:off x="457200" y="13716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a:buFontTx/>
              <a:buNone/>
            </a:pPr>
            <a:endParaRPr lang="en-US" altLang="en-US" dirty="0"/>
          </a:p>
          <a:p>
            <a:pPr marL="0" indent="0" algn="ctr">
              <a:buFontTx/>
              <a:buNone/>
            </a:pPr>
            <a:endParaRPr lang="en-US" altLang="en-US" dirty="0"/>
          </a:p>
          <a:p>
            <a:pPr marL="0" indent="0" algn="ctr">
              <a:buFontTx/>
              <a:buNone/>
            </a:pPr>
            <a:endParaRPr lang="en-US" altLang="en-US" sz="1500" dirty="0"/>
          </a:p>
          <a:p>
            <a:pPr marL="0" indent="0" algn="ctr">
              <a:buFontTx/>
              <a:buNone/>
            </a:pPr>
            <a:r>
              <a:rPr lang="en-US" altLang="en-US" dirty="0"/>
              <a:t>Louie Brown</a:t>
            </a:r>
          </a:p>
          <a:p>
            <a:pPr marL="0" indent="0" algn="ctr">
              <a:buFontTx/>
              <a:buNone/>
            </a:pPr>
            <a:r>
              <a:rPr lang="en-US" altLang="en-US" dirty="0"/>
              <a:t>Kahn, Soares &amp; Conway, LLP</a:t>
            </a:r>
          </a:p>
          <a:p>
            <a:pPr marL="0" indent="0" algn="ctr">
              <a:buFontTx/>
              <a:buNone/>
            </a:pPr>
            <a:r>
              <a:rPr lang="en-US" altLang="en-US" dirty="0"/>
              <a:t>916-448-3826</a:t>
            </a:r>
          </a:p>
          <a:p>
            <a:pPr marL="0" indent="0" algn="ctr">
              <a:buFontTx/>
              <a:buNone/>
            </a:pPr>
            <a:r>
              <a:rPr lang="en-US" altLang="en-US" dirty="0">
                <a:hlinkClick r:id="rId2"/>
              </a:rPr>
              <a:t>lbrown@kscsacramento.com</a:t>
            </a:r>
            <a:endParaRPr lang="en-US" altLang="en-US" dirty="0"/>
          </a:p>
          <a:p>
            <a:pPr marL="0" indent="0" algn="ctr">
              <a:buFontTx/>
              <a:buNone/>
            </a:pPr>
            <a:r>
              <a:rPr lang="en-US" altLang="en-US" dirty="0">
                <a:hlinkClick r:id="rId3"/>
              </a:rPr>
              <a:t>www.ksclawyers.com</a:t>
            </a:r>
            <a:endParaRPr lang="en-US" altLang="en-US" dirty="0"/>
          </a:p>
          <a:p>
            <a:pPr marL="0" indent="0" algn="ctr">
              <a:buFontTx/>
              <a:buNone/>
            </a:pPr>
            <a:endParaRPr lang="en-US" altLang="en-US" dirty="0"/>
          </a:p>
        </p:txBody>
      </p:sp>
      <p:pic>
        <p:nvPicPr>
          <p:cNvPr id="40964"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143000"/>
            <a:ext cx="19812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endParaRPr lang="en-US" altLang="en-US" sz="2400" dirty="0"/>
          </a:p>
          <a:p>
            <a:pPr marL="0" indent="0">
              <a:buFontTx/>
              <a:buNone/>
            </a:pPr>
            <a:endParaRPr lang="en-US" altLang="en-US" sz="2400" dirty="0"/>
          </a:p>
          <a:p>
            <a:pPr marL="0" indent="0">
              <a:buFontTx/>
              <a:buNone/>
            </a:pPr>
            <a:r>
              <a:rPr lang="en-US" altLang="en-US" sz="2400" dirty="0"/>
              <a:t>Kahn, Soares &amp; Conway, LLP provides the information for the California Grocers Association Educational Foundation New Laws Seminar for informational purposes only. This general information is not a substitute for legal advice, and users should consult with legal counsel for specific advice. In addition, using this information does not create an attorney-client relationship with Kahn, Soares &amp; Conway, LLP.  </a:t>
            </a:r>
          </a:p>
        </p:txBody>
      </p:sp>
      <p:pic>
        <p:nvPicPr>
          <p:cNvPr id="4198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719138"/>
            <a:ext cx="19812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bwMode="auto">
          <a:xfrm>
            <a:off x="457200" y="13716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a:buFontTx/>
              <a:buNone/>
            </a:pPr>
            <a:endParaRPr lang="en-US" altLang="en-US" dirty="0"/>
          </a:p>
          <a:p>
            <a:pPr marL="0" indent="0" algn="ctr">
              <a:buFontTx/>
              <a:buNone/>
            </a:pPr>
            <a:endParaRPr lang="en-US" altLang="en-US" dirty="0"/>
          </a:p>
          <a:p>
            <a:pPr marL="0" indent="0" algn="ctr">
              <a:buFontTx/>
              <a:buNone/>
            </a:pPr>
            <a:endParaRPr lang="en-US" altLang="en-US" sz="1500" dirty="0"/>
          </a:p>
        </p:txBody>
      </p:sp>
      <p:pic>
        <p:nvPicPr>
          <p:cNvPr id="4096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00542" y="1836809"/>
            <a:ext cx="19812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909" y="2153371"/>
            <a:ext cx="3200400" cy="3200400"/>
          </a:xfrm>
          <a:prstGeom prst="rect">
            <a:avLst/>
          </a:prstGeom>
        </p:spPr>
      </p:pic>
      <p:sp>
        <p:nvSpPr>
          <p:cNvPr id="3" name="TextBox 2"/>
          <p:cNvSpPr txBox="1"/>
          <p:nvPr/>
        </p:nvSpPr>
        <p:spPr>
          <a:xfrm>
            <a:off x="4177145" y="3527325"/>
            <a:ext cx="4509655" cy="1569660"/>
          </a:xfrm>
          <a:prstGeom prst="rect">
            <a:avLst/>
          </a:prstGeom>
          <a:noFill/>
        </p:spPr>
        <p:txBody>
          <a:bodyPr wrap="square" rtlCol="0">
            <a:spAutoFit/>
          </a:bodyPr>
          <a:lstStyle/>
          <a:p>
            <a:pPr marL="0" indent="0" algn="ctr">
              <a:buFontTx/>
              <a:buNone/>
            </a:pPr>
            <a:r>
              <a:rPr lang="en-US" altLang="en-US" sz="2400" dirty="0"/>
              <a:t>Louie Brown</a:t>
            </a:r>
          </a:p>
          <a:p>
            <a:pPr marL="0" indent="0" algn="ctr">
              <a:buFontTx/>
              <a:buNone/>
            </a:pPr>
            <a:r>
              <a:rPr lang="en-US" altLang="en-US" sz="2400" dirty="0"/>
              <a:t>Kahn, Soares &amp; Conway, LLP</a:t>
            </a:r>
          </a:p>
          <a:p>
            <a:pPr marL="0" indent="0" algn="ctr">
              <a:buFontTx/>
              <a:buNone/>
            </a:pPr>
            <a:r>
              <a:rPr lang="en-US" altLang="en-US" sz="2400" dirty="0"/>
              <a:t>916-448-3826</a:t>
            </a:r>
          </a:p>
          <a:p>
            <a:pPr marL="0" indent="0" algn="ctr">
              <a:buFontTx/>
              <a:buNone/>
            </a:pPr>
            <a:r>
              <a:rPr lang="en-US" altLang="en-US" sz="2400" dirty="0">
                <a:hlinkClick r:id="rId4"/>
              </a:rPr>
              <a:t>lbrown@kscsacramento.com</a:t>
            </a:r>
            <a:endParaRPr lang="en-US" altLang="en-US" sz="2400" dirty="0"/>
          </a:p>
        </p:txBody>
      </p:sp>
      <p:sp>
        <p:nvSpPr>
          <p:cNvPr id="6" name="Title 1"/>
          <p:cNvSpPr txBox="1">
            <a:spLocks/>
          </p:cNvSpPr>
          <p:nvPr/>
        </p:nvSpPr>
        <p:spPr bwMode="auto">
          <a:xfrm>
            <a:off x="1601066" y="648396"/>
            <a:ext cx="5941868" cy="68510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altLang="en-US" sz="4000" kern="0" dirty="0"/>
              <a:t>About Our Presenter</a:t>
            </a:r>
            <a:r>
              <a:rPr lang="en-US" altLang="en-US" kern="0" dirty="0"/>
              <a:t> </a:t>
            </a:r>
            <a:endParaRPr lang="en-US" altLang="en-US" sz="4000" kern="0" dirty="0"/>
          </a:p>
        </p:txBody>
      </p:sp>
    </p:spTree>
    <p:extLst>
      <p:ext uri="{BB962C8B-B14F-4D97-AF65-F5344CB8AC3E}">
        <p14:creationId xmlns:p14="http://schemas.microsoft.com/office/powerpoint/2010/main" val="525015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xfrm>
            <a:off x="457200" y="1295400"/>
            <a:ext cx="8229600" cy="129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NEW LAWS</a:t>
            </a:r>
          </a:p>
        </p:txBody>
      </p:sp>
      <p:sp>
        <p:nvSpPr>
          <p:cNvPr id="2051" name="Content Placeholder 2"/>
          <p:cNvSpPr>
            <a:spLocks noGrp="1"/>
          </p:cNvSpPr>
          <p:nvPr>
            <p:ph idx="1"/>
          </p:nvPr>
        </p:nvSpPr>
        <p:spPr bwMode="auto">
          <a:xfrm>
            <a:off x="468745" y="1943100"/>
            <a:ext cx="88392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600" dirty="0"/>
          </a:p>
          <a:p>
            <a:r>
              <a:rPr lang="en-US" altLang="en-US" sz="2600" dirty="0"/>
              <a:t>AB 685		COVID19 Notification</a:t>
            </a:r>
          </a:p>
          <a:p>
            <a:r>
              <a:rPr lang="en-US" altLang="en-US" sz="2600" dirty="0"/>
              <a:t>AB 979		Corporate Boards: Underrepresented 				Communities </a:t>
            </a:r>
          </a:p>
          <a:p>
            <a:r>
              <a:rPr lang="en-US" altLang="en-US" sz="2600" dirty="0"/>
              <a:t>AB 1963		Human Resources – Mandated 					employers</a:t>
            </a:r>
          </a:p>
          <a:p>
            <a:r>
              <a:rPr lang="en-US" altLang="en-US" sz="2600" dirty="0"/>
              <a:t>SB 973		Pay Data Reporting</a:t>
            </a:r>
          </a:p>
          <a:p>
            <a:r>
              <a:rPr lang="en-US" altLang="en-US" sz="2600" dirty="0"/>
              <a:t>SB 1196		Price Gouging </a:t>
            </a:r>
          </a:p>
          <a:p>
            <a:r>
              <a:rPr lang="en-US" altLang="en-US" sz="2600" dirty="0"/>
              <a:t>Cal OSHA COVID-19 Emergency Regulations	</a:t>
            </a:r>
            <a:r>
              <a:rPr lang="en-US" altLang="en-US" sz="3000" dirty="0"/>
              <a:t>	</a:t>
            </a:r>
          </a:p>
          <a:p>
            <a:endParaRPr lang="en-US" altLang="en-US" dirty="0"/>
          </a:p>
          <a:p>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fade">
                                      <p:cBhvr>
                                        <p:cTn id="7" dur="500"/>
                                        <p:tgtEl>
                                          <p:spTgt spid="205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fade">
                                      <p:cBhvr>
                                        <p:cTn id="12" dur="500"/>
                                        <p:tgtEl>
                                          <p:spTgt spid="20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fade">
                                      <p:cBhvr>
                                        <p:cTn id="17" dur="500"/>
                                        <p:tgtEl>
                                          <p:spTgt spid="20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4" end="4"/>
                                            </p:txEl>
                                          </p:spTgt>
                                        </p:tgtEl>
                                        <p:attrNameLst>
                                          <p:attrName>style.visibility</p:attrName>
                                        </p:attrNameLst>
                                      </p:cBhvr>
                                      <p:to>
                                        <p:strVal val="visible"/>
                                      </p:to>
                                    </p:set>
                                    <p:animEffect transition="in" filter="fade">
                                      <p:cBhvr>
                                        <p:cTn id="22" dur="500"/>
                                        <p:tgtEl>
                                          <p:spTgt spid="205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51">
                                            <p:txEl>
                                              <p:pRg st="5" end="5"/>
                                            </p:txEl>
                                          </p:spTgt>
                                        </p:tgtEl>
                                        <p:attrNameLst>
                                          <p:attrName>style.visibility</p:attrName>
                                        </p:attrNameLst>
                                      </p:cBhvr>
                                      <p:to>
                                        <p:strVal val="visible"/>
                                      </p:to>
                                    </p:set>
                                    <p:animEffect transition="in" filter="fade">
                                      <p:cBhvr>
                                        <p:cTn id="27" dur="500"/>
                                        <p:tgtEl>
                                          <p:spTgt spid="205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51">
                                            <p:txEl>
                                              <p:pRg st="6" end="6"/>
                                            </p:txEl>
                                          </p:spTgt>
                                        </p:tgtEl>
                                        <p:attrNameLst>
                                          <p:attrName>style.visibility</p:attrName>
                                        </p:attrNameLst>
                                      </p:cBhvr>
                                      <p:to>
                                        <p:strVal val="visible"/>
                                      </p:to>
                                    </p:set>
                                    <p:animEffect transition="in" filter="fade">
                                      <p:cBhvr>
                                        <p:cTn id="32" dur="500"/>
                                        <p:tgtEl>
                                          <p:spTgt spid="2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bwMode="auto">
          <a:xfrm>
            <a:off x="762000" y="914400"/>
            <a:ext cx="777240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AB 685 (Reyes)</a:t>
            </a:r>
            <a:r>
              <a:rPr lang="en-US" altLang="en-US" dirty="0"/>
              <a:t> </a:t>
            </a:r>
            <a:r>
              <a:rPr lang="en-US" altLang="en-US" sz="4000" dirty="0"/>
              <a:t/>
            </a:r>
            <a:br>
              <a:rPr lang="en-US" altLang="en-US" sz="4000" dirty="0"/>
            </a:br>
            <a:r>
              <a:rPr lang="en-US" altLang="en-US" sz="4000" dirty="0"/>
              <a:t/>
            </a:r>
            <a:br>
              <a:rPr lang="en-US" altLang="en-US" sz="4000" dirty="0"/>
            </a:br>
            <a:endParaRPr lang="en-US" altLang="en-US" sz="4000" dirty="0"/>
          </a:p>
        </p:txBody>
      </p:sp>
      <p:sp>
        <p:nvSpPr>
          <p:cNvPr id="5123" name="Content Placeholder 4"/>
          <p:cNvSpPr>
            <a:spLocks noGrp="1"/>
          </p:cNvSpPr>
          <p:nvPr>
            <p:ph type="subTitle" idx="1"/>
          </p:nvPr>
        </p:nvSpPr>
        <p:spPr bwMode="auto">
          <a:xfrm>
            <a:off x="602673" y="2057400"/>
            <a:ext cx="7924800" cy="4038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altLang="en-US" sz="1200" dirty="0"/>
              <a:t> </a:t>
            </a:r>
          </a:p>
          <a:p>
            <a:r>
              <a:rPr lang="en-US" altLang="en-US" sz="4000" dirty="0"/>
              <a:t>COVID-19 Employer Notification</a:t>
            </a:r>
          </a:p>
          <a:p>
            <a:endParaRPr lang="en-US" altLang="en-US" sz="1400" dirty="0"/>
          </a:p>
          <a:p>
            <a:endParaRPr lang="en-US" altLang="en-US" sz="1400" dirty="0"/>
          </a:p>
          <a:p>
            <a:endParaRPr lang="en-US" altLang="en-US" sz="1400" dirty="0"/>
          </a:p>
          <a:p>
            <a:endParaRPr lang="en-US" altLang="en-US" sz="1400" dirty="0"/>
          </a:p>
          <a:p>
            <a:r>
              <a:rPr lang="en-US" altLang="en-US" sz="2400" b="1" dirty="0"/>
              <a:t>EFFECTIVE:	January 1, 2021</a:t>
            </a:r>
          </a:p>
          <a:p>
            <a:r>
              <a:rPr lang="en-US" altLang="en-US" sz="2400" b="1" dirty="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xfrm>
            <a:off x="457200" y="9144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AB 685</a:t>
            </a:r>
          </a:p>
        </p:txBody>
      </p:sp>
      <p:sp>
        <p:nvSpPr>
          <p:cNvPr id="3" name="Content Placeholder 2"/>
          <p:cNvSpPr>
            <a:spLocks noGrp="1"/>
          </p:cNvSpPr>
          <p:nvPr>
            <p:ph idx="1"/>
          </p:nvPr>
        </p:nvSpPr>
        <p:spPr>
          <a:xfrm>
            <a:off x="152400" y="1600200"/>
            <a:ext cx="8839200" cy="4525963"/>
          </a:xfrm>
        </p:spPr>
        <p:txBody>
          <a:bodyPr/>
          <a:lstStyle/>
          <a:p>
            <a:pPr marL="0" indent="0">
              <a:buFontTx/>
              <a:buNone/>
              <a:defRPr/>
            </a:pPr>
            <a:endParaRPr lang="en-US" sz="2400" b="1" dirty="0"/>
          </a:p>
          <a:p>
            <a:pPr>
              <a:buFont typeface="Arial" panose="020B0604020202020204" pitchFamily="34" charset="0"/>
              <a:buChar char="•"/>
              <a:defRPr/>
            </a:pPr>
            <a:r>
              <a:rPr lang="en-US" sz="2400" b="1" dirty="0">
                <a:solidFill>
                  <a:srgbClr val="202020"/>
                </a:solidFill>
              </a:rPr>
              <a:t>Requires employers to notify employees </a:t>
            </a:r>
            <a:r>
              <a:rPr lang="en-US" sz="2400" dirty="0">
                <a:solidFill>
                  <a:srgbClr val="202020"/>
                </a:solidFill>
              </a:rPr>
              <a:t>who may have been exposed to COVID-19 and</a:t>
            </a:r>
            <a:r>
              <a:rPr lang="en-US" sz="2400" b="1" dirty="0">
                <a:solidFill>
                  <a:srgbClr val="202020"/>
                </a:solidFill>
              </a:rPr>
              <a:t> </a:t>
            </a:r>
            <a:r>
              <a:rPr lang="en-US" sz="2400" dirty="0">
                <a:solidFill>
                  <a:srgbClr val="202020"/>
                </a:solidFill>
              </a:rPr>
              <a:t>to</a:t>
            </a:r>
            <a:r>
              <a:rPr lang="en-US" sz="2400" b="1" dirty="0">
                <a:solidFill>
                  <a:srgbClr val="202020"/>
                </a:solidFill>
              </a:rPr>
              <a:t> report workplace outbreaks</a:t>
            </a:r>
            <a:r>
              <a:rPr lang="en-US" sz="2400" dirty="0">
                <a:solidFill>
                  <a:srgbClr val="202020"/>
                </a:solidFill>
              </a:rPr>
              <a:t> to the local health department.</a:t>
            </a:r>
          </a:p>
          <a:p>
            <a:pPr>
              <a:buFont typeface="Arial" panose="020B0604020202020204" pitchFamily="34" charset="0"/>
              <a:buChar char="•"/>
              <a:defRPr/>
            </a:pPr>
            <a:r>
              <a:rPr lang="en-US" sz="2400" b="1" dirty="0">
                <a:solidFill>
                  <a:srgbClr val="202020"/>
                </a:solidFill>
              </a:rPr>
              <a:t>Requires the California Department of Public Health (CDPH) to publicly report information</a:t>
            </a:r>
            <a:r>
              <a:rPr lang="en-US" sz="2400" dirty="0">
                <a:solidFill>
                  <a:srgbClr val="202020"/>
                </a:solidFill>
              </a:rPr>
              <a:t> on workplace outbreaks.</a:t>
            </a:r>
          </a:p>
          <a:p>
            <a:pPr>
              <a:buFont typeface="Arial" panose="020B0604020202020204" pitchFamily="34" charset="0"/>
              <a:buChar char="•"/>
              <a:defRPr/>
            </a:pPr>
            <a:r>
              <a:rPr lang="en-US" sz="2400" dirty="0">
                <a:solidFill>
                  <a:srgbClr val="202020"/>
                </a:solidFill>
              </a:rPr>
              <a:t>Authorizes Cal/OSHA to enforce COVID-19 hazards as an imminent hazard to provide immediate protection for workers.</a:t>
            </a:r>
          </a:p>
          <a:p>
            <a:pPr marL="0" indent="0">
              <a:buFontTx/>
              <a:buNone/>
              <a:defRPr/>
            </a:pPr>
            <a:endParaRPr lang="en-US" sz="1800" dirty="0"/>
          </a:p>
          <a:p>
            <a:pPr marL="400050" lvl="1" indent="0">
              <a:buFontTx/>
              <a:buNone/>
              <a:defRPr/>
            </a:pPr>
            <a:endParaRPr lang="en-US" sz="1800" dirty="0"/>
          </a:p>
          <a:p>
            <a:pPr marL="400050" lvl="1" indent="0">
              <a:buFontTx/>
              <a:buNone/>
              <a:defRPr/>
            </a:pPr>
            <a:endParaRPr lang="en-US" sz="1800" dirty="0"/>
          </a:p>
          <a:p>
            <a:pPr marL="400050" lvl="1" indent="0">
              <a:buFontTx/>
              <a:buNone/>
              <a:defRPr/>
            </a:pPr>
            <a:endParaRPr lang="en-US" sz="1800" dirty="0"/>
          </a:p>
          <a:p>
            <a:pPr marL="0" indent="0">
              <a:buFontTx/>
              <a:buNone/>
              <a:defRPr/>
            </a:pPr>
            <a:endParaRPr lang="en-US" sz="2400" dirty="0"/>
          </a:p>
          <a:p>
            <a:pPr marL="285750">
              <a:buFont typeface="Arial" pitchFamily="34" charset="0"/>
              <a:buChar char="•"/>
              <a:defRPr/>
            </a:pPr>
            <a:endParaRPr lang="en-US" sz="2400" dirty="0"/>
          </a:p>
          <a:p>
            <a:pPr marL="285750">
              <a:buFont typeface="Arial" pitchFamily="34" charset="0"/>
              <a:buChar char="•"/>
              <a:defRPr/>
            </a:pPr>
            <a:endParaRPr lang="en-US" sz="2400" dirty="0"/>
          </a:p>
          <a:p>
            <a:pPr marL="0" indent="0">
              <a:buFontTx/>
              <a:buNone/>
              <a:defRPr/>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noChangeArrowheads="1"/>
          </p:cNvSpPr>
          <p:nvPr>
            <p:ph type="title"/>
          </p:nvPr>
        </p:nvSpPr>
        <p:spPr bwMode="auto">
          <a:xfrm>
            <a:off x="441325" y="762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AB 685</a:t>
            </a:r>
          </a:p>
        </p:txBody>
      </p:sp>
      <p:sp>
        <p:nvSpPr>
          <p:cNvPr id="7171" name="Content Placeholder 2"/>
          <p:cNvSpPr>
            <a:spLocks noGrp="1" noChangeArrowheads="1"/>
          </p:cNvSpPr>
          <p:nvPr>
            <p:ph idx="1"/>
          </p:nvPr>
        </p:nvSpPr>
        <p:spPr bwMode="auto">
          <a:xfrm>
            <a:off x="441325" y="18288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r>
              <a:rPr lang="en-US" altLang="en-US" sz="2400" dirty="0">
                <a:solidFill>
                  <a:srgbClr val="202020"/>
                </a:solidFill>
                <a:latin typeface="+mj-lt"/>
              </a:rPr>
              <a:t>Upon identifying a COVID-19 case in the workplace, you need to provide the following information:</a:t>
            </a:r>
          </a:p>
          <a:p>
            <a:pPr marL="0" indent="0">
              <a:buFontTx/>
              <a:buNone/>
            </a:pPr>
            <a:endParaRPr lang="en-US" altLang="en-US" sz="2400" dirty="0">
              <a:solidFill>
                <a:srgbClr val="202020"/>
              </a:solidFill>
              <a:latin typeface="+mj-lt"/>
            </a:endParaRPr>
          </a:p>
          <a:p>
            <a:pPr marL="400050" lvl="1" indent="0">
              <a:buFontTx/>
              <a:buAutoNum type="arabicPeriod"/>
            </a:pPr>
            <a:r>
              <a:rPr lang="en-US" altLang="en-US" sz="2400" b="1" dirty="0">
                <a:solidFill>
                  <a:srgbClr val="202020"/>
                </a:solidFill>
                <a:latin typeface="+mj-lt"/>
              </a:rPr>
              <a:t> Notice to your employees and the employer of subcontracted workers that they may have been exposed to COVID-19.</a:t>
            </a:r>
          </a:p>
          <a:p>
            <a:pPr marL="400050" lvl="1" indent="0">
              <a:buFontTx/>
              <a:buAutoNum type="arabicPeriod"/>
            </a:pPr>
            <a:r>
              <a:rPr lang="en-US" altLang="en-US" sz="2400" b="1" dirty="0">
                <a:solidFill>
                  <a:srgbClr val="202020"/>
                </a:solidFill>
                <a:latin typeface="+mj-lt"/>
              </a:rPr>
              <a:t> Information about benefits &amp; options</a:t>
            </a:r>
            <a:endParaRPr lang="en-US" altLang="en-US" sz="2400" dirty="0">
              <a:solidFill>
                <a:srgbClr val="202020"/>
              </a:solidFill>
              <a:latin typeface="+mj-lt"/>
            </a:endParaRPr>
          </a:p>
          <a:p>
            <a:pPr marL="400050" lvl="1" indent="0">
              <a:buFontTx/>
              <a:buAutoNum type="arabicPeriod"/>
            </a:pPr>
            <a:r>
              <a:rPr lang="en-US" altLang="en-US" sz="2400" b="1" dirty="0">
                <a:solidFill>
                  <a:srgbClr val="202020"/>
                </a:solidFill>
                <a:latin typeface="+mj-lt"/>
              </a:rPr>
              <a:t> A disinfection &amp; safety plan</a:t>
            </a:r>
            <a:r>
              <a:rPr lang="en-US" altLang="en-US" dirty="0">
                <a:solidFill>
                  <a:srgbClr val="202020"/>
                </a:solidFill>
                <a:latin typeface="Source Sans Pro" pitchFamily="34" charset="0"/>
              </a:rPr>
              <a:t/>
            </a:r>
            <a:br>
              <a:rPr lang="en-US" altLang="en-US" dirty="0">
                <a:solidFill>
                  <a:srgbClr val="202020"/>
                </a:solidFill>
                <a:latin typeface="Source Sans Pro" pitchFamily="34" charset="0"/>
              </a:rPr>
            </a:br>
            <a:endParaRPr lang="en-US"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13376</TotalTime>
  <Words>2834</Words>
  <Application>Microsoft Office PowerPoint</Application>
  <PresentationFormat>On-screen Show (4:3)</PresentationFormat>
  <Paragraphs>235</Paragraphs>
  <Slides>47</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47</vt:i4>
      </vt:variant>
    </vt:vector>
  </HeadingPairs>
  <TitlesOfParts>
    <vt:vector size="57" baseType="lpstr">
      <vt:lpstr>Arial</vt:lpstr>
      <vt:lpstr>Calibri</vt:lpstr>
      <vt:lpstr>Courier New</vt:lpstr>
      <vt:lpstr>Source Sans Pro</vt:lpstr>
      <vt:lpstr>Symbol</vt:lpstr>
      <vt:lpstr>Times New Roman</vt:lpstr>
      <vt:lpstr>Verdana</vt:lpstr>
      <vt:lpstr>Wingdings</vt:lpstr>
      <vt:lpstr>Default Design</vt:lpstr>
      <vt:lpstr>1_Default Design</vt:lpstr>
      <vt:lpstr>PowerPoint Presentation</vt:lpstr>
      <vt:lpstr>Can’t Hear the Program?</vt:lpstr>
      <vt:lpstr>Questions During the Program </vt:lpstr>
      <vt:lpstr>Webinar Disclosure</vt:lpstr>
      <vt:lpstr>PowerPoint Presentation</vt:lpstr>
      <vt:lpstr>NEW LAWS</vt:lpstr>
      <vt:lpstr>AB 685 (Reyes)   </vt:lpstr>
      <vt:lpstr>AB 685</vt:lpstr>
      <vt:lpstr>AB 685</vt:lpstr>
      <vt:lpstr>AB 685 </vt:lpstr>
      <vt:lpstr>AB 685 </vt:lpstr>
      <vt:lpstr>AB 685 </vt:lpstr>
      <vt:lpstr>AB 685 </vt:lpstr>
      <vt:lpstr>AB 979 (Holden)</vt:lpstr>
      <vt:lpstr>AB 979  </vt:lpstr>
      <vt:lpstr>AB 979 </vt:lpstr>
      <vt:lpstr>AB 979</vt:lpstr>
      <vt:lpstr>AB 1963 (Chu)</vt:lpstr>
      <vt:lpstr>AB 1963 </vt:lpstr>
      <vt:lpstr>AB 1973</vt:lpstr>
      <vt:lpstr>AB 1973</vt:lpstr>
      <vt:lpstr>SB 973 (Jackson)</vt:lpstr>
      <vt:lpstr>SB 973</vt:lpstr>
      <vt:lpstr>SB 973 – Pay Data Report</vt:lpstr>
      <vt:lpstr>SB 973</vt:lpstr>
      <vt:lpstr>SB 973</vt:lpstr>
      <vt:lpstr>SB 1196 (Umberg)   </vt:lpstr>
      <vt:lpstr>SB 1196</vt:lpstr>
      <vt:lpstr>PowerPoint Presentation</vt:lpstr>
      <vt:lpstr>SB 1196 </vt:lpstr>
      <vt:lpstr>Cal OSHA COVID-19    Emergency Regulations   EFFECTIVE: November 29, 2020</vt:lpstr>
      <vt:lpstr>PowerPoint Presentation</vt:lpstr>
      <vt:lpstr>PowerPoint Presentation</vt:lpstr>
      <vt:lpstr>PowerPoint Presentation</vt:lpstr>
      <vt:lpstr>Employee Testing </vt:lpstr>
      <vt:lpstr>Physical Distancing &amp; Face Coverings </vt:lpstr>
      <vt:lpstr>Exclusion of Employees  from the Workplace </vt:lpstr>
      <vt:lpstr>PowerPoint Presentation</vt:lpstr>
      <vt:lpstr>COVID Outbreak &amp; Major COVID Outbreak at the Workplace </vt:lpstr>
      <vt:lpstr>PowerPoint Presentation</vt:lpstr>
      <vt:lpstr>PowerPoint Presentation</vt:lpstr>
      <vt:lpstr>Minimum Wage SB 3 (2016) </vt:lpstr>
      <vt:lpstr>SB 778 – Sexual Harassment Prevention Training clean up</vt:lpstr>
      <vt:lpstr>PowerPoint Presentation</vt:lpstr>
      <vt:lpstr>Questions?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Rick Tobin</dc:creator>
  <cp:lastModifiedBy>Brianne Page</cp:lastModifiedBy>
  <cp:revision>278</cp:revision>
  <cp:lastPrinted>2016-12-01T00:46:49Z</cp:lastPrinted>
  <dcterms:created xsi:type="dcterms:W3CDTF">2010-10-31T04:51:16Z</dcterms:created>
  <dcterms:modified xsi:type="dcterms:W3CDTF">2020-12-02T00:06:17Z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722054870</vt:i4>
  </property>
  <property fmtid="{D5CDD505-2E9C-101B-9397-08002B2CF9AE}" pid="3" name="_NewReviewCycle">
    <vt:lpwstr/>
  </property>
  <property fmtid="{D5CDD505-2E9C-101B-9397-08002B2CF9AE}" pid="4" name="_EmailSubject">
    <vt:lpwstr>Webinar tomorrow</vt:lpwstr>
  </property>
  <property fmtid="{D5CDD505-2E9C-101B-9397-08002B2CF9AE}" pid="5" name="_AuthorEmail">
    <vt:lpwstr>LBrown@kscsacramento.com</vt:lpwstr>
  </property>
  <property fmtid="{D5CDD505-2E9C-101B-9397-08002B2CF9AE}" pid="6" name="_AuthorEmailDisplayName">
    <vt:lpwstr>Louie Brown</vt:lpwstr>
  </property>
</Properties>
</file>