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4" r:id="rId2"/>
    <p:sldMasterId id="2147483686" r:id="rId3"/>
    <p:sldMasterId id="2147483698" r:id="rId4"/>
    <p:sldMasterId id="2147483660" r:id="rId5"/>
  </p:sldMasterIdLst>
  <p:notesMasterIdLst>
    <p:notesMasterId r:id="rId39"/>
  </p:notesMasterIdLst>
  <p:handoutMasterIdLst>
    <p:handoutMasterId r:id="rId40"/>
  </p:handoutMasterIdLst>
  <p:sldIdLst>
    <p:sldId id="257" r:id="rId6"/>
    <p:sldId id="286" r:id="rId7"/>
    <p:sldId id="287" r:id="rId8"/>
    <p:sldId id="288" r:id="rId9"/>
    <p:sldId id="290"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2" r:id="rId33"/>
    <p:sldId id="280" r:id="rId34"/>
    <p:sldId id="281" r:id="rId35"/>
    <p:sldId id="283" r:id="rId36"/>
    <p:sldId id="285" r:id="rId37"/>
    <p:sldId id="284" r:id="rId38"/>
  </p:sldIdLst>
  <p:sldSz cx="9144000" cy="6858000" type="screen4x3"/>
  <p:notesSz cx="6858000" cy="9312275"/>
  <p:custDataLst>
    <p:tags r:id="rId41"/>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BE1C"/>
    <a:srgbClr val="0000FF"/>
    <a:srgbClr val="0033CC"/>
    <a:srgbClr val="FF0000"/>
    <a:srgbClr val="F5DB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07" autoAdjust="0"/>
    <p:restoredTop sz="86424" autoAdjust="0"/>
  </p:normalViewPr>
  <p:slideViewPr>
    <p:cSldViewPr>
      <p:cViewPr varScale="1">
        <p:scale>
          <a:sx n="46" d="100"/>
          <a:sy n="46" d="100"/>
        </p:scale>
        <p:origin x="56" y="3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80" d="100"/>
          <a:sy n="80" d="100"/>
        </p:scale>
        <p:origin x="231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65138"/>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defRPr sz="1200">
                <a:latin typeface="Arial"/>
              </a:defRPr>
            </a:lvl1pPr>
          </a:lstStyle>
          <a:p>
            <a:pPr>
              <a:defRPr/>
            </a:pPr>
            <a:endParaRPr lang="en-US"/>
          </a:p>
        </p:txBody>
      </p:sp>
      <p:sp>
        <p:nvSpPr>
          <p:cNvPr id="52227" name="Rectangle 3"/>
          <p:cNvSpPr>
            <a:spLocks noGrp="1" noChangeArrowheads="1"/>
          </p:cNvSpPr>
          <p:nvPr>
            <p:ph type="dt" sz="quarter" idx="1"/>
          </p:nvPr>
        </p:nvSpPr>
        <p:spPr bwMode="auto">
          <a:xfrm>
            <a:off x="3884613" y="0"/>
            <a:ext cx="2971800" cy="465138"/>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a:defRPr sz="1200">
                <a:latin typeface="Arial"/>
              </a:defRPr>
            </a:lvl1pPr>
          </a:lstStyle>
          <a:p>
            <a:pPr>
              <a:defRPr/>
            </a:pPr>
            <a:endParaRPr lang="en-US"/>
          </a:p>
        </p:txBody>
      </p:sp>
      <p:sp>
        <p:nvSpPr>
          <p:cNvPr id="52229" name="Rectangle 5"/>
          <p:cNvSpPr>
            <a:spLocks noGrp="1" noChangeArrowheads="1"/>
          </p:cNvSpPr>
          <p:nvPr>
            <p:ph type="sldNum" sz="quarter" idx="3"/>
          </p:nvPr>
        </p:nvSpPr>
        <p:spPr bwMode="auto">
          <a:xfrm>
            <a:off x="3884613" y="8845550"/>
            <a:ext cx="2971800" cy="465138"/>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r">
              <a:defRPr sz="1200"/>
            </a:lvl1pPr>
          </a:lstStyle>
          <a:p>
            <a:fld id="{E6425C15-9FD1-4E40-B106-3F490C49745C}" type="slidenum">
              <a:rPr lang="en-US" altLang="en-US"/>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BF8C2C49-ED5D-40B7-9CE8-3C70334AC469}" type="datetimeFigureOut">
              <a:rPr lang="en-US" smtClean="0"/>
              <a:t>4/13/2020</a:t>
            </a:fld>
            <a:endParaRPr lang="en-US"/>
          </a:p>
        </p:txBody>
      </p:sp>
      <p:sp>
        <p:nvSpPr>
          <p:cNvPr id="4" name="Slide Image Placeholder 3"/>
          <p:cNvSpPr>
            <a:spLocks noGrp="1" noRot="1" noChangeAspect="1"/>
          </p:cNvSpPr>
          <p:nvPr>
            <p:ph type="sldImg" idx="2"/>
          </p:nvPr>
        </p:nvSpPr>
        <p:spPr>
          <a:xfrm>
            <a:off x="1333500" y="1163638"/>
            <a:ext cx="4191000" cy="3143250"/>
          </a:xfrm>
          <a:prstGeom prst="rect">
            <a:avLst/>
          </a:prstGeom>
          <a:noFill/>
          <a:ln w="12700">
            <a:solidFill>
              <a:prstClr val="black"/>
            </a:solidFill>
          </a:ln>
        </p:spPr>
      </p:sp>
      <p:sp>
        <p:nvSpPr>
          <p:cNvPr id="5" name="Notes Placeholder 4"/>
          <p:cNvSpPr>
            <a:spLocks noGrp="1"/>
          </p:cNvSpPr>
          <p:nvPr>
            <p:ph type="body" sz="quarter" idx="3"/>
          </p:nvPr>
        </p:nvSpPr>
        <p:spPr>
          <a:xfrm>
            <a:off x="685800" y="4481513"/>
            <a:ext cx="5486400" cy="36671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3884613" y="8845550"/>
            <a:ext cx="2971800" cy="466725"/>
          </a:xfrm>
          <a:prstGeom prst="rect">
            <a:avLst/>
          </a:prstGeom>
        </p:spPr>
        <p:txBody>
          <a:bodyPr vert="horz" lIns="91440" tIns="45720" rIns="91440" bIns="45720" rtlCol="0" anchor="b"/>
          <a:lstStyle>
            <a:lvl1pPr algn="r">
              <a:defRPr sz="1200"/>
            </a:lvl1pPr>
          </a:lstStyle>
          <a:p>
            <a:fld id="{AE44D49D-7E79-4CCA-92E3-4F2A428ED915}" type="slidenum">
              <a:rPr lang="en-US" smtClean="0"/>
              <a:t>‹#›</a:t>
            </a:fld>
            <a:endParaRPr lang="en-US"/>
          </a:p>
        </p:txBody>
      </p:sp>
    </p:spTree>
    <p:extLst>
      <p:ext uri="{BB962C8B-B14F-4D97-AF65-F5344CB8AC3E}">
        <p14:creationId xmlns:p14="http://schemas.microsoft.com/office/powerpoint/2010/main" val="607146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53624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Tree>
    <p:extLst>
      <p:ext uri="{BB962C8B-B14F-4D97-AF65-F5344CB8AC3E}">
        <p14:creationId xmlns:p14="http://schemas.microsoft.com/office/powerpoint/2010/main" val="596066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38641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43136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88001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32285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Tree>
    <p:extLst>
      <p:ext uri="{BB962C8B-B14F-4D97-AF65-F5344CB8AC3E}">
        <p14:creationId xmlns:p14="http://schemas.microsoft.com/office/powerpoint/2010/main" val="4199160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12343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62610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Tree>
    <p:extLst>
      <p:ext uri="{BB962C8B-B14F-4D97-AF65-F5344CB8AC3E}">
        <p14:creationId xmlns:p14="http://schemas.microsoft.com/office/powerpoint/2010/main" val="4205202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88145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27667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047541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844892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01816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366927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204338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10653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Tree>
    <p:extLst>
      <p:ext uri="{BB962C8B-B14F-4D97-AF65-F5344CB8AC3E}">
        <p14:creationId xmlns:p14="http://schemas.microsoft.com/office/powerpoint/2010/main" val="31119243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789087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023211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62194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315094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41752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14069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62831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93239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4601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99705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Tree>
    <p:extLst>
      <p:ext uri="{BB962C8B-B14F-4D97-AF65-F5344CB8AC3E}">
        <p14:creationId xmlns:p14="http://schemas.microsoft.com/office/powerpoint/2010/main" val="3844512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5236348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818930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625658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Rectangle 7"/>
          <p:cNvSpPr/>
          <p:nvPr userDrawn="1"/>
        </p:nvSpPr>
        <p:spPr bwMode="white">
          <a:xfrm>
            <a:off x="8116491" y="1"/>
            <a:ext cx="1027510" cy="5714999"/>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11" name="Title 1"/>
          <p:cNvSpPr txBox="1"/>
          <p:nvPr userDrawn="1"/>
        </p:nvSpPr>
        <p:spPr>
          <a:xfrm>
            <a:off x="744141" y="1319351"/>
            <a:ext cx="5086349" cy="762000"/>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4400" kern="1200" cap="all" baseline="0">
                <a:solidFill>
                  <a:schemeClr val="tx1">
                    <a:lumMod val="50000"/>
                  </a:schemeClr>
                </a:solidFill>
                <a:latin typeface="+mj-lt"/>
                <a:ea typeface="+mj-ea"/>
                <a:cs typeface="+mj-cs"/>
              </a:defRPr>
            </a:lvl1pPr>
          </a:lstStyle>
          <a:p>
            <a:endParaRPr lang="en-US" sz="3300">
              <a:latin typeface="Futura Md BT" panose="020B0602020204020303"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8315575" y="4948733"/>
            <a:ext cx="714087" cy="548945"/>
          </a:xfrm>
          <a:prstGeom prst="rect">
            <a:avLst/>
          </a:prstGeom>
        </p:spPr>
      </p:pic>
      <p:sp>
        <p:nvSpPr>
          <p:cNvPr id="4" name="Date Placeholder 3"/>
          <p:cNvSpPr>
            <a:spLocks noGrp="1"/>
          </p:cNvSpPr>
          <p:nvPr>
            <p:ph type="dt" sz="half" idx="10"/>
          </p:nvPr>
        </p:nvSpPr>
        <p:spPr/>
        <p:txBody>
          <a:bodyPr/>
          <a:lstStyle/>
          <a:p>
            <a:fld id="{C48ADFD3-F854-41F5-BFAE-93B13FD028EA}" type="datetimeFigureOut">
              <a:rPr lang="en-US" smtClean="0"/>
              <a:t>4/13/2020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72300" y="6383565"/>
            <a:ext cx="2057400" cy="365125"/>
          </a:xfrm>
          <a:prstGeom prst="rect">
            <a:avLst/>
          </a:prstGeom>
        </p:spPr>
        <p:txBody>
          <a:bodyPr/>
          <a:lstStyle/>
          <a:p>
            <a:fld id="{6780B6AC-FBDE-415B-BDC5-8937C05D3A52}" type="slidenum">
              <a:rPr lang="en-US" smtClean="0"/>
              <a:t>‹#›</a:t>
            </a:fld>
            <a:endParaRPr lang="en-US"/>
          </a:p>
        </p:txBody>
      </p:sp>
      <p:sp>
        <p:nvSpPr>
          <p:cNvPr id="15" name="Text Placeholder 14"/>
          <p:cNvSpPr>
            <a:spLocks noGrp="1"/>
          </p:cNvSpPr>
          <p:nvPr>
            <p:ph type="body" sz="quarter" idx="13" hasCustomPrompt="1"/>
          </p:nvPr>
        </p:nvSpPr>
        <p:spPr>
          <a:xfrm>
            <a:off x="628650" y="4180115"/>
            <a:ext cx="7372350" cy="1863499"/>
          </a:xfrm>
        </p:spPr>
        <p:txBody>
          <a:bodyPr>
            <a:normAutofit/>
          </a:bodyPr>
          <a:lstStyle>
            <a:lvl1pPr marL="0" indent="0">
              <a:buNone/>
              <a:defRPr sz="2700" baseline="0"/>
            </a:lvl1pPr>
            <a:lvl2pPr marL="342900" indent="0">
              <a:buNone/>
              <a:defRPr/>
            </a:lvl2pPr>
            <a:lvl3pPr marL="685800" indent="0">
              <a:buNone/>
              <a:defRPr/>
            </a:lvl3pPr>
            <a:lvl4pPr marL="1028700" indent="0">
              <a:buNone/>
              <a:defRPr/>
            </a:lvl4pPr>
            <a:lvl5pPr marL="1371600" indent="0">
              <a:buNone/>
              <a:defRPr/>
            </a:lvl5pPr>
          </a:lstStyle>
          <a:p>
            <a:pPr lvl="0"/>
            <a:r>
              <a:rPr lang="en-US"/>
              <a:t>Presenter Name (Office)</a:t>
            </a:r>
          </a:p>
        </p:txBody>
      </p:sp>
      <p:sp>
        <p:nvSpPr>
          <p:cNvPr id="17" name="Text Placeholder 16"/>
          <p:cNvSpPr>
            <a:spLocks noGrp="1"/>
          </p:cNvSpPr>
          <p:nvPr>
            <p:ph type="body" sz="quarter" idx="14" hasCustomPrompt="1"/>
          </p:nvPr>
        </p:nvSpPr>
        <p:spPr>
          <a:xfrm>
            <a:off x="628650" y="3822700"/>
            <a:ext cx="5389960" cy="357188"/>
          </a:xfrm>
        </p:spPr>
        <p:txBody>
          <a:bodyPr>
            <a:normAutofit/>
          </a:bodyPr>
          <a:lstStyle>
            <a:lvl1pPr marL="0" indent="0">
              <a:buNone/>
              <a:defRPr sz="1500">
                <a:solidFill>
                  <a:srgbClr val="99BCE4"/>
                </a:solidFill>
              </a:defRPr>
            </a:lvl1pPr>
          </a:lstStyle>
          <a:p>
            <a:pPr lvl="0"/>
            <a:r>
              <a:rPr lang="en-US"/>
              <a:t>Presented by:</a:t>
            </a:r>
          </a:p>
        </p:txBody>
      </p:sp>
      <p:sp>
        <p:nvSpPr>
          <p:cNvPr id="10" name="Text Placeholder 9"/>
          <p:cNvSpPr>
            <a:spLocks noGrp="1"/>
          </p:cNvSpPr>
          <p:nvPr>
            <p:ph type="body" sz="quarter" idx="15" hasCustomPrompt="1"/>
          </p:nvPr>
        </p:nvSpPr>
        <p:spPr>
          <a:xfrm>
            <a:off x="628650" y="290513"/>
            <a:ext cx="7372350" cy="3192462"/>
          </a:xfrm>
        </p:spPr>
        <p:txBody>
          <a:bodyPr anchor="b">
            <a:normAutofit/>
          </a:bodyPr>
          <a:lstStyle>
            <a:lvl1pPr marL="0" indent="0">
              <a:buNone/>
              <a:defRPr sz="4500" b="0" baseline="0">
                <a:solidFill>
                  <a:srgbClr val="00447B"/>
                </a:solidFill>
                <a:latin typeface="+mj-lt"/>
              </a:defRPr>
            </a:lvl1pPr>
          </a:lstStyle>
          <a:p>
            <a:pPr lvl="0"/>
            <a:r>
              <a:rPr lang="en-US">
                <a:latin typeface="+mj-lt"/>
              </a:rPr>
              <a:t>Presentation Title</a:t>
            </a:r>
            <a:endParaRPr lang="en-US"/>
          </a:p>
        </p:txBody>
      </p:sp>
      <p:pic>
        <p:nvPicPr>
          <p:cNvPr id="3" name="Picture 2"/>
          <p:cNvPicPr>
            <a:picLocks noChangeAspect="1"/>
          </p:cNvPicPr>
          <p:nvPr userDrawn="1"/>
        </p:nvPicPr>
        <p:blipFill>
          <a:blip r:embed="rId3"/>
          <a:stretch>
            <a:fillRect/>
          </a:stretch>
        </p:blipFill>
        <p:spPr>
          <a:xfrm>
            <a:off x="8273201" y="76200"/>
            <a:ext cx="756461" cy="4872533"/>
          </a:xfrm>
          <a:prstGeom prst="rect">
            <a:avLst/>
          </a:prstGeom>
        </p:spPr>
      </p:pic>
    </p:spTree>
    <p:extLst>
      <p:ext uri="{BB962C8B-B14F-4D97-AF65-F5344CB8AC3E}">
        <p14:creationId xmlns:p14="http://schemas.microsoft.com/office/powerpoint/2010/main" val="311587258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hank You/Contac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l="-10275" t="5096" r="1699" b="3441"/>
          <a:stretch>
            <a:fillRect/>
          </a:stretch>
        </p:blipFill>
        <p:spPr>
          <a:xfrm>
            <a:off x="-20472" y="1"/>
            <a:ext cx="9161060" cy="6858000"/>
          </a:xfrm>
          <a:prstGeom prst="rect">
            <a:avLst/>
          </a:prstGeom>
          <a:effectLst>
            <a:softEdge rad="0"/>
          </a:effectLst>
        </p:spPr>
      </p:pic>
      <p:sp>
        <p:nvSpPr>
          <p:cNvPr id="3" name="Date Placeholder 2"/>
          <p:cNvSpPr>
            <a:spLocks noGrp="1"/>
          </p:cNvSpPr>
          <p:nvPr>
            <p:ph type="dt" sz="half" idx="10"/>
          </p:nvPr>
        </p:nvSpPr>
        <p:spPr/>
        <p:txBody>
          <a:bodyPr/>
          <a:lstStyle/>
          <a:p>
            <a:fld id="{C48ADFD3-F854-41F5-BFAE-93B13FD028EA}" type="datetimeFigureOut">
              <a:rPr lang="en-US" smtClean="0"/>
              <a:t>4/13/2020</a:t>
            </a:fld>
            <a:endParaRPr lang="en-US"/>
          </a:p>
        </p:txBody>
      </p:sp>
      <p:sp>
        <p:nvSpPr>
          <p:cNvPr id="5" name="Rectangle 13"/>
          <p:cNvSpPr/>
          <p:nvPr userDrawn="1"/>
        </p:nvSpPr>
        <p:spPr>
          <a:xfrm flipH="1">
            <a:off x="-8" y="-18853"/>
            <a:ext cx="6826835" cy="6928701"/>
          </a:xfrm>
          <a:custGeom>
            <a:avLst/>
            <a:gdLst>
              <a:gd name="connsiteX0" fmla="*/ 0 w 7150760"/>
              <a:gd name="connsiteY0" fmla="*/ 9525 h 6858000"/>
              <a:gd name="connsiteX1" fmla="*/ 7150760 w 7150760"/>
              <a:gd name="connsiteY1" fmla="*/ 0 h 6858000"/>
              <a:gd name="connsiteX2" fmla="*/ 7150760 w 7150760"/>
              <a:gd name="connsiteY2" fmla="*/ 6858000 h 6858000"/>
              <a:gd name="connsiteX3" fmla="*/ 2435883 w 7150760"/>
              <a:gd name="connsiteY3" fmla="*/ 6838950 h 6858000"/>
              <a:gd name="connsiteX4" fmla="*/ 0 w 7150760"/>
              <a:gd name="connsiteY4" fmla="*/ 952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0760" h="6858000">
                <a:moveTo>
                  <a:pt x="0" y="9525"/>
                </a:moveTo>
                <a:lnTo>
                  <a:pt x="7150760" y="0"/>
                </a:lnTo>
                <a:lnTo>
                  <a:pt x="7150760" y="6858000"/>
                </a:lnTo>
                <a:lnTo>
                  <a:pt x="2435883" y="6838950"/>
                </a:lnTo>
                <a:lnTo>
                  <a:pt x="0" y="9525"/>
                </a:lnTo>
                <a:close/>
              </a:path>
            </a:pathLst>
          </a:custGeom>
          <a:solidFill>
            <a:schemeClr val="tx2"/>
          </a:solidFill>
          <a:ln>
            <a:noFill/>
          </a:ln>
          <a:effectLst>
            <a:outerShdw blurRad="152400" dist="2286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userDrawn="1"/>
        </p:nvCxnSpPr>
        <p:spPr>
          <a:xfrm>
            <a:off x="431890" y="1063682"/>
            <a:ext cx="3911573"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0798" y="6019054"/>
            <a:ext cx="877532" cy="674592"/>
          </a:xfrm>
          <a:prstGeom prst="rect">
            <a:avLst/>
          </a:prstGeom>
        </p:spPr>
      </p:pic>
      <p:sp>
        <p:nvSpPr>
          <p:cNvPr id="11" name="Text Placeholder 10"/>
          <p:cNvSpPr>
            <a:spLocks noGrp="1"/>
          </p:cNvSpPr>
          <p:nvPr>
            <p:ph type="body" sz="quarter" idx="11" hasCustomPrompt="1"/>
          </p:nvPr>
        </p:nvSpPr>
        <p:spPr>
          <a:xfrm>
            <a:off x="431890" y="202236"/>
            <a:ext cx="4491038" cy="987425"/>
          </a:xfrm>
        </p:spPr>
        <p:txBody>
          <a:bodyPr anchor="b">
            <a:noAutofit/>
          </a:bodyPr>
          <a:lstStyle>
            <a:lvl1pPr marL="0" indent="0">
              <a:buNone/>
              <a:defRPr sz="4950">
                <a:solidFill>
                  <a:schemeClr val="bg1"/>
                </a:solidFill>
              </a:defRPr>
            </a:lvl1pPr>
          </a:lstStyle>
          <a:p>
            <a:pPr lvl="0"/>
            <a:r>
              <a:rPr lang="en-US"/>
              <a:t>Thank you!</a:t>
            </a:r>
          </a:p>
        </p:txBody>
      </p:sp>
      <p:sp>
        <p:nvSpPr>
          <p:cNvPr id="7" name="Text Placeholder 6"/>
          <p:cNvSpPr>
            <a:spLocks noGrp="1"/>
          </p:cNvSpPr>
          <p:nvPr>
            <p:ph type="body" sz="quarter" idx="12" hasCustomPrompt="1"/>
          </p:nvPr>
        </p:nvSpPr>
        <p:spPr>
          <a:xfrm>
            <a:off x="432197" y="2049464"/>
            <a:ext cx="3253978" cy="4306887"/>
          </a:xfrm>
        </p:spPr>
        <p:txBody>
          <a:bodyPr>
            <a:normAutofit/>
          </a:bodyPr>
          <a:lstStyle>
            <a:lvl1pPr marL="0" indent="0">
              <a:buNone/>
              <a:defRPr sz="15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Contact Information</a:t>
            </a:r>
          </a:p>
        </p:txBody>
      </p:sp>
    </p:spTree>
    <p:extLst>
      <p:ext uri="{BB962C8B-B14F-4D97-AF65-F5344CB8AC3E}">
        <p14:creationId xmlns:p14="http://schemas.microsoft.com/office/powerpoint/2010/main" val="297293051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2FCAA8-6A5A-43FD-8D04-7EF487693DCB}"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44117-52A9-4039-BEBB-8F67EDCFE109}" type="slidenum">
              <a:rPr lang="en-US" smtClean="0"/>
              <a:t>‹#›</a:t>
            </a:fld>
            <a:endParaRPr lang="en-US"/>
          </a:p>
        </p:txBody>
      </p:sp>
    </p:spTree>
    <p:extLst>
      <p:ext uri="{BB962C8B-B14F-4D97-AF65-F5344CB8AC3E}">
        <p14:creationId xmlns:p14="http://schemas.microsoft.com/office/powerpoint/2010/main" val="274307387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2FCAA8-6A5A-43FD-8D04-7EF487693DCB}"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44117-52A9-4039-BEBB-8F67EDCFE109}" type="slidenum">
              <a:rPr lang="en-US" smtClean="0"/>
              <a:t>‹#›</a:t>
            </a:fld>
            <a:endParaRPr lang="en-US"/>
          </a:p>
        </p:txBody>
      </p:sp>
    </p:spTree>
    <p:extLst>
      <p:ext uri="{BB962C8B-B14F-4D97-AF65-F5344CB8AC3E}">
        <p14:creationId xmlns:p14="http://schemas.microsoft.com/office/powerpoint/2010/main" val="38932144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E2FCAA8-6A5A-43FD-8D04-7EF487693DCB}"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44117-52A9-4039-BEBB-8F67EDCFE109}" type="slidenum">
              <a:rPr lang="en-US" smtClean="0"/>
              <a:t>‹#›</a:t>
            </a:fld>
            <a:endParaRPr lang="en-US"/>
          </a:p>
        </p:txBody>
      </p:sp>
    </p:spTree>
    <p:extLst>
      <p:ext uri="{BB962C8B-B14F-4D97-AF65-F5344CB8AC3E}">
        <p14:creationId xmlns:p14="http://schemas.microsoft.com/office/powerpoint/2010/main" val="181550412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2FCAA8-6A5A-43FD-8D04-7EF487693DCB}"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044117-52A9-4039-BEBB-8F67EDCFE109}" type="slidenum">
              <a:rPr lang="en-US" smtClean="0"/>
              <a:t>‹#›</a:t>
            </a:fld>
            <a:endParaRPr lang="en-US"/>
          </a:p>
        </p:txBody>
      </p:sp>
    </p:spTree>
    <p:extLst>
      <p:ext uri="{BB962C8B-B14F-4D97-AF65-F5344CB8AC3E}">
        <p14:creationId xmlns:p14="http://schemas.microsoft.com/office/powerpoint/2010/main" val="28755976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2FCAA8-6A5A-43FD-8D04-7EF487693DCB}" type="datetimeFigureOut">
              <a:rPr lang="en-US" smtClean="0"/>
              <a:t>4/13/2020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044117-52A9-4039-BEBB-8F67EDCFE109}" type="slidenum">
              <a:rPr lang="en-US" smtClean="0"/>
              <a:t>‹#›</a:t>
            </a:fld>
            <a:endParaRPr lang="en-US"/>
          </a:p>
        </p:txBody>
      </p:sp>
    </p:spTree>
    <p:extLst>
      <p:ext uri="{BB962C8B-B14F-4D97-AF65-F5344CB8AC3E}">
        <p14:creationId xmlns:p14="http://schemas.microsoft.com/office/powerpoint/2010/main" val="54763206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2FCAA8-6A5A-43FD-8D04-7EF487693DCB}" type="datetimeFigureOut">
              <a:rPr lang="en-US" smtClean="0"/>
              <a:t>4/13/2020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044117-52A9-4039-BEBB-8F67EDCFE109}" type="slidenum">
              <a:rPr lang="en-US" smtClean="0"/>
              <a:t>‹#›</a:t>
            </a:fld>
            <a:endParaRPr lang="en-US"/>
          </a:p>
        </p:txBody>
      </p:sp>
    </p:spTree>
    <p:extLst>
      <p:ext uri="{BB962C8B-B14F-4D97-AF65-F5344CB8AC3E}">
        <p14:creationId xmlns:p14="http://schemas.microsoft.com/office/powerpoint/2010/main" val="427422984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202717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2FCAA8-6A5A-43FD-8D04-7EF487693DCB}" type="datetimeFigureOut">
              <a:rPr lang="en-US" smtClean="0"/>
              <a:t>4/13/2020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044117-52A9-4039-BEBB-8F67EDCFE109}" type="slidenum">
              <a:rPr lang="en-US" smtClean="0"/>
              <a:t>‹#›</a:t>
            </a:fld>
            <a:endParaRPr lang="en-US"/>
          </a:p>
        </p:txBody>
      </p:sp>
    </p:spTree>
    <p:extLst>
      <p:ext uri="{BB962C8B-B14F-4D97-AF65-F5344CB8AC3E}">
        <p14:creationId xmlns:p14="http://schemas.microsoft.com/office/powerpoint/2010/main" val="360500992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E2FCAA8-6A5A-43FD-8D04-7EF487693DCB}"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044117-52A9-4039-BEBB-8F67EDCFE109}" type="slidenum">
              <a:rPr lang="en-US" smtClean="0"/>
              <a:t>‹#›</a:t>
            </a:fld>
            <a:endParaRPr lang="en-US"/>
          </a:p>
        </p:txBody>
      </p:sp>
    </p:spTree>
    <p:extLst>
      <p:ext uri="{BB962C8B-B14F-4D97-AF65-F5344CB8AC3E}">
        <p14:creationId xmlns:p14="http://schemas.microsoft.com/office/powerpoint/2010/main" val="283074706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E2FCAA8-6A5A-43FD-8D04-7EF487693DCB}"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044117-52A9-4039-BEBB-8F67EDCFE109}" type="slidenum">
              <a:rPr lang="en-US" smtClean="0"/>
              <a:t>‹#›</a:t>
            </a:fld>
            <a:endParaRPr lang="en-US"/>
          </a:p>
        </p:txBody>
      </p:sp>
    </p:spTree>
    <p:extLst>
      <p:ext uri="{BB962C8B-B14F-4D97-AF65-F5344CB8AC3E}">
        <p14:creationId xmlns:p14="http://schemas.microsoft.com/office/powerpoint/2010/main" val="406015690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2FCAA8-6A5A-43FD-8D04-7EF487693DCB}"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44117-52A9-4039-BEBB-8F67EDCFE109}" type="slidenum">
              <a:rPr lang="en-US" smtClean="0"/>
              <a:t>‹#›</a:t>
            </a:fld>
            <a:endParaRPr lang="en-US"/>
          </a:p>
        </p:txBody>
      </p:sp>
    </p:spTree>
    <p:extLst>
      <p:ext uri="{BB962C8B-B14F-4D97-AF65-F5344CB8AC3E}">
        <p14:creationId xmlns:p14="http://schemas.microsoft.com/office/powerpoint/2010/main" val="386225587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2FCAA8-6A5A-43FD-8D04-7EF487693DCB}"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44117-52A9-4039-BEBB-8F67EDCFE109}" type="slidenum">
              <a:rPr lang="en-US" smtClean="0"/>
              <a:t>‹#›</a:t>
            </a:fld>
            <a:endParaRPr lang="en-US"/>
          </a:p>
        </p:txBody>
      </p:sp>
    </p:spTree>
    <p:extLst>
      <p:ext uri="{BB962C8B-B14F-4D97-AF65-F5344CB8AC3E}">
        <p14:creationId xmlns:p14="http://schemas.microsoft.com/office/powerpoint/2010/main" val="340001065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EC52FB-8718-4A79-B397-6A995459E142}"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7A06A-9255-4BCA-8BBD-4116DA56D075}" type="slidenum">
              <a:rPr lang="en-US" smtClean="0"/>
              <a:t>‹#›</a:t>
            </a:fld>
            <a:endParaRPr lang="en-US"/>
          </a:p>
        </p:txBody>
      </p:sp>
    </p:spTree>
    <p:extLst>
      <p:ext uri="{BB962C8B-B14F-4D97-AF65-F5344CB8AC3E}">
        <p14:creationId xmlns:p14="http://schemas.microsoft.com/office/powerpoint/2010/main" val="232444071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EC52FB-8718-4A79-B397-6A995459E142}"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7A06A-9255-4BCA-8BBD-4116DA56D075}" type="slidenum">
              <a:rPr lang="en-US" smtClean="0"/>
              <a:t>‹#›</a:t>
            </a:fld>
            <a:endParaRPr lang="en-US"/>
          </a:p>
        </p:txBody>
      </p:sp>
    </p:spTree>
    <p:extLst>
      <p:ext uri="{BB962C8B-B14F-4D97-AF65-F5344CB8AC3E}">
        <p14:creationId xmlns:p14="http://schemas.microsoft.com/office/powerpoint/2010/main" val="212126907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DEC52FB-8718-4A79-B397-6A995459E142}"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7A06A-9255-4BCA-8BBD-4116DA56D075}" type="slidenum">
              <a:rPr lang="en-US" smtClean="0"/>
              <a:t>‹#›</a:t>
            </a:fld>
            <a:endParaRPr lang="en-US"/>
          </a:p>
        </p:txBody>
      </p:sp>
    </p:spTree>
    <p:extLst>
      <p:ext uri="{BB962C8B-B14F-4D97-AF65-F5344CB8AC3E}">
        <p14:creationId xmlns:p14="http://schemas.microsoft.com/office/powerpoint/2010/main" val="202672191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EC52FB-8718-4A79-B397-6A995459E142}"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7A06A-9255-4BCA-8BBD-4116DA56D075}" type="slidenum">
              <a:rPr lang="en-US" smtClean="0"/>
              <a:t>‹#›</a:t>
            </a:fld>
            <a:endParaRPr lang="en-US"/>
          </a:p>
        </p:txBody>
      </p:sp>
    </p:spTree>
    <p:extLst>
      <p:ext uri="{BB962C8B-B14F-4D97-AF65-F5344CB8AC3E}">
        <p14:creationId xmlns:p14="http://schemas.microsoft.com/office/powerpoint/2010/main" val="274477561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EC52FB-8718-4A79-B397-6A995459E142}" type="datetimeFigureOut">
              <a:rPr lang="en-US" smtClean="0"/>
              <a:t>4/13/2020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97A06A-9255-4BCA-8BBD-4116DA56D075}" type="slidenum">
              <a:rPr lang="en-US" smtClean="0"/>
              <a:t>‹#›</a:t>
            </a:fld>
            <a:endParaRPr lang="en-US"/>
          </a:p>
        </p:txBody>
      </p:sp>
    </p:spTree>
    <p:extLst>
      <p:ext uri="{BB962C8B-B14F-4D97-AF65-F5344CB8AC3E}">
        <p14:creationId xmlns:p14="http://schemas.microsoft.com/office/powerpoint/2010/main" val="276744478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6418590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EC52FB-8718-4A79-B397-6A995459E142}" type="datetimeFigureOut">
              <a:rPr lang="en-US" smtClean="0"/>
              <a:t>4/13/2020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97A06A-9255-4BCA-8BBD-4116DA56D075}" type="slidenum">
              <a:rPr lang="en-US" smtClean="0"/>
              <a:t>‹#›</a:t>
            </a:fld>
            <a:endParaRPr lang="en-US"/>
          </a:p>
        </p:txBody>
      </p:sp>
    </p:spTree>
    <p:extLst>
      <p:ext uri="{BB962C8B-B14F-4D97-AF65-F5344CB8AC3E}">
        <p14:creationId xmlns:p14="http://schemas.microsoft.com/office/powerpoint/2010/main" val="94949998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EC52FB-8718-4A79-B397-6A995459E142}" type="datetimeFigureOut">
              <a:rPr lang="en-US" smtClean="0"/>
              <a:t>4/13/2020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97A06A-9255-4BCA-8BBD-4116DA56D075}" type="slidenum">
              <a:rPr lang="en-US" smtClean="0"/>
              <a:t>‹#›</a:t>
            </a:fld>
            <a:endParaRPr lang="en-US"/>
          </a:p>
        </p:txBody>
      </p:sp>
    </p:spTree>
    <p:extLst>
      <p:ext uri="{BB962C8B-B14F-4D97-AF65-F5344CB8AC3E}">
        <p14:creationId xmlns:p14="http://schemas.microsoft.com/office/powerpoint/2010/main" val="385273294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DEC52FB-8718-4A79-B397-6A995459E142}"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7A06A-9255-4BCA-8BBD-4116DA56D075}" type="slidenum">
              <a:rPr lang="en-US" smtClean="0"/>
              <a:t>‹#›</a:t>
            </a:fld>
            <a:endParaRPr lang="en-US"/>
          </a:p>
        </p:txBody>
      </p:sp>
    </p:spTree>
    <p:extLst>
      <p:ext uri="{BB962C8B-B14F-4D97-AF65-F5344CB8AC3E}">
        <p14:creationId xmlns:p14="http://schemas.microsoft.com/office/powerpoint/2010/main" val="274239266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DEC52FB-8718-4A79-B397-6A995459E142}"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7A06A-9255-4BCA-8BBD-4116DA56D075}" type="slidenum">
              <a:rPr lang="en-US" smtClean="0"/>
              <a:t>‹#›</a:t>
            </a:fld>
            <a:endParaRPr lang="en-US"/>
          </a:p>
        </p:txBody>
      </p:sp>
    </p:spTree>
    <p:extLst>
      <p:ext uri="{BB962C8B-B14F-4D97-AF65-F5344CB8AC3E}">
        <p14:creationId xmlns:p14="http://schemas.microsoft.com/office/powerpoint/2010/main" val="417439164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EC52FB-8718-4A79-B397-6A995459E142}"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7A06A-9255-4BCA-8BBD-4116DA56D075}" type="slidenum">
              <a:rPr lang="en-US" smtClean="0"/>
              <a:t>‹#›</a:t>
            </a:fld>
            <a:endParaRPr lang="en-US"/>
          </a:p>
        </p:txBody>
      </p:sp>
    </p:spTree>
    <p:extLst>
      <p:ext uri="{BB962C8B-B14F-4D97-AF65-F5344CB8AC3E}">
        <p14:creationId xmlns:p14="http://schemas.microsoft.com/office/powerpoint/2010/main" val="250263537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EC52FB-8718-4A79-B397-6A995459E142}"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7A06A-9255-4BCA-8BBD-4116DA56D075}" type="slidenum">
              <a:rPr lang="en-US" smtClean="0"/>
              <a:t>‹#›</a:t>
            </a:fld>
            <a:endParaRPr lang="en-US"/>
          </a:p>
        </p:txBody>
      </p:sp>
    </p:spTree>
    <p:extLst>
      <p:ext uri="{BB962C8B-B14F-4D97-AF65-F5344CB8AC3E}">
        <p14:creationId xmlns:p14="http://schemas.microsoft.com/office/powerpoint/2010/main" val="70495272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8C3F9A-EBC6-41F7-AA45-6C3B291062C1}"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ABD28-898E-4FE1-94B8-29FE54E661BC}" type="slidenum">
              <a:rPr lang="en-US" smtClean="0"/>
              <a:t>‹#›</a:t>
            </a:fld>
            <a:endParaRPr lang="en-US"/>
          </a:p>
        </p:txBody>
      </p:sp>
    </p:spTree>
    <p:extLst>
      <p:ext uri="{BB962C8B-B14F-4D97-AF65-F5344CB8AC3E}">
        <p14:creationId xmlns:p14="http://schemas.microsoft.com/office/powerpoint/2010/main" val="340092641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8C3F9A-EBC6-41F7-AA45-6C3B291062C1}"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ABD28-898E-4FE1-94B8-29FE54E661BC}" type="slidenum">
              <a:rPr lang="en-US" smtClean="0"/>
              <a:t>‹#›</a:t>
            </a:fld>
            <a:endParaRPr lang="en-US"/>
          </a:p>
        </p:txBody>
      </p:sp>
    </p:spTree>
    <p:extLst>
      <p:ext uri="{BB962C8B-B14F-4D97-AF65-F5344CB8AC3E}">
        <p14:creationId xmlns:p14="http://schemas.microsoft.com/office/powerpoint/2010/main" val="104819093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D8C3F9A-EBC6-41F7-AA45-6C3B291062C1}"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ABD28-898E-4FE1-94B8-29FE54E661BC}" type="slidenum">
              <a:rPr lang="en-US" smtClean="0"/>
              <a:t>‹#›</a:t>
            </a:fld>
            <a:endParaRPr lang="en-US"/>
          </a:p>
        </p:txBody>
      </p:sp>
    </p:spTree>
    <p:extLst>
      <p:ext uri="{BB962C8B-B14F-4D97-AF65-F5344CB8AC3E}">
        <p14:creationId xmlns:p14="http://schemas.microsoft.com/office/powerpoint/2010/main" val="196717185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8C3F9A-EBC6-41F7-AA45-6C3B291062C1}"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ABD28-898E-4FE1-94B8-29FE54E661BC}" type="slidenum">
              <a:rPr lang="en-US" smtClean="0"/>
              <a:t>‹#›</a:t>
            </a:fld>
            <a:endParaRPr lang="en-US"/>
          </a:p>
        </p:txBody>
      </p:sp>
    </p:spTree>
    <p:extLst>
      <p:ext uri="{BB962C8B-B14F-4D97-AF65-F5344CB8AC3E}">
        <p14:creationId xmlns:p14="http://schemas.microsoft.com/office/powerpoint/2010/main" val="323594003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3708905"/>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8C3F9A-EBC6-41F7-AA45-6C3B291062C1}" type="datetimeFigureOut">
              <a:rPr lang="en-US" smtClean="0"/>
              <a:t>4/13/2020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EABD28-898E-4FE1-94B8-29FE54E661BC}" type="slidenum">
              <a:rPr lang="en-US" smtClean="0"/>
              <a:t>‹#›</a:t>
            </a:fld>
            <a:endParaRPr lang="en-US"/>
          </a:p>
        </p:txBody>
      </p:sp>
    </p:spTree>
    <p:extLst>
      <p:ext uri="{BB962C8B-B14F-4D97-AF65-F5344CB8AC3E}">
        <p14:creationId xmlns:p14="http://schemas.microsoft.com/office/powerpoint/2010/main" val="3984341810"/>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8C3F9A-EBC6-41F7-AA45-6C3B291062C1}" type="datetimeFigureOut">
              <a:rPr lang="en-US" smtClean="0"/>
              <a:t>4/13/2020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EABD28-898E-4FE1-94B8-29FE54E661BC}" type="slidenum">
              <a:rPr lang="en-US" smtClean="0"/>
              <a:t>‹#›</a:t>
            </a:fld>
            <a:endParaRPr lang="en-US"/>
          </a:p>
        </p:txBody>
      </p:sp>
    </p:spTree>
    <p:extLst>
      <p:ext uri="{BB962C8B-B14F-4D97-AF65-F5344CB8AC3E}">
        <p14:creationId xmlns:p14="http://schemas.microsoft.com/office/powerpoint/2010/main" val="328877170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8C3F9A-EBC6-41F7-AA45-6C3B291062C1}" type="datetimeFigureOut">
              <a:rPr lang="en-US" smtClean="0"/>
              <a:t>4/13/2020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EABD28-898E-4FE1-94B8-29FE54E661BC}" type="slidenum">
              <a:rPr lang="en-US" smtClean="0"/>
              <a:t>‹#›</a:t>
            </a:fld>
            <a:endParaRPr lang="en-US"/>
          </a:p>
        </p:txBody>
      </p:sp>
    </p:spTree>
    <p:extLst>
      <p:ext uri="{BB962C8B-B14F-4D97-AF65-F5344CB8AC3E}">
        <p14:creationId xmlns:p14="http://schemas.microsoft.com/office/powerpoint/2010/main" val="1287332306"/>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D8C3F9A-EBC6-41F7-AA45-6C3B291062C1}"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ABD28-898E-4FE1-94B8-29FE54E661BC}" type="slidenum">
              <a:rPr lang="en-US" smtClean="0"/>
              <a:t>‹#›</a:t>
            </a:fld>
            <a:endParaRPr lang="en-US"/>
          </a:p>
        </p:txBody>
      </p:sp>
    </p:spTree>
    <p:extLst>
      <p:ext uri="{BB962C8B-B14F-4D97-AF65-F5344CB8AC3E}">
        <p14:creationId xmlns:p14="http://schemas.microsoft.com/office/powerpoint/2010/main" val="1013949979"/>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D8C3F9A-EBC6-41F7-AA45-6C3B291062C1}"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ABD28-898E-4FE1-94B8-29FE54E661BC}" type="slidenum">
              <a:rPr lang="en-US" smtClean="0"/>
              <a:t>‹#›</a:t>
            </a:fld>
            <a:endParaRPr lang="en-US"/>
          </a:p>
        </p:txBody>
      </p:sp>
    </p:spTree>
    <p:extLst>
      <p:ext uri="{BB962C8B-B14F-4D97-AF65-F5344CB8AC3E}">
        <p14:creationId xmlns:p14="http://schemas.microsoft.com/office/powerpoint/2010/main" val="3208585860"/>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8C3F9A-EBC6-41F7-AA45-6C3B291062C1}"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ABD28-898E-4FE1-94B8-29FE54E661BC}" type="slidenum">
              <a:rPr lang="en-US" smtClean="0"/>
              <a:t>‹#›</a:t>
            </a:fld>
            <a:endParaRPr lang="en-US"/>
          </a:p>
        </p:txBody>
      </p:sp>
    </p:spTree>
    <p:extLst>
      <p:ext uri="{BB962C8B-B14F-4D97-AF65-F5344CB8AC3E}">
        <p14:creationId xmlns:p14="http://schemas.microsoft.com/office/powerpoint/2010/main" val="308293037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8C3F9A-EBC6-41F7-AA45-6C3B291062C1}"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ABD28-898E-4FE1-94B8-29FE54E661BC}" type="slidenum">
              <a:rPr lang="en-US" smtClean="0"/>
              <a:t>‹#›</a:t>
            </a:fld>
            <a:endParaRPr lang="en-US"/>
          </a:p>
        </p:txBody>
      </p:sp>
    </p:spTree>
    <p:extLst>
      <p:ext uri="{BB962C8B-B14F-4D97-AF65-F5344CB8AC3E}">
        <p14:creationId xmlns:p14="http://schemas.microsoft.com/office/powerpoint/2010/main" val="2177991051"/>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120175-5D09-46DC-B5FE-CE33AD703F6F}"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1A9E7-81C4-4526-91A4-3046FB48BAA4}" type="slidenum">
              <a:rPr lang="en-US" smtClean="0"/>
              <a:t>‹#›</a:t>
            </a:fld>
            <a:endParaRPr lang="en-US"/>
          </a:p>
        </p:txBody>
      </p:sp>
    </p:spTree>
    <p:extLst>
      <p:ext uri="{BB962C8B-B14F-4D97-AF65-F5344CB8AC3E}">
        <p14:creationId xmlns:p14="http://schemas.microsoft.com/office/powerpoint/2010/main" val="393083875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120175-5D09-46DC-B5FE-CE33AD703F6F}"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1A9E7-81C4-4526-91A4-3046FB48BAA4}" type="slidenum">
              <a:rPr lang="en-US" smtClean="0"/>
              <a:t>‹#›</a:t>
            </a:fld>
            <a:endParaRPr lang="en-US"/>
          </a:p>
        </p:txBody>
      </p:sp>
    </p:spTree>
    <p:extLst>
      <p:ext uri="{BB962C8B-B14F-4D97-AF65-F5344CB8AC3E}">
        <p14:creationId xmlns:p14="http://schemas.microsoft.com/office/powerpoint/2010/main" val="1814686962"/>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6120175-5D09-46DC-B5FE-CE33AD703F6F}"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1A9E7-81C4-4526-91A4-3046FB48BAA4}" type="slidenum">
              <a:rPr lang="en-US" smtClean="0"/>
              <a:t>‹#›</a:t>
            </a:fld>
            <a:endParaRPr lang="en-US"/>
          </a:p>
        </p:txBody>
      </p:sp>
    </p:spTree>
    <p:extLst>
      <p:ext uri="{BB962C8B-B14F-4D97-AF65-F5344CB8AC3E}">
        <p14:creationId xmlns:p14="http://schemas.microsoft.com/office/powerpoint/2010/main" val="108911717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0136951"/>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120175-5D09-46DC-B5FE-CE33AD703F6F}"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F1A9E7-81C4-4526-91A4-3046FB48BAA4}" type="slidenum">
              <a:rPr lang="en-US" smtClean="0"/>
              <a:t>‹#›</a:t>
            </a:fld>
            <a:endParaRPr lang="en-US"/>
          </a:p>
        </p:txBody>
      </p:sp>
    </p:spTree>
    <p:extLst>
      <p:ext uri="{BB962C8B-B14F-4D97-AF65-F5344CB8AC3E}">
        <p14:creationId xmlns:p14="http://schemas.microsoft.com/office/powerpoint/2010/main" val="1712359123"/>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120175-5D09-46DC-B5FE-CE33AD703F6F}" type="datetimeFigureOut">
              <a:rPr lang="en-US" smtClean="0"/>
              <a:t>4/13/2020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F1A9E7-81C4-4526-91A4-3046FB48BAA4}" type="slidenum">
              <a:rPr lang="en-US" smtClean="0"/>
              <a:t>‹#›</a:t>
            </a:fld>
            <a:endParaRPr lang="en-US"/>
          </a:p>
        </p:txBody>
      </p:sp>
    </p:spTree>
    <p:extLst>
      <p:ext uri="{BB962C8B-B14F-4D97-AF65-F5344CB8AC3E}">
        <p14:creationId xmlns:p14="http://schemas.microsoft.com/office/powerpoint/2010/main" val="3569209073"/>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120175-5D09-46DC-B5FE-CE33AD703F6F}" type="datetimeFigureOut">
              <a:rPr lang="en-US" smtClean="0"/>
              <a:t>4/13/2020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F1A9E7-81C4-4526-91A4-3046FB48BAA4}" type="slidenum">
              <a:rPr lang="en-US" smtClean="0"/>
              <a:t>‹#›</a:t>
            </a:fld>
            <a:endParaRPr lang="en-US"/>
          </a:p>
        </p:txBody>
      </p:sp>
    </p:spTree>
    <p:extLst>
      <p:ext uri="{BB962C8B-B14F-4D97-AF65-F5344CB8AC3E}">
        <p14:creationId xmlns:p14="http://schemas.microsoft.com/office/powerpoint/2010/main" val="3238451923"/>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120175-5D09-46DC-B5FE-CE33AD703F6F}" type="datetimeFigureOut">
              <a:rPr lang="en-US" smtClean="0"/>
              <a:t>4/13/2020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F1A9E7-81C4-4526-91A4-3046FB48BAA4}" type="slidenum">
              <a:rPr lang="en-US" smtClean="0"/>
              <a:t>‹#›</a:t>
            </a:fld>
            <a:endParaRPr lang="en-US"/>
          </a:p>
        </p:txBody>
      </p:sp>
    </p:spTree>
    <p:extLst>
      <p:ext uri="{BB962C8B-B14F-4D97-AF65-F5344CB8AC3E}">
        <p14:creationId xmlns:p14="http://schemas.microsoft.com/office/powerpoint/2010/main" val="766002281"/>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120175-5D09-46DC-B5FE-CE33AD703F6F}"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F1A9E7-81C4-4526-91A4-3046FB48BAA4}" type="slidenum">
              <a:rPr lang="en-US" smtClean="0"/>
              <a:t>‹#›</a:t>
            </a:fld>
            <a:endParaRPr lang="en-US"/>
          </a:p>
        </p:txBody>
      </p:sp>
    </p:spTree>
    <p:extLst>
      <p:ext uri="{BB962C8B-B14F-4D97-AF65-F5344CB8AC3E}">
        <p14:creationId xmlns:p14="http://schemas.microsoft.com/office/powerpoint/2010/main" val="3328956739"/>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120175-5D09-46DC-B5FE-CE33AD703F6F}"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F1A9E7-81C4-4526-91A4-3046FB48BAA4}" type="slidenum">
              <a:rPr lang="en-US" smtClean="0"/>
              <a:t>‹#›</a:t>
            </a:fld>
            <a:endParaRPr lang="en-US"/>
          </a:p>
        </p:txBody>
      </p:sp>
    </p:spTree>
    <p:extLst>
      <p:ext uri="{BB962C8B-B14F-4D97-AF65-F5344CB8AC3E}">
        <p14:creationId xmlns:p14="http://schemas.microsoft.com/office/powerpoint/2010/main" val="225684639"/>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120175-5D09-46DC-B5FE-CE33AD703F6F}"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1A9E7-81C4-4526-91A4-3046FB48BAA4}" type="slidenum">
              <a:rPr lang="en-US" smtClean="0"/>
              <a:t>‹#›</a:t>
            </a:fld>
            <a:endParaRPr lang="en-US"/>
          </a:p>
        </p:txBody>
      </p:sp>
    </p:spTree>
    <p:extLst>
      <p:ext uri="{BB962C8B-B14F-4D97-AF65-F5344CB8AC3E}">
        <p14:creationId xmlns:p14="http://schemas.microsoft.com/office/powerpoint/2010/main" val="3078850681"/>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120175-5D09-46DC-B5FE-CE33AD703F6F}"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1A9E7-81C4-4526-91A4-3046FB48BAA4}" type="slidenum">
              <a:rPr lang="en-US" smtClean="0"/>
              <a:t>‹#›</a:t>
            </a:fld>
            <a:endParaRPr lang="en-US"/>
          </a:p>
        </p:txBody>
      </p:sp>
    </p:spTree>
    <p:extLst>
      <p:ext uri="{BB962C8B-B14F-4D97-AF65-F5344CB8AC3E}">
        <p14:creationId xmlns:p14="http://schemas.microsoft.com/office/powerpoint/2010/main" val="137248558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6767839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900131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1015339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1733377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Line 10"/>
          <p:cNvSpPr>
            <a:spLocks noChangeShapeType="1"/>
          </p:cNvSpPr>
          <p:nvPr userDrawn="1"/>
        </p:nvSpPr>
        <p:spPr bwMode="auto">
          <a:xfrm>
            <a:off x="3962400" y="6172200"/>
            <a:ext cx="4495800" cy="0"/>
          </a:xfrm>
          <a:prstGeom prst="line">
            <a:avLst/>
          </a:prstGeom>
          <a:noFill/>
          <a:ln w="38100">
            <a:solidFill>
              <a:srgbClr val="B5BE1C"/>
            </a:solidFill>
            <a:round/>
            <a:headEnd type="oval" w="med" len="med"/>
            <a:tailEnd type="oval" w="med" len="med"/>
          </a:ln>
          <a:effectLst/>
        </p:spPr>
        <p:txBody>
          <a:bodyPr/>
          <a:lstStyle/>
          <a:p>
            <a:pPr>
              <a:defRPr/>
            </a:pPr>
            <a:endParaRPr lang="en-US">
              <a:latin typeface="Arial"/>
            </a:endParaRPr>
          </a:p>
        </p:txBody>
      </p:sp>
      <p:sp>
        <p:nvSpPr>
          <p:cNvPr id="1032" name="Line 8"/>
          <p:cNvSpPr>
            <a:spLocks noChangeShapeType="1"/>
          </p:cNvSpPr>
          <p:nvPr userDrawn="1"/>
        </p:nvSpPr>
        <p:spPr bwMode="auto">
          <a:xfrm>
            <a:off x="685800" y="609600"/>
            <a:ext cx="4495800" cy="0"/>
          </a:xfrm>
          <a:prstGeom prst="line">
            <a:avLst/>
          </a:prstGeom>
          <a:noFill/>
          <a:ln w="38100">
            <a:solidFill>
              <a:srgbClr val="B5BE1C"/>
            </a:solidFill>
            <a:round/>
            <a:headEnd type="oval" w="med" len="med"/>
            <a:tailEnd type="oval" w="med" len="med"/>
          </a:ln>
          <a:effectLst/>
        </p:spPr>
        <p:txBody>
          <a:bodyPr/>
          <a:lstStyle/>
          <a:p>
            <a:pPr>
              <a:defRPr/>
            </a:pPr>
            <a:endParaRPr lang="en-US">
              <a:latin typeface="Arial"/>
            </a:endParaRPr>
          </a:p>
        </p:txBody>
      </p:sp>
      <p:pic>
        <p:nvPicPr>
          <p:cNvPr id="2" name="Picture 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52400" y="262577"/>
            <a:ext cx="1066800" cy="880423"/>
          </a:xfrm>
          <a:prstGeom prst="rect">
            <a:avLst/>
          </a:prstGeom>
        </p:spPr>
      </p:pic>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924800" y="5867400"/>
            <a:ext cx="1066800" cy="88042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a:defRPr>
      </a:lvl2pPr>
      <a:lvl3pPr algn="ctr" rtl="0" eaLnBrk="0" fontAlgn="base" hangingPunct="0">
        <a:spcBef>
          <a:spcPct val="0"/>
        </a:spcBef>
        <a:spcAft>
          <a:spcPct val="0"/>
        </a:spcAft>
        <a:defRPr sz="4400">
          <a:solidFill>
            <a:schemeClr val="tx2"/>
          </a:solidFill>
          <a:latin typeface="Arial"/>
        </a:defRPr>
      </a:lvl3pPr>
      <a:lvl4pPr algn="ctr" rtl="0" eaLnBrk="0" fontAlgn="base" hangingPunct="0">
        <a:spcBef>
          <a:spcPct val="0"/>
        </a:spcBef>
        <a:spcAft>
          <a:spcPct val="0"/>
        </a:spcAft>
        <a:defRPr sz="4400">
          <a:solidFill>
            <a:schemeClr val="tx2"/>
          </a:solidFill>
          <a:latin typeface="Arial"/>
        </a:defRPr>
      </a:lvl4pPr>
      <a:lvl5pPr algn="ctr" rtl="0" eaLnBrk="0" fontAlgn="base" hangingPunct="0">
        <a:spcBef>
          <a:spcPct val="0"/>
        </a:spcBef>
        <a:spcAft>
          <a:spcPct val="0"/>
        </a:spcAft>
        <a:defRPr sz="4400">
          <a:solidFill>
            <a:schemeClr val="tx2"/>
          </a:solidFill>
          <a:latin typeface="Arial"/>
        </a:defRPr>
      </a:lvl5pPr>
      <a:lvl6pPr marL="457200" algn="ctr" rtl="0" fontAlgn="base">
        <a:spcBef>
          <a:spcPct val="0"/>
        </a:spcBef>
        <a:spcAft>
          <a:spcPct val="0"/>
        </a:spcAft>
        <a:defRPr sz="4400">
          <a:solidFill>
            <a:schemeClr val="tx2"/>
          </a:solidFill>
          <a:latin typeface="Arial"/>
        </a:defRPr>
      </a:lvl6pPr>
      <a:lvl7pPr marL="914400" algn="ctr" rtl="0" fontAlgn="base">
        <a:spcBef>
          <a:spcPct val="0"/>
        </a:spcBef>
        <a:spcAft>
          <a:spcPct val="0"/>
        </a:spcAft>
        <a:defRPr sz="4400">
          <a:solidFill>
            <a:schemeClr val="tx2"/>
          </a:solidFill>
          <a:latin typeface="Arial"/>
        </a:defRPr>
      </a:lvl7pPr>
      <a:lvl8pPr marL="1371600" algn="ctr" rtl="0" fontAlgn="base">
        <a:spcBef>
          <a:spcPct val="0"/>
        </a:spcBef>
        <a:spcAft>
          <a:spcPct val="0"/>
        </a:spcAft>
        <a:defRPr sz="4400">
          <a:solidFill>
            <a:schemeClr val="tx2"/>
          </a:solidFill>
          <a:latin typeface="Arial"/>
        </a:defRPr>
      </a:lvl8pPr>
      <a:lvl9pPr marL="1828800" algn="ctr" rtl="0" fontAlgn="base">
        <a:spcBef>
          <a:spcPct val="0"/>
        </a:spcBef>
        <a:spcAft>
          <a:spcPct val="0"/>
        </a:spcAft>
        <a:defRPr sz="4400">
          <a:solidFill>
            <a:schemeClr val="tx2"/>
          </a:solidFill>
          <a:latin typeface="Arial"/>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2FCAA8-6A5A-43FD-8D04-7EF487693DCB}" type="datetimeFigureOut">
              <a:rPr lang="en-US" smtClean="0"/>
              <a:t>4/13/2020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044117-52A9-4039-BEBB-8F67EDCFE109}" type="slidenum">
              <a:rPr lang="en-US" smtClean="0"/>
              <a:t>‹#›</a:t>
            </a:fld>
            <a:endParaRPr lang="en-US"/>
          </a:p>
        </p:txBody>
      </p:sp>
    </p:spTree>
    <p:extLst>
      <p:ext uri="{BB962C8B-B14F-4D97-AF65-F5344CB8AC3E}">
        <p14:creationId xmlns:p14="http://schemas.microsoft.com/office/powerpoint/2010/main" val="193716883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EC52FB-8718-4A79-B397-6A995459E142}" type="datetimeFigureOut">
              <a:rPr lang="en-US" smtClean="0"/>
              <a:t>4/13/2020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97A06A-9255-4BCA-8BBD-4116DA56D075}" type="slidenum">
              <a:rPr lang="en-US" smtClean="0"/>
              <a:t>‹#›</a:t>
            </a:fld>
            <a:endParaRPr lang="en-US"/>
          </a:p>
        </p:txBody>
      </p:sp>
    </p:spTree>
    <p:extLst>
      <p:ext uri="{BB962C8B-B14F-4D97-AF65-F5344CB8AC3E}">
        <p14:creationId xmlns:p14="http://schemas.microsoft.com/office/powerpoint/2010/main" val="219700673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8C3F9A-EBC6-41F7-AA45-6C3B291062C1}" type="datetimeFigureOut">
              <a:rPr lang="en-US" smtClean="0"/>
              <a:t>4/13/2020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EABD28-898E-4FE1-94B8-29FE54E661BC}" type="slidenum">
              <a:rPr lang="en-US" smtClean="0"/>
              <a:t>‹#›</a:t>
            </a:fld>
            <a:endParaRPr lang="en-US"/>
          </a:p>
        </p:txBody>
      </p:sp>
    </p:spTree>
    <p:extLst>
      <p:ext uri="{BB962C8B-B14F-4D97-AF65-F5344CB8AC3E}">
        <p14:creationId xmlns:p14="http://schemas.microsoft.com/office/powerpoint/2010/main" val="129595295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120175-5D09-46DC-B5FE-CE33AD703F6F}" type="datetimeFigureOut">
              <a:rPr lang="en-US" smtClean="0"/>
              <a:t>4/13/2020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F1A9E7-81C4-4526-91A4-3046FB48BAA4}" type="slidenum">
              <a:rPr lang="en-US" smtClean="0"/>
              <a:t>‹#›</a:t>
            </a:fld>
            <a:endParaRPr lang="en-US"/>
          </a:p>
        </p:txBody>
      </p:sp>
    </p:spTree>
    <p:extLst>
      <p:ext uri="{BB962C8B-B14F-4D97-AF65-F5344CB8AC3E}">
        <p14:creationId xmlns:p14="http://schemas.microsoft.com/office/powerpoint/2010/main" val="20051377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28650" y="4419600"/>
            <a:ext cx="7372350" cy="1624014"/>
          </a:xfrm>
        </p:spPr>
        <p:txBody>
          <a:bodyPr/>
          <a:lstStyle/>
          <a:p>
            <a:r>
              <a:rPr lang="en-US" smtClean="0"/>
              <a:t>Karen Tynan and Kevin Bland</a:t>
            </a:r>
            <a:endParaRPr lang="en-US"/>
          </a:p>
        </p:txBody>
      </p:sp>
      <p:sp>
        <p:nvSpPr>
          <p:cNvPr id="3" name="Text Placeholder 2"/>
          <p:cNvSpPr>
            <a:spLocks noGrp="1"/>
          </p:cNvSpPr>
          <p:nvPr>
            <p:ph type="body" sz="quarter" idx="14"/>
          </p:nvPr>
        </p:nvSpPr>
        <p:spPr>
          <a:xfrm>
            <a:off x="628650" y="3790440"/>
            <a:ext cx="5389960" cy="629159"/>
          </a:xfrm>
        </p:spPr>
        <p:txBody>
          <a:bodyPr>
            <a:normAutofit/>
          </a:bodyPr>
          <a:lstStyle/>
          <a:p>
            <a:r>
              <a:rPr lang="en-US" sz="2000" smtClean="0"/>
              <a:t>Presented by:</a:t>
            </a:r>
            <a:endParaRPr lang="en-US" sz="2000"/>
          </a:p>
        </p:txBody>
      </p:sp>
      <p:sp>
        <p:nvSpPr>
          <p:cNvPr id="4" name="Text Placeholder 3"/>
          <p:cNvSpPr>
            <a:spLocks noGrp="1"/>
          </p:cNvSpPr>
          <p:nvPr>
            <p:ph type="body" sz="quarter" idx="15"/>
          </p:nvPr>
        </p:nvSpPr>
        <p:spPr/>
        <p:txBody>
          <a:bodyPr/>
          <a:lstStyle/>
          <a:p>
            <a:r>
              <a:rPr lang="en-US" smtClean="0"/>
              <a:t>Workplace Safety and Cal/OSHA Compliance Amid COVID-19 Pandemic</a:t>
            </a:r>
            <a:endParaRPr lang="en-US"/>
          </a:p>
        </p:txBody>
      </p:sp>
      <p:sp>
        <p:nvSpPr>
          <p:cNvPr id="7" name="Text Placeholder 2"/>
          <p:cNvSpPr txBox="1"/>
          <p:nvPr/>
        </p:nvSpPr>
        <p:spPr>
          <a:xfrm>
            <a:off x="628650" y="4783082"/>
            <a:ext cx="5389960" cy="267891"/>
          </a:xfrm>
          <a:prstGeom prst="rect">
            <a:avLst/>
          </a:prstGeom>
        </p:spPr>
        <p:txBody>
          <a:bodyPr vert="horz" lIns="68580" tIns="34290" rIns="68580" bIns="3429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99BCE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a:t>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890" y="5064417"/>
            <a:ext cx="951440" cy="88166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6721" y="5064418"/>
            <a:ext cx="951440" cy="881667"/>
          </a:xfrm>
          <a:prstGeom prst="rect">
            <a:avLst/>
          </a:prstGeom>
        </p:spPr>
      </p:pic>
    </p:spTree>
    <p:extLst>
      <p:ext uri="{BB962C8B-B14F-4D97-AF65-F5344CB8AC3E}">
        <p14:creationId xmlns:p14="http://schemas.microsoft.com/office/powerpoint/2010/main" val="12011667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2998"/>
          </a:xfrm>
        </p:spPr>
        <p:txBody>
          <a:bodyPr/>
          <a:lstStyle/>
          <a:p>
            <a:r>
              <a:rPr lang="en-US" sz="3600"/>
              <a:t>Section 3203 – Injury Illness </a:t>
            </a:r>
            <a:r>
              <a:rPr lang="en-US" sz="3600" smtClean="0"/>
              <a:t/>
            </a:r>
            <a:br>
              <a:rPr lang="en-US" sz="3600" smtClean="0"/>
            </a:br>
            <a:r>
              <a:rPr lang="en-US" sz="3600" smtClean="0"/>
              <a:t>Prevention </a:t>
            </a:r>
            <a:r>
              <a:rPr lang="en-US" sz="3600"/>
              <a:t>Plan</a:t>
            </a:r>
          </a:p>
        </p:txBody>
      </p:sp>
      <p:sp>
        <p:nvSpPr>
          <p:cNvPr id="3" name="Content Placeholder 2"/>
          <p:cNvSpPr>
            <a:spLocks noGrp="1"/>
          </p:cNvSpPr>
          <p:nvPr>
            <p:ph idx="1"/>
          </p:nvPr>
        </p:nvSpPr>
        <p:spPr>
          <a:xfrm>
            <a:off x="457200" y="1828799"/>
            <a:ext cx="8229600" cy="4257675"/>
          </a:xfrm>
        </p:spPr>
        <p:txBody>
          <a:bodyPr/>
          <a:lstStyle/>
          <a:p>
            <a:r>
              <a:rPr lang="en-US" sz="2400"/>
              <a:t>When a hazard is discovered, there should be “methods and/or procedures for correcting unsafe or unhealthy conditions, work practices and work procedures in a timely manner based on the </a:t>
            </a:r>
            <a:r>
              <a:rPr lang="en-US" sz="2400" u="sng"/>
              <a:t>severity</a:t>
            </a:r>
            <a:r>
              <a:rPr lang="en-US" sz="2400"/>
              <a:t> of the hazard.” </a:t>
            </a:r>
          </a:p>
          <a:p>
            <a:pPr marL="0" indent="0">
              <a:buNone/>
            </a:pPr>
            <a:endParaRPr lang="en-US" sz="1400"/>
          </a:p>
          <a:p>
            <a:r>
              <a:rPr lang="en-US" sz="2400"/>
              <a:t>“When an imminent hazard exists which cannot be immediately abated without endangering employee(s) and/or property, remove all exposed personnel from the area except those necessary to correct the existing condition. Employees necessary to correct the hazardous condition shall be provided the necessary safeguards.” </a:t>
            </a:r>
          </a:p>
        </p:txBody>
      </p:sp>
    </p:spTree>
    <p:extLst>
      <p:ext uri="{BB962C8B-B14F-4D97-AF65-F5344CB8AC3E}">
        <p14:creationId xmlns:p14="http://schemas.microsoft.com/office/powerpoint/2010/main" val="420956762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001000" cy="1143000"/>
          </a:xfrm>
        </p:spPr>
        <p:txBody>
          <a:bodyPr/>
          <a:lstStyle/>
          <a:p>
            <a:r>
              <a:rPr lang="en-US" sz="3600"/>
              <a:t>Section 3203 – </a:t>
            </a:r>
            <a:r>
              <a:rPr lang="en-US" sz="3600" smtClean="0"/>
              <a:t/>
            </a:r>
            <a:br>
              <a:rPr lang="en-US" sz="3600" smtClean="0"/>
            </a:br>
            <a:r>
              <a:rPr lang="en-US" sz="3600" smtClean="0"/>
              <a:t>IIPP Recordkeeping! </a:t>
            </a:r>
            <a:endParaRPr lang="en-US" sz="3600"/>
          </a:p>
        </p:txBody>
      </p:sp>
      <p:pic>
        <p:nvPicPr>
          <p:cNvPr id="4" name="Content Placeholder 3"/>
          <p:cNvPicPr>
            <a:picLocks noGrp="1" noChangeAspect="1"/>
          </p:cNvPicPr>
          <p:nvPr>
            <p:ph idx="1"/>
          </p:nvPr>
        </p:nvPicPr>
        <p:blipFill>
          <a:blip r:embed="rId3"/>
          <a:stretch>
            <a:fillRect/>
          </a:stretch>
        </p:blipFill>
        <p:spPr>
          <a:xfrm>
            <a:off x="508226" y="1892244"/>
            <a:ext cx="7064476" cy="3822756"/>
          </a:xfrm>
          <a:prstGeom prst="rect">
            <a:avLst/>
          </a:prstGeom>
        </p:spPr>
      </p:pic>
    </p:spTree>
    <p:extLst>
      <p:ext uri="{BB962C8B-B14F-4D97-AF65-F5344CB8AC3E}">
        <p14:creationId xmlns:p14="http://schemas.microsoft.com/office/powerpoint/2010/main" val="195799568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102" y="685800"/>
            <a:ext cx="8229600" cy="1295400"/>
          </a:xfrm>
        </p:spPr>
        <p:txBody>
          <a:bodyPr/>
          <a:lstStyle/>
          <a:p>
            <a:r>
              <a:rPr lang="en-US" sz="3800"/>
              <a:t>Section 3203 Action Items Discussion</a:t>
            </a:r>
          </a:p>
        </p:txBody>
      </p:sp>
      <p:sp>
        <p:nvSpPr>
          <p:cNvPr id="3" name="Content Placeholder 2"/>
          <p:cNvSpPr>
            <a:spLocks noGrp="1"/>
          </p:cNvSpPr>
          <p:nvPr>
            <p:ph idx="1"/>
          </p:nvPr>
        </p:nvSpPr>
        <p:spPr>
          <a:xfrm>
            <a:off x="345876" y="1981200"/>
            <a:ext cx="8331826" cy="3810000"/>
          </a:xfrm>
        </p:spPr>
        <p:txBody>
          <a:bodyPr vert="horz" lIns="68580" tIns="34290" rIns="68580" bIns="34290" rtlCol="0" anchor="t">
            <a:normAutofit fontScale="47500" lnSpcReduction="20000"/>
          </a:bodyPr>
          <a:lstStyle/>
          <a:p>
            <a:pPr marL="385763" indent="-385763">
              <a:buAutoNum type="arabicPeriod"/>
            </a:pPr>
            <a:r>
              <a:rPr lang="en-US" sz="4500"/>
              <a:t>Identify COVID-19 </a:t>
            </a:r>
            <a:r>
              <a:rPr lang="en-US" sz="4500" smtClean="0"/>
              <a:t>risks in </a:t>
            </a:r>
            <a:r>
              <a:rPr lang="en-US" sz="4500"/>
              <a:t>the workplace</a:t>
            </a:r>
          </a:p>
          <a:p>
            <a:pPr marL="385763" indent="-385763">
              <a:buAutoNum type="arabicPeriod"/>
            </a:pPr>
            <a:r>
              <a:rPr lang="en-US" sz="4500"/>
              <a:t>Take action to minimize COVID-19 hazards</a:t>
            </a:r>
          </a:p>
          <a:p>
            <a:pPr marL="728663" lvl="1" indent="-385763">
              <a:buFont typeface="+mj-lt"/>
              <a:buAutoNum type="alphaLcParenR"/>
            </a:pPr>
            <a:r>
              <a:rPr lang="en-US" sz="4500"/>
              <a:t>Personnel and their work processes;</a:t>
            </a:r>
          </a:p>
          <a:p>
            <a:pPr marL="728663" lvl="1" indent="-385763">
              <a:buFont typeface="+mj-lt"/>
              <a:buAutoNum type="alphaLcParenR"/>
            </a:pPr>
            <a:r>
              <a:rPr lang="en-US" sz="4500"/>
              <a:t>Frequent, open, and honest communication with employees;</a:t>
            </a:r>
          </a:p>
          <a:p>
            <a:pPr marL="728663" lvl="1" indent="-385763">
              <a:buFont typeface="+mj-lt"/>
              <a:buAutoNum type="alphaLcParenR"/>
            </a:pPr>
            <a:r>
              <a:rPr lang="en-US" sz="4500" smtClean="0"/>
              <a:t>Workplace(s);</a:t>
            </a:r>
            <a:endParaRPr lang="en-US" sz="4500"/>
          </a:p>
          <a:p>
            <a:pPr marL="728663" lvl="1" indent="-385763">
              <a:buFont typeface="+mj-lt"/>
              <a:buAutoNum type="alphaLcParenR"/>
            </a:pPr>
            <a:r>
              <a:rPr lang="en-US" sz="4500"/>
              <a:t>Cleaning;</a:t>
            </a:r>
          </a:p>
          <a:p>
            <a:pPr marL="728663" lvl="1" indent="-385763">
              <a:buFont typeface="+mj-lt"/>
              <a:buAutoNum type="alphaLcParenR"/>
            </a:pPr>
            <a:r>
              <a:rPr lang="en-US" sz="4500"/>
              <a:t>Training;</a:t>
            </a:r>
          </a:p>
          <a:p>
            <a:pPr marL="728663" lvl="1" indent="-385763">
              <a:buFont typeface="+mj-lt"/>
              <a:buAutoNum type="alphaLcParenR"/>
            </a:pPr>
            <a:r>
              <a:rPr lang="en-US" sz="4500"/>
              <a:t>Continuous monitoring of Cal/OSHA, CDC, Orders, </a:t>
            </a:r>
          </a:p>
          <a:p>
            <a:pPr marL="728663" lvl="1" indent="-385763">
              <a:buFont typeface="+mj-lt"/>
              <a:buAutoNum type="alphaLcParenR"/>
            </a:pPr>
            <a:r>
              <a:rPr lang="en-US" sz="4500"/>
              <a:t>Continuous evaluation and improvement of this work.</a:t>
            </a:r>
          </a:p>
          <a:p>
            <a:pPr marL="728663" lvl="1" indent="-385763">
              <a:buFont typeface="+mj-lt"/>
              <a:buAutoNum type="alphaLcParenR"/>
            </a:pPr>
            <a:r>
              <a:rPr lang="en-US" sz="4500"/>
              <a:t>Assessment of results</a:t>
            </a:r>
            <a:r>
              <a:rPr lang="en-US" sz="4500" smtClean="0"/>
              <a:t>.</a:t>
            </a:r>
          </a:p>
          <a:p>
            <a:pPr marL="728663" lvl="1" indent="-385763">
              <a:buFont typeface="+mj-lt"/>
              <a:buAutoNum type="alphaLcParenR"/>
            </a:pPr>
            <a:r>
              <a:rPr lang="en-US" sz="4500" smtClean="0"/>
              <a:t>Recordkeeping! </a:t>
            </a:r>
            <a:endParaRPr lang="en-US" sz="4500"/>
          </a:p>
          <a:p>
            <a:pPr marL="385763" indent="-385763">
              <a:buAutoNum type="arabicPeriod"/>
            </a:pPr>
            <a:endParaRPr lang="en-US"/>
          </a:p>
        </p:txBody>
      </p:sp>
    </p:spTree>
    <p:extLst>
      <p:ext uri="{BB962C8B-B14F-4D97-AF65-F5344CB8AC3E}">
        <p14:creationId xmlns:p14="http://schemas.microsoft.com/office/powerpoint/2010/main" val="144858013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38200"/>
            <a:ext cx="7162800" cy="781050"/>
          </a:xfrm>
        </p:spPr>
        <p:txBody>
          <a:bodyPr/>
          <a:lstStyle/>
          <a:p>
            <a:r>
              <a:rPr lang="en-US"/>
              <a:t>Section </a:t>
            </a:r>
            <a:r>
              <a:rPr lang="en-US" smtClean="0"/>
              <a:t>3203 Take Away</a:t>
            </a:r>
            <a:endParaRPr lang="en-US"/>
          </a:p>
        </p:txBody>
      </p:sp>
      <p:sp>
        <p:nvSpPr>
          <p:cNvPr id="3" name="Content Placeholder 2"/>
          <p:cNvSpPr>
            <a:spLocks noGrp="1"/>
          </p:cNvSpPr>
          <p:nvPr>
            <p:ph idx="1"/>
          </p:nvPr>
        </p:nvSpPr>
        <p:spPr>
          <a:xfrm>
            <a:off x="457200" y="1981200"/>
            <a:ext cx="8229600" cy="4144963"/>
          </a:xfrm>
        </p:spPr>
        <p:txBody>
          <a:bodyPr vert="horz" lIns="68580" tIns="34290" rIns="68580" bIns="34290" rtlCol="0" anchor="t">
            <a:normAutofit/>
          </a:bodyPr>
          <a:lstStyle/>
          <a:p>
            <a:pPr marL="0" indent="0">
              <a:buNone/>
            </a:pPr>
            <a:r>
              <a:rPr lang="en-US" sz="2500"/>
              <a:t>“COVID-19 is a workplace hazard that I must deal with.  I am going to identify hazard and ways that the virus can be transmitted at work.  I will improve my procedures and processes to make sure that we minimize the COVID-19 risks in our workplace.  We will train out employees so that they understand the virus, appreciate the risks associated with the work that they do, recognize how to minimize risks and address the hazards, and follow procedures that will help all workers avoid COVID-19.”</a:t>
            </a:r>
          </a:p>
        </p:txBody>
      </p:sp>
    </p:spTree>
    <p:extLst>
      <p:ext uri="{BB962C8B-B14F-4D97-AF65-F5344CB8AC3E}">
        <p14:creationId xmlns:p14="http://schemas.microsoft.com/office/powerpoint/2010/main" val="322518821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1143000"/>
          </a:xfrm>
        </p:spPr>
        <p:txBody>
          <a:bodyPr/>
          <a:lstStyle/>
          <a:p>
            <a:pPr marL="228600" indent="-228600"/>
            <a:r>
              <a:rPr lang="fr-FR" sz="3800"/>
              <a:t>Section 3380 – Personal </a:t>
            </a:r>
            <a:r>
              <a:rPr lang="fr-FR" sz="3800" smtClean="0"/>
              <a:t/>
            </a:r>
            <a:br>
              <a:rPr lang="fr-FR" sz="3800" smtClean="0"/>
            </a:br>
            <a:r>
              <a:rPr lang="fr-FR" sz="3800" smtClean="0"/>
              <a:t>Protective </a:t>
            </a:r>
            <a:r>
              <a:rPr lang="fr-FR" sz="3800"/>
              <a:t>Devices</a:t>
            </a:r>
            <a:endParaRPr lang="en-US" sz="3800"/>
          </a:p>
        </p:txBody>
      </p:sp>
      <p:sp>
        <p:nvSpPr>
          <p:cNvPr id="3" name="Content Placeholder 2"/>
          <p:cNvSpPr>
            <a:spLocks noGrp="1"/>
          </p:cNvSpPr>
          <p:nvPr>
            <p:ph idx="1"/>
          </p:nvPr>
        </p:nvSpPr>
        <p:spPr>
          <a:xfrm>
            <a:off x="533400" y="2057400"/>
            <a:ext cx="8077200" cy="3810000"/>
          </a:xfrm>
        </p:spPr>
        <p:txBody>
          <a:bodyPr/>
          <a:lstStyle/>
          <a:p>
            <a:pPr marL="0" indent="0">
              <a:buNone/>
            </a:pPr>
            <a:r>
              <a:rPr lang="en-US" sz="2100"/>
              <a:t>The employer shall assess the workplace to determine if hazards are present, or are likely to be present, which necessitate the use of personal protective equipment (PPE). If such hazards are present, or likely to be present, the employer shall</a:t>
            </a:r>
            <a:r>
              <a:rPr lang="en-US" sz="2100" smtClean="0"/>
              <a:t>:</a:t>
            </a:r>
          </a:p>
          <a:p>
            <a:pPr marL="0" indent="457200">
              <a:buNone/>
            </a:pPr>
            <a:endParaRPr lang="en-US" sz="1200"/>
          </a:p>
          <a:p>
            <a:pPr marL="457200" indent="-457200">
              <a:buFont typeface="Arial" panose="020B0604020202020204" pitchFamily="34" charset="0"/>
              <a:buChar char="—"/>
            </a:pPr>
            <a:r>
              <a:rPr lang="en-US" sz="2100" smtClean="0"/>
              <a:t>Select</a:t>
            </a:r>
            <a:r>
              <a:rPr lang="en-US" sz="2100"/>
              <a:t>, and have each affected employee use, the types of PPE that will protect the affected employee from the hazards identified in the hazard assessment</a:t>
            </a:r>
            <a:r>
              <a:rPr lang="en-US" sz="2100" smtClean="0"/>
              <a:t>;</a:t>
            </a:r>
            <a:endParaRPr lang="en-US" sz="1200"/>
          </a:p>
          <a:p>
            <a:pPr marL="457200" indent="-457200">
              <a:buFont typeface="Calibri" panose="020F0502020204030204" pitchFamily="34" charset="0"/>
              <a:buChar char="—"/>
            </a:pPr>
            <a:r>
              <a:rPr lang="en-US" sz="2100" smtClean="0"/>
              <a:t>Communicate </a:t>
            </a:r>
            <a:r>
              <a:rPr lang="en-US" sz="2100"/>
              <a:t>selection decisions to each affected employee; and</a:t>
            </a:r>
            <a:r>
              <a:rPr lang="en-US" sz="2100" smtClean="0"/>
              <a:t>,</a:t>
            </a:r>
            <a:endParaRPr lang="en-US" sz="1200"/>
          </a:p>
          <a:p>
            <a:pPr marL="457200" lvl="1" indent="-457200"/>
            <a:r>
              <a:rPr lang="en-US" sz="2100" smtClean="0"/>
              <a:t>Select </a:t>
            </a:r>
            <a:r>
              <a:rPr lang="en-US" sz="2100"/>
              <a:t>PPE that properly fits each affected employee.</a:t>
            </a:r>
          </a:p>
        </p:txBody>
      </p:sp>
    </p:spTree>
    <p:extLst>
      <p:ext uri="{BB962C8B-B14F-4D97-AF65-F5344CB8AC3E}">
        <p14:creationId xmlns:p14="http://schemas.microsoft.com/office/powerpoint/2010/main" val="318273400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r>
              <a:rPr lang="fr-FR" sz="3600"/>
              <a:t>Section 3380 – Personal </a:t>
            </a:r>
            <a:r>
              <a:rPr lang="fr-FR" sz="3600" smtClean="0"/>
              <a:t/>
            </a:r>
            <a:br>
              <a:rPr lang="fr-FR" sz="3600" smtClean="0"/>
            </a:br>
            <a:r>
              <a:rPr lang="fr-FR" sz="3600" smtClean="0"/>
              <a:t>Protective </a:t>
            </a:r>
            <a:r>
              <a:rPr lang="fr-FR" sz="3600"/>
              <a:t>Devices</a:t>
            </a:r>
            <a:endParaRPr lang="en-US" sz="3600"/>
          </a:p>
        </p:txBody>
      </p:sp>
      <p:sp>
        <p:nvSpPr>
          <p:cNvPr id="3" name="Content Placeholder 2"/>
          <p:cNvSpPr>
            <a:spLocks noGrp="1"/>
          </p:cNvSpPr>
          <p:nvPr>
            <p:ph idx="1"/>
          </p:nvPr>
        </p:nvSpPr>
        <p:spPr>
          <a:xfrm>
            <a:off x="457200" y="1981200"/>
            <a:ext cx="8229600" cy="4114800"/>
          </a:xfrm>
        </p:spPr>
        <p:txBody>
          <a:bodyPr/>
          <a:lstStyle/>
          <a:p>
            <a:pPr marL="0" indent="0">
              <a:buNone/>
            </a:pPr>
            <a:r>
              <a:rPr lang="en-US" sz="2400"/>
              <a:t>The employer shall verify that the required workplace hazard assessment has been performed through a </a:t>
            </a:r>
            <a:r>
              <a:rPr lang="en-US" sz="2400" u="sng"/>
              <a:t>written certification</a:t>
            </a:r>
            <a:r>
              <a:rPr lang="en-US" sz="2400"/>
              <a:t> that identifies the workplace evaluated; the person certifying that the evaluation has been performed; the date(s) of the hazard assessment; and, which identifies the document as a certification of hazard assessment.</a:t>
            </a:r>
          </a:p>
          <a:p>
            <a:pPr marL="0" indent="0">
              <a:buNone/>
            </a:pPr>
            <a:endParaRPr lang="en-US" sz="1200"/>
          </a:p>
          <a:p>
            <a:pPr marL="0" indent="0">
              <a:buNone/>
            </a:pPr>
            <a:r>
              <a:rPr lang="en-US" sz="2400" u="sng"/>
              <a:t>Action Item</a:t>
            </a:r>
            <a:r>
              <a:rPr lang="en-US" sz="2400"/>
              <a:t>:  Document your hazard assessment and any actions taken with PPE including selection of PPE, communication to employees, training, and evaluation of how well the PPE is working for employees.</a:t>
            </a:r>
          </a:p>
        </p:txBody>
      </p:sp>
    </p:spTree>
    <p:extLst>
      <p:ext uri="{BB962C8B-B14F-4D97-AF65-F5344CB8AC3E}">
        <p14:creationId xmlns:p14="http://schemas.microsoft.com/office/powerpoint/2010/main" val="145620998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fr-FR" sz="3800"/>
              <a:t>Section 3380 – Personal </a:t>
            </a:r>
            <a:r>
              <a:rPr lang="fr-FR" sz="3800" smtClean="0"/>
              <a:t/>
            </a:r>
            <a:br>
              <a:rPr lang="fr-FR" sz="3800" smtClean="0"/>
            </a:br>
            <a:r>
              <a:rPr lang="fr-FR" sz="3800" smtClean="0"/>
              <a:t>Protective </a:t>
            </a:r>
            <a:r>
              <a:rPr lang="fr-FR" sz="3800"/>
              <a:t>Devices</a:t>
            </a:r>
            <a:endParaRPr lang="en-US" sz="3800"/>
          </a:p>
        </p:txBody>
      </p:sp>
      <p:sp>
        <p:nvSpPr>
          <p:cNvPr id="3" name="Content Placeholder 2"/>
          <p:cNvSpPr>
            <a:spLocks noGrp="1"/>
          </p:cNvSpPr>
          <p:nvPr>
            <p:ph idx="1"/>
          </p:nvPr>
        </p:nvSpPr>
        <p:spPr>
          <a:xfrm>
            <a:off x="457200" y="2057400"/>
            <a:ext cx="8229600" cy="3886200"/>
          </a:xfrm>
        </p:spPr>
        <p:txBody>
          <a:bodyPr vert="horz" lIns="68580" tIns="34290" rIns="68580" bIns="34290" rtlCol="0" anchor="t">
            <a:normAutofit fontScale="70000" lnSpcReduction="20000"/>
          </a:bodyPr>
          <a:lstStyle/>
          <a:p>
            <a:r>
              <a:rPr lang="en-US"/>
              <a:t>Guidance for hazard assessment can be found in Appendix A. </a:t>
            </a:r>
          </a:p>
          <a:p>
            <a:pPr marL="342900" lvl="1" indent="0">
              <a:buNone/>
            </a:pPr>
            <a:r>
              <a:rPr lang="en-US"/>
              <a:t>https://www.dir.ca.gov/title8/3380.html</a:t>
            </a:r>
          </a:p>
          <a:p>
            <a:pPr marL="0" indent="0">
              <a:buNone/>
            </a:pPr>
            <a:endParaRPr lang="en-US"/>
          </a:p>
          <a:p>
            <a:r>
              <a:rPr lang="en-US"/>
              <a:t>A few items of guidance implicated by COVID-19 pandemic: </a:t>
            </a:r>
          </a:p>
          <a:p>
            <a:pPr lvl="1"/>
            <a:r>
              <a:rPr lang="en-US"/>
              <a:t>Do not rely on PPE alone.  Consider administrative and engineering controls.  </a:t>
            </a:r>
          </a:p>
          <a:p>
            <a:pPr lvl="1"/>
            <a:r>
              <a:rPr lang="en-US"/>
              <a:t>Survey. Conduct a walk-through survey of the areas in question. The purpose of the survey is to identify sources of hazards to workers and co-workers. </a:t>
            </a:r>
          </a:p>
          <a:p>
            <a:pPr lvl="1"/>
            <a:r>
              <a:rPr lang="en-US"/>
              <a:t>Sources. During the walk-through survey, the safety </a:t>
            </a:r>
            <a:r>
              <a:rPr lang="en-US" smtClean="0"/>
              <a:t>person should </a:t>
            </a:r>
            <a:r>
              <a:rPr lang="en-US"/>
              <a:t>observe potential sources of the virus.  Pay attention to the layout of workplace and location of co-workers to achieve required social distancing.  </a:t>
            </a:r>
          </a:p>
          <a:p>
            <a:pPr lvl="1"/>
            <a:endParaRPr lang="en-US"/>
          </a:p>
          <a:p>
            <a:endParaRPr lang="en-US"/>
          </a:p>
        </p:txBody>
      </p:sp>
    </p:spTree>
    <p:extLst>
      <p:ext uri="{BB962C8B-B14F-4D97-AF65-F5344CB8AC3E}">
        <p14:creationId xmlns:p14="http://schemas.microsoft.com/office/powerpoint/2010/main" val="36051160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indefinite"/>
                            </p:stCondLst>
                          </p:cTn>
                        </p:par>
                        <p:par>
                          <p:cTn id="11" fill="hold" nodeType="afterGroup">
                            <p:stCondLst>
                              <p:cond delay="0"/>
                            </p:stCondLst>
                            <p:childTnLst>
                              <p:par>
                                <p:cTn id="12" presetID="1" presetClass="entr" presetSubtype="0" fill="hold" grpId="0" nodeType="clickEffect">
                                  <p:childTnLst>
                                    <p:set>
                                      <p:cBhvr>
                                        <p:cTn id="1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indefinite"/>
                            </p:stCondLst>
                          </p:cTn>
                        </p:par>
                        <p:par>
                          <p:cTn id="16" fill="hold" nodeType="afterGroup">
                            <p:stCondLst>
                              <p:cond delay="0"/>
                            </p:stCondLst>
                            <p:childTnLst>
                              <p:par>
                                <p:cTn id="17" presetID="1" presetClass="entr" presetSubtype="0" fill="hold" grpId="0" nodeType="clickEffec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indefinite"/>
                            </p:stCondLst>
                          </p:cTn>
                        </p:par>
                        <p:par>
                          <p:cTn id="21" fill="hold" nodeType="afterGroup">
                            <p:stCondLst>
                              <p:cond delay="0"/>
                            </p:stCondLst>
                            <p:childTnLst>
                              <p:par>
                                <p:cTn id="22" presetID="1" presetClass="entr" presetSubtype="0" fill="hold" grpId="0" nodeType="clickEffect">
                                  <p:childTnLst>
                                    <p:set>
                                      <p:cBhvr>
                                        <p:cTn id="23" dur="1" fill="hold">
                                          <p:stCondLst>
                                            <p:cond delay="0"/>
                                          </p:stCondLst>
                                        </p:cTn>
                                        <p:tgtEl>
                                          <p:spTgt spid="3">
                                            <p:txEl>
                                              <p:pRg st="5" end="5"/>
                                            </p:txEl>
                                          </p:spTgt>
                                        </p:tgtEl>
                                        <p:attrNameLst>
                                          <p:attrName>style.visibility</p:attrName>
                                        </p:attrNameLst>
                                      </p:cBhvr>
                                      <p:to>
                                        <p:strVal val="visible"/>
                                      </p:to>
                                    </p:set>
                                  </p:childTnLst>
                                </p:cTn>
                              </p:par>
                              <p:par>
                                <p:cTn id="24" presetID="1" presetClass="entr" presetSubtype="0" fill="hold" grpId="0" nodeType="withEffect">
                                  <p:childTnLst>
                                    <p:set>
                                      <p:cBhvr>
                                        <p:cTn id="2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467600" cy="1371600"/>
          </a:xfrm>
        </p:spPr>
        <p:txBody>
          <a:bodyPr>
            <a:normAutofit fontScale="90000"/>
          </a:bodyPr>
          <a:lstStyle/>
          <a:p>
            <a:r>
              <a:rPr lang="fr-FR"/>
              <a:t>SHORT SIDEBAR ON HIERARCHY OF CONTROLS</a:t>
            </a:r>
            <a:endParaRPr lang="en-US"/>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86298" y="2133600"/>
            <a:ext cx="5666603" cy="3679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24933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lstStyle/>
          <a:p>
            <a:r>
              <a:rPr lang="fr-FR" sz="3600"/>
              <a:t>Section 3380 – Personal </a:t>
            </a:r>
            <a:r>
              <a:rPr lang="fr-FR" sz="3600" smtClean="0"/>
              <a:t/>
            </a:r>
            <a:br>
              <a:rPr lang="fr-FR" sz="3600" smtClean="0"/>
            </a:br>
            <a:r>
              <a:rPr lang="fr-FR" sz="3600" smtClean="0"/>
              <a:t>Protective </a:t>
            </a:r>
            <a:r>
              <a:rPr lang="fr-FR" sz="3600"/>
              <a:t>Devices</a:t>
            </a:r>
            <a:endParaRPr lang="en-US" sz="3600"/>
          </a:p>
        </p:txBody>
      </p:sp>
      <p:sp>
        <p:nvSpPr>
          <p:cNvPr id="3" name="Content Placeholder 2"/>
          <p:cNvSpPr>
            <a:spLocks noGrp="1"/>
          </p:cNvSpPr>
          <p:nvPr>
            <p:ph idx="1"/>
          </p:nvPr>
        </p:nvSpPr>
        <p:spPr>
          <a:xfrm>
            <a:off x="457200" y="1905000"/>
            <a:ext cx="8229600" cy="4221163"/>
          </a:xfrm>
        </p:spPr>
        <p:txBody>
          <a:bodyPr/>
          <a:lstStyle/>
          <a:p>
            <a:pPr marL="0" indent="0">
              <a:buNone/>
            </a:pPr>
            <a:r>
              <a:rPr lang="en-US" sz="2400"/>
              <a:t>Training. The employer shall provide training to each employee who is required by this section to use PPE. Each such employee shall be trained to know at least the following:</a:t>
            </a:r>
          </a:p>
          <a:p>
            <a:pPr lvl="1"/>
            <a:r>
              <a:rPr lang="en-US" sz="2400"/>
              <a:t>When PPE is necessary;</a:t>
            </a:r>
          </a:p>
          <a:p>
            <a:pPr lvl="1"/>
            <a:r>
              <a:rPr lang="en-US" sz="2400"/>
              <a:t>What PPE is necessary;</a:t>
            </a:r>
          </a:p>
          <a:p>
            <a:pPr lvl="1"/>
            <a:r>
              <a:rPr lang="en-US" sz="2400"/>
              <a:t>How to properly don, doff, adjust, and wear PPE;</a:t>
            </a:r>
          </a:p>
          <a:p>
            <a:pPr lvl="1"/>
            <a:r>
              <a:rPr lang="en-US" sz="2400"/>
              <a:t>The limitations of the PPE; and,</a:t>
            </a:r>
          </a:p>
          <a:p>
            <a:pPr lvl="1"/>
            <a:r>
              <a:rPr lang="en-US" sz="2400"/>
              <a:t>The proper care, maintenance, useful life and disposal of the PPE.</a:t>
            </a:r>
          </a:p>
        </p:txBody>
      </p:sp>
    </p:spTree>
    <p:extLst>
      <p:ext uri="{BB962C8B-B14F-4D97-AF65-F5344CB8AC3E}">
        <p14:creationId xmlns:p14="http://schemas.microsoft.com/office/powerpoint/2010/main" val="345986623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345" y="685800"/>
            <a:ext cx="8229600" cy="990600"/>
          </a:xfrm>
        </p:spPr>
        <p:txBody>
          <a:bodyPr/>
          <a:lstStyle/>
          <a:p>
            <a:r>
              <a:rPr lang="en-US" sz="3800"/>
              <a:t>Cal/OSHA Guidance for </a:t>
            </a:r>
            <a:r>
              <a:rPr lang="en-US" sz="3800" smtClean="0"/>
              <a:t/>
            </a:r>
            <a:br>
              <a:rPr lang="en-US" sz="3800" smtClean="0"/>
            </a:br>
            <a:r>
              <a:rPr lang="en-US" sz="3800" u="sng" smtClean="0"/>
              <a:t>General </a:t>
            </a:r>
            <a:r>
              <a:rPr lang="en-US" sz="3800" u="sng"/>
              <a:t>Industry</a:t>
            </a:r>
          </a:p>
        </p:txBody>
      </p:sp>
      <p:sp>
        <p:nvSpPr>
          <p:cNvPr id="3" name="Content Placeholder 2"/>
          <p:cNvSpPr>
            <a:spLocks noGrp="1"/>
          </p:cNvSpPr>
          <p:nvPr>
            <p:ph idx="1"/>
          </p:nvPr>
        </p:nvSpPr>
        <p:spPr>
          <a:xfrm>
            <a:off x="457200" y="1981200"/>
            <a:ext cx="8229600" cy="4222172"/>
          </a:xfrm>
        </p:spPr>
        <p:txBody>
          <a:bodyPr vert="horz" lIns="68580" tIns="34290" rIns="68580" bIns="34290" rtlCol="0" anchor="t">
            <a:normAutofit fontScale="85000" lnSpcReduction="10000"/>
          </a:bodyPr>
          <a:lstStyle/>
          <a:p>
            <a:pPr marL="0" indent="0">
              <a:buNone/>
            </a:pPr>
            <a:r>
              <a:rPr lang="en-US"/>
              <a:t>Employers and employees should review their own health and safety procedures as well as the recommendations and standards detailed below to ensure workers are protected.</a:t>
            </a:r>
          </a:p>
          <a:p>
            <a:endParaRPr lang="en-US" sz="1400"/>
          </a:p>
          <a:p>
            <a:pPr marL="0" indent="0">
              <a:buNone/>
            </a:pPr>
            <a:r>
              <a:rPr lang="en-US"/>
              <a:t>Cal/OSHA recommends employers not covered by the ATD Standard follow recommendations from the Centers for Disease Control and Prevention (CDC). </a:t>
            </a:r>
          </a:p>
          <a:p>
            <a:pPr marL="0" indent="0">
              <a:buNone/>
            </a:pPr>
            <a:endParaRPr lang="en-US" sz="1400"/>
          </a:p>
          <a:p>
            <a:pPr marL="0" indent="0">
              <a:buNone/>
            </a:pPr>
            <a:r>
              <a:rPr lang="en-US">
                <a:ea typeface="+mn-lt"/>
                <a:cs typeface="+mn-lt"/>
              </a:rPr>
              <a:t>https://www.dir.ca.gov/dosh/coronavirus/General-Industry.html</a:t>
            </a:r>
            <a:endParaRPr lang="en-US"/>
          </a:p>
        </p:txBody>
      </p:sp>
    </p:spTree>
    <p:extLst>
      <p:ext uri="{BB962C8B-B14F-4D97-AF65-F5344CB8AC3E}">
        <p14:creationId xmlns:p14="http://schemas.microsoft.com/office/powerpoint/2010/main" val="258453698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154116"/>
            <a:ext cx="4953000" cy="838199"/>
          </a:xfrm>
        </p:spPr>
        <p:txBody>
          <a:bodyPr/>
          <a:lstStyle/>
          <a:p>
            <a:pPr marL="0" indent="0">
              <a:buNone/>
            </a:pPr>
            <a:r>
              <a:rPr lang="en-US" dirty="0" smtClean="0"/>
              <a:t>Can’t Hear the Program?</a:t>
            </a:r>
            <a:endParaRPr lang="en-US" dirty="0"/>
          </a:p>
        </p:txBody>
      </p:sp>
      <p:sp>
        <p:nvSpPr>
          <p:cNvPr id="5" name="TextBox 4"/>
          <p:cNvSpPr txBox="1"/>
          <p:nvPr/>
        </p:nvSpPr>
        <p:spPr>
          <a:xfrm>
            <a:off x="1143000" y="2234844"/>
            <a:ext cx="2667000" cy="4278094"/>
          </a:xfrm>
          <a:prstGeom prst="rect">
            <a:avLst/>
          </a:prstGeom>
          <a:noFill/>
        </p:spPr>
        <p:txBody>
          <a:bodyPr wrap="square" rtlCol="0">
            <a:spAutoFit/>
          </a:bodyPr>
          <a:lstStyle/>
          <a:p>
            <a:endParaRPr lang="en-US" dirty="0" smtClean="0"/>
          </a:p>
          <a:p>
            <a:r>
              <a:rPr lang="en-US" sz="2000" dirty="0" smtClean="0"/>
              <a:t>Click the telephone icon at the bottom of the screen. </a:t>
            </a:r>
          </a:p>
          <a:p>
            <a:endParaRPr lang="en-US" sz="2000" dirty="0" smtClean="0"/>
          </a:p>
          <a:p>
            <a:endParaRPr lang="en-US" sz="2000" dirty="0"/>
          </a:p>
          <a:p>
            <a:r>
              <a:rPr lang="en-US" sz="2000" dirty="0" smtClean="0"/>
              <a:t>Select Call In and information will appear to join the webinar via telephone. </a:t>
            </a:r>
          </a:p>
          <a:p>
            <a:endParaRPr lang="en-US" dirty="0"/>
          </a:p>
          <a:p>
            <a:endParaRPr lang="en-US" dirty="0" smtClean="0"/>
          </a:p>
          <a:p>
            <a:endParaRPr lang="en-US" dirty="0"/>
          </a:p>
        </p:txBody>
      </p:sp>
      <p:pic>
        <p:nvPicPr>
          <p:cNvPr id="7" name="Picture 6"/>
          <p:cNvPicPr>
            <a:picLocks noChangeAspect="1"/>
          </p:cNvPicPr>
          <p:nvPr/>
        </p:nvPicPr>
        <p:blipFill>
          <a:blip r:embed="rId2"/>
          <a:stretch>
            <a:fillRect/>
          </a:stretch>
        </p:blipFill>
        <p:spPr>
          <a:xfrm>
            <a:off x="5160172" y="3810000"/>
            <a:ext cx="2307520" cy="1851032"/>
          </a:xfrm>
          <a:prstGeom prst="rect">
            <a:avLst/>
          </a:prstGeom>
        </p:spPr>
      </p:pic>
      <p:pic>
        <p:nvPicPr>
          <p:cNvPr id="8" name="Picture 7"/>
          <p:cNvPicPr>
            <a:picLocks noChangeAspect="1"/>
          </p:cNvPicPr>
          <p:nvPr/>
        </p:nvPicPr>
        <p:blipFill>
          <a:blip r:embed="rId3"/>
          <a:stretch>
            <a:fillRect/>
          </a:stretch>
        </p:blipFill>
        <p:spPr>
          <a:xfrm>
            <a:off x="5160172" y="2234844"/>
            <a:ext cx="2514600" cy="1178225"/>
          </a:xfrm>
          <a:prstGeom prst="rect">
            <a:avLst/>
          </a:prstGeom>
        </p:spPr>
      </p:pic>
    </p:spTree>
    <p:extLst>
      <p:ext uri="{BB962C8B-B14F-4D97-AF65-F5344CB8AC3E}">
        <p14:creationId xmlns:p14="http://schemas.microsoft.com/office/powerpoint/2010/main" val="43854814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219200"/>
          </a:xfrm>
        </p:spPr>
        <p:txBody>
          <a:bodyPr/>
          <a:lstStyle/>
          <a:p>
            <a:r>
              <a:rPr lang="en-US" sz="3800"/>
              <a:t>Cal/OSHA Guidance for </a:t>
            </a:r>
            <a:r>
              <a:rPr lang="en-US" sz="3800" smtClean="0"/>
              <a:t/>
            </a:r>
            <a:br>
              <a:rPr lang="en-US" sz="3800" smtClean="0"/>
            </a:br>
            <a:r>
              <a:rPr lang="en-US" sz="3800" u="sng" smtClean="0"/>
              <a:t>General </a:t>
            </a:r>
            <a:r>
              <a:rPr lang="en-US" sz="3800" u="sng"/>
              <a:t>Industry</a:t>
            </a:r>
          </a:p>
        </p:txBody>
      </p:sp>
      <p:sp>
        <p:nvSpPr>
          <p:cNvPr id="3" name="Content Placeholder 2"/>
          <p:cNvSpPr>
            <a:spLocks noGrp="1"/>
          </p:cNvSpPr>
          <p:nvPr>
            <p:ph idx="1"/>
          </p:nvPr>
        </p:nvSpPr>
        <p:spPr>
          <a:xfrm>
            <a:off x="228600" y="1905000"/>
            <a:ext cx="8610600" cy="4419600"/>
          </a:xfrm>
        </p:spPr>
        <p:txBody>
          <a:bodyPr>
            <a:noAutofit/>
          </a:bodyPr>
          <a:lstStyle/>
          <a:p>
            <a:pPr marL="0" indent="0">
              <a:buNone/>
            </a:pPr>
            <a:r>
              <a:rPr lang="en-US" sz="1600" smtClean="0"/>
              <a:t>The CDC guidelines include infection prevention measures which include:</a:t>
            </a:r>
          </a:p>
          <a:p>
            <a:pPr lvl="1"/>
            <a:r>
              <a:rPr lang="en-US" sz="1600" smtClean="0"/>
              <a:t>Actively encouraging sick employees to stay home</a:t>
            </a:r>
          </a:p>
          <a:p>
            <a:pPr lvl="1"/>
            <a:r>
              <a:rPr lang="en-US" sz="1600" smtClean="0"/>
              <a:t>Sending employees with acute respiratory illness symptoms home immediately</a:t>
            </a:r>
          </a:p>
          <a:p>
            <a:pPr lvl="1"/>
            <a:r>
              <a:rPr lang="en-US" sz="1600" smtClean="0"/>
              <a:t>Providing information and training to employees on:</a:t>
            </a:r>
          </a:p>
          <a:p>
            <a:pPr lvl="2"/>
            <a:r>
              <a:rPr lang="en-US" sz="1600" smtClean="0"/>
              <a:t>Cough and sneeze etiquette</a:t>
            </a:r>
          </a:p>
          <a:p>
            <a:pPr lvl="2"/>
            <a:r>
              <a:rPr lang="en-US" sz="1600" smtClean="0"/>
              <a:t>Hand hygiene</a:t>
            </a:r>
          </a:p>
          <a:p>
            <a:pPr lvl="2"/>
            <a:r>
              <a:rPr lang="en-US" sz="1600" smtClean="0"/>
              <a:t>Avoiding close contact with sick persons</a:t>
            </a:r>
          </a:p>
          <a:p>
            <a:pPr lvl="2"/>
            <a:r>
              <a:rPr lang="en-US" sz="1600" smtClean="0"/>
              <a:t>Avoiding touching eyes, nose, and mouth with unwashed hands</a:t>
            </a:r>
          </a:p>
          <a:p>
            <a:pPr lvl="2"/>
            <a:r>
              <a:rPr lang="en-US" sz="1600" smtClean="0"/>
              <a:t>Avoiding sharing personal items with co-workers (i.e. dishes, cups, utensils, towels)</a:t>
            </a:r>
          </a:p>
          <a:p>
            <a:pPr lvl="2"/>
            <a:r>
              <a:rPr lang="en-US" sz="1600" smtClean="0"/>
              <a:t>Providing tissues, no-touch disposal trash cans and hand sanitizer for use by employees</a:t>
            </a:r>
          </a:p>
          <a:p>
            <a:pPr lvl="1"/>
            <a:r>
              <a:rPr lang="en-US" sz="1600" smtClean="0"/>
              <a:t>Performing routine environmental cleaning of shared workplace equipment and furniture (disinfection beyond routine cleaning is not recommended)</a:t>
            </a:r>
          </a:p>
        </p:txBody>
      </p:sp>
    </p:spTree>
    <p:extLst>
      <p:ext uri="{BB962C8B-B14F-4D97-AF65-F5344CB8AC3E}">
        <p14:creationId xmlns:p14="http://schemas.microsoft.com/office/powerpoint/2010/main" val="17153371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sz="3800"/>
              <a:t>Cal/OSHA Guidance for </a:t>
            </a:r>
            <a:r>
              <a:rPr lang="en-US" sz="3800" smtClean="0"/>
              <a:t/>
            </a:r>
            <a:br>
              <a:rPr lang="en-US" sz="3800" smtClean="0"/>
            </a:br>
            <a:r>
              <a:rPr lang="en-US" sz="3800" u="sng" smtClean="0"/>
              <a:t>General </a:t>
            </a:r>
            <a:r>
              <a:rPr lang="en-US" sz="3800" u="sng"/>
              <a:t>Industry</a:t>
            </a:r>
          </a:p>
        </p:txBody>
      </p:sp>
      <p:sp>
        <p:nvSpPr>
          <p:cNvPr id="3" name="Content Placeholder 2"/>
          <p:cNvSpPr>
            <a:spLocks noGrp="1"/>
          </p:cNvSpPr>
          <p:nvPr>
            <p:ph idx="1"/>
          </p:nvPr>
        </p:nvSpPr>
        <p:spPr>
          <a:xfrm>
            <a:off x="457200" y="1981200"/>
            <a:ext cx="8229600" cy="4297363"/>
          </a:xfrm>
        </p:spPr>
        <p:txBody>
          <a:bodyPr vert="horz" lIns="68580" tIns="34290" rIns="68580" bIns="34290" rtlCol="0" anchor="t">
            <a:normAutofit fontScale="92500" lnSpcReduction="10000"/>
          </a:bodyPr>
          <a:lstStyle/>
          <a:p>
            <a:pPr marL="0" indent="0">
              <a:buNone/>
            </a:pPr>
            <a:r>
              <a:rPr lang="en-US" sz="3000"/>
              <a:t>All employers must have an IIPP to protect employees from workplace hazards. Employers are required to determine if COVID-19 infection is a hazard in their workplace. If it is a workplace hazard, then employers must:</a:t>
            </a:r>
          </a:p>
          <a:p>
            <a:pPr lvl="1"/>
            <a:r>
              <a:rPr lang="en-US" sz="3000"/>
              <a:t>Implement measures to prevent or reduce infection hazards, such as implementing the CDC recommended actions</a:t>
            </a:r>
          </a:p>
          <a:p>
            <a:pPr lvl="1"/>
            <a:r>
              <a:rPr lang="en-US" sz="3000"/>
              <a:t>Provide training to employees on their COVID-19 infection prevention methods</a:t>
            </a:r>
          </a:p>
          <a:p>
            <a:pPr marL="0" indent="0">
              <a:buNone/>
            </a:pPr>
            <a:endParaRPr lang="en-US"/>
          </a:p>
        </p:txBody>
      </p:sp>
    </p:spTree>
    <p:extLst>
      <p:ext uri="{BB962C8B-B14F-4D97-AF65-F5344CB8AC3E}">
        <p14:creationId xmlns:p14="http://schemas.microsoft.com/office/powerpoint/2010/main" val="50717191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4FA6779F-13A7-413D-9AEA-579C59546FC5"/>
          <p:cNvPicPr>
            <a:picLocks noChangeAspect="1" noChangeArrowheads="1"/>
          </p:cNvPicPr>
          <p:nvPr/>
        </p:nvPicPr>
        <p:blipFill>
          <a:blip r:embed="rId3">
            <a:extLst>
              <a:ext uri="{28A0092B-C50C-407E-A947-70E740481C1C}">
                <a14:useLocalDpi xmlns:a14="http://schemas.microsoft.com/office/drawing/2010/main" val="0"/>
              </a:ext>
            </a:extLst>
          </a:blip>
          <a:srcRect t="15136"/>
          <a:stretch>
            <a:fillRect/>
          </a:stretch>
        </p:blipFill>
        <p:spPr bwMode="auto">
          <a:xfrm>
            <a:off x="228600" y="1371600"/>
            <a:ext cx="3284848" cy="46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l="18182"/>
          <a:stretch>
            <a:fillRect/>
          </a:stretch>
        </p:blipFill>
        <p:spPr bwMode="auto">
          <a:xfrm>
            <a:off x="3810000" y="1371600"/>
            <a:ext cx="4791919" cy="4392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39265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609600"/>
          </a:xfrm>
        </p:spPr>
        <p:txBody>
          <a:bodyPr/>
          <a:lstStyle/>
          <a:p>
            <a:r>
              <a:rPr lang="en-US" sz="3800"/>
              <a:t>Cal/OSHA Guidance </a:t>
            </a:r>
            <a:endParaRPr lang="en-US" sz="3800" u="sng"/>
          </a:p>
        </p:txBody>
      </p:sp>
      <p:sp>
        <p:nvSpPr>
          <p:cNvPr id="3" name="Content Placeholder 2"/>
          <p:cNvSpPr>
            <a:spLocks noGrp="1"/>
          </p:cNvSpPr>
          <p:nvPr>
            <p:ph idx="1"/>
          </p:nvPr>
        </p:nvSpPr>
        <p:spPr>
          <a:xfrm>
            <a:off x="457200" y="1905000"/>
            <a:ext cx="8229600" cy="4373563"/>
          </a:xfrm>
        </p:spPr>
        <p:txBody>
          <a:bodyPr>
            <a:normAutofit/>
          </a:bodyPr>
          <a:lstStyle/>
          <a:p>
            <a:pPr marL="0" indent="0">
              <a:buNone/>
            </a:pPr>
            <a:r>
              <a:rPr lang="en-US" sz="2800" smtClean="0"/>
              <a:t>REMEMBER</a:t>
            </a:r>
          </a:p>
          <a:p>
            <a:pPr marL="0" indent="0">
              <a:buNone/>
            </a:pPr>
            <a:endParaRPr lang="en-US" sz="2800"/>
          </a:p>
          <a:p>
            <a:pPr marL="0" indent="0">
              <a:buNone/>
            </a:pPr>
            <a:r>
              <a:rPr lang="en-US" sz="2800" smtClean="0"/>
              <a:t>Regardless </a:t>
            </a:r>
            <a:r>
              <a:rPr lang="en-US" sz="2800"/>
              <a:t>of COVID-19 risk, all employers must provide washing facilities that have an adequate supply of suitable cleansing agents, water and single-use towels or blowers (title 8 sections 1527, 3366, 3457 and 8397.4).</a:t>
            </a:r>
          </a:p>
        </p:txBody>
      </p:sp>
    </p:spTree>
    <p:extLst>
      <p:ext uri="{BB962C8B-B14F-4D97-AF65-F5344CB8AC3E}">
        <p14:creationId xmlns:p14="http://schemas.microsoft.com/office/powerpoint/2010/main" val="384717568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49" y="687497"/>
            <a:ext cx="8007123" cy="1352549"/>
          </a:xfrm>
        </p:spPr>
        <p:txBody>
          <a:bodyPr/>
          <a:lstStyle/>
          <a:p>
            <a:pPr algn="ctr"/>
            <a:r>
              <a:rPr lang="en-US" sz="3600" smtClean="0"/>
              <a:t>FREQUENTLY ASKED </a:t>
            </a:r>
            <a:br>
              <a:rPr lang="en-US" sz="3600" smtClean="0"/>
            </a:br>
            <a:r>
              <a:rPr lang="en-US" sz="3600" smtClean="0"/>
              <a:t>QUESTIONS</a:t>
            </a:r>
            <a:endParaRPr lang="en-US" sz="3600" u="sng"/>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6681" y="2026192"/>
            <a:ext cx="3047157" cy="1999697"/>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p:cNvSpPr>
            <a:spLocks noChangeAspect="1" noChangeArrowheads="1"/>
          </p:cNvSpPr>
          <p:nvPr/>
        </p:nvSpPr>
        <p:spPr bwMode="auto">
          <a:xfrm>
            <a:off x="116681" y="748903"/>
            <a:ext cx="723665" cy="7236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pic>
        <p:nvPicPr>
          <p:cNvPr id="1034" name="Picture 10"/>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562600" y="2040046"/>
            <a:ext cx="3268311" cy="201954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939017" y="4175373"/>
            <a:ext cx="2862574" cy="1908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56144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92162"/>
          </a:xfrm>
        </p:spPr>
        <p:txBody>
          <a:bodyPr/>
          <a:lstStyle/>
          <a:p>
            <a:r>
              <a:rPr lang="en-US" smtClean="0"/>
              <a:t>FAQ 1</a:t>
            </a:r>
            <a:endParaRPr lang="en-US"/>
          </a:p>
        </p:txBody>
      </p:sp>
      <p:sp>
        <p:nvSpPr>
          <p:cNvPr id="3" name="Content Placeholder 2"/>
          <p:cNvSpPr>
            <a:spLocks noGrp="1"/>
          </p:cNvSpPr>
          <p:nvPr>
            <p:ph idx="1"/>
          </p:nvPr>
        </p:nvSpPr>
        <p:spPr>
          <a:xfrm>
            <a:off x="533400" y="1793275"/>
            <a:ext cx="7981950" cy="3997925"/>
          </a:xfrm>
        </p:spPr>
        <p:txBody>
          <a:bodyPr vert="horz" lIns="68580" tIns="34290" rIns="68580" bIns="34290" rtlCol="0" anchor="t">
            <a:normAutofit fontScale="55000" lnSpcReduction="20000"/>
          </a:bodyPr>
          <a:lstStyle/>
          <a:p>
            <a:pPr marL="0" indent="0">
              <a:buNone/>
            </a:pPr>
            <a:r>
              <a:rPr lang="en-US" sz="4000"/>
              <a:t>Q. Are there any Cal/OSHA requirements that must be followed when an employee is diagnosed with COVID-19?</a:t>
            </a:r>
          </a:p>
          <a:p>
            <a:pPr marL="0" indent="0">
              <a:buNone/>
            </a:pPr>
            <a:endParaRPr lang="en-US" sz="2500"/>
          </a:p>
          <a:p>
            <a:pPr marL="385763" indent="-385763">
              <a:buAutoNum type="alphaUcPeriod"/>
            </a:pPr>
            <a:r>
              <a:rPr lang="en-US" sz="4000"/>
              <a:t>Yes. </a:t>
            </a:r>
          </a:p>
          <a:p>
            <a:pPr marL="0" indent="0">
              <a:buNone/>
            </a:pPr>
            <a:r>
              <a:rPr lang="en-US" sz="4000"/>
              <a:t>First, ensure that the infected employee stays away from the workplace. </a:t>
            </a:r>
          </a:p>
          <a:p>
            <a:pPr marL="0" indent="0">
              <a:buNone/>
            </a:pPr>
            <a:r>
              <a:rPr lang="en-US" sz="4000"/>
              <a:t>Second, evaluate areas where the employee worked, including with whom the employee made contact, what equipment was used, etc.  </a:t>
            </a:r>
          </a:p>
          <a:p>
            <a:pPr marL="0" indent="0">
              <a:buNone/>
            </a:pPr>
            <a:r>
              <a:rPr lang="en-US" sz="4000"/>
              <a:t>Then - Notify other workers.</a:t>
            </a:r>
          </a:p>
          <a:p>
            <a:pPr marL="0" indent="0">
              <a:buNone/>
            </a:pPr>
            <a:r>
              <a:rPr lang="en-US" sz="4000"/>
              <a:t>Sanitize the work area.</a:t>
            </a:r>
          </a:p>
          <a:p>
            <a:pPr marL="0" indent="0">
              <a:buNone/>
            </a:pPr>
            <a:r>
              <a:rPr lang="en-US" sz="4000"/>
              <a:t>Consult with medical and safety professionals as needed.  </a:t>
            </a:r>
          </a:p>
          <a:p>
            <a:pPr marL="0" indent="0">
              <a:buNone/>
            </a:pPr>
            <a:endParaRPr lang="en-US"/>
          </a:p>
        </p:txBody>
      </p:sp>
    </p:spTree>
    <p:extLst>
      <p:ext uri="{BB962C8B-B14F-4D97-AF65-F5344CB8AC3E}">
        <p14:creationId xmlns:p14="http://schemas.microsoft.com/office/powerpoint/2010/main" val="1854729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392" y="762000"/>
            <a:ext cx="8229600" cy="990600"/>
          </a:xfrm>
        </p:spPr>
        <p:txBody>
          <a:bodyPr/>
          <a:lstStyle/>
          <a:p>
            <a:r>
              <a:rPr lang="en-US" smtClean="0"/>
              <a:t>FAQ 2</a:t>
            </a:r>
            <a:endParaRPr lang="en-US"/>
          </a:p>
        </p:txBody>
      </p:sp>
      <p:sp>
        <p:nvSpPr>
          <p:cNvPr id="3" name="Content Placeholder 2"/>
          <p:cNvSpPr>
            <a:spLocks noGrp="1"/>
          </p:cNvSpPr>
          <p:nvPr>
            <p:ph idx="1"/>
          </p:nvPr>
        </p:nvSpPr>
        <p:spPr>
          <a:xfrm>
            <a:off x="609600" y="2026784"/>
            <a:ext cx="8283240" cy="4069216"/>
          </a:xfrm>
        </p:spPr>
        <p:txBody>
          <a:bodyPr>
            <a:normAutofit fontScale="55000" lnSpcReduction="20000"/>
          </a:bodyPr>
          <a:lstStyle/>
          <a:p>
            <a:pPr marL="0" indent="0">
              <a:buNone/>
            </a:pPr>
            <a:r>
              <a:rPr lang="en-US"/>
              <a:t>Q. May an employee refuse to come to work due to a fear of becoming infected with COVID-19?   </a:t>
            </a:r>
          </a:p>
          <a:p>
            <a:pPr marL="0" indent="0">
              <a:buNone/>
            </a:pPr>
            <a:endParaRPr lang="en-US"/>
          </a:p>
          <a:p>
            <a:pPr marL="0" indent="0">
              <a:buNone/>
            </a:pPr>
            <a:r>
              <a:rPr lang="en-US"/>
              <a:t>A. Employees may be protected from retaliation under California Law in certain circumstances when they refuse to perform work as directed. Specifically, California Labor Code section 6311 states: “No employee shall be laid off or discharged for refusing to perform work in the performance of which this code, including Section 6400 [which generally requires a “safe and healthful” workplace], any occupational safety or health standard or any safety order of the division or standards board will be violated, where the violation would create a real and apparent hazard to the employee or his or her fellow employees….”</a:t>
            </a:r>
          </a:p>
          <a:p>
            <a:pPr marL="0" indent="0">
              <a:buNone/>
            </a:pPr>
            <a:endParaRPr lang="en-US"/>
          </a:p>
          <a:p>
            <a:pPr marL="0" indent="0">
              <a:buNone/>
            </a:pPr>
            <a:r>
              <a:rPr lang="en-US"/>
              <a:t>BE CAREFUL - While each situation is different, a generalized fear of contracting COVID-19 is not likely to justify a work refusal in most cases.  Specific facts such as a lack of required PPE, lack of sanitation, improper procedures, could tip the scales.</a:t>
            </a:r>
          </a:p>
          <a:p>
            <a:pPr marL="0" indent="0">
              <a:buNone/>
            </a:pPr>
            <a:endParaRPr lang="en-US"/>
          </a:p>
        </p:txBody>
      </p:sp>
    </p:spTree>
    <p:extLst>
      <p:ext uri="{BB962C8B-B14F-4D97-AF65-F5344CB8AC3E}">
        <p14:creationId xmlns:p14="http://schemas.microsoft.com/office/powerpoint/2010/main" val="181757410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227" y="685800"/>
            <a:ext cx="8229600" cy="838200"/>
          </a:xfrm>
        </p:spPr>
        <p:txBody>
          <a:bodyPr/>
          <a:lstStyle/>
          <a:p>
            <a:r>
              <a:rPr lang="en-US" smtClean="0"/>
              <a:t>FAQ 3</a:t>
            </a:r>
            <a:endParaRPr lang="en-US"/>
          </a:p>
        </p:txBody>
      </p:sp>
      <p:sp>
        <p:nvSpPr>
          <p:cNvPr id="3" name="Content Placeholder 2"/>
          <p:cNvSpPr>
            <a:spLocks noGrp="1"/>
          </p:cNvSpPr>
          <p:nvPr>
            <p:ph idx="1"/>
          </p:nvPr>
        </p:nvSpPr>
        <p:spPr>
          <a:xfrm>
            <a:off x="838200" y="1828800"/>
            <a:ext cx="7677150" cy="4066235"/>
          </a:xfrm>
        </p:spPr>
        <p:txBody>
          <a:bodyPr>
            <a:normAutofit fontScale="70000" lnSpcReduction="20000"/>
          </a:bodyPr>
          <a:lstStyle/>
          <a:p>
            <a:pPr marL="0" indent="0">
              <a:buNone/>
            </a:pPr>
            <a:r>
              <a:rPr lang="en-US"/>
              <a:t>Q. May an employer refuse an employee’s request to wear self-provided respiratory protection and/or gloves?</a:t>
            </a:r>
          </a:p>
          <a:p>
            <a:pPr marL="0" indent="0">
              <a:buNone/>
            </a:pPr>
            <a:endParaRPr lang="en-US"/>
          </a:p>
          <a:p>
            <a:pPr marL="0" indent="0">
              <a:buNone/>
            </a:pPr>
            <a:r>
              <a:rPr lang="en-US"/>
              <a:t>A. Yes, if such PPE are not otherwise required by the CDC’s guidance or Cal/OSHA’s regulations, or if the employer determines that the employee’s use of respiratory protection or gloves in and of themselves presents a hazard to the employee (e.g., if they interfere with the employee’s ability to work safely).</a:t>
            </a:r>
          </a:p>
          <a:p>
            <a:pPr marL="0" indent="0">
              <a:buNone/>
            </a:pPr>
            <a:endParaRPr lang="en-US"/>
          </a:p>
          <a:p>
            <a:pPr marL="0" indent="0">
              <a:buNone/>
            </a:pPr>
            <a:r>
              <a:rPr lang="en-US" smtClean="0"/>
              <a:t>NOTE THAT ADVICE ON FACE COVERINGS AND MASKS ARE CHANGING AND EVOLVING.  STAY UP TO DATE. </a:t>
            </a:r>
            <a:endParaRPr lang="en-US"/>
          </a:p>
        </p:txBody>
      </p:sp>
    </p:spTree>
    <p:extLst>
      <p:ext uri="{BB962C8B-B14F-4D97-AF65-F5344CB8AC3E}">
        <p14:creationId xmlns:p14="http://schemas.microsoft.com/office/powerpoint/2010/main" val="302818923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15962"/>
          </a:xfrm>
        </p:spPr>
        <p:txBody>
          <a:bodyPr/>
          <a:lstStyle/>
          <a:p>
            <a:r>
              <a:rPr lang="en-US" smtClean="0"/>
              <a:t>FAQ 4</a:t>
            </a:r>
            <a:endParaRPr lang="en-US"/>
          </a:p>
        </p:txBody>
      </p:sp>
      <p:sp>
        <p:nvSpPr>
          <p:cNvPr id="3" name="Content Placeholder 2"/>
          <p:cNvSpPr>
            <a:spLocks noGrp="1"/>
          </p:cNvSpPr>
          <p:nvPr>
            <p:ph idx="1"/>
          </p:nvPr>
        </p:nvSpPr>
        <p:spPr/>
        <p:txBody>
          <a:bodyPr>
            <a:normAutofit fontScale="70000" lnSpcReduction="20000"/>
          </a:bodyPr>
          <a:lstStyle/>
          <a:p>
            <a:pPr marL="0" indent="0">
              <a:buNone/>
            </a:pPr>
            <a:r>
              <a:rPr lang="en-US"/>
              <a:t>Q. </a:t>
            </a:r>
            <a:r>
              <a:rPr lang="en-US" smtClean="0"/>
              <a:t>How do we apply these rules to contractors and vendors?</a:t>
            </a:r>
            <a:endParaRPr lang="en-US"/>
          </a:p>
          <a:p>
            <a:pPr marL="0" indent="0">
              <a:buNone/>
            </a:pPr>
            <a:endParaRPr lang="en-US"/>
          </a:p>
          <a:p>
            <a:pPr marL="385763" indent="-385763">
              <a:buAutoNum type="alphaUcPeriod"/>
            </a:pPr>
            <a:r>
              <a:rPr lang="en-US" smtClean="0"/>
              <a:t>Cal/OSHA regulations govern your workplace for your workers …. Meaning, you are responsible for your employees</a:t>
            </a:r>
          </a:p>
          <a:p>
            <a:pPr marL="0" indent="0">
              <a:buNone/>
            </a:pPr>
            <a:endParaRPr lang="en-US" b="1" smtClean="0"/>
          </a:p>
          <a:p>
            <a:pPr marL="0" indent="0">
              <a:buNone/>
            </a:pPr>
            <a:r>
              <a:rPr lang="en-US" b="1" smtClean="0"/>
              <a:t>However</a:t>
            </a:r>
            <a:r>
              <a:rPr lang="en-US" smtClean="0"/>
              <a:t>, hazards created by contractors and vendors being on your work site must be evaluated and addressed.  </a:t>
            </a:r>
          </a:p>
          <a:p>
            <a:pPr marL="0" indent="0">
              <a:buNone/>
            </a:pPr>
            <a:endParaRPr lang="en-US"/>
          </a:p>
          <a:p>
            <a:pPr marL="0" indent="0">
              <a:buNone/>
            </a:pPr>
            <a:r>
              <a:rPr lang="en-US" b="1" smtClean="0"/>
              <a:t>Consider</a:t>
            </a:r>
            <a:r>
              <a:rPr lang="en-US" smtClean="0"/>
              <a:t>: Evaluating the hazards from independent contractors on your premises.  Understand your possible 3</a:t>
            </a:r>
            <a:r>
              <a:rPr lang="en-US" baseline="30000" smtClean="0"/>
              <a:t>rd</a:t>
            </a:r>
            <a:r>
              <a:rPr lang="en-US" smtClean="0"/>
              <a:t> party liability with these contractors.  Do not underestimate the impact that customers, vendors, and other contractors can have in your workplace.</a:t>
            </a:r>
            <a:endParaRPr lang="en-US"/>
          </a:p>
        </p:txBody>
      </p:sp>
    </p:spTree>
    <p:extLst>
      <p:ext uri="{BB962C8B-B14F-4D97-AF65-F5344CB8AC3E}">
        <p14:creationId xmlns:p14="http://schemas.microsoft.com/office/powerpoint/2010/main" val="136002037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39762"/>
          </a:xfrm>
        </p:spPr>
        <p:txBody>
          <a:bodyPr/>
          <a:lstStyle/>
          <a:p>
            <a:r>
              <a:rPr lang="en-US" smtClean="0"/>
              <a:t>FAQ 5</a:t>
            </a:r>
            <a:endParaRPr lang="en-US"/>
          </a:p>
        </p:txBody>
      </p:sp>
      <p:sp>
        <p:nvSpPr>
          <p:cNvPr id="3" name="Content Placeholder 2"/>
          <p:cNvSpPr>
            <a:spLocks noGrp="1"/>
          </p:cNvSpPr>
          <p:nvPr>
            <p:ph idx="1"/>
          </p:nvPr>
        </p:nvSpPr>
        <p:spPr/>
        <p:txBody>
          <a:bodyPr>
            <a:normAutofit fontScale="85000" lnSpcReduction="20000"/>
          </a:bodyPr>
          <a:lstStyle/>
          <a:p>
            <a:pPr marL="0" indent="0">
              <a:buNone/>
            </a:pPr>
            <a:r>
              <a:rPr lang="en-US"/>
              <a:t>Q. Are employers required to </a:t>
            </a:r>
            <a:r>
              <a:rPr lang="en-US" b="1" u="sng"/>
              <a:t>record</a:t>
            </a:r>
            <a:r>
              <a:rPr lang="en-US"/>
              <a:t> an employee’s COVID-19 diagnosis?</a:t>
            </a:r>
          </a:p>
          <a:p>
            <a:pPr marL="0" indent="0">
              <a:buNone/>
            </a:pPr>
            <a:endParaRPr lang="en-US"/>
          </a:p>
          <a:p>
            <a:pPr marL="385763" indent="-385763">
              <a:buAutoNum type="alphaUcPeriod"/>
            </a:pPr>
            <a:r>
              <a:rPr lang="en-US"/>
              <a:t>Maybe.</a:t>
            </a:r>
          </a:p>
          <a:p>
            <a:pPr marL="0" indent="0">
              <a:buNone/>
            </a:pPr>
            <a:r>
              <a:rPr lang="en-US"/>
              <a:t>Employers are required under Cal/OSHA’s recordkeeping regulation (8 CCR 14300, et seq.) to record illnesses that are “work related” and meet one of the recording criteria, which include days away from work, job transfer, and medical treatment.  A </a:t>
            </a:r>
            <a:r>
              <a:rPr lang="en-US" b="1" u="sng"/>
              <a:t>work-related illness</a:t>
            </a:r>
            <a:r>
              <a:rPr lang="en-US"/>
              <a:t> that meets these criteria must be recorded on the employer’s Cal/OSHA Form 300, and a Form 301 must also be completed. </a:t>
            </a:r>
          </a:p>
          <a:p>
            <a:pPr marL="0" indent="0">
              <a:buNone/>
            </a:pPr>
            <a:endParaRPr lang="en-US"/>
          </a:p>
          <a:p>
            <a:endParaRPr lang="en-US"/>
          </a:p>
        </p:txBody>
      </p:sp>
    </p:spTree>
    <p:extLst>
      <p:ext uri="{BB962C8B-B14F-4D97-AF65-F5344CB8AC3E}">
        <p14:creationId xmlns:p14="http://schemas.microsoft.com/office/powerpoint/2010/main" val="357570401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92" y="1154116"/>
            <a:ext cx="5410200" cy="838199"/>
          </a:xfrm>
        </p:spPr>
        <p:txBody>
          <a:bodyPr/>
          <a:lstStyle/>
          <a:p>
            <a:pPr marL="0" indent="0">
              <a:buNone/>
            </a:pPr>
            <a:r>
              <a:rPr lang="en-US" dirty="0" smtClean="0"/>
              <a:t>Questions During Program</a:t>
            </a:r>
            <a:endParaRPr lang="en-US" dirty="0"/>
          </a:p>
        </p:txBody>
      </p:sp>
      <p:sp>
        <p:nvSpPr>
          <p:cNvPr id="5" name="TextBox 4"/>
          <p:cNvSpPr txBox="1"/>
          <p:nvPr/>
        </p:nvSpPr>
        <p:spPr>
          <a:xfrm>
            <a:off x="1143000" y="2234844"/>
            <a:ext cx="2667000" cy="3046988"/>
          </a:xfrm>
          <a:prstGeom prst="rect">
            <a:avLst/>
          </a:prstGeom>
          <a:noFill/>
        </p:spPr>
        <p:txBody>
          <a:bodyPr wrap="square" rtlCol="0">
            <a:spAutoFit/>
          </a:bodyPr>
          <a:lstStyle/>
          <a:p>
            <a:endParaRPr lang="en-US" dirty="0" smtClean="0"/>
          </a:p>
          <a:p>
            <a:r>
              <a:rPr lang="en-US" sz="2000" dirty="0" smtClean="0"/>
              <a:t>Please use the Q&amp;A Box on the right side of your screen to send questions during the presentation.  </a:t>
            </a:r>
          </a:p>
          <a:p>
            <a:endParaRPr lang="en-US" dirty="0"/>
          </a:p>
          <a:p>
            <a:endParaRPr lang="en-US" dirty="0" smtClean="0"/>
          </a:p>
          <a:p>
            <a:endParaRPr lang="en-US" dirty="0"/>
          </a:p>
        </p:txBody>
      </p:sp>
      <p:pic>
        <p:nvPicPr>
          <p:cNvPr id="9" name="Picture 8"/>
          <p:cNvPicPr>
            <a:picLocks noChangeAspect="1"/>
          </p:cNvPicPr>
          <p:nvPr/>
        </p:nvPicPr>
        <p:blipFill>
          <a:blip r:embed="rId2"/>
          <a:stretch>
            <a:fillRect/>
          </a:stretch>
        </p:blipFill>
        <p:spPr>
          <a:xfrm>
            <a:off x="4495800" y="2400817"/>
            <a:ext cx="3657600" cy="2191109"/>
          </a:xfrm>
          <a:prstGeom prst="rect">
            <a:avLst/>
          </a:prstGeom>
        </p:spPr>
      </p:pic>
    </p:spTree>
    <p:extLst>
      <p:ext uri="{BB962C8B-B14F-4D97-AF65-F5344CB8AC3E}">
        <p14:creationId xmlns:p14="http://schemas.microsoft.com/office/powerpoint/2010/main" val="129085916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62000"/>
          </a:xfrm>
        </p:spPr>
        <p:txBody>
          <a:bodyPr/>
          <a:lstStyle/>
          <a:p>
            <a:r>
              <a:rPr lang="en-US" smtClean="0"/>
              <a:t>FAQ 6</a:t>
            </a:r>
            <a:endParaRPr lang="en-US"/>
          </a:p>
        </p:txBody>
      </p:sp>
      <p:sp>
        <p:nvSpPr>
          <p:cNvPr id="3" name="Content Placeholder 2"/>
          <p:cNvSpPr>
            <a:spLocks noGrp="1"/>
          </p:cNvSpPr>
          <p:nvPr>
            <p:ph idx="1"/>
          </p:nvPr>
        </p:nvSpPr>
        <p:spPr/>
        <p:txBody>
          <a:bodyPr>
            <a:normAutofit fontScale="62500" lnSpcReduction="20000"/>
          </a:bodyPr>
          <a:lstStyle/>
          <a:p>
            <a:pPr marL="0" indent="0">
              <a:buNone/>
            </a:pPr>
            <a:r>
              <a:rPr lang="en-US"/>
              <a:t>Q. Are employers required to </a:t>
            </a:r>
            <a:r>
              <a:rPr lang="en-US" b="1" u="sng"/>
              <a:t>report</a:t>
            </a:r>
            <a:r>
              <a:rPr lang="en-US"/>
              <a:t> an employee’s COVID-19 diagnosis?</a:t>
            </a:r>
          </a:p>
          <a:p>
            <a:pPr marL="0" indent="0">
              <a:buNone/>
            </a:pPr>
            <a:endParaRPr lang="en-US"/>
          </a:p>
          <a:p>
            <a:pPr marL="0" indent="0">
              <a:buNone/>
            </a:pPr>
            <a:r>
              <a:rPr lang="en-US"/>
              <a:t>A. Employers may be required to report an employee’s coronavirus infection to Cal/OSHA if: </a:t>
            </a:r>
          </a:p>
          <a:p>
            <a:pPr marL="728663" lvl="1" indent="-385763">
              <a:buFont typeface="+mj-lt"/>
              <a:buAutoNum type="arabicPeriod"/>
            </a:pPr>
            <a:r>
              <a:rPr lang="en-US"/>
              <a:t>The infection is work-related (e.g., the infection was contracted in a place of employment or in connection with any employment); and</a:t>
            </a:r>
          </a:p>
          <a:p>
            <a:pPr marL="728663" lvl="1" indent="-385763">
              <a:buFont typeface="+mj-lt"/>
              <a:buAutoNum type="arabicPeriod"/>
            </a:pPr>
            <a:r>
              <a:rPr lang="en-US"/>
              <a:t>The infected employee is hospitalized as an in-patient, or dies without hospitalization. </a:t>
            </a:r>
          </a:p>
          <a:p>
            <a:pPr marL="0" indent="0">
              <a:buNone/>
            </a:pPr>
            <a:endParaRPr lang="en-US"/>
          </a:p>
          <a:p>
            <a:pPr marL="0" indent="0">
              <a:buNone/>
            </a:pPr>
            <a:r>
              <a:rPr lang="en-US"/>
              <a:t>If the answer to both questions are yes, the hospitalization/death must be reported to Cal/OSHA “immediately,” which means “as soon as practically possible but not longer than 8 hours after the employer knows or with diligent inquiry would have known of the death or [hospitalization].”  However, “if the employer can demonstrate that exigent circumstances exist, the time frame for the report may be made no longer than 24 hours after the incident.” </a:t>
            </a:r>
          </a:p>
          <a:p>
            <a:endParaRPr lang="en-US"/>
          </a:p>
        </p:txBody>
      </p:sp>
    </p:spTree>
    <p:extLst>
      <p:ext uri="{BB962C8B-B14F-4D97-AF65-F5344CB8AC3E}">
        <p14:creationId xmlns:p14="http://schemas.microsoft.com/office/powerpoint/2010/main" val="357037210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38200"/>
          </a:xfrm>
        </p:spPr>
        <p:txBody>
          <a:bodyPr/>
          <a:lstStyle/>
          <a:p>
            <a:r>
              <a:rPr lang="en-US"/>
              <a:t> Additional Resources</a:t>
            </a:r>
          </a:p>
        </p:txBody>
      </p:sp>
      <p:sp>
        <p:nvSpPr>
          <p:cNvPr id="3" name="Content Placeholder 2"/>
          <p:cNvSpPr>
            <a:spLocks noGrp="1"/>
          </p:cNvSpPr>
          <p:nvPr>
            <p:ph idx="1"/>
          </p:nvPr>
        </p:nvSpPr>
        <p:spPr>
          <a:xfrm>
            <a:off x="457200" y="2209800"/>
            <a:ext cx="8229600" cy="3906738"/>
          </a:xfrm>
        </p:spPr>
        <p:txBody>
          <a:bodyPr/>
          <a:lstStyle/>
          <a:p>
            <a:pPr marL="0" indent="0">
              <a:buNone/>
            </a:pPr>
            <a:r>
              <a:rPr lang="en-US" sz="2400"/>
              <a:t>https://ogletree.com/solutions/coronavirus-covid-19-resource-center/</a:t>
            </a:r>
          </a:p>
          <a:p>
            <a:pPr marL="0" indent="0">
              <a:buNone/>
            </a:pPr>
            <a:r>
              <a:rPr lang="en-US" sz="2400"/>
              <a:t>https://ogletree.com/solutions/practice-areas/workplace-safety-and-health/</a:t>
            </a:r>
          </a:p>
          <a:p>
            <a:pPr marL="0" indent="0">
              <a:buNone/>
            </a:pPr>
            <a:r>
              <a:rPr lang="en-US" sz="2400"/>
              <a:t>https://www.dir.ca.gov/dosh/coronavirus/Health-Care-General-Industry.html</a:t>
            </a:r>
          </a:p>
          <a:p>
            <a:pPr marL="0" indent="0">
              <a:buNone/>
            </a:pPr>
            <a:r>
              <a:rPr lang="en-US" sz="2400"/>
              <a:t>https://www.osha.gov/SLTC/covid-19/</a:t>
            </a:r>
          </a:p>
          <a:p>
            <a:pPr marL="0" indent="0">
              <a:buNone/>
            </a:pPr>
            <a:endParaRPr lang="en-US"/>
          </a:p>
        </p:txBody>
      </p:sp>
    </p:spTree>
    <p:extLst>
      <p:ext uri="{BB962C8B-B14F-4D97-AF65-F5344CB8AC3E}">
        <p14:creationId xmlns:p14="http://schemas.microsoft.com/office/powerpoint/2010/main" val="342909109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15962"/>
          </a:xfrm>
        </p:spPr>
        <p:txBody>
          <a:bodyPr/>
          <a:lstStyle/>
          <a:p>
            <a:r>
              <a:rPr lang="en-US"/>
              <a:t> </a:t>
            </a:r>
            <a:r>
              <a:rPr lang="en-US" smtClean="0"/>
              <a:t>Contact Information</a:t>
            </a:r>
            <a:endParaRPr lang="en-US"/>
          </a:p>
        </p:txBody>
      </p:sp>
      <p:sp>
        <p:nvSpPr>
          <p:cNvPr id="3" name="Content Placeholder 2"/>
          <p:cNvSpPr>
            <a:spLocks noGrp="1"/>
          </p:cNvSpPr>
          <p:nvPr>
            <p:ph idx="1"/>
          </p:nvPr>
        </p:nvSpPr>
        <p:spPr/>
        <p:txBody>
          <a:bodyPr/>
          <a:lstStyle/>
          <a:p>
            <a:pPr marL="0" indent="0">
              <a:buNone/>
            </a:pPr>
            <a:r>
              <a:rPr lang="en-US" sz="2400" smtClean="0"/>
              <a:t>Karen Tynan</a:t>
            </a:r>
          </a:p>
          <a:p>
            <a:pPr marL="0" indent="0">
              <a:buNone/>
            </a:pPr>
            <a:r>
              <a:rPr lang="en-US" sz="2400" smtClean="0"/>
              <a:t>Karen.tynan@Ogletree.com</a:t>
            </a:r>
          </a:p>
          <a:p>
            <a:pPr marL="0" indent="0">
              <a:buNone/>
            </a:pPr>
            <a:r>
              <a:rPr lang="en-US" sz="2400" smtClean="0"/>
              <a:t>707.508.8476</a:t>
            </a:r>
          </a:p>
          <a:p>
            <a:pPr marL="0" indent="0">
              <a:buNone/>
            </a:pPr>
            <a:r>
              <a:rPr lang="en-US" sz="2400" u="sng" smtClean="0"/>
              <a:t>Sacramento</a:t>
            </a:r>
          </a:p>
          <a:p>
            <a:pPr marL="0" indent="0">
              <a:buNone/>
            </a:pPr>
            <a:endParaRPr lang="en-US" sz="2400"/>
          </a:p>
          <a:p>
            <a:pPr marL="0" indent="0">
              <a:buNone/>
            </a:pPr>
            <a:r>
              <a:rPr lang="en-US" sz="2400" smtClean="0"/>
              <a:t>Kevin Bland</a:t>
            </a:r>
          </a:p>
          <a:p>
            <a:pPr marL="0" indent="0">
              <a:buNone/>
            </a:pPr>
            <a:r>
              <a:rPr lang="en-US" sz="2400" smtClean="0"/>
              <a:t>Kevin.bland@Ogletree.com</a:t>
            </a:r>
          </a:p>
          <a:p>
            <a:pPr marL="0" indent="0">
              <a:buNone/>
            </a:pPr>
            <a:r>
              <a:rPr lang="en-US" sz="2400" smtClean="0"/>
              <a:t>949.813.1120</a:t>
            </a:r>
          </a:p>
          <a:p>
            <a:pPr marL="0" indent="0">
              <a:buNone/>
            </a:pPr>
            <a:r>
              <a:rPr lang="en-US" sz="2400" u="sng" smtClean="0"/>
              <a:t>Orange County</a:t>
            </a:r>
            <a:endParaRPr lang="en-US" sz="2400" u="sng"/>
          </a:p>
          <a:p>
            <a:pPr marL="0" indent="0">
              <a:buNone/>
            </a:pPr>
            <a:endParaRPr lang="en-US"/>
          </a:p>
        </p:txBody>
      </p:sp>
    </p:spTree>
    <p:extLst>
      <p:ext uri="{BB962C8B-B14F-4D97-AF65-F5344CB8AC3E}">
        <p14:creationId xmlns:p14="http://schemas.microsoft.com/office/powerpoint/2010/main" val="372120969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31890" y="1062052"/>
            <a:ext cx="4491038" cy="740569"/>
          </a:xfrm>
        </p:spPr>
        <p:txBody>
          <a:bodyPr/>
          <a:lstStyle/>
          <a:p>
            <a:r>
              <a:rPr lang="en-US" dirty="0" smtClean="0"/>
              <a:t>Questions? </a:t>
            </a:r>
            <a:endParaRPr lang="en-US" dirty="0"/>
          </a:p>
        </p:txBody>
      </p:sp>
      <p:sp>
        <p:nvSpPr>
          <p:cNvPr id="3" name="Text Placeholder 2"/>
          <p:cNvSpPr>
            <a:spLocks noGrp="1"/>
          </p:cNvSpPr>
          <p:nvPr>
            <p:ph type="body" sz="quarter" idx="12"/>
          </p:nvPr>
        </p:nvSpPr>
        <p:spPr>
          <a:xfrm>
            <a:off x="399233" y="2362200"/>
            <a:ext cx="2079457" cy="2260433"/>
          </a:xfrm>
        </p:spPr>
        <p:txBody>
          <a:bodyPr>
            <a:normAutofit/>
          </a:bodyPr>
          <a:lstStyle/>
          <a:p>
            <a:pPr>
              <a:spcBef>
                <a:spcPct val="0"/>
              </a:spcBef>
            </a:pPr>
            <a:r>
              <a:rPr lang="en-US" sz="1050" u="sng" dirty="0"/>
              <a:t>Kevin Bland</a:t>
            </a:r>
          </a:p>
          <a:p>
            <a:pPr>
              <a:lnSpc>
                <a:spcPct val="150000"/>
              </a:lnSpc>
              <a:spcBef>
                <a:spcPct val="0"/>
              </a:spcBef>
            </a:pPr>
            <a:r>
              <a:rPr lang="en-US" sz="1050" dirty="0"/>
              <a:t>Ogletree, </a:t>
            </a:r>
            <a:r>
              <a:rPr lang="en-US" sz="1050" dirty="0" err="1"/>
              <a:t>Deakins</a:t>
            </a:r>
            <a:r>
              <a:rPr lang="en-US" sz="1050" dirty="0"/>
              <a:t>, Nash, </a:t>
            </a:r>
            <a:br>
              <a:rPr lang="en-US" sz="1050" dirty="0"/>
            </a:br>
            <a:r>
              <a:rPr lang="en-US" sz="1050" dirty="0"/>
              <a:t>Smoak &amp; Stewart, P.C.</a:t>
            </a:r>
          </a:p>
          <a:p>
            <a:pPr>
              <a:lnSpc>
                <a:spcPct val="150000"/>
              </a:lnSpc>
              <a:spcBef>
                <a:spcPct val="0"/>
              </a:spcBef>
            </a:pPr>
            <a:r>
              <a:rPr lang="en-US" sz="1050" dirty="0"/>
              <a:t>Park Tower</a:t>
            </a:r>
          </a:p>
          <a:p>
            <a:pPr>
              <a:lnSpc>
                <a:spcPct val="150000"/>
              </a:lnSpc>
              <a:spcBef>
                <a:spcPct val="0"/>
              </a:spcBef>
            </a:pPr>
            <a:r>
              <a:rPr lang="en-US" sz="1050" dirty="0"/>
              <a:t>695 Town Center Drive</a:t>
            </a:r>
          </a:p>
          <a:p>
            <a:pPr>
              <a:lnSpc>
                <a:spcPct val="150000"/>
              </a:lnSpc>
              <a:spcBef>
                <a:spcPct val="0"/>
              </a:spcBef>
            </a:pPr>
            <a:r>
              <a:rPr lang="en-US" sz="1050" dirty="0"/>
              <a:t>Suite 1500</a:t>
            </a:r>
          </a:p>
          <a:p>
            <a:pPr>
              <a:lnSpc>
                <a:spcPct val="150000"/>
              </a:lnSpc>
              <a:spcBef>
                <a:spcPct val="0"/>
              </a:spcBef>
            </a:pPr>
            <a:r>
              <a:rPr lang="en-US" sz="1050" dirty="0"/>
              <a:t>Costa Mesa, CA 92626</a:t>
            </a:r>
          </a:p>
          <a:p>
            <a:pPr>
              <a:lnSpc>
                <a:spcPct val="150000"/>
              </a:lnSpc>
              <a:spcBef>
                <a:spcPct val="0"/>
              </a:spcBef>
            </a:pPr>
            <a:r>
              <a:rPr lang="en-US" sz="1050" dirty="0" smtClean="0"/>
              <a:t>Cell: 949.813.1120</a:t>
            </a:r>
            <a:endParaRPr lang="en-US" sz="1050" dirty="0"/>
          </a:p>
          <a:p>
            <a:pPr>
              <a:lnSpc>
                <a:spcPct val="150000"/>
              </a:lnSpc>
              <a:spcBef>
                <a:spcPct val="0"/>
              </a:spcBef>
            </a:pPr>
            <a:r>
              <a:rPr lang="en-US" sz="1050" dirty="0"/>
              <a:t>Kevin.bland@ogletree.com </a:t>
            </a:r>
          </a:p>
        </p:txBody>
      </p:sp>
      <p:sp>
        <p:nvSpPr>
          <p:cNvPr id="7" name="Text Placeholder 2"/>
          <p:cNvSpPr txBox="1"/>
          <p:nvPr/>
        </p:nvSpPr>
        <p:spPr>
          <a:xfrm>
            <a:off x="2590800" y="3352800"/>
            <a:ext cx="2216317" cy="2040717"/>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en-US" sz="1050" u="sng" dirty="0"/>
              <a:t>Karen Tynan</a:t>
            </a:r>
          </a:p>
          <a:p>
            <a:pPr>
              <a:lnSpc>
                <a:spcPct val="150000"/>
              </a:lnSpc>
              <a:spcBef>
                <a:spcPct val="0"/>
              </a:spcBef>
            </a:pPr>
            <a:r>
              <a:rPr lang="en-US" sz="1050" dirty="0"/>
              <a:t>Ogletree, </a:t>
            </a:r>
            <a:r>
              <a:rPr lang="en-US" sz="1050" dirty="0" err="1"/>
              <a:t>Deakins</a:t>
            </a:r>
            <a:r>
              <a:rPr lang="en-US" sz="1050" dirty="0"/>
              <a:t>, Nash, </a:t>
            </a:r>
            <a:br>
              <a:rPr lang="en-US" sz="1050" dirty="0"/>
            </a:br>
            <a:r>
              <a:rPr lang="en-US" sz="1050" dirty="0"/>
              <a:t>Smoak &amp; Stewart, P.C.</a:t>
            </a:r>
          </a:p>
          <a:p>
            <a:pPr>
              <a:lnSpc>
                <a:spcPct val="150000"/>
              </a:lnSpc>
              <a:spcBef>
                <a:spcPct val="0"/>
              </a:spcBef>
            </a:pPr>
            <a:r>
              <a:rPr lang="en-US" sz="1050" dirty="0"/>
              <a:t>500 Capital Mall </a:t>
            </a:r>
          </a:p>
          <a:p>
            <a:pPr>
              <a:lnSpc>
                <a:spcPct val="150000"/>
              </a:lnSpc>
              <a:spcBef>
                <a:spcPct val="0"/>
              </a:spcBef>
            </a:pPr>
            <a:r>
              <a:rPr lang="en-US" sz="1050" dirty="0"/>
              <a:t>Suite 2500</a:t>
            </a:r>
          </a:p>
          <a:p>
            <a:pPr>
              <a:lnSpc>
                <a:spcPct val="150000"/>
              </a:lnSpc>
              <a:spcBef>
                <a:spcPct val="0"/>
              </a:spcBef>
            </a:pPr>
            <a:r>
              <a:rPr lang="en-US" sz="1050" dirty="0"/>
              <a:t>Sacramento, CA 95814</a:t>
            </a:r>
          </a:p>
          <a:p>
            <a:pPr>
              <a:lnSpc>
                <a:spcPct val="150000"/>
              </a:lnSpc>
              <a:spcBef>
                <a:spcPct val="0"/>
              </a:spcBef>
            </a:pPr>
            <a:r>
              <a:rPr lang="en-US" sz="1050" dirty="0" smtClean="0"/>
              <a:t>Cell: 707.508.8476</a:t>
            </a:r>
            <a:endParaRPr lang="en-US" sz="1050" dirty="0"/>
          </a:p>
          <a:p>
            <a:pPr>
              <a:lnSpc>
                <a:spcPct val="150000"/>
              </a:lnSpc>
              <a:spcBef>
                <a:spcPct val="0"/>
              </a:spcBef>
            </a:pPr>
            <a:r>
              <a:rPr lang="en-US" sz="1050" dirty="0"/>
              <a:t>Karen.tynan@ogletree.com </a:t>
            </a:r>
          </a:p>
        </p:txBody>
      </p:sp>
    </p:spTree>
    <p:extLst>
      <p:ext uri="{BB962C8B-B14F-4D97-AF65-F5344CB8AC3E}">
        <p14:creationId xmlns:p14="http://schemas.microsoft.com/office/powerpoint/2010/main" val="80536684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154116"/>
            <a:ext cx="4953000" cy="838199"/>
          </a:xfrm>
        </p:spPr>
        <p:txBody>
          <a:bodyPr/>
          <a:lstStyle/>
          <a:p>
            <a:pPr marL="0" indent="0">
              <a:buNone/>
            </a:pPr>
            <a:r>
              <a:rPr lang="en-US" dirty="0" smtClean="0"/>
              <a:t>Webinar Disclosure</a:t>
            </a:r>
            <a:endParaRPr lang="en-US" dirty="0"/>
          </a:p>
        </p:txBody>
      </p:sp>
      <p:sp>
        <p:nvSpPr>
          <p:cNvPr id="5" name="TextBox 4"/>
          <p:cNvSpPr txBox="1"/>
          <p:nvPr/>
        </p:nvSpPr>
        <p:spPr>
          <a:xfrm>
            <a:off x="914400" y="2209800"/>
            <a:ext cx="7391400" cy="4124206"/>
          </a:xfrm>
          <a:prstGeom prst="rect">
            <a:avLst/>
          </a:prstGeom>
          <a:noFill/>
        </p:spPr>
        <p:txBody>
          <a:bodyPr wrap="square" rtlCol="0">
            <a:spAutoFit/>
          </a:bodyPr>
          <a:lstStyle/>
          <a:p>
            <a:r>
              <a:rPr lang="en-US" sz="1600" dirty="0" smtClean="0"/>
              <a:t>By </a:t>
            </a:r>
            <a:r>
              <a:rPr lang="en-US" sz="1600" dirty="0"/>
              <a:t>hosting this Webinar, California Grocers Association (CGA) </a:t>
            </a:r>
            <a:r>
              <a:rPr lang="en-US" sz="1600" dirty="0" smtClean="0"/>
              <a:t>and the CGA Educational Foundation (CGAEF) are providing </a:t>
            </a:r>
            <a:r>
              <a:rPr lang="en-US" sz="1600" dirty="0"/>
              <a:t>an opportunity for </a:t>
            </a:r>
            <a:r>
              <a:rPr lang="en-US" sz="1600" dirty="0" smtClean="0"/>
              <a:t>their </a:t>
            </a:r>
            <a:r>
              <a:rPr lang="en-US" sz="1600" dirty="0"/>
              <a:t>members and attendees to obtain general information </a:t>
            </a:r>
            <a:r>
              <a:rPr lang="en-US" sz="1600" dirty="0" smtClean="0"/>
              <a:t>that may be of interest to your company. </a:t>
            </a:r>
            <a:r>
              <a:rPr lang="en-US" sz="1600" dirty="0"/>
              <a:t>  The Webinar is designed to provide practical and useful information on the subject matter covered. However, CGA </a:t>
            </a:r>
            <a:r>
              <a:rPr lang="en-US" sz="1600" dirty="0" smtClean="0"/>
              <a:t>/CGAEF is </a:t>
            </a:r>
            <a:r>
              <a:rPr lang="en-US" sz="1600" dirty="0"/>
              <a:t>not engaged in rendering legal, accounting or other professional advice or services. </a:t>
            </a:r>
            <a:endParaRPr lang="en-US" sz="1600" dirty="0" smtClean="0"/>
          </a:p>
          <a:p>
            <a:r>
              <a:rPr lang="en-US" sz="1600" dirty="0" smtClean="0"/>
              <a:t/>
            </a:r>
            <a:br>
              <a:rPr lang="en-US" sz="1600" dirty="0" smtClean="0"/>
            </a:br>
            <a:endParaRPr lang="en-US" sz="1600" dirty="0"/>
          </a:p>
          <a:p>
            <a:r>
              <a:rPr lang="en-US" sz="1600" dirty="0" smtClean="0"/>
              <a:t>CGA/CGAEF </a:t>
            </a:r>
            <a:r>
              <a:rPr lang="en-US" sz="1600" dirty="0"/>
              <a:t>does not review or approve the content of the webinar presented by guest speakers and others, and makes no representations or warranties about the accuracy or legality of any compliance or other recommendations provided during the webinar. If legal advice or other expert assistance is required, the services of a competent professional should be sought.</a:t>
            </a:r>
          </a:p>
          <a:p>
            <a:endParaRPr lang="en-US" dirty="0"/>
          </a:p>
          <a:p>
            <a:endParaRPr lang="en-US" dirty="0" smtClean="0"/>
          </a:p>
          <a:p>
            <a:endParaRPr lang="en-US" dirty="0"/>
          </a:p>
        </p:txBody>
      </p:sp>
    </p:spTree>
    <p:extLst>
      <p:ext uri="{BB962C8B-B14F-4D97-AF65-F5344CB8AC3E}">
        <p14:creationId xmlns:p14="http://schemas.microsoft.com/office/powerpoint/2010/main" val="188856571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9924" y="3886200"/>
            <a:ext cx="5337175" cy="1412649"/>
          </a:xfrm>
        </p:spPr>
        <p:txBody>
          <a:bodyPr/>
          <a:lstStyle/>
          <a:p>
            <a:pPr marL="0" indent="0" algn="ctr">
              <a:buNone/>
            </a:pPr>
            <a:r>
              <a:rPr lang="en-US" sz="2400" dirty="0" smtClean="0"/>
              <a:t>Karen Tynan &amp; Kevin Bland</a:t>
            </a:r>
          </a:p>
          <a:p>
            <a:pPr marL="0" indent="0">
              <a:buNone/>
            </a:pPr>
            <a:endParaRPr lang="en-US" sz="2400" dirty="0"/>
          </a:p>
          <a:p>
            <a:pPr marL="0" indent="0">
              <a:buNone/>
            </a:pPr>
            <a:endParaRPr lang="en-US" dirty="0"/>
          </a:p>
        </p:txBody>
      </p:sp>
      <p:pic>
        <p:nvPicPr>
          <p:cNvPr id="1026" name="Picture 2" descr="Ogletree, Deakins, Nash, Smoak &amp; Stewart, PC | Legal Servic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524000"/>
            <a:ext cx="2968625" cy="1711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14273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38200"/>
          </a:xfrm>
        </p:spPr>
        <p:txBody>
          <a:bodyPr>
            <a:normAutofit/>
          </a:bodyPr>
          <a:lstStyle/>
          <a:p>
            <a:pPr algn="ctr"/>
            <a:r>
              <a:rPr lang="en-US" sz="3300"/>
              <a:t>Agenda</a:t>
            </a:r>
          </a:p>
        </p:txBody>
      </p:sp>
      <p:sp>
        <p:nvSpPr>
          <p:cNvPr id="3" name="Content Placeholder 2"/>
          <p:cNvSpPr>
            <a:spLocks noGrp="1"/>
          </p:cNvSpPr>
          <p:nvPr>
            <p:ph idx="1"/>
          </p:nvPr>
        </p:nvSpPr>
        <p:spPr/>
        <p:txBody>
          <a:bodyPr/>
          <a:lstStyle/>
          <a:p>
            <a:r>
              <a:rPr lang="en-US"/>
              <a:t>Present </a:t>
            </a:r>
            <a:r>
              <a:rPr lang="en-US" smtClean="0"/>
              <a:t>Situation</a:t>
            </a:r>
            <a:endParaRPr lang="en-US"/>
          </a:p>
          <a:p>
            <a:r>
              <a:rPr lang="en-US"/>
              <a:t>Potentially Applicable Regulations to COVID-19 Pandemic</a:t>
            </a:r>
          </a:p>
          <a:p>
            <a:pPr lvl="1"/>
            <a:r>
              <a:rPr lang="en-US"/>
              <a:t>Section 3203 – Injury Illness Prevention Plan </a:t>
            </a:r>
            <a:endParaRPr lang="en-US" smtClean="0"/>
          </a:p>
          <a:p>
            <a:pPr lvl="1"/>
            <a:r>
              <a:rPr lang="en-US" smtClean="0"/>
              <a:t>Section </a:t>
            </a:r>
            <a:r>
              <a:rPr lang="en-US"/>
              <a:t>3380 – Personal Protective </a:t>
            </a:r>
            <a:r>
              <a:rPr lang="en-US" smtClean="0"/>
              <a:t>Devices</a:t>
            </a:r>
            <a:endParaRPr lang="en-US"/>
          </a:p>
          <a:p>
            <a:pPr lvl="1"/>
            <a:r>
              <a:rPr lang="en-US" smtClean="0"/>
              <a:t>Cal/OSHA </a:t>
            </a:r>
            <a:r>
              <a:rPr lang="en-US"/>
              <a:t>Guidance and </a:t>
            </a:r>
            <a:r>
              <a:rPr lang="en-US" smtClean="0"/>
              <a:t>Recommendations </a:t>
            </a:r>
            <a:endParaRPr lang="en-US"/>
          </a:p>
          <a:p>
            <a:r>
              <a:rPr lang="en-US"/>
              <a:t>Frequently Asked Questions (FAQs</a:t>
            </a:r>
            <a:r>
              <a:rPr lang="en-US" smtClean="0"/>
              <a:t>)</a:t>
            </a:r>
            <a:endParaRPr lang="en-US"/>
          </a:p>
          <a:p>
            <a:endParaRPr lang="en-US"/>
          </a:p>
          <a:p>
            <a:pPr lvl="1"/>
            <a:endParaRPr lang="en-US"/>
          </a:p>
          <a:p>
            <a:pPr lvl="1"/>
            <a:endParaRPr lang="en-US"/>
          </a:p>
          <a:p>
            <a:pPr lvl="1"/>
            <a:endParaRPr lang="en-US"/>
          </a:p>
        </p:txBody>
      </p:sp>
    </p:spTree>
    <p:extLst>
      <p:ext uri="{BB962C8B-B14F-4D97-AF65-F5344CB8AC3E}">
        <p14:creationId xmlns:p14="http://schemas.microsoft.com/office/powerpoint/2010/main" val="3219764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indefinite"/>
                            </p:stCondLst>
                          </p:cTn>
                        </p:par>
                        <p:par>
                          <p:cTn id="9" fill="hold" nodeType="afterGroup">
                            <p:stCondLst>
                              <p:cond delay="0"/>
                            </p:stCondLst>
                            <p:childTnLst>
                              <p:par>
                                <p:cTn id="10" presetID="1" presetClass="entr" presetSubtype="0" fill="hold" grpId="0" nodeType="clickEffec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indefinite"/>
                            </p:stCondLst>
                          </p:cTn>
                        </p:par>
                        <p:par>
                          <p:cTn id="14" fill="hold" nodeType="afterGroup">
                            <p:stCondLst>
                              <p:cond delay="0"/>
                            </p:stCondLst>
                            <p:childTnLst>
                              <p:par>
                                <p:cTn id="15" presetID="1" presetClass="entr" presetSubtype="0" fill="hold" grpId="0" nodeType="clickEffec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indefinite"/>
                            </p:stCondLst>
                          </p:cTn>
                        </p:par>
                        <p:par>
                          <p:cTn id="19" fill="hold" nodeType="afterGroup">
                            <p:stCondLst>
                              <p:cond delay="0"/>
                            </p:stCondLst>
                            <p:childTnLst>
                              <p:par>
                                <p:cTn id="20" presetID="1" presetClass="entr" presetSubtype="0" fill="hold" grpId="0" nodeType="clickEffec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indefinite"/>
                            </p:stCondLst>
                          </p:cTn>
                        </p:par>
                        <p:par>
                          <p:cTn id="24" fill="hold" nodeType="afterGroup">
                            <p:stCondLst>
                              <p:cond delay="0"/>
                            </p:stCondLst>
                            <p:childTnLst>
                              <p:par>
                                <p:cTn id="25" presetID="1" presetClass="entr" presetSubtype="0" fill="hold" grpId="0" nodeType="clickEffec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indefinite"/>
                            </p:stCondLst>
                          </p:cTn>
                        </p:par>
                        <p:par>
                          <p:cTn id="29" fill="hold" nodeType="afterGroup">
                            <p:stCondLst>
                              <p:cond delay="0"/>
                            </p:stCondLst>
                            <p:childTnLst>
                              <p:par>
                                <p:cTn id="30" presetID="1" presetClass="entr" presetSubtype="0" fill="hold" grpId="0" nodeType="clickEffec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988" y="762000"/>
            <a:ext cx="8229600" cy="914400"/>
          </a:xfrm>
        </p:spPr>
        <p:txBody>
          <a:bodyPr>
            <a:normAutofit/>
          </a:bodyPr>
          <a:lstStyle/>
          <a:p>
            <a:pPr algn="ctr"/>
            <a:r>
              <a:rPr lang="en-US"/>
              <a:t>TODAY</a:t>
            </a:r>
            <a:endParaRPr lang="en-US" sz="3300"/>
          </a:p>
        </p:txBody>
      </p:sp>
      <p:sp>
        <p:nvSpPr>
          <p:cNvPr id="3" name="Content Placeholder 2"/>
          <p:cNvSpPr>
            <a:spLocks noGrp="1"/>
          </p:cNvSpPr>
          <p:nvPr>
            <p:ph idx="1"/>
          </p:nvPr>
        </p:nvSpPr>
        <p:spPr>
          <a:xfrm>
            <a:off x="508227" y="2362201"/>
            <a:ext cx="8007123" cy="3127772"/>
          </a:xfrm>
        </p:spPr>
        <p:txBody>
          <a:bodyPr vert="horz" lIns="68580" tIns="34290" rIns="68580" bIns="34290" rtlCol="0" anchor="t">
            <a:normAutofit fontScale="85000" lnSpcReduction="10000"/>
          </a:bodyPr>
          <a:lstStyle/>
          <a:p>
            <a:pPr marL="0" indent="0">
              <a:buNone/>
            </a:pPr>
            <a:r>
              <a:rPr lang="en-US"/>
              <a:t>California OSHA offices remain open with limited capability, including:</a:t>
            </a:r>
          </a:p>
          <a:p>
            <a:r>
              <a:rPr lang="en-US"/>
              <a:t>Responding to queries and complaints</a:t>
            </a:r>
          </a:p>
          <a:p>
            <a:r>
              <a:rPr lang="en-US"/>
              <a:t>Advising employers as needed on COVID-19</a:t>
            </a:r>
          </a:p>
          <a:p>
            <a:r>
              <a:rPr lang="en-US"/>
              <a:t>Permits via phone conference</a:t>
            </a:r>
          </a:p>
          <a:p>
            <a:r>
              <a:rPr lang="en-US"/>
              <a:t>Informal Settlement Conferences via phone</a:t>
            </a:r>
          </a:p>
          <a:p>
            <a:r>
              <a:rPr lang="en-US"/>
              <a:t>Posting advice and guidance online</a:t>
            </a:r>
          </a:p>
          <a:p>
            <a:pPr marL="0" indent="0">
              <a:buNone/>
            </a:pPr>
            <a:endParaRPr lang="en-US"/>
          </a:p>
          <a:p>
            <a:pPr lvl="1"/>
            <a:endParaRPr lang="en-US"/>
          </a:p>
          <a:p>
            <a:pPr lvl="1"/>
            <a:endParaRPr lang="en-US"/>
          </a:p>
          <a:p>
            <a:pPr lvl="1"/>
            <a:endParaRPr lang="en-US"/>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36889" y="1066800"/>
            <a:ext cx="2118575" cy="1191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4619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indefinite"/>
                            </p:stCondLst>
                          </p:cTn>
                        </p:par>
                        <p:par>
                          <p:cTn id="9" fill="hold" nodeType="afterGroup">
                            <p:stCondLst>
                              <p:cond delay="0"/>
                            </p:stCondLst>
                            <p:childTnLst>
                              <p:par>
                                <p:cTn id="10" presetID="1" presetClass="entr" presetSubtype="0" fill="hold" grpId="0" nodeType="clickEffec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indefinite"/>
                            </p:stCondLst>
                          </p:cTn>
                        </p:par>
                        <p:par>
                          <p:cTn id="14" fill="hold" nodeType="afterGroup">
                            <p:stCondLst>
                              <p:cond delay="0"/>
                            </p:stCondLst>
                            <p:childTnLst>
                              <p:par>
                                <p:cTn id="15" presetID="1" presetClass="entr" presetSubtype="0" fill="hold" grpId="0" nodeType="clickEffec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indefinite"/>
                            </p:stCondLst>
                          </p:cTn>
                        </p:par>
                        <p:par>
                          <p:cTn id="19" fill="hold" nodeType="afterGroup">
                            <p:stCondLst>
                              <p:cond delay="0"/>
                            </p:stCondLst>
                            <p:childTnLst>
                              <p:par>
                                <p:cTn id="20" presetID="1" presetClass="entr" presetSubtype="0" fill="hold" grpId="0" nodeType="clickEffec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indefinite"/>
                            </p:stCondLst>
                          </p:cTn>
                        </p:par>
                        <p:par>
                          <p:cTn id="24" fill="hold" nodeType="afterGroup">
                            <p:stCondLst>
                              <p:cond delay="0"/>
                            </p:stCondLst>
                            <p:childTnLst>
                              <p:par>
                                <p:cTn id="25" presetID="1" presetClass="entr" presetSubtype="0" fill="hold" grpId="0" nodeType="clickEffec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indefinite"/>
                            </p:stCondLst>
                          </p:cTn>
                        </p:par>
                        <p:par>
                          <p:cTn id="29" fill="hold" nodeType="afterGroup">
                            <p:stCondLst>
                              <p:cond delay="0"/>
                            </p:stCondLst>
                            <p:childTnLst>
                              <p:par>
                                <p:cTn id="30" presetID="1" presetClass="entr" presetSubtype="0" fill="hold" grpId="0" nodeType="clickEffec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0"/>
            <a:ext cx="7391400" cy="1219200"/>
          </a:xfrm>
        </p:spPr>
        <p:txBody>
          <a:bodyPr/>
          <a:lstStyle/>
          <a:p>
            <a:r>
              <a:rPr lang="en-US" sz="3800"/>
              <a:t>Section 3203 – Injury Illness Prevention Plan</a:t>
            </a:r>
          </a:p>
        </p:txBody>
      </p:sp>
      <p:sp>
        <p:nvSpPr>
          <p:cNvPr id="3" name="Content Placeholder 2"/>
          <p:cNvSpPr>
            <a:spLocks noGrp="1"/>
          </p:cNvSpPr>
          <p:nvPr>
            <p:ph idx="1"/>
          </p:nvPr>
        </p:nvSpPr>
        <p:spPr>
          <a:xfrm>
            <a:off x="457200" y="1981200"/>
            <a:ext cx="8229600" cy="3981450"/>
          </a:xfrm>
        </p:spPr>
        <p:txBody>
          <a:bodyPr vert="horz" lIns="68580" tIns="34290" rIns="68580" bIns="34290" rtlCol="0" anchor="t">
            <a:normAutofit/>
          </a:bodyPr>
          <a:lstStyle/>
          <a:p>
            <a:r>
              <a:rPr lang="en-US" sz="2700"/>
              <a:t>Very familiar to California </a:t>
            </a:r>
            <a:r>
              <a:rPr lang="en-US" sz="2700" smtClean="0"/>
              <a:t>employers.</a:t>
            </a:r>
            <a:endParaRPr lang="en-US" sz="2700"/>
          </a:p>
          <a:p>
            <a:pPr marL="0" indent="0">
              <a:buNone/>
            </a:pPr>
            <a:endParaRPr lang="en-US" sz="1400"/>
          </a:p>
          <a:p>
            <a:r>
              <a:rPr lang="en-US" sz="2700"/>
              <a:t>California’s version of the general duty clause. </a:t>
            </a:r>
          </a:p>
          <a:p>
            <a:pPr marL="0" indent="0">
              <a:buNone/>
            </a:pPr>
            <a:endParaRPr lang="en-US" sz="1400"/>
          </a:p>
          <a:p>
            <a:r>
              <a:rPr lang="en-US" sz="2700"/>
              <a:t>Requires employers to “establish, implement and maintain an effective Injury and Illness Prevention Program.” </a:t>
            </a:r>
          </a:p>
          <a:p>
            <a:endParaRPr lang="en-US" sz="1400"/>
          </a:p>
          <a:p>
            <a:r>
              <a:rPr lang="en-US" sz="2700"/>
              <a:t>There are some specific provision under Section 3203 that </a:t>
            </a:r>
            <a:r>
              <a:rPr lang="en-US" sz="2700" smtClean="0"/>
              <a:t>may </a:t>
            </a:r>
            <a:r>
              <a:rPr lang="en-US" sz="2700"/>
              <a:t>apply to the COVID-19 pandemic. </a:t>
            </a:r>
          </a:p>
          <a:p>
            <a:pPr lvl="1"/>
            <a:endParaRPr lang="en-US"/>
          </a:p>
        </p:txBody>
      </p:sp>
    </p:spTree>
    <p:extLst>
      <p:ext uri="{BB962C8B-B14F-4D97-AF65-F5344CB8AC3E}">
        <p14:creationId xmlns:p14="http://schemas.microsoft.com/office/powerpoint/2010/main" val="371077435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2999"/>
          </a:xfrm>
        </p:spPr>
        <p:txBody>
          <a:bodyPr/>
          <a:lstStyle/>
          <a:p>
            <a:r>
              <a:rPr lang="en-US" sz="3600"/>
              <a:t>Section 3203 – Injury Illness </a:t>
            </a:r>
            <a:r>
              <a:rPr lang="en-US" sz="3600" smtClean="0"/>
              <a:t/>
            </a:r>
            <a:br>
              <a:rPr lang="en-US" sz="3600" smtClean="0"/>
            </a:br>
            <a:r>
              <a:rPr lang="en-US" sz="3600" smtClean="0"/>
              <a:t>Prevention </a:t>
            </a:r>
            <a:r>
              <a:rPr lang="en-US" sz="3600"/>
              <a:t>Plan</a:t>
            </a:r>
          </a:p>
        </p:txBody>
      </p:sp>
      <p:sp>
        <p:nvSpPr>
          <p:cNvPr id="3" name="Content Placeholder 2"/>
          <p:cNvSpPr>
            <a:spLocks noGrp="1"/>
          </p:cNvSpPr>
          <p:nvPr>
            <p:ph idx="1"/>
          </p:nvPr>
        </p:nvSpPr>
        <p:spPr>
          <a:xfrm>
            <a:off x="457200" y="1752600"/>
            <a:ext cx="8229600" cy="4267199"/>
          </a:xfrm>
        </p:spPr>
        <p:txBody>
          <a:bodyPr/>
          <a:lstStyle/>
          <a:p>
            <a:r>
              <a:rPr lang="en-US" sz="2400"/>
              <a:t>Inspections shall be made to identify and evaluate work place hazards:</a:t>
            </a:r>
          </a:p>
          <a:p>
            <a:pPr marL="0" indent="0">
              <a:buNone/>
            </a:pPr>
            <a:endParaRPr lang="en-US" sz="1200"/>
          </a:p>
          <a:p>
            <a:pPr lvl="1"/>
            <a:r>
              <a:rPr lang="en-US" sz="2400"/>
              <a:t>Whenever new substances, processes, procedures, or equipment are introduced to the workplace that represent a new occupational safety and health hazard; and</a:t>
            </a:r>
          </a:p>
          <a:p>
            <a:pPr marL="342900" lvl="1" indent="0">
              <a:buNone/>
            </a:pPr>
            <a:endParaRPr lang="en-US" sz="1200"/>
          </a:p>
          <a:p>
            <a:pPr lvl="1"/>
            <a:r>
              <a:rPr lang="en-US" sz="2400"/>
              <a:t>Whenever the employer is made aware of a </a:t>
            </a:r>
            <a:r>
              <a:rPr lang="en-US" sz="2400" u="sng"/>
              <a:t>new or previously unrecognized hazard</a:t>
            </a:r>
            <a:r>
              <a:rPr lang="en-US" sz="2400" smtClean="0"/>
              <a:t>.</a:t>
            </a:r>
          </a:p>
          <a:p>
            <a:pPr marL="457200" lvl="1" indent="0">
              <a:buNone/>
            </a:pPr>
            <a:endParaRPr lang="en-US" sz="1200"/>
          </a:p>
          <a:p>
            <a:pPr marL="457200" lvl="1" indent="0" algn="ctr">
              <a:buNone/>
            </a:pPr>
            <a:r>
              <a:rPr lang="en-US" sz="2500">
                <a:solidFill>
                  <a:srgbClr val="FF0000"/>
                </a:solidFill>
              </a:rPr>
              <a:t>OUR HAZARD IS COVID-19</a:t>
            </a:r>
          </a:p>
          <a:p>
            <a:pPr lvl="1"/>
            <a:endParaRPr lang="en-US" sz="2500"/>
          </a:p>
        </p:txBody>
      </p:sp>
    </p:spTree>
    <p:extLst>
      <p:ext uri="{BB962C8B-B14F-4D97-AF65-F5344CB8AC3E}">
        <p14:creationId xmlns:p14="http://schemas.microsoft.com/office/powerpoint/2010/main" val="40972972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indefinite"/>
                            </p:stCondLst>
                          </p:cTn>
                        </p:par>
                        <p:par>
                          <p:cTn id="9" fill="hold" nodeType="afterGroup">
                            <p:stCondLst>
                              <p:cond delay="0"/>
                            </p:stCondLst>
                            <p:childTnLst>
                              <p:par>
                                <p:cTn id="10" presetID="1" presetClass="entr" presetSubtype="0" fill="hold" grpId="0" nodeType="clickEffect">
                                  <p:childTnLst>
                                    <p:set>
                                      <p:cBhvr>
                                        <p:cTn id="11" dur="1" fill="hold">
                                          <p:stCondLst>
                                            <p:cond delay="0"/>
                                          </p:stCondLst>
                                        </p:cTn>
                                        <p:tgtEl>
                                          <p:spTgt spid="3">
                                            <p:txEl>
                                              <p:pRg st="2" end="2"/>
                                            </p:txEl>
                                          </p:spTgt>
                                        </p:tgtEl>
                                        <p:attrNameLst>
                                          <p:attrName>style.visibility</p:attrName>
                                        </p:attrNameLst>
                                      </p:cBhvr>
                                      <p:to>
                                        <p:strVal val="visible"/>
                                      </p:to>
                                    </p:set>
                                  </p:childTnLst>
                                </p:cTn>
                              </p:par>
                              <p:par>
                                <p:cTn id="12" presetID="1" presetClass="entr" presetSubtype="0" fill="hold" grpId="0" nodeType="withEffect">
                                  <p:childTnLst>
                                    <p:set>
                                      <p:cBhvr>
                                        <p:cTn id="13" dur="1" fill="hold">
                                          <p:stCondLst>
                                            <p:cond delay="0"/>
                                          </p:stCondLst>
                                        </p:cTn>
                                        <p:tgtEl>
                                          <p:spTgt spid="3">
                                            <p:txEl>
                                              <p:pRg st="4" end="4"/>
                                            </p:txEl>
                                          </p:spTgt>
                                        </p:tgtEl>
                                        <p:attrNameLst>
                                          <p:attrName>style.visibility</p:attrName>
                                        </p:attrNameLst>
                                      </p:cBhvr>
                                      <p:to>
                                        <p:strVal val="visible"/>
                                      </p:to>
                                    </p:set>
                                  </p:childTnLst>
                                </p:cTn>
                              </p:par>
                              <p:par>
                                <p:cTn id="14" presetID="1" presetClass="entr" presetSubtype="0" fill="hold" grpId="0" nodeType="withEffect">
                                  <p:childTnLst>
                                    <p:set>
                                      <p:cBhvr>
                                        <p:cTn id="1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7.03.22"/>
  <p:tag name="AS_TITLE" val="Aspose.Slides for .NET 4.0"/>
  <p:tag name="AS_VERSION" val="17.3"/>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2135</Words>
  <Application>Microsoft Office PowerPoint</Application>
  <PresentationFormat>On-screen Show (4:3)</PresentationFormat>
  <Paragraphs>200</Paragraphs>
  <Slides>33</Slides>
  <Notes>30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33</vt:i4>
      </vt:variant>
    </vt:vector>
  </HeadingPairs>
  <TitlesOfParts>
    <vt:vector size="42" baseType="lpstr">
      <vt:lpstr>Arial</vt:lpstr>
      <vt:lpstr>Calibri</vt:lpstr>
      <vt:lpstr>Calibri Light</vt:lpstr>
      <vt:lpstr>Futura Md BT</vt:lpstr>
      <vt:lpstr>Default Design</vt:lpstr>
      <vt:lpstr>1_Custom Design</vt:lpstr>
      <vt:lpstr>2_Custom Design</vt:lpstr>
      <vt:lpstr>3_Custom Design</vt:lpstr>
      <vt:lpstr>Custom Design</vt:lpstr>
      <vt:lpstr>PowerPoint Presentation</vt:lpstr>
      <vt:lpstr>PowerPoint Presentation</vt:lpstr>
      <vt:lpstr>PowerPoint Presentation</vt:lpstr>
      <vt:lpstr>PowerPoint Presentation</vt:lpstr>
      <vt:lpstr>PowerPoint Presentation</vt:lpstr>
      <vt:lpstr>Agenda</vt:lpstr>
      <vt:lpstr>TODAY</vt:lpstr>
      <vt:lpstr>Section 3203 – Injury Illness Prevention Plan</vt:lpstr>
      <vt:lpstr>Section 3203 – Injury Illness  Prevention Plan</vt:lpstr>
      <vt:lpstr>Section 3203 – Injury Illness  Prevention Plan</vt:lpstr>
      <vt:lpstr>Section 3203 –  IIPP Recordkeeping! </vt:lpstr>
      <vt:lpstr>Section 3203 Action Items Discussion</vt:lpstr>
      <vt:lpstr>Section 3203 Take Away</vt:lpstr>
      <vt:lpstr>Section 3380 – Personal  Protective Devices</vt:lpstr>
      <vt:lpstr>Section 3380 – Personal  Protective Devices</vt:lpstr>
      <vt:lpstr>Section 3380 – Personal  Protective Devices</vt:lpstr>
      <vt:lpstr>SHORT SIDEBAR ON HIERARCHY OF CONTROLS</vt:lpstr>
      <vt:lpstr>Section 3380 – Personal  Protective Devices</vt:lpstr>
      <vt:lpstr>Cal/OSHA Guidance for  General Industry</vt:lpstr>
      <vt:lpstr>Cal/OSHA Guidance for  General Industry</vt:lpstr>
      <vt:lpstr>Cal/OSHA Guidance for  General Industry</vt:lpstr>
      <vt:lpstr>PowerPoint Presentation</vt:lpstr>
      <vt:lpstr>Cal/OSHA Guidance </vt:lpstr>
      <vt:lpstr>FREQUENTLY ASKED  QUESTIONS</vt:lpstr>
      <vt:lpstr>FAQ 1</vt:lpstr>
      <vt:lpstr>FAQ 2</vt:lpstr>
      <vt:lpstr>FAQ 3</vt:lpstr>
      <vt:lpstr>FAQ 4</vt:lpstr>
      <vt:lpstr>FAQ 5</vt:lpstr>
      <vt:lpstr>FAQ 6</vt:lpstr>
      <vt:lpstr> Additional Resources</vt:lpstr>
      <vt:lpstr> Contact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1601-01-01T00:00:00Z</dcterms:created>
  <dcterms:modified xsi:type="dcterms:W3CDTF">2020-04-14T00:41:00Z</dcterms:modified>
</cp:coreProperties>
</file>