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handoutMasterIdLst>
    <p:handoutMasterId r:id="rId34"/>
  </p:handoutMasterIdLst>
  <p:sldIdLst>
    <p:sldId id="275" r:id="rId6"/>
    <p:sldId id="276" r:id="rId7"/>
    <p:sldId id="277" r:id="rId8"/>
    <p:sldId id="283" r:id="rId9"/>
    <p:sldId id="278" r:id="rId10"/>
    <p:sldId id="256" r:id="rId11"/>
    <p:sldId id="279" r:id="rId12"/>
    <p:sldId id="268" r:id="rId13"/>
    <p:sldId id="257" r:id="rId14"/>
    <p:sldId id="258" r:id="rId15"/>
    <p:sldId id="269" r:id="rId16"/>
    <p:sldId id="273" r:id="rId17"/>
    <p:sldId id="274" r:id="rId18"/>
    <p:sldId id="259" r:id="rId19"/>
    <p:sldId id="260" r:id="rId20"/>
    <p:sldId id="263" r:id="rId21"/>
    <p:sldId id="261" r:id="rId22"/>
    <p:sldId id="264" r:id="rId23"/>
    <p:sldId id="271" r:id="rId24"/>
    <p:sldId id="272" r:id="rId25"/>
    <p:sldId id="265" r:id="rId26"/>
    <p:sldId id="270" r:id="rId27"/>
    <p:sldId id="266" r:id="rId28"/>
    <p:sldId id="267" r:id="rId29"/>
    <p:sldId id="262" r:id="rId30"/>
    <p:sldId id="280" r:id="rId31"/>
    <p:sldId id="281" r:id="rId32"/>
    <p:sldId id="282" r:id="rId33"/>
  </p:sldIdLst>
  <p:sldSz cx="9144000" cy="6858000" type="screen4x3"/>
  <p:notesSz cx="6858000" cy="9312275"/>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BE1C"/>
    <a:srgbClr val="0000FF"/>
    <a:srgbClr val="0033CC"/>
    <a:srgbClr val="FF0000"/>
    <a:srgbClr val="F5DB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A8484B-4CC1-4984-95D2-E9E462725AC7}" v="40" dt="2019-12-09T04:57:47.6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4135" autoAdjust="0"/>
    <p:restoredTop sz="94721" autoAdjust="0"/>
  </p:normalViewPr>
  <p:slideViewPr>
    <p:cSldViewPr>
      <p:cViewPr varScale="1">
        <p:scale>
          <a:sx n="70" d="100"/>
          <a:sy n="70" d="100"/>
        </p:scale>
        <p:origin x="420"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a:latin typeface="Arial" charset="0"/>
              </a:defRPr>
            </a:lvl1pPr>
          </a:lstStyle>
          <a:p>
            <a:pPr>
              <a:defRPr/>
            </a:pPr>
            <a:endParaRPr lang="en-US"/>
          </a:p>
        </p:txBody>
      </p:sp>
      <p:sp>
        <p:nvSpPr>
          <p:cNvPr id="52227"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a:latin typeface="Arial" charset="0"/>
              </a:defRPr>
            </a:lvl1pPr>
          </a:lstStyle>
          <a:p>
            <a:pPr>
              <a:defRPr/>
            </a:pPr>
            <a:endParaRPr lang="en-US"/>
          </a:p>
        </p:txBody>
      </p:sp>
      <p:sp>
        <p:nvSpPr>
          <p:cNvPr id="52228" name="Rectangle 4"/>
          <p:cNvSpPr>
            <a:spLocks noGrp="1" noChangeArrowheads="1"/>
          </p:cNvSpPr>
          <p:nvPr>
            <p:ph type="ftr" sz="quarter" idx="2"/>
          </p:nvPr>
        </p:nvSpPr>
        <p:spPr bwMode="auto">
          <a:xfrm>
            <a:off x="0" y="8845550"/>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dirty="0">
                <a:latin typeface="Arial" charset="0"/>
              </a:defRPr>
            </a:lvl1pPr>
          </a:lstStyle>
          <a:p>
            <a:pPr>
              <a:defRPr/>
            </a:pPr>
            <a:endParaRPr lang="en-US"/>
          </a:p>
        </p:txBody>
      </p:sp>
      <p:sp>
        <p:nvSpPr>
          <p:cNvPr id="52229" name="Rectangle 5"/>
          <p:cNvSpPr>
            <a:spLocks noGrp="1" noChangeArrowheads="1"/>
          </p:cNvSpPr>
          <p:nvPr>
            <p:ph type="sldNum" sz="quarter" idx="3"/>
          </p:nvPr>
        </p:nvSpPr>
        <p:spPr bwMode="auto">
          <a:xfrm>
            <a:off x="3884613" y="8845550"/>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6425C15-9FD1-4E40-B106-3F490C49745C}"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952363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8189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362565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6120175-5D09-46DC-B5FE-CE33AD703F6F}" type="datetimeFigureOut">
              <a:rPr lang="en-US" smtClean="0"/>
              <a:t>12/11/2019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F1A9E7-81C4-4526-91A4-3046FB48BAA4}" type="slidenum">
              <a:rPr lang="en-US" smtClean="0"/>
              <a:t>‹#›</a:t>
            </a:fld>
            <a:endParaRPr lang="en-US"/>
          </a:p>
        </p:txBody>
      </p:sp>
    </p:spTree>
    <p:extLst>
      <p:ext uri="{BB962C8B-B14F-4D97-AF65-F5344CB8AC3E}">
        <p14:creationId xmlns:p14="http://schemas.microsoft.com/office/powerpoint/2010/main" val="39308387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120175-5D09-46DC-B5FE-CE33AD703F6F}" type="datetimeFigureOut">
              <a:rPr lang="en-US" smtClean="0"/>
              <a:t>12/11/2019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F1A9E7-81C4-4526-91A4-3046FB48BAA4}" type="slidenum">
              <a:rPr lang="en-US" smtClean="0"/>
              <a:t>‹#›</a:t>
            </a:fld>
            <a:endParaRPr lang="en-US"/>
          </a:p>
        </p:txBody>
      </p:sp>
    </p:spTree>
    <p:extLst>
      <p:ext uri="{BB962C8B-B14F-4D97-AF65-F5344CB8AC3E}">
        <p14:creationId xmlns:p14="http://schemas.microsoft.com/office/powerpoint/2010/main" val="18146869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6120175-5D09-46DC-B5FE-CE33AD703F6F}" type="datetimeFigureOut">
              <a:rPr lang="en-US" smtClean="0"/>
              <a:t>12/11/2019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F1A9E7-81C4-4526-91A4-3046FB48BAA4}" type="slidenum">
              <a:rPr lang="en-US" smtClean="0"/>
              <a:t>‹#›</a:t>
            </a:fld>
            <a:endParaRPr lang="en-US"/>
          </a:p>
        </p:txBody>
      </p:sp>
    </p:spTree>
    <p:extLst>
      <p:ext uri="{BB962C8B-B14F-4D97-AF65-F5344CB8AC3E}">
        <p14:creationId xmlns:p14="http://schemas.microsoft.com/office/powerpoint/2010/main" val="10891171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6120175-5D09-46DC-B5FE-CE33AD703F6F}" type="datetimeFigureOut">
              <a:rPr lang="en-US" smtClean="0"/>
              <a:t>12/11/2019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F1A9E7-81C4-4526-91A4-3046FB48BAA4}" type="slidenum">
              <a:rPr lang="en-US" smtClean="0"/>
              <a:t>‹#›</a:t>
            </a:fld>
            <a:endParaRPr lang="en-US"/>
          </a:p>
        </p:txBody>
      </p:sp>
    </p:spTree>
    <p:extLst>
      <p:ext uri="{BB962C8B-B14F-4D97-AF65-F5344CB8AC3E}">
        <p14:creationId xmlns:p14="http://schemas.microsoft.com/office/powerpoint/2010/main" val="17123591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6120175-5D09-46DC-B5FE-CE33AD703F6F}" type="datetimeFigureOut">
              <a:rPr lang="en-US" smtClean="0"/>
              <a:t>12/11/2019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F1A9E7-81C4-4526-91A4-3046FB48BAA4}" type="slidenum">
              <a:rPr lang="en-US" smtClean="0"/>
              <a:t>‹#›</a:t>
            </a:fld>
            <a:endParaRPr lang="en-US"/>
          </a:p>
        </p:txBody>
      </p:sp>
    </p:spTree>
    <p:extLst>
      <p:ext uri="{BB962C8B-B14F-4D97-AF65-F5344CB8AC3E}">
        <p14:creationId xmlns:p14="http://schemas.microsoft.com/office/powerpoint/2010/main" val="35692090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6120175-5D09-46DC-B5FE-CE33AD703F6F}" type="datetimeFigureOut">
              <a:rPr lang="en-US" smtClean="0"/>
              <a:t>12/11/2019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F1A9E7-81C4-4526-91A4-3046FB48BAA4}" type="slidenum">
              <a:rPr lang="en-US" smtClean="0"/>
              <a:t>‹#›</a:t>
            </a:fld>
            <a:endParaRPr lang="en-US"/>
          </a:p>
        </p:txBody>
      </p:sp>
    </p:spTree>
    <p:extLst>
      <p:ext uri="{BB962C8B-B14F-4D97-AF65-F5344CB8AC3E}">
        <p14:creationId xmlns:p14="http://schemas.microsoft.com/office/powerpoint/2010/main" val="32384519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120175-5D09-46DC-B5FE-CE33AD703F6F}" type="datetimeFigureOut">
              <a:rPr lang="en-US" smtClean="0"/>
              <a:t>12/11/2019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F1A9E7-81C4-4526-91A4-3046FB48BAA4}" type="slidenum">
              <a:rPr lang="en-US" smtClean="0"/>
              <a:t>‹#›</a:t>
            </a:fld>
            <a:endParaRPr lang="en-US"/>
          </a:p>
        </p:txBody>
      </p:sp>
    </p:spTree>
    <p:extLst>
      <p:ext uri="{BB962C8B-B14F-4D97-AF65-F5344CB8AC3E}">
        <p14:creationId xmlns:p14="http://schemas.microsoft.com/office/powerpoint/2010/main" val="7660022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6120175-5D09-46DC-B5FE-CE33AD703F6F}" type="datetimeFigureOut">
              <a:rPr lang="en-US" smtClean="0"/>
              <a:t>12/11/2019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F1A9E7-81C4-4526-91A4-3046FB48BAA4}" type="slidenum">
              <a:rPr lang="en-US" smtClean="0"/>
              <a:t>‹#›</a:t>
            </a:fld>
            <a:endParaRPr lang="en-US"/>
          </a:p>
        </p:txBody>
      </p:sp>
    </p:spTree>
    <p:extLst>
      <p:ext uri="{BB962C8B-B14F-4D97-AF65-F5344CB8AC3E}">
        <p14:creationId xmlns:p14="http://schemas.microsoft.com/office/powerpoint/2010/main" val="3328956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920271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6120175-5D09-46DC-B5FE-CE33AD703F6F}" type="datetimeFigureOut">
              <a:rPr lang="en-US" smtClean="0"/>
              <a:t>12/11/2019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F1A9E7-81C4-4526-91A4-3046FB48BAA4}" type="slidenum">
              <a:rPr lang="en-US" smtClean="0"/>
              <a:t>‹#›</a:t>
            </a:fld>
            <a:endParaRPr lang="en-US"/>
          </a:p>
        </p:txBody>
      </p:sp>
    </p:spTree>
    <p:extLst>
      <p:ext uri="{BB962C8B-B14F-4D97-AF65-F5344CB8AC3E}">
        <p14:creationId xmlns:p14="http://schemas.microsoft.com/office/powerpoint/2010/main" val="2256846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120175-5D09-46DC-B5FE-CE33AD703F6F}" type="datetimeFigureOut">
              <a:rPr lang="en-US" smtClean="0"/>
              <a:t>12/11/2019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F1A9E7-81C4-4526-91A4-3046FB48BAA4}" type="slidenum">
              <a:rPr lang="en-US" smtClean="0"/>
              <a:t>‹#›</a:t>
            </a:fld>
            <a:endParaRPr lang="en-US"/>
          </a:p>
        </p:txBody>
      </p:sp>
    </p:spTree>
    <p:extLst>
      <p:ext uri="{BB962C8B-B14F-4D97-AF65-F5344CB8AC3E}">
        <p14:creationId xmlns:p14="http://schemas.microsoft.com/office/powerpoint/2010/main" val="30788506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120175-5D09-46DC-B5FE-CE33AD703F6F}" type="datetimeFigureOut">
              <a:rPr lang="en-US" smtClean="0"/>
              <a:t>12/11/2019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F1A9E7-81C4-4526-91A4-3046FB48BAA4}" type="slidenum">
              <a:rPr lang="en-US" smtClean="0"/>
              <a:t>‹#›</a:t>
            </a:fld>
            <a:endParaRPr lang="en-US"/>
          </a:p>
        </p:txBody>
      </p:sp>
    </p:spTree>
    <p:extLst>
      <p:ext uri="{BB962C8B-B14F-4D97-AF65-F5344CB8AC3E}">
        <p14:creationId xmlns:p14="http://schemas.microsoft.com/office/powerpoint/2010/main" val="1372485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164185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03708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20136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676783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9001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510153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717333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 name="Line 10"/>
          <p:cNvSpPr>
            <a:spLocks noChangeShapeType="1"/>
          </p:cNvSpPr>
          <p:nvPr userDrawn="1"/>
        </p:nvSpPr>
        <p:spPr bwMode="auto">
          <a:xfrm>
            <a:off x="3962400" y="6172200"/>
            <a:ext cx="4495800" cy="0"/>
          </a:xfrm>
          <a:prstGeom prst="line">
            <a:avLst/>
          </a:prstGeom>
          <a:noFill/>
          <a:ln w="38100">
            <a:solidFill>
              <a:srgbClr val="B5BE1C"/>
            </a:solidFill>
            <a:round/>
            <a:headEnd type="oval" w="med" len="med"/>
            <a:tailEnd type="oval" w="med" len="med"/>
          </a:ln>
          <a:effectLst/>
        </p:spPr>
        <p:txBody>
          <a:bodyPr/>
          <a:lstStyle/>
          <a:p>
            <a:pPr>
              <a:defRPr/>
            </a:pPr>
            <a:endParaRPr lang="en-US" dirty="0">
              <a:latin typeface="Arial" charset="0"/>
            </a:endParaRPr>
          </a:p>
        </p:txBody>
      </p:sp>
      <p:sp>
        <p:nvSpPr>
          <p:cNvPr id="1032" name="Line 8"/>
          <p:cNvSpPr>
            <a:spLocks noChangeShapeType="1"/>
          </p:cNvSpPr>
          <p:nvPr userDrawn="1"/>
        </p:nvSpPr>
        <p:spPr bwMode="auto">
          <a:xfrm>
            <a:off x="685800" y="609600"/>
            <a:ext cx="4495800" cy="0"/>
          </a:xfrm>
          <a:prstGeom prst="line">
            <a:avLst/>
          </a:prstGeom>
          <a:noFill/>
          <a:ln w="38100">
            <a:solidFill>
              <a:srgbClr val="B5BE1C"/>
            </a:solidFill>
            <a:round/>
            <a:headEnd type="oval" w="med" len="med"/>
            <a:tailEnd type="oval" w="med" len="med"/>
          </a:ln>
          <a:effectLst/>
        </p:spPr>
        <p:txBody>
          <a:bodyPr/>
          <a:lstStyle/>
          <a:p>
            <a:pPr>
              <a:defRPr/>
            </a:pPr>
            <a:endParaRPr lang="en-US" dirty="0">
              <a:latin typeface="Arial" charset="0"/>
            </a:endParaRPr>
          </a:p>
        </p:txBody>
      </p:sp>
      <p:pic>
        <p:nvPicPr>
          <p:cNvPr id="2" name="Picture 1"/>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52400" y="262577"/>
            <a:ext cx="1066800" cy="880423"/>
          </a:xfrm>
          <a:prstGeom prst="rect">
            <a:avLst/>
          </a:prstGeom>
        </p:spPr>
      </p:pic>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924800" y="5867400"/>
            <a:ext cx="1066800" cy="88042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120175-5D09-46DC-B5FE-CE33AD703F6F}" type="datetimeFigureOut">
              <a:rPr lang="en-US" smtClean="0"/>
              <a:t>12/11/2019</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F1A9E7-81C4-4526-91A4-3046FB48BAA4}" type="slidenum">
              <a:rPr lang="en-US" smtClean="0"/>
              <a:t>‹#›</a:t>
            </a:fld>
            <a:endParaRPr lang="en-US"/>
          </a:p>
        </p:txBody>
      </p:sp>
    </p:spTree>
    <p:extLst>
      <p:ext uri="{BB962C8B-B14F-4D97-AF65-F5344CB8AC3E}">
        <p14:creationId xmlns:p14="http://schemas.microsoft.com/office/powerpoint/2010/main" val="2005137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mailto:foundation@cagrocers.com" TargetMode="Externa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mailto:lbrown@kscsacramento.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mailto:lbrown@kscsacramento.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endParaRPr lang="en-US" sz="4000" dirty="0" smtClean="0"/>
          </a:p>
          <a:p>
            <a:pPr marL="0" indent="0" algn="ctr">
              <a:buNone/>
            </a:pPr>
            <a:r>
              <a:rPr lang="en-US" sz="4000" dirty="0" smtClean="0"/>
              <a:t>Webinar: New Laws for 2020 </a:t>
            </a:r>
            <a:endParaRPr lang="en-US" sz="3600" dirty="0" smtClean="0"/>
          </a:p>
          <a:p>
            <a:pPr marL="0" indent="0" algn="ctr">
              <a:buNone/>
            </a:pPr>
            <a:endParaRPr lang="en-US" sz="3600" dirty="0"/>
          </a:p>
          <a:p>
            <a:pPr marL="0" indent="0" algn="ctr">
              <a:buNone/>
            </a:pPr>
            <a:r>
              <a:rPr lang="en-US" sz="2400" dirty="0" smtClean="0"/>
              <a:t>Hosted by CGA Educational Foundation </a:t>
            </a:r>
          </a:p>
          <a:p>
            <a:pPr marL="0" indent="0" algn="ctr">
              <a:buNone/>
            </a:pPr>
            <a:endParaRPr lang="en-US" sz="1100" dirty="0" smtClean="0"/>
          </a:p>
        </p:txBody>
      </p:sp>
    </p:spTree>
    <p:extLst>
      <p:ext uri="{BB962C8B-B14F-4D97-AF65-F5344CB8AC3E}">
        <p14:creationId xmlns:p14="http://schemas.microsoft.com/office/powerpoint/2010/main" val="9454368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D6705-7844-4CA6-9901-69D57C27D25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B582EBD-6FC4-48C7-913D-DF6444CF186C}"/>
              </a:ext>
            </a:extLst>
          </p:cNvPr>
          <p:cNvSpPr>
            <a:spLocks noGrp="1"/>
          </p:cNvSpPr>
          <p:nvPr>
            <p:ph idx="1"/>
          </p:nvPr>
        </p:nvSpPr>
        <p:spPr/>
        <p:txBody>
          <a:bodyPr/>
          <a:lstStyle/>
          <a:p>
            <a:pPr marL="0" indent="0">
              <a:spcBef>
                <a:spcPts val="0"/>
              </a:spcBef>
              <a:buNone/>
            </a:pPr>
            <a:r>
              <a:rPr lang="en-US" sz="2400" dirty="0">
                <a:sym typeface="Wingdings"/>
              </a:rPr>
              <a:t>Three-Prong </a:t>
            </a:r>
            <a:r>
              <a:rPr lang="en-US" sz="2400" i="1" dirty="0">
                <a:sym typeface="Wingdings"/>
              </a:rPr>
              <a:t>Dynamex “</a:t>
            </a:r>
            <a:r>
              <a:rPr lang="en-US" sz="2400" dirty="0">
                <a:sym typeface="Wingdings"/>
              </a:rPr>
              <a:t>ABC Test”:</a:t>
            </a:r>
          </a:p>
          <a:p>
            <a:pPr>
              <a:spcBef>
                <a:spcPts val="0"/>
              </a:spcBef>
            </a:pPr>
            <a:endParaRPr lang="en-US" sz="2400" dirty="0">
              <a:sym typeface="Wingdings"/>
            </a:endParaRPr>
          </a:p>
          <a:p>
            <a:pPr>
              <a:spcBef>
                <a:spcPts val="0"/>
              </a:spcBef>
            </a:pPr>
            <a:r>
              <a:rPr lang="en-US" sz="2400" b="1" dirty="0">
                <a:sym typeface="Wingdings"/>
              </a:rPr>
              <a:t>A</a:t>
            </a:r>
            <a:r>
              <a:rPr lang="en-US" sz="2400" dirty="0">
                <a:sym typeface="Wingdings"/>
              </a:rPr>
              <a:t> - The person is free from the control and direction of the hiring entity in connection with the performance of the work, both under the contract for the performance of the work and in fact.</a:t>
            </a:r>
          </a:p>
          <a:p>
            <a:pPr>
              <a:spcBef>
                <a:spcPts val="0"/>
              </a:spcBef>
            </a:pPr>
            <a:r>
              <a:rPr lang="en-US" sz="2400" b="1" dirty="0">
                <a:sym typeface="Wingdings"/>
              </a:rPr>
              <a:t>B</a:t>
            </a:r>
            <a:r>
              <a:rPr lang="en-US" sz="2400" dirty="0">
                <a:sym typeface="Wingdings"/>
              </a:rPr>
              <a:t> - The person performs work that is outside the usual course of the hiring entity’s business.</a:t>
            </a:r>
          </a:p>
          <a:p>
            <a:pPr>
              <a:spcBef>
                <a:spcPts val="0"/>
              </a:spcBef>
            </a:pPr>
            <a:r>
              <a:rPr lang="en-US" sz="2400" b="1" dirty="0">
                <a:sym typeface="Wingdings"/>
              </a:rPr>
              <a:t>C</a:t>
            </a:r>
            <a:r>
              <a:rPr lang="en-US" sz="2400" dirty="0">
                <a:sym typeface="Wingdings"/>
              </a:rPr>
              <a:t> - The person is customarily engaged in independently established trade, occupation, or business of the same nature as that involved in the work performed.</a:t>
            </a:r>
          </a:p>
          <a:p>
            <a:pPr>
              <a:spcBef>
                <a:spcPts val="0"/>
              </a:spcBef>
            </a:pPr>
            <a:endParaRPr lang="en-US" sz="2400" dirty="0">
              <a:sym typeface="Wingdings"/>
            </a:endParaRPr>
          </a:p>
          <a:p>
            <a:pPr>
              <a:spcBef>
                <a:spcPts val="0"/>
              </a:spcBef>
            </a:pPr>
            <a:endParaRPr lang="en-US" sz="2400" b="1" dirty="0">
              <a:sym typeface="Wingdings"/>
            </a:endParaRPr>
          </a:p>
          <a:p>
            <a:pPr marL="0" indent="0">
              <a:buNone/>
            </a:pPr>
            <a:endParaRPr lang="en-US" dirty="0"/>
          </a:p>
        </p:txBody>
      </p:sp>
    </p:spTree>
    <p:extLst>
      <p:ext uri="{BB962C8B-B14F-4D97-AF65-F5344CB8AC3E}">
        <p14:creationId xmlns:p14="http://schemas.microsoft.com/office/powerpoint/2010/main" val="16908037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CB561-1D79-44BE-994F-AB47161305C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D0F6338-693C-4F55-830F-CF3F6593F952}"/>
              </a:ext>
            </a:extLst>
          </p:cNvPr>
          <p:cNvSpPr>
            <a:spLocks noGrp="1"/>
          </p:cNvSpPr>
          <p:nvPr>
            <p:ph idx="1"/>
          </p:nvPr>
        </p:nvSpPr>
        <p:spPr/>
        <p:txBody>
          <a:bodyPr/>
          <a:lstStyle/>
          <a:p>
            <a:r>
              <a:rPr lang="en-US" sz="2400" dirty="0">
                <a:sym typeface="Wingdings"/>
              </a:rPr>
              <a:t>Business to business exception if ALL of the following apply:</a:t>
            </a:r>
          </a:p>
          <a:p>
            <a:endParaRPr lang="en-US" sz="2400" dirty="0">
              <a:sym typeface="Wingdings"/>
            </a:endParaRPr>
          </a:p>
          <a:p>
            <a:pPr lvl="1"/>
            <a:r>
              <a:rPr lang="en-US" sz="2000" dirty="0"/>
              <a:t>The business service provider is free from the control and direction of the contracting business entity in connection with the performance of the work, both under the contract for the performance of the work and in fact.</a:t>
            </a:r>
          </a:p>
          <a:p>
            <a:pPr lvl="1"/>
            <a:r>
              <a:rPr lang="en-US" sz="2000" dirty="0"/>
              <a:t>The business service provider is providing services directly to the contracting business rather than to customers of the contracting business.</a:t>
            </a:r>
          </a:p>
          <a:p>
            <a:pPr lvl="1"/>
            <a:r>
              <a:rPr lang="en-US" sz="2000" dirty="0"/>
              <a:t>The contract with the business service provider is in writing.</a:t>
            </a:r>
          </a:p>
          <a:p>
            <a:endParaRPr lang="en-US" sz="2000" dirty="0"/>
          </a:p>
        </p:txBody>
      </p:sp>
    </p:spTree>
    <p:extLst>
      <p:ext uri="{BB962C8B-B14F-4D97-AF65-F5344CB8AC3E}">
        <p14:creationId xmlns:p14="http://schemas.microsoft.com/office/powerpoint/2010/main" val="2412122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68F1D-3F9E-4D89-8D36-F779BDA8CCA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987E101-AC46-4F71-902C-56B7113B1811}"/>
              </a:ext>
            </a:extLst>
          </p:cNvPr>
          <p:cNvSpPr>
            <a:spLocks noGrp="1"/>
          </p:cNvSpPr>
          <p:nvPr>
            <p:ph idx="1"/>
          </p:nvPr>
        </p:nvSpPr>
        <p:spPr/>
        <p:txBody>
          <a:bodyPr/>
          <a:lstStyle/>
          <a:p>
            <a:r>
              <a:rPr lang="en-US" sz="2400" dirty="0"/>
              <a:t>Business to business continued:</a:t>
            </a:r>
          </a:p>
          <a:p>
            <a:pPr lvl="1"/>
            <a:r>
              <a:rPr lang="en-US" sz="2000" dirty="0"/>
              <a:t>If the work is performed in a jurisdiction that requires the business service provider to have a business license or business tax registration, the business service provider has the required business license or business tax registration.</a:t>
            </a:r>
          </a:p>
          <a:p>
            <a:pPr lvl="1"/>
            <a:r>
              <a:rPr lang="en-US" sz="2000" dirty="0"/>
              <a:t>The business service provider maintains a business location that is separate from the business or work location of the contracting business.</a:t>
            </a:r>
          </a:p>
          <a:p>
            <a:pPr lvl="1"/>
            <a:r>
              <a:rPr lang="en-US" sz="2000" dirty="0"/>
              <a:t>The business service provider is customarily engaged in an independently established business of the same nature as that involved in the work performed.</a:t>
            </a:r>
          </a:p>
          <a:p>
            <a:endParaRPr lang="en-US" dirty="0"/>
          </a:p>
        </p:txBody>
      </p:sp>
    </p:spTree>
    <p:extLst>
      <p:ext uri="{BB962C8B-B14F-4D97-AF65-F5344CB8AC3E}">
        <p14:creationId xmlns:p14="http://schemas.microsoft.com/office/powerpoint/2010/main" val="35696322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824A1-30FB-4168-BCFF-B3C425C071E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1B1A105-3BBC-45E7-B426-42A333780547}"/>
              </a:ext>
            </a:extLst>
          </p:cNvPr>
          <p:cNvSpPr>
            <a:spLocks noGrp="1"/>
          </p:cNvSpPr>
          <p:nvPr>
            <p:ph idx="1"/>
          </p:nvPr>
        </p:nvSpPr>
        <p:spPr/>
        <p:txBody>
          <a:bodyPr/>
          <a:lstStyle/>
          <a:p>
            <a:r>
              <a:rPr lang="en-US" sz="2400" dirty="0"/>
              <a:t>Cont. </a:t>
            </a:r>
          </a:p>
          <a:p>
            <a:pPr lvl="1"/>
            <a:r>
              <a:rPr lang="en-US" sz="2000" dirty="0"/>
              <a:t>The business service provider actually contracts with other businesses to provide the same or similar services and maintains a clientele without restrictions from the hiring entity.</a:t>
            </a:r>
          </a:p>
          <a:p>
            <a:pPr lvl="1"/>
            <a:r>
              <a:rPr lang="en-US" sz="2000" dirty="0"/>
              <a:t>The business service provider advertises and holds itself out to the public as available to provide the same or similar services.</a:t>
            </a:r>
          </a:p>
          <a:p>
            <a:pPr lvl="1"/>
            <a:r>
              <a:rPr lang="en-US" sz="2000" dirty="0"/>
              <a:t>The business service provider provides its own tools, vehicles, and equipment to perform the services.</a:t>
            </a:r>
          </a:p>
          <a:p>
            <a:pPr lvl="1"/>
            <a:r>
              <a:rPr lang="en-US" sz="2000" dirty="0"/>
              <a:t>The business service provider can negotiate its own rates.</a:t>
            </a:r>
          </a:p>
          <a:p>
            <a:pPr lvl="1"/>
            <a:r>
              <a:rPr lang="en-US" sz="2000" dirty="0"/>
              <a:t>Consistent with the nature of the work, the business service provider can set its own hours and location of work.</a:t>
            </a:r>
          </a:p>
        </p:txBody>
      </p:sp>
    </p:spTree>
    <p:extLst>
      <p:ext uri="{BB962C8B-B14F-4D97-AF65-F5344CB8AC3E}">
        <p14:creationId xmlns:p14="http://schemas.microsoft.com/office/powerpoint/2010/main" val="25287153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A3EA2-879F-4612-A500-01D027291666}"/>
              </a:ext>
            </a:extLst>
          </p:cNvPr>
          <p:cNvSpPr>
            <a:spLocks noGrp="1"/>
          </p:cNvSpPr>
          <p:nvPr>
            <p:ph type="title"/>
          </p:nvPr>
        </p:nvSpPr>
        <p:spPr>
          <a:xfrm>
            <a:off x="446964" y="457200"/>
            <a:ext cx="8229600" cy="1143000"/>
          </a:xfrm>
        </p:spPr>
        <p:txBody>
          <a:bodyPr/>
          <a:lstStyle/>
          <a:p>
            <a:r>
              <a:rPr lang="en-US" sz="3200" dirty="0"/>
              <a:t/>
            </a:r>
            <a:br>
              <a:rPr lang="en-US" sz="3200" dirty="0"/>
            </a:br>
            <a:r>
              <a:rPr lang="en-US" sz="3200" dirty="0"/>
              <a:t>AB 5</a:t>
            </a:r>
            <a:r>
              <a:rPr lang="en-US" dirty="0"/>
              <a:t> </a:t>
            </a:r>
          </a:p>
        </p:txBody>
      </p:sp>
      <p:sp>
        <p:nvSpPr>
          <p:cNvPr id="3" name="Content Placeholder 2">
            <a:extLst>
              <a:ext uri="{FF2B5EF4-FFF2-40B4-BE49-F238E27FC236}">
                <a16:creationId xmlns:a16="http://schemas.microsoft.com/office/drawing/2014/main" id="{8EFC98BF-BB8B-4787-BA04-2CF857C94005}"/>
              </a:ext>
            </a:extLst>
          </p:cNvPr>
          <p:cNvSpPr>
            <a:spLocks noGrp="1"/>
          </p:cNvSpPr>
          <p:nvPr>
            <p:ph idx="1"/>
          </p:nvPr>
        </p:nvSpPr>
        <p:spPr/>
        <p:txBody>
          <a:bodyPr/>
          <a:lstStyle/>
          <a:p>
            <a:pPr marL="0" algn="just">
              <a:lnSpc>
                <a:spcPct val="110000"/>
              </a:lnSpc>
              <a:spcBef>
                <a:spcPts val="0"/>
              </a:spcBef>
            </a:pPr>
            <a:endParaRPr lang="en-US" sz="2400" dirty="0">
              <a:sym typeface="Wingdings"/>
            </a:endParaRPr>
          </a:p>
          <a:p>
            <a:pPr algn="just">
              <a:lnSpc>
                <a:spcPct val="110000"/>
              </a:lnSpc>
              <a:spcBef>
                <a:spcPts val="0"/>
              </a:spcBef>
            </a:pPr>
            <a:endParaRPr lang="en-US" sz="2400" dirty="0">
              <a:sym typeface="Wingdings"/>
            </a:endParaRPr>
          </a:p>
          <a:p>
            <a:pPr algn="just">
              <a:lnSpc>
                <a:spcPct val="110000"/>
              </a:lnSpc>
              <a:spcBef>
                <a:spcPts val="0"/>
              </a:spcBef>
            </a:pPr>
            <a:r>
              <a:rPr lang="en-US" sz="2400" dirty="0">
                <a:sym typeface="Wingdings"/>
              </a:rPr>
              <a:t>With Respect to Wage Orders, declaratory of existing law</a:t>
            </a:r>
          </a:p>
          <a:p>
            <a:pPr algn="just">
              <a:lnSpc>
                <a:spcPct val="110000"/>
              </a:lnSpc>
              <a:spcBef>
                <a:spcPts val="0"/>
              </a:spcBef>
            </a:pPr>
            <a:r>
              <a:rPr lang="en-US" sz="2400" dirty="0">
                <a:sym typeface="Wingdings"/>
              </a:rPr>
              <a:t>Employer cannot reclassify an individual who was an employee on 1/01/2019 to an independent contractor.</a:t>
            </a:r>
          </a:p>
          <a:p>
            <a:pPr algn="just">
              <a:lnSpc>
                <a:spcPct val="110000"/>
              </a:lnSpc>
              <a:spcBef>
                <a:spcPts val="0"/>
              </a:spcBef>
            </a:pPr>
            <a:r>
              <a:rPr lang="en-US" sz="2400" dirty="0">
                <a:sym typeface="Wingdings"/>
              </a:rPr>
              <a:t>The new “ABC” standard shall not apply to workers’ compensation until 7/01/2020</a:t>
            </a:r>
          </a:p>
          <a:p>
            <a:endParaRPr lang="en-US" dirty="0"/>
          </a:p>
        </p:txBody>
      </p:sp>
    </p:spTree>
    <p:extLst>
      <p:ext uri="{BB962C8B-B14F-4D97-AF65-F5344CB8AC3E}">
        <p14:creationId xmlns:p14="http://schemas.microsoft.com/office/powerpoint/2010/main" val="7839469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6EAAA-4715-40B4-A495-7995C2A692E8}"/>
              </a:ext>
            </a:extLst>
          </p:cNvPr>
          <p:cNvSpPr>
            <a:spLocks noGrp="1"/>
          </p:cNvSpPr>
          <p:nvPr>
            <p:ph type="title"/>
          </p:nvPr>
        </p:nvSpPr>
        <p:spPr>
          <a:xfrm>
            <a:off x="457200" y="450376"/>
            <a:ext cx="8229600" cy="1143000"/>
          </a:xfrm>
        </p:spPr>
        <p:txBody>
          <a:bodyPr/>
          <a:lstStyle/>
          <a:p>
            <a:r>
              <a:rPr lang="en-US" sz="2800" dirty="0"/>
              <a:t/>
            </a:r>
            <a:br>
              <a:rPr lang="en-US" sz="2800" dirty="0"/>
            </a:br>
            <a:r>
              <a:rPr lang="en-US" sz="2800" dirty="0"/>
              <a:t>AB 9 – Statute of Limitations</a:t>
            </a:r>
          </a:p>
        </p:txBody>
      </p:sp>
      <p:sp>
        <p:nvSpPr>
          <p:cNvPr id="3" name="Content Placeholder 2">
            <a:extLst>
              <a:ext uri="{FF2B5EF4-FFF2-40B4-BE49-F238E27FC236}">
                <a16:creationId xmlns:a16="http://schemas.microsoft.com/office/drawing/2014/main" id="{0C8353C4-E884-4D1D-B112-A2E800BD8D46}"/>
              </a:ext>
            </a:extLst>
          </p:cNvPr>
          <p:cNvSpPr>
            <a:spLocks noGrp="1"/>
          </p:cNvSpPr>
          <p:nvPr>
            <p:ph idx="1"/>
          </p:nvPr>
        </p:nvSpPr>
        <p:spPr/>
        <p:txBody>
          <a:bodyPr/>
          <a:lstStyle/>
          <a:p>
            <a:pPr algn="just"/>
            <a:endParaRPr lang="en-US" sz="2800" dirty="0">
              <a:sym typeface="Wingdings"/>
            </a:endParaRPr>
          </a:p>
          <a:p>
            <a:pPr algn="just"/>
            <a:r>
              <a:rPr lang="en-US" sz="2400" dirty="0">
                <a:sym typeface="Wingdings"/>
              </a:rPr>
              <a:t>Extends the time to file a complaint with the DFEH from one year to </a:t>
            </a:r>
            <a:r>
              <a:rPr lang="en-US" sz="2400" b="1" dirty="0">
                <a:sym typeface="Wingdings"/>
              </a:rPr>
              <a:t>three years.</a:t>
            </a:r>
            <a:r>
              <a:rPr lang="en-US" sz="2400" dirty="0">
                <a:sym typeface="Wingdings"/>
              </a:rPr>
              <a:t>	</a:t>
            </a:r>
          </a:p>
          <a:p>
            <a:pPr algn="just"/>
            <a:r>
              <a:rPr lang="en-US" sz="2400" dirty="0">
                <a:sym typeface="Wingdings"/>
              </a:rPr>
              <a:t>Complaint is deemed filed upon completion of an intake form with DFEH</a:t>
            </a:r>
          </a:p>
          <a:p>
            <a:pPr algn="just"/>
            <a:r>
              <a:rPr lang="en-US" sz="2400" dirty="0">
                <a:sym typeface="Wingdings"/>
              </a:rPr>
              <a:t>Also allows for a person who first obtained knowledge of the unlawful practice after the time limitation has run, to have 90 more days to file</a:t>
            </a:r>
          </a:p>
          <a:p>
            <a:endParaRPr lang="en-US" dirty="0"/>
          </a:p>
        </p:txBody>
      </p:sp>
    </p:spTree>
    <p:extLst>
      <p:ext uri="{BB962C8B-B14F-4D97-AF65-F5344CB8AC3E}">
        <p14:creationId xmlns:p14="http://schemas.microsoft.com/office/powerpoint/2010/main" val="34216721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F1575-DCB4-4CCC-83C3-254B9DD78FCD}"/>
              </a:ext>
            </a:extLst>
          </p:cNvPr>
          <p:cNvSpPr>
            <a:spLocks noGrp="1"/>
          </p:cNvSpPr>
          <p:nvPr>
            <p:ph type="title"/>
          </p:nvPr>
        </p:nvSpPr>
        <p:spPr/>
        <p:txBody>
          <a:bodyPr/>
          <a:lstStyle/>
          <a:p>
            <a:r>
              <a:rPr lang="en-US" sz="2800" dirty="0"/>
              <a:t/>
            </a:r>
            <a:br>
              <a:rPr lang="en-US" sz="2800" dirty="0"/>
            </a:br>
            <a:r>
              <a:rPr lang="en-US" sz="2800" dirty="0"/>
              <a:t/>
            </a:r>
            <a:br>
              <a:rPr lang="en-US" sz="2800" dirty="0"/>
            </a:br>
            <a:r>
              <a:rPr lang="en-US" sz="2800" dirty="0"/>
              <a:t>AB 51 – Mandatory Arbitration Agreements</a:t>
            </a:r>
            <a:r>
              <a:rPr lang="en-US" dirty="0"/>
              <a:t> </a:t>
            </a:r>
          </a:p>
        </p:txBody>
      </p:sp>
      <p:sp>
        <p:nvSpPr>
          <p:cNvPr id="3" name="Content Placeholder 2">
            <a:extLst>
              <a:ext uri="{FF2B5EF4-FFF2-40B4-BE49-F238E27FC236}">
                <a16:creationId xmlns:a16="http://schemas.microsoft.com/office/drawing/2014/main" id="{BB13025B-FCCA-40F2-9989-7F373F7E0C92}"/>
              </a:ext>
            </a:extLst>
          </p:cNvPr>
          <p:cNvSpPr>
            <a:spLocks noGrp="1"/>
          </p:cNvSpPr>
          <p:nvPr>
            <p:ph idx="1"/>
          </p:nvPr>
        </p:nvSpPr>
        <p:spPr/>
        <p:txBody>
          <a:bodyPr/>
          <a:lstStyle/>
          <a:p>
            <a:pPr>
              <a:spcBef>
                <a:spcPts val="0"/>
              </a:spcBef>
            </a:pPr>
            <a:endParaRPr lang="en-US" sz="2400" dirty="0">
              <a:sym typeface="Wingdings"/>
            </a:endParaRPr>
          </a:p>
          <a:p>
            <a:pPr>
              <a:spcBef>
                <a:spcPts val="0"/>
              </a:spcBef>
            </a:pPr>
            <a:endParaRPr lang="en-US" sz="2400" dirty="0">
              <a:sym typeface="Wingdings"/>
            </a:endParaRPr>
          </a:p>
          <a:p>
            <a:pPr>
              <a:spcBef>
                <a:spcPts val="0"/>
              </a:spcBef>
            </a:pPr>
            <a:r>
              <a:rPr lang="en-US" sz="2400" dirty="0">
                <a:sym typeface="Wingdings"/>
              </a:rPr>
              <a:t>Effective 1/01/2020, employers will no longer be able to compel workers into Arbitration for state discrimination claims or those brought under the California Labor Code</a:t>
            </a:r>
          </a:p>
          <a:p>
            <a:pPr>
              <a:spcBef>
                <a:spcPts val="0"/>
              </a:spcBef>
            </a:pPr>
            <a:r>
              <a:rPr lang="en-US" sz="2400" dirty="0">
                <a:sym typeface="Wingdings"/>
              </a:rPr>
              <a:t>Prohibits employers from requiring employees/prospective employees to waive any right, forum, or procedure under FEHA/Labor Code as a condition of employment. Employer cannot retaliate against employees who refuse to waive such rights.</a:t>
            </a:r>
          </a:p>
          <a:p>
            <a:pPr marL="0" indent="0">
              <a:buNone/>
            </a:pPr>
            <a:endParaRPr lang="en-US" dirty="0"/>
          </a:p>
        </p:txBody>
      </p:sp>
    </p:spTree>
    <p:extLst>
      <p:ext uri="{BB962C8B-B14F-4D97-AF65-F5344CB8AC3E}">
        <p14:creationId xmlns:p14="http://schemas.microsoft.com/office/powerpoint/2010/main" val="8897686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4FF4F-3194-4784-8CEB-0471B5BA8C1C}"/>
              </a:ext>
            </a:extLst>
          </p:cNvPr>
          <p:cNvSpPr>
            <a:spLocks noGrp="1"/>
          </p:cNvSpPr>
          <p:nvPr>
            <p:ph type="title"/>
          </p:nvPr>
        </p:nvSpPr>
        <p:spPr/>
        <p:txBody>
          <a:bodyPr/>
          <a:lstStyle/>
          <a:p>
            <a:r>
              <a:rPr lang="en-US" sz="2800" dirty="0"/>
              <a:t/>
            </a:r>
            <a:br>
              <a:rPr lang="en-US" sz="2800" dirty="0"/>
            </a:br>
            <a:r>
              <a:rPr lang="en-US" sz="2800" dirty="0"/>
              <a:t>AB 673 – Unpaid Wage penalties</a:t>
            </a:r>
          </a:p>
        </p:txBody>
      </p:sp>
      <p:sp>
        <p:nvSpPr>
          <p:cNvPr id="3" name="Content Placeholder 2">
            <a:extLst>
              <a:ext uri="{FF2B5EF4-FFF2-40B4-BE49-F238E27FC236}">
                <a16:creationId xmlns:a16="http://schemas.microsoft.com/office/drawing/2014/main" id="{9A8FED00-2728-4177-A428-DA39A2B3A4DC}"/>
              </a:ext>
            </a:extLst>
          </p:cNvPr>
          <p:cNvSpPr>
            <a:spLocks noGrp="1"/>
          </p:cNvSpPr>
          <p:nvPr>
            <p:ph idx="1"/>
          </p:nvPr>
        </p:nvSpPr>
        <p:spPr/>
        <p:txBody>
          <a:bodyPr/>
          <a:lstStyle/>
          <a:p>
            <a:r>
              <a:rPr lang="en-US" sz="2400" dirty="0"/>
              <a:t>Authorizes an employee the right to recover penalties for late payment of wages through PAGA</a:t>
            </a:r>
          </a:p>
          <a:p>
            <a:r>
              <a:rPr lang="en-US" sz="2400" dirty="0"/>
              <a:t>Damages are $100 for each initial violation; for each “subsequent violation or intentional violation” $200 for each failure to pay</a:t>
            </a:r>
          </a:p>
          <a:p>
            <a:r>
              <a:rPr lang="en-US" sz="2400" dirty="0"/>
              <a:t>Additionally, employers are liable for 25% of the amount withheld for certain Labor Code violations</a:t>
            </a:r>
          </a:p>
          <a:p>
            <a:r>
              <a:rPr lang="en-US" sz="2400" dirty="0"/>
              <a:t>Employees seeking wages owed can either bring an action to recover statutory penalties OR seek to enforce civil penalties under PAGA, but not both for the same violation</a:t>
            </a:r>
          </a:p>
          <a:p>
            <a:endParaRPr lang="en-US" sz="2400" dirty="0"/>
          </a:p>
        </p:txBody>
      </p:sp>
    </p:spTree>
    <p:extLst>
      <p:ext uri="{BB962C8B-B14F-4D97-AF65-F5344CB8AC3E}">
        <p14:creationId xmlns:p14="http://schemas.microsoft.com/office/powerpoint/2010/main" val="38316048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47142-AC6E-46AF-AFA5-F973B4842706}"/>
              </a:ext>
            </a:extLst>
          </p:cNvPr>
          <p:cNvSpPr>
            <a:spLocks noGrp="1"/>
          </p:cNvSpPr>
          <p:nvPr>
            <p:ph type="title"/>
          </p:nvPr>
        </p:nvSpPr>
        <p:spPr/>
        <p:txBody>
          <a:bodyPr/>
          <a:lstStyle/>
          <a:p>
            <a:r>
              <a:rPr lang="en-US" sz="2800" dirty="0"/>
              <a:t/>
            </a:r>
            <a:br>
              <a:rPr lang="en-US" sz="2800" dirty="0"/>
            </a:br>
            <a:r>
              <a:rPr lang="en-US" sz="2800" dirty="0"/>
              <a:t>AB 1554 – FSA deadlines</a:t>
            </a:r>
          </a:p>
        </p:txBody>
      </p:sp>
      <p:sp>
        <p:nvSpPr>
          <p:cNvPr id="3" name="Content Placeholder 2">
            <a:extLst>
              <a:ext uri="{FF2B5EF4-FFF2-40B4-BE49-F238E27FC236}">
                <a16:creationId xmlns:a16="http://schemas.microsoft.com/office/drawing/2014/main" id="{C9EF0BEF-75F4-42F9-94D3-1E8D1920F11F}"/>
              </a:ext>
            </a:extLst>
          </p:cNvPr>
          <p:cNvSpPr>
            <a:spLocks noGrp="1"/>
          </p:cNvSpPr>
          <p:nvPr>
            <p:ph idx="1"/>
          </p:nvPr>
        </p:nvSpPr>
        <p:spPr/>
        <p:txBody>
          <a:bodyPr/>
          <a:lstStyle/>
          <a:p>
            <a:pPr marL="0" indent="0">
              <a:buNone/>
            </a:pPr>
            <a:endParaRPr lang="en-US" sz="2400" dirty="0"/>
          </a:p>
          <a:p>
            <a:r>
              <a:rPr lang="en-US" sz="2400" dirty="0"/>
              <a:t>An employer shall notify an employee who participates in a flexible spending account, including, but not limited to, a dependent care flexible spending account, a health flexible spending account, or adoption assistance flexible spending account, of any deadline to withdraw funds before the end of the plan year. </a:t>
            </a:r>
          </a:p>
          <a:p>
            <a:r>
              <a:rPr lang="en-US" sz="2400" dirty="0"/>
              <a:t>Notice shall be by two different forms, one of which may be electronic.</a:t>
            </a:r>
          </a:p>
        </p:txBody>
      </p:sp>
    </p:spTree>
    <p:extLst>
      <p:ext uri="{BB962C8B-B14F-4D97-AF65-F5344CB8AC3E}">
        <p14:creationId xmlns:p14="http://schemas.microsoft.com/office/powerpoint/2010/main" val="35194864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8103D-6851-4963-80D7-D804B261C14A}"/>
              </a:ext>
            </a:extLst>
          </p:cNvPr>
          <p:cNvSpPr>
            <a:spLocks noGrp="1"/>
          </p:cNvSpPr>
          <p:nvPr>
            <p:ph type="title"/>
          </p:nvPr>
        </p:nvSpPr>
        <p:spPr/>
        <p:txBody>
          <a:bodyPr/>
          <a:lstStyle/>
          <a:p>
            <a:r>
              <a:rPr lang="en-US" sz="3200" dirty="0"/>
              <a:t/>
            </a:r>
            <a:br>
              <a:rPr lang="en-US" sz="3200" dirty="0"/>
            </a:br>
            <a:r>
              <a:rPr lang="en-US" sz="2800" dirty="0"/>
              <a:t>SB 142 – Lactation </a:t>
            </a:r>
            <a:r>
              <a:rPr lang="en-US" sz="2800" dirty="0" err="1"/>
              <a:t>Accomodation</a:t>
            </a:r>
            <a:endParaRPr lang="en-US" sz="2800" dirty="0"/>
          </a:p>
        </p:txBody>
      </p:sp>
      <p:sp>
        <p:nvSpPr>
          <p:cNvPr id="3" name="Content Placeholder 2">
            <a:extLst>
              <a:ext uri="{FF2B5EF4-FFF2-40B4-BE49-F238E27FC236}">
                <a16:creationId xmlns:a16="http://schemas.microsoft.com/office/drawing/2014/main" id="{EBE6E6C7-422C-4E04-BE49-1DB9BFF1600F}"/>
              </a:ext>
            </a:extLst>
          </p:cNvPr>
          <p:cNvSpPr>
            <a:spLocks noGrp="1"/>
          </p:cNvSpPr>
          <p:nvPr>
            <p:ph idx="1"/>
          </p:nvPr>
        </p:nvSpPr>
        <p:spPr/>
        <p:txBody>
          <a:bodyPr/>
          <a:lstStyle/>
          <a:p>
            <a:pPr marL="0" algn="just">
              <a:spcBef>
                <a:spcPts val="0"/>
              </a:spcBef>
            </a:pPr>
            <a:endParaRPr lang="en-US" sz="2400" dirty="0"/>
          </a:p>
          <a:p>
            <a:pPr marL="0" algn="just">
              <a:spcBef>
                <a:spcPts val="0"/>
              </a:spcBef>
            </a:pPr>
            <a:r>
              <a:rPr lang="en-US" sz="2400" dirty="0"/>
              <a:t>Provides for new lactation space to: </a:t>
            </a:r>
          </a:p>
          <a:p>
            <a:pPr marL="400050" lvl="1" algn="just">
              <a:spcBef>
                <a:spcPts val="0"/>
              </a:spcBef>
            </a:pPr>
            <a:r>
              <a:rPr lang="en-US" sz="2200" dirty="0">
                <a:sym typeface="Wingdings"/>
              </a:rPr>
              <a:t>Be safe, clean and free of hazardous materials</a:t>
            </a:r>
          </a:p>
          <a:p>
            <a:pPr marL="400050" lvl="1" algn="just">
              <a:spcBef>
                <a:spcPts val="0"/>
              </a:spcBef>
            </a:pPr>
            <a:r>
              <a:rPr lang="en-US" sz="2200" dirty="0">
                <a:sym typeface="Wingdings"/>
              </a:rPr>
              <a:t>Be shielded from view and free from intrusion</a:t>
            </a:r>
          </a:p>
          <a:p>
            <a:pPr marL="400050" lvl="1" algn="just">
              <a:spcBef>
                <a:spcPts val="0"/>
              </a:spcBef>
            </a:pPr>
            <a:r>
              <a:rPr lang="en-US" sz="2200" dirty="0">
                <a:sym typeface="Wingdings"/>
              </a:rPr>
              <a:t>Contain a place to sit and a surface for a breast pump and personal items</a:t>
            </a:r>
          </a:p>
          <a:p>
            <a:pPr marL="400050" lvl="1" algn="just">
              <a:spcBef>
                <a:spcPts val="0"/>
              </a:spcBef>
            </a:pPr>
            <a:r>
              <a:rPr lang="en-US" sz="2200" dirty="0">
                <a:sym typeface="Wingdings"/>
              </a:rPr>
              <a:t>Have access to electricity or battery capable of powering  breast pump	</a:t>
            </a:r>
          </a:p>
          <a:p>
            <a:pPr marL="400050" lvl="1" algn="just">
              <a:spcBef>
                <a:spcPts val="0"/>
              </a:spcBef>
            </a:pPr>
            <a:r>
              <a:rPr lang="en-US" sz="2200" dirty="0">
                <a:sym typeface="Wingdings"/>
              </a:rPr>
              <a:t>Be close to the employee’s work area; and include a sink with running water and a refrigerator or cooler for storing  milk</a:t>
            </a:r>
          </a:p>
          <a:p>
            <a:pPr marL="400050" lvl="1" algn="just">
              <a:spcBef>
                <a:spcPts val="0"/>
              </a:spcBef>
            </a:pPr>
            <a:r>
              <a:rPr lang="en-US" sz="2200" dirty="0">
                <a:sym typeface="Wingdings"/>
              </a:rPr>
              <a:t>Be an area that is not a bathroom</a:t>
            </a:r>
            <a:endParaRPr lang="en-US" sz="2200" dirty="0"/>
          </a:p>
          <a:p>
            <a:endParaRPr lang="en-US" dirty="0"/>
          </a:p>
        </p:txBody>
      </p:sp>
    </p:spTree>
    <p:extLst>
      <p:ext uri="{BB962C8B-B14F-4D97-AF65-F5344CB8AC3E}">
        <p14:creationId xmlns:p14="http://schemas.microsoft.com/office/powerpoint/2010/main" val="12852523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1154116"/>
            <a:ext cx="4953000" cy="838199"/>
          </a:xfrm>
        </p:spPr>
        <p:txBody>
          <a:bodyPr/>
          <a:lstStyle/>
          <a:p>
            <a:pPr marL="0" indent="0">
              <a:buNone/>
            </a:pPr>
            <a:r>
              <a:rPr lang="en-US" dirty="0" smtClean="0"/>
              <a:t>Can’t Hear the Program?</a:t>
            </a:r>
            <a:endParaRPr lang="en-US" dirty="0"/>
          </a:p>
        </p:txBody>
      </p:sp>
      <p:sp>
        <p:nvSpPr>
          <p:cNvPr id="5" name="TextBox 4"/>
          <p:cNvSpPr txBox="1"/>
          <p:nvPr/>
        </p:nvSpPr>
        <p:spPr>
          <a:xfrm>
            <a:off x="1143000" y="2234844"/>
            <a:ext cx="2667000" cy="3693319"/>
          </a:xfrm>
          <a:prstGeom prst="rect">
            <a:avLst/>
          </a:prstGeom>
          <a:noFill/>
        </p:spPr>
        <p:txBody>
          <a:bodyPr wrap="square" rtlCol="0">
            <a:spAutoFit/>
          </a:bodyPr>
          <a:lstStyle/>
          <a:p>
            <a:endParaRPr lang="en-US" dirty="0" smtClean="0"/>
          </a:p>
          <a:p>
            <a:r>
              <a:rPr lang="en-US" dirty="0" smtClean="0"/>
              <a:t>Click the telephone icon at the bottom of the screen. </a:t>
            </a:r>
          </a:p>
          <a:p>
            <a:endParaRPr lang="en-US" dirty="0" smtClean="0"/>
          </a:p>
          <a:p>
            <a:endParaRPr lang="en-US" dirty="0"/>
          </a:p>
          <a:p>
            <a:r>
              <a:rPr lang="en-US" dirty="0" smtClean="0"/>
              <a:t>Select Call In and information will appear to join the webinar via telephone. </a:t>
            </a:r>
          </a:p>
          <a:p>
            <a:endParaRPr lang="en-US" dirty="0"/>
          </a:p>
          <a:p>
            <a:endParaRPr lang="en-US" dirty="0" smtClean="0"/>
          </a:p>
          <a:p>
            <a:endParaRPr lang="en-US" dirty="0"/>
          </a:p>
        </p:txBody>
      </p:sp>
      <p:pic>
        <p:nvPicPr>
          <p:cNvPr id="7" name="Picture 6"/>
          <p:cNvPicPr>
            <a:picLocks noChangeAspect="1"/>
          </p:cNvPicPr>
          <p:nvPr/>
        </p:nvPicPr>
        <p:blipFill>
          <a:blip r:embed="rId2"/>
          <a:stretch>
            <a:fillRect/>
          </a:stretch>
        </p:blipFill>
        <p:spPr>
          <a:xfrm>
            <a:off x="5160172" y="3810000"/>
            <a:ext cx="2307520" cy="1851032"/>
          </a:xfrm>
          <a:prstGeom prst="rect">
            <a:avLst/>
          </a:prstGeom>
        </p:spPr>
      </p:pic>
      <p:pic>
        <p:nvPicPr>
          <p:cNvPr id="8" name="Picture 7"/>
          <p:cNvPicPr>
            <a:picLocks noChangeAspect="1"/>
          </p:cNvPicPr>
          <p:nvPr/>
        </p:nvPicPr>
        <p:blipFill>
          <a:blip r:embed="rId3"/>
          <a:stretch>
            <a:fillRect/>
          </a:stretch>
        </p:blipFill>
        <p:spPr>
          <a:xfrm>
            <a:off x="5160172" y="2234844"/>
            <a:ext cx="2514600" cy="1178225"/>
          </a:xfrm>
          <a:prstGeom prst="rect">
            <a:avLst/>
          </a:prstGeom>
        </p:spPr>
      </p:pic>
    </p:spTree>
    <p:extLst>
      <p:ext uri="{BB962C8B-B14F-4D97-AF65-F5344CB8AC3E}">
        <p14:creationId xmlns:p14="http://schemas.microsoft.com/office/powerpoint/2010/main" val="40303375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09410-4A50-4E29-82D7-4EA10AFEC55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F350084-2BD7-4137-830C-DC25F2B7A91B}"/>
              </a:ext>
            </a:extLst>
          </p:cNvPr>
          <p:cNvSpPr>
            <a:spLocks noGrp="1"/>
          </p:cNvSpPr>
          <p:nvPr>
            <p:ph idx="1"/>
          </p:nvPr>
        </p:nvSpPr>
        <p:spPr/>
        <p:txBody>
          <a:bodyPr/>
          <a:lstStyle/>
          <a:p>
            <a:r>
              <a:rPr lang="en-US" sz="2400" dirty="0"/>
              <a:t>Requires new policies to accommodate those with lactation needs including provisions that include:</a:t>
            </a:r>
          </a:p>
          <a:p>
            <a:pPr lvl="1"/>
            <a:r>
              <a:rPr lang="en-US" sz="2000" dirty="0">
                <a:sym typeface="Wingdings"/>
              </a:rPr>
              <a:t>An Employee’s right to request lactation accommodation</a:t>
            </a:r>
          </a:p>
          <a:p>
            <a:pPr lvl="1"/>
            <a:r>
              <a:rPr lang="en-US" sz="2000" dirty="0">
                <a:sym typeface="Wingdings"/>
              </a:rPr>
              <a:t>The process for requesting the accommodation</a:t>
            </a:r>
          </a:p>
          <a:p>
            <a:pPr lvl="1"/>
            <a:r>
              <a:rPr lang="en-US" sz="2000" dirty="0">
                <a:sym typeface="Wingdings"/>
              </a:rPr>
              <a:t>Obligation to respond in writing if it cannot accommodate</a:t>
            </a:r>
          </a:p>
          <a:p>
            <a:pPr lvl="1"/>
            <a:r>
              <a:rPr lang="en-US" sz="2000" dirty="0">
                <a:sym typeface="Wingdings"/>
              </a:rPr>
              <a:t>The Employee’s right to file a complaint with the Labor Commissioner for any violation</a:t>
            </a:r>
          </a:p>
          <a:p>
            <a:pPr marL="0" indent="0" algn="just">
              <a:buNone/>
            </a:pPr>
            <a:r>
              <a:rPr lang="en-US" sz="2400" dirty="0">
                <a:sym typeface="Wingdings"/>
              </a:rPr>
              <a:t>	</a:t>
            </a:r>
          </a:p>
          <a:p>
            <a:pPr algn="just"/>
            <a:r>
              <a:rPr lang="en-US" sz="2400" dirty="0">
                <a:sym typeface="Wingdings"/>
              </a:rPr>
              <a:t>All managers and supervisors must be trained on the need to accommodate and what that means.</a:t>
            </a:r>
          </a:p>
          <a:p>
            <a:endParaRPr lang="en-US" sz="2400" dirty="0"/>
          </a:p>
        </p:txBody>
      </p:sp>
    </p:spTree>
    <p:extLst>
      <p:ext uri="{BB962C8B-B14F-4D97-AF65-F5344CB8AC3E}">
        <p14:creationId xmlns:p14="http://schemas.microsoft.com/office/powerpoint/2010/main" val="28230517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F99B2-B559-4617-BB3C-F11B3411F4CD}"/>
              </a:ext>
            </a:extLst>
          </p:cNvPr>
          <p:cNvSpPr>
            <a:spLocks noGrp="1"/>
          </p:cNvSpPr>
          <p:nvPr>
            <p:ph type="title"/>
          </p:nvPr>
        </p:nvSpPr>
        <p:spPr/>
        <p:txBody>
          <a:bodyPr/>
          <a:lstStyle/>
          <a:p>
            <a:r>
              <a:rPr lang="en-US" sz="2800" dirty="0"/>
              <a:t/>
            </a:r>
            <a:br>
              <a:rPr lang="en-US" sz="2800" dirty="0"/>
            </a:br>
            <a:r>
              <a:rPr lang="en-US" sz="2800" dirty="0"/>
              <a:t>SB 188 – CROWN Act</a:t>
            </a:r>
          </a:p>
        </p:txBody>
      </p:sp>
      <p:sp>
        <p:nvSpPr>
          <p:cNvPr id="3" name="Content Placeholder 2">
            <a:extLst>
              <a:ext uri="{FF2B5EF4-FFF2-40B4-BE49-F238E27FC236}">
                <a16:creationId xmlns:a16="http://schemas.microsoft.com/office/drawing/2014/main" id="{1D363E76-EF04-474D-A868-B550A4D118D5}"/>
              </a:ext>
            </a:extLst>
          </p:cNvPr>
          <p:cNvSpPr>
            <a:spLocks noGrp="1"/>
          </p:cNvSpPr>
          <p:nvPr>
            <p:ph idx="1"/>
          </p:nvPr>
        </p:nvSpPr>
        <p:spPr/>
        <p:txBody>
          <a:bodyPr/>
          <a:lstStyle/>
          <a:p>
            <a:endParaRPr lang="en-US" sz="2400" dirty="0"/>
          </a:p>
          <a:p>
            <a:endParaRPr lang="en-US" sz="2400" dirty="0"/>
          </a:p>
          <a:p>
            <a:r>
              <a:rPr lang="en-US" sz="2400" dirty="0"/>
              <a:t>Create a Respectful and Open Workplace for Natural Hair – CROWN.</a:t>
            </a:r>
          </a:p>
          <a:p>
            <a:r>
              <a:rPr lang="en-US" sz="2400" dirty="0"/>
              <a:t>Expands the definition of “Race or Ethnicity” under FEHA to include traits historically associated with race including protective hairstyles.</a:t>
            </a:r>
          </a:p>
          <a:p>
            <a:endParaRPr lang="en-US" sz="2400" dirty="0"/>
          </a:p>
        </p:txBody>
      </p:sp>
    </p:spTree>
    <p:extLst>
      <p:ext uri="{BB962C8B-B14F-4D97-AF65-F5344CB8AC3E}">
        <p14:creationId xmlns:p14="http://schemas.microsoft.com/office/powerpoint/2010/main" val="20980817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FACEB-62D8-4C30-A20C-1F5C9EFB54F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76C5CE3-6487-48CA-97F1-89796036880C}"/>
              </a:ext>
            </a:extLst>
          </p:cNvPr>
          <p:cNvSpPr>
            <a:spLocks noGrp="1"/>
          </p:cNvSpPr>
          <p:nvPr>
            <p:ph idx="1"/>
          </p:nvPr>
        </p:nvSpPr>
        <p:spPr/>
        <p:txBody>
          <a:bodyPr/>
          <a:lstStyle/>
          <a:p>
            <a:pPr marL="0" indent="0">
              <a:buNone/>
            </a:pPr>
            <a:endParaRPr lang="en-US" dirty="0"/>
          </a:p>
          <a:p>
            <a:pPr marL="0" indent="0">
              <a:buNone/>
            </a:pPr>
            <a:endParaRPr lang="en-US" dirty="0"/>
          </a:p>
          <a:p>
            <a:pPr marL="0" indent="0" algn="ctr">
              <a:buNone/>
            </a:pPr>
            <a:r>
              <a:rPr lang="en-US" b="1" dirty="0"/>
              <a:t>UPDATES</a:t>
            </a:r>
          </a:p>
        </p:txBody>
      </p:sp>
    </p:spTree>
    <p:extLst>
      <p:ext uri="{BB962C8B-B14F-4D97-AF65-F5344CB8AC3E}">
        <p14:creationId xmlns:p14="http://schemas.microsoft.com/office/powerpoint/2010/main" val="42203218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DB06A-258B-4D09-856E-3AF15F09128E}"/>
              </a:ext>
            </a:extLst>
          </p:cNvPr>
          <p:cNvSpPr>
            <a:spLocks noGrp="1"/>
          </p:cNvSpPr>
          <p:nvPr>
            <p:ph type="title"/>
          </p:nvPr>
        </p:nvSpPr>
        <p:spPr/>
        <p:txBody>
          <a:bodyPr/>
          <a:lstStyle/>
          <a:p>
            <a:r>
              <a:rPr lang="en-US" sz="3200" dirty="0"/>
              <a:t/>
            </a:r>
            <a:br>
              <a:rPr lang="en-US" sz="3200" dirty="0"/>
            </a:br>
            <a:r>
              <a:rPr lang="en-US" sz="3200" dirty="0"/>
              <a:t>Paid Family Leave</a:t>
            </a:r>
            <a:r>
              <a:rPr lang="en-US" dirty="0"/>
              <a:t> </a:t>
            </a:r>
          </a:p>
        </p:txBody>
      </p:sp>
      <p:sp>
        <p:nvSpPr>
          <p:cNvPr id="3" name="Content Placeholder 2">
            <a:extLst>
              <a:ext uri="{FF2B5EF4-FFF2-40B4-BE49-F238E27FC236}">
                <a16:creationId xmlns:a16="http://schemas.microsoft.com/office/drawing/2014/main" id="{FE1EB21D-4E5D-488B-B62D-7D2CEFD5B666}"/>
              </a:ext>
            </a:extLst>
          </p:cNvPr>
          <p:cNvSpPr>
            <a:spLocks noGrp="1"/>
          </p:cNvSpPr>
          <p:nvPr>
            <p:ph idx="1"/>
          </p:nvPr>
        </p:nvSpPr>
        <p:spPr/>
        <p:txBody>
          <a:bodyPr/>
          <a:lstStyle/>
          <a:p>
            <a:endParaRPr lang="en-US" sz="2400" dirty="0"/>
          </a:p>
          <a:p>
            <a:endParaRPr lang="en-US" sz="2400" dirty="0"/>
          </a:p>
          <a:p>
            <a:r>
              <a:rPr lang="en-US" sz="2400" dirty="0"/>
              <a:t>Effective 7/01/2020 paid family leave is increased from 6 to </a:t>
            </a:r>
            <a:r>
              <a:rPr lang="en-US" sz="2400" b="1" dirty="0"/>
              <a:t>8 weeks</a:t>
            </a:r>
            <a:r>
              <a:rPr lang="en-US" sz="2400" dirty="0"/>
              <a:t>.</a:t>
            </a:r>
          </a:p>
          <a:p>
            <a:pPr algn="just">
              <a:spcBef>
                <a:spcPts val="0"/>
              </a:spcBef>
            </a:pPr>
            <a:r>
              <a:rPr lang="en-US" sz="2400" dirty="0">
                <a:sym typeface="Wingdings"/>
              </a:rPr>
              <a:t>A person may receive SDI to care for a seriously ill family member or to bond with a minor child </a:t>
            </a:r>
            <a:r>
              <a:rPr lang="en-US" sz="2400" u="sng" dirty="0">
                <a:sym typeface="Wingdings"/>
              </a:rPr>
              <a:t>within one year</a:t>
            </a:r>
            <a:r>
              <a:rPr lang="en-US" sz="2400" dirty="0">
                <a:sym typeface="Wingdings"/>
              </a:rPr>
              <a:t> of birth or placement.</a:t>
            </a:r>
          </a:p>
          <a:p>
            <a:pPr marL="0" indent="0" algn="just">
              <a:spcBef>
                <a:spcPts val="0"/>
              </a:spcBef>
              <a:buNone/>
            </a:pPr>
            <a:r>
              <a:rPr lang="en-US" sz="2400" dirty="0">
                <a:sym typeface="Wingdings"/>
              </a:rPr>
              <a:t>	</a:t>
            </a:r>
          </a:p>
          <a:p>
            <a:endParaRPr lang="en-US" sz="2400" dirty="0"/>
          </a:p>
        </p:txBody>
      </p:sp>
    </p:spTree>
    <p:extLst>
      <p:ext uri="{BB962C8B-B14F-4D97-AF65-F5344CB8AC3E}">
        <p14:creationId xmlns:p14="http://schemas.microsoft.com/office/powerpoint/2010/main" val="2465133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BD7F7-7C8E-4771-8464-B52BF51900BE}"/>
              </a:ext>
            </a:extLst>
          </p:cNvPr>
          <p:cNvSpPr>
            <a:spLocks noGrp="1"/>
          </p:cNvSpPr>
          <p:nvPr>
            <p:ph type="title"/>
          </p:nvPr>
        </p:nvSpPr>
        <p:spPr/>
        <p:txBody>
          <a:bodyPr/>
          <a:lstStyle/>
          <a:p>
            <a:r>
              <a:rPr lang="en-US" sz="3200" dirty="0"/>
              <a:t/>
            </a:r>
            <a:br>
              <a:rPr lang="en-US" sz="3200" dirty="0"/>
            </a:br>
            <a:r>
              <a:rPr lang="en-US" sz="3200" dirty="0"/>
              <a:t>Minimum Wage</a:t>
            </a:r>
            <a:r>
              <a:rPr lang="en-US" dirty="0"/>
              <a:t> </a:t>
            </a:r>
          </a:p>
        </p:txBody>
      </p:sp>
      <p:sp>
        <p:nvSpPr>
          <p:cNvPr id="3" name="Content Placeholder 2">
            <a:extLst>
              <a:ext uri="{FF2B5EF4-FFF2-40B4-BE49-F238E27FC236}">
                <a16:creationId xmlns:a16="http://schemas.microsoft.com/office/drawing/2014/main" id="{2E69502D-41E5-4B29-BF66-E880F6EED269}"/>
              </a:ext>
            </a:extLst>
          </p:cNvPr>
          <p:cNvSpPr>
            <a:spLocks noGrp="1"/>
          </p:cNvSpPr>
          <p:nvPr>
            <p:ph idx="1"/>
          </p:nvPr>
        </p:nvSpPr>
        <p:spPr/>
        <p:txBody>
          <a:bodyPr/>
          <a:lstStyle/>
          <a:p>
            <a:endParaRPr lang="en-US" dirty="0"/>
          </a:p>
          <a:p>
            <a:endParaRPr lang="en-US" sz="2400" dirty="0"/>
          </a:p>
          <a:p>
            <a:endParaRPr lang="en-US" sz="2400" dirty="0"/>
          </a:p>
          <a:p>
            <a:r>
              <a:rPr lang="en-US" sz="2400" dirty="0"/>
              <a:t>Effective 1/1/2020 – minimum wage is </a:t>
            </a:r>
            <a:r>
              <a:rPr lang="en-US" sz="2400" b="1" dirty="0"/>
              <a:t>$12 per hour</a:t>
            </a:r>
            <a:r>
              <a:rPr lang="en-US" sz="2400" dirty="0"/>
              <a:t> for employers with 25 employees or less and </a:t>
            </a:r>
            <a:r>
              <a:rPr lang="en-US" sz="2400" b="1" dirty="0"/>
              <a:t>$13 per hour</a:t>
            </a:r>
            <a:r>
              <a:rPr lang="en-US" sz="2400" dirty="0"/>
              <a:t> for employers with 26 or more employees.  </a:t>
            </a:r>
          </a:p>
        </p:txBody>
      </p:sp>
    </p:spTree>
    <p:extLst>
      <p:ext uri="{BB962C8B-B14F-4D97-AF65-F5344CB8AC3E}">
        <p14:creationId xmlns:p14="http://schemas.microsoft.com/office/powerpoint/2010/main" val="20447579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B7FA8-4B3D-4853-812A-11399013C8B2}"/>
              </a:ext>
            </a:extLst>
          </p:cNvPr>
          <p:cNvSpPr>
            <a:spLocks noGrp="1"/>
          </p:cNvSpPr>
          <p:nvPr>
            <p:ph type="title"/>
          </p:nvPr>
        </p:nvSpPr>
        <p:spPr/>
        <p:txBody>
          <a:bodyPr/>
          <a:lstStyle/>
          <a:p>
            <a:r>
              <a:rPr lang="en-US" sz="2800" dirty="0"/>
              <a:t/>
            </a:r>
            <a:br>
              <a:rPr lang="en-US" sz="2800" dirty="0"/>
            </a:br>
            <a:r>
              <a:rPr lang="en-US" sz="2800" dirty="0"/>
              <a:t/>
            </a:r>
            <a:br>
              <a:rPr lang="en-US" sz="2800" dirty="0"/>
            </a:br>
            <a:r>
              <a:rPr lang="en-US" sz="2800" dirty="0"/>
              <a:t>SB </a:t>
            </a:r>
            <a:r>
              <a:rPr lang="en-US" sz="2800" dirty="0" smtClean="0"/>
              <a:t>778 </a:t>
            </a:r>
            <a:r>
              <a:rPr lang="en-US" sz="2800" dirty="0"/>
              <a:t>– Sexual Harassment Training clean up</a:t>
            </a:r>
          </a:p>
        </p:txBody>
      </p:sp>
      <p:sp>
        <p:nvSpPr>
          <p:cNvPr id="3" name="Content Placeholder 2">
            <a:extLst>
              <a:ext uri="{FF2B5EF4-FFF2-40B4-BE49-F238E27FC236}">
                <a16:creationId xmlns:a16="http://schemas.microsoft.com/office/drawing/2014/main" id="{F59E2C94-8E5F-4C53-9796-BD1DB3196B4C}"/>
              </a:ext>
            </a:extLst>
          </p:cNvPr>
          <p:cNvSpPr>
            <a:spLocks noGrp="1"/>
          </p:cNvSpPr>
          <p:nvPr>
            <p:ph idx="1"/>
          </p:nvPr>
        </p:nvSpPr>
        <p:spPr/>
        <p:txBody>
          <a:bodyPr/>
          <a:lstStyle/>
          <a:p>
            <a:pPr marL="0" indent="0" algn="just">
              <a:buNone/>
            </a:pPr>
            <a:endParaRPr lang="en-US" dirty="0">
              <a:sym typeface="Wingdings"/>
            </a:endParaRPr>
          </a:p>
          <a:p>
            <a:pPr algn="just"/>
            <a:r>
              <a:rPr lang="en-US" sz="2400" dirty="0">
                <a:sym typeface="Wingdings"/>
              </a:rPr>
              <a:t>Extends the deadline for most employers to comply with the new harassment training requirements to 1/01/2021</a:t>
            </a:r>
          </a:p>
          <a:p>
            <a:pPr algn="just"/>
            <a:r>
              <a:rPr lang="en-US" sz="2400" dirty="0">
                <a:sym typeface="Wingdings"/>
              </a:rPr>
              <a:t>Provides additional time after the DFEH training materials are published to determine if employers will use them or create their own</a:t>
            </a:r>
          </a:p>
          <a:p>
            <a:pPr algn="just"/>
            <a:r>
              <a:rPr lang="en-US" sz="2400" dirty="0">
                <a:sym typeface="Wingdings"/>
              </a:rPr>
              <a:t>Confirms that employers who conduct appropriate harassment training in 2019 will not be required to do it again for two years</a:t>
            </a:r>
          </a:p>
          <a:p>
            <a:pPr algn="just"/>
            <a:endParaRPr lang="en-US" sz="2800" dirty="0">
              <a:sym typeface="Wingdings"/>
            </a:endParaRPr>
          </a:p>
          <a:p>
            <a:pPr marL="0" indent="0" algn="just">
              <a:buNone/>
            </a:pPr>
            <a:endParaRPr lang="en-US" sz="2800" dirty="0"/>
          </a:p>
          <a:p>
            <a:endParaRPr lang="en-US" dirty="0"/>
          </a:p>
        </p:txBody>
      </p:sp>
    </p:spTree>
    <p:extLst>
      <p:ext uri="{BB962C8B-B14F-4D97-AF65-F5344CB8AC3E}">
        <p14:creationId xmlns:p14="http://schemas.microsoft.com/office/powerpoint/2010/main" val="40976912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a:p>
            <a:endParaRPr lang="en-US" dirty="0"/>
          </a:p>
        </p:txBody>
      </p:sp>
      <p:pic>
        <p:nvPicPr>
          <p:cNvPr id="4" name="Picture 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62200" y="4797277"/>
            <a:ext cx="3733800" cy="13105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752901" y="1219200"/>
            <a:ext cx="7924800" cy="569387"/>
          </a:xfrm>
          <a:prstGeom prst="rect">
            <a:avLst/>
          </a:prstGeom>
          <a:noFill/>
        </p:spPr>
        <p:txBody>
          <a:bodyPr wrap="square" rtlCol="0">
            <a:spAutoFit/>
          </a:bodyPr>
          <a:lstStyle/>
          <a:p>
            <a:r>
              <a:rPr lang="en-US" sz="3100" dirty="0" smtClean="0"/>
              <a:t>Workplace Harassment Prevention Training</a:t>
            </a:r>
            <a:endParaRPr lang="en-US" sz="3100" dirty="0"/>
          </a:p>
        </p:txBody>
      </p:sp>
      <p:sp>
        <p:nvSpPr>
          <p:cNvPr id="5" name="TextBox 4"/>
          <p:cNvSpPr txBox="1"/>
          <p:nvPr/>
        </p:nvSpPr>
        <p:spPr>
          <a:xfrm>
            <a:off x="1219200" y="2133600"/>
            <a:ext cx="7239000" cy="2831544"/>
          </a:xfrm>
          <a:prstGeom prst="rect">
            <a:avLst/>
          </a:prstGeom>
          <a:noFill/>
        </p:spPr>
        <p:txBody>
          <a:bodyPr wrap="square" rtlCol="0">
            <a:spAutoFit/>
          </a:bodyPr>
          <a:lstStyle/>
          <a:p>
            <a:pPr eaLnBrk="1" hangingPunct="1">
              <a:buFont typeface="Arial" panose="020B0604020202020204" pitchFamily="34" charset="0"/>
              <a:buChar char="•"/>
            </a:pPr>
            <a:r>
              <a:rPr lang="en-US" altLang="en-US" sz="2000" dirty="0" smtClean="0">
                <a:latin typeface="+mj-lt"/>
                <a:cs typeface="Calibri" panose="020F0502020204030204" pitchFamily="34" charset="0"/>
              </a:rPr>
              <a:t>Trainings for Supervisors and Non-Supervisory Employees</a:t>
            </a:r>
          </a:p>
          <a:p>
            <a:pPr eaLnBrk="1" hangingPunct="1">
              <a:buFont typeface="Arial" panose="020B0604020202020204" pitchFamily="34" charset="0"/>
              <a:buChar char="•"/>
            </a:pPr>
            <a:r>
              <a:rPr lang="en-US" altLang="en-US" sz="2000" dirty="0" smtClean="0">
                <a:latin typeface="+mj-lt"/>
                <a:cs typeface="Calibri" panose="020F0502020204030204" pitchFamily="34" charset="0"/>
              </a:rPr>
              <a:t>Meets requirements of CA law</a:t>
            </a:r>
          </a:p>
          <a:p>
            <a:pPr eaLnBrk="1" hangingPunct="1">
              <a:buFont typeface="Arial" panose="020B0604020202020204" pitchFamily="34" charset="0"/>
              <a:buChar char="•"/>
            </a:pPr>
            <a:r>
              <a:rPr lang="en-US" altLang="en-US" sz="2000" dirty="0" smtClean="0">
                <a:latin typeface="+mj-lt"/>
                <a:cs typeface="Calibri" panose="020F0502020204030204" pitchFamily="34" charset="0"/>
              </a:rPr>
              <a:t>100</a:t>
            </a:r>
            <a:r>
              <a:rPr lang="en-US" altLang="en-US" sz="2000" dirty="0">
                <a:latin typeface="+mj-lt"/>
                <a:cs typeface="Calibri" panose="020F0502020204030204" pitchFamily="34" charset="0"/>
              </a:rPr>
              <a:t>% online </a:t>
            </a:r>
            <a:r>
              <a:rPr lang="en-US" altLang="en-US" sz="2000" dirty="0" smtClean="0">
                <a:latin typeface="+mj-lt"/>
                <a:cs typeface="Calibri" panose="020F0502020204030204" pitchFamily="34" charset="0"/>
              </a:rPr>
              <a:t>with immediate reporting </a:t>
            </a:r>
            <a:endParaRPr lang="en-US" altLang="en-US" sz="2000" dirty="0">
              <a:latin typeface="+mj-lt"/>
              <a:cs typeface="Calibri" panose="020F0502020204030204" pitchFamily="34" charset="0"/>
            </a:endParaRPr>
          </a:p>
          <a:p>
            <a:pPr eaLnBrk="1" hangingPunct="1">
              <a:buFont typeface="Arial" panose="020B0604020202020204" pitchFamily="34" charset="0"/>
              <a:buChar char="•"/>
            </a:pPr>
            <a:r>
              <a:rPr lang="en-US" altLang="en-US" sz="2000" dirty="0">
                <a:latin typeface="+mj-lt"/>
                <a:cs typeface="Calibri" panose="020F0502020204030204" pitchFamily="34" charset="0"/>
              </a:rPr>
              <a:t>Customized to the Grocery Industry</a:t>
            </a:r>
          </a:p>
          <a:p>
            <a:pPr eaLnBrk="1" hangingPunct="1">
              <a:buFont typeface="Arial" panose="020B0604020202020204" pitchFamily="34" charset="0"/>
              <a:buChar char="•"/>
            </a:pPr>
            <a:r>
              <a:rPr lang="en-US" altLang="en-US" sz="2000" dirty="0" smtClean="0">
                <a:latin typeface="+mj-lt"/>
                <a:cs typeface="Calibri" panose="020F0502020204030204" pitchFamily="34" charset="0"/>
              </a:rPr>
              <a:t>Rates as low as $8 and $3 per employee</a:t>
            </a:r>
          </a:p>
          <a:p>
            <a:pPr eaLnBrk="1" hangingPunct="1">
              <a:buFont typeface="Arial" panose="020B0604020202020204" pitchFamily="34" charset="0"/>
              <a:buChar char="•"/>
            </a:pPr>
            <a:r>
              <a:rPr lang="en-US" altLang="en-US" sz="2000" dirty="0" smtClean="0">
                <a:latin typeface="+mj-lt"/>
                <a:cs typeface="Calibri" panose="020F0502020204030204" pitchFamily="34" charset="0"/>
              </a:rPr>
              <a:t>Spanish versions coming in 2020</a:t>
            </a:r>
          </a:p>
          <a:p>
            <a:pPr eaLnBrk="1" hangingPunct="1">
              <a:buFont typeface="Arial" panose="020B0604020202020204" pitchFamily="34" charset="0"/>
              <a:buChar char="•"/>
            </a:pPr>
            <a:endParaRPr lang="en-US" altLang="en-US" sz="2000" dirty="0">
              <a:latin typeface="+mj-lt"/>
              <a:cs typeface="Calibri" panose="020F0502020204030204" pitchFamily="34" charset="0"/>
            </a:endParaRPr>
          </a:p>
          <a:p>
            <a:pPr eaLnBrk="1" hangingPunct="1"/>
            <a:r>
              <a:rPr lang="en-US" altLang="en-US" sz="2000" dirty="0" smtClean="0">
                <a:latin typeface="+mj-lt"/>
                <a:cs typeface="Calibri" panose="020F0502020204030204" pitchFamily="34" charset="0"/>
              </a:rPr>
              <a:t>Contact </a:t>
            </a:r>
            <a:r>
              <a:rPr lang="en-US" altLang="en-US" sz="2000" dirty="0" smtClean="0">
                <a:latin typeface="+mj-lt"/>
                <a:cs typeface="Calibri" panose="020F0502020204030204" pitchFamily="34" charset="0"/>
                <a:hlinkClick r:id="rId3"/>
              </a:rPr>
              <a:t>foundation@cagrocers.com</a:t>
            </a:r>
            <a:r>
              <a:rPr lang="en-US" altLang="en-US" sz="2000" dirty="0" smtClean="0">
                <a:latin typeface="+mj-lt"/>
                <a:cs typeface="Calibri" panose="020F0502020204030204" pitchFamily="34" charset="0"/>
              </a:rPr>
              <a:t> for more details. </a:t>
            </a:r>
            <a:endParaRPr lang="en-US" altLang="en-US" sz="2000" dirty="0">
              <a:latin typeface="+mj-lt"/>
              <a:cs typeface="Calibri" panose="020F0502020204030204" pitchFamily="34" charset="0"/>
            </a:endParaRPr>
          </a:p>
          <a:p>
            <a:endParaRPr lang="en-US" dirty="0"/>
          </a:p>
        </p:txBody>
      </p:sp>
    </p:spTree>
    <p:extLst>
      <p:ext uri="{BB962C8B-B14F-4D97-AF65-F5344CB8AC3E}">
        <p14:creationId xmlns:p14="http://schemas.microsoft.com/office/powerpoint/2010/main" val="7806704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676400"/>
            <a:ext cx="8229600" cy="1143000"/>
          </a:xfrm>
        </p:spPr>
        <p:txBody>
          <a:bodyPr/>
          <a:lstStyle/>
          <a:p>
            <a:r>
              <a:rPr lang="en-US" dirty="0" smtClean="0"/>
              <a:t>Questions?</a:t>
            </a:r>
            <a:endParaRPr lang="en-US" dirty="0"/>
          </a:p>
        </p:txBody>
      </p:sp>
      <p:pic>
        <p:nvPicPr>
          <p:cNvPr id="1026" name="Picture 2" descr="Image result for questions imag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17812" y="2667000"/>
            <a:ext cx="3660775" cy="21754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11877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71600"/>
            <a:ext cx="8229600" cy="4144963"/>
          </a:xfrm>
        </p:spPr>
        <p:txBody>
          <a:bodyPr/>
          <a:lstStyle/>
          <a:p>
            <a:pPr marL="0" indent="0" algn="ctr">
              <a:buFontTx/>
              <a:buNone/>
            </a:pPr>
            <a:endParaRPr lang="en-US" altLang="en-US" dirty="0"/>
          </a:p>
          <a:p>
            <a:pPr marL="0" indent="0" algn="ctr">
              <a:buFontTx/>
              <a:buNone/>
            </a:pPr>
            <a:endParaRPr lang="en-US" altLang="en-US" dirty="0"/>
          </a:p>
          <a:p>
            <a:pPr marL="0" indent="0" algn="ctr">
              <a:buFontTx/>
              <a:buNone/>
            </a:pPr>
            <a:endParaRPr lang="en-US" altLang="en-US" sz="1500" dirty="0"/>
          </a:p>
          <a:p>
            <a:pPr marL="0" indent="0" algn="ctr">
              <a:buFontTx/>
              <a:buNone/>
            </a:pPr>
            <a:r>
              <a:rPr lang="en-US" altLang="en-US" dirty="0"/>
              <a:t>Louie </a:t>
            </a:r>
            <a:r>
              <a:rPr lang="en-US" altLang="en-US" dirty="0" smtClean="0"/>
              <a:t>A. Brown Jr. </a:t>
            </a:r>
            <a:endParaRPr lang="en-US" altLang="en-US" dirty="0"/>
          </a:p>
          <a:p>
            <a:pPr marL="0" indent="0" algn="ctr">
              <a:buFontTx/>
              <a:buNone/>
            </a:pPr>
            <a:r>
              <a:rPr lang="en-US" altLang="en-US" dirty="0"/>
              <a:t>Kahn, </a:t>
            </a:r>
            <a:r>
              <a:rPr lang="en-US" altLang="en-US" dirty="0" err="1"/>
              <a:t>Soares</a:t>
            </a:r>
            <a:r>
              <a:rPr lang="en-US" altLang="en-US" dirty="0"/>
              <a:t> &amp; Conway, LLP</a:t>
            </a:r>
          </a:p>
          <a:p>
            <a:pPr marL="0" indent="0" algn="ctr">
              <a:buFontTx/>
              <a:buNone/>
            </a:pPr>
            <a:r>
              <a:rPr lang="en-US" altLang="en-US" dirty="0" smtClean="0"/>
              <a:t>916-448-3826</a:t>
            </a:r>
          </a:p>
          <a:p>
            <a:pPr marL="0" indent="0" algn="ctr">
              <a:buFontTx/>
              <a:buNone/>
            </a:pPr>
            <a:r>
              <a:rPr lang="en-US" altLang="en-US" dirty="0" smtClean="0">
                <a:hlinkClick r:id="rId2"/>
              </a:rPr>
              <a:t>lbrown@kscsacramento.com</a:t>
            </a:r>
            <a:endParaRPr lang="en-US" altLang="en-US" dirty="0" smtClean="0"/>
          </a:p>
        </p:txBody>
      </p:sp>
      <p:pic>
        <p:nvPicPr>
          <p:cNvPr id="5" name="Picture 4" descr="A close up of a logo&#10;&#10;Description automatically generated">
            <a:extLst>
              <a:ext uri="{FF2B5EF4-FFF2-40B4-BE49-F238E27FC236}">
                <a16:creationId xmlns:a16="http://schemas.microsoft.com/office/drawing/2014/main" id="{F44746DF-D919-42DD-B5BA-2F0578D37F1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57691" y="990600"/>
            <a:ext cx="2476218" cy="1603351"/>
          </a:xfrm>
          <a:prstGeom prst="rect">
            <a:avLst/>
          </a:prstGeom>
        </p:spPr>
      </p:pic>
    </p:spTree>
    <p:extLst>
      <p:ext uri="{BB962C8B-B14F-4D97-AF65-F5344CB8AC3E}">
        <p14:creationId xmlns:p14="http://schemas.microsoft.com/office/powerpoint/2010/main" val="30817963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92" y="1154116"/>
            <a:ext cx="5410200" cy="838199"/>
          </a:xfrm>
        </p:spPr>
        <p:txBody>
          <a:bodyPr/>
          <a:lstStyle/>
          <a:p>
            <a:pPr marL="0" indent="0">
              <a:buNone/>
            </a:pPr>
            <a:r>
              <a:rPr lang="en-US" dirty="0" smtClean="0"/>
              <a:t>Questions During Program</a:t>
            </a:r>
            <a:endParaRPr lang="en-US" dirty="0"/>
          </a:p>
        </p:txBody>
      </p:sp>
      <p:sp>
        <p:nvSpPr>
          <p:cNvPr id="5" name="TextBox 4"/>
          <p:cNvSpPr txBox="1"/>
          <p:nvPr/>
        </p:nvSpPr>
        <p:spPr>
          <a:xfrm>
            <a:off x="1143000" y="2234844"/>
            <a:ext cx="2667000" cy="2585323"/>
          </a:xfrm>
          <a:prstGeom prst="rect">
            <a:avLst/>
          </a:prstGeom>
          <a:noFill/>
        </p:spPr>
        <p:txBody>
          <a:bodyPr wrap="square" rtlCol="0">
            <a:spAutoFit/>
          </a:bodyPr>
          <a:lstStyle/>
          <a:p>
            <a:endParaRPr lang="en-US" dirty="0" smtClean="0"/>
          </a:p>
          <a:p>
            <a:r>
              <a:rPr lang="en-US" dirty="0" smtClean="0"/>
              <a:t>Please use the Q&amp;A Box on the right side of your screen to send questions during the presentation.  </a:t>
            </a:r>
          </a:p>
          <a:p>
            <a:endParaRPr lang="en-US" dirty="0"/>
          </a:p>
          <a:p>
            <a:endParaRPr lang="en-US" dirty="0" smtClean="0"/>
          </a:p>
          <a:p>
            <a:endParaRPr lang="en-US" dirty="0"/>
          </a:p>
        </p:txBody>
      </p:sp>
      <p:pic>
        <p:nvPicPr>
          <p:cNvPr id="9" name="Picture 8"/>
          <p:cNvPicPr>
            <a:picLocks noChangeAspect="1"/>
          </p:cNvPicPr>
          <p:nvPr/>
        </p:nvPicPr>
        <p:blipFill>
          <a:blip r:embed="rId2"/>
          <a:stretch>
            <a:fillRect/>
          </a:stretch>
        </p:blipFill>
        <p:spPr>
          <a:xfrm>
            <a:off x="4495800" y="2400817"/>
            <a:ext cx="3657600" cy="2191109"/>
          </a:xfrm>
          <a:prstGeom prst="rect">
            <a:avLst/>
          </a:prstGeom>
        </p:spPr>
      </p:pic>
    </p:spTree>
    <p:extLst>
      <p:ext uri="{BB962C8B-B14F-4D97-AF65-F5344CB8AC3E}">
        <p14:creationId xmlns:p14="http://schemas.microsoft.com/office/powerpoint/2010/main" val="12090481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71600"/>
            <a:ext cx="8229600" cy="4144963"/>
          </a:xfrm>
        </p:spPr>
        <p:txBody>
          <a:bodyPr/>
          <a:lstStyle/>
          <a:p>
            <a:pPr marL="0" indent="0" algn="ctr">
              <a:buFontTx/>
              <a:buNone/>
            </a:pPr>
            <a:endParaRPr lang="en-US" altLang="en-US" dirty="0"/>
          </a:p>
          <a:p>
            <a:pPr marL="0" indent="0" algn="ctr">
              <a:buFontTx/>
              <a:buNone/>
            </a:pPr>
            <a:endParaRPr lang="en-US" altLang="en-US" dirty="0"/>
          </a:p>
          <a:p>
            <a:pPr marL="0" indent="0" algn="ctr">
              <a:buFontTx/>
              <a:buNone/>
            </a:pPr>
            <a:endParaRPr lang="en-US" altLang="en-US" sz="1500" dirty="0"/>
          </a:p>
          <a:p>
            <a:pPr marL="0" indent="0" algn="ctr">
              <a:buFontTx/>
              <a:buNone/>
            </a:pPr>
            <a:r>
              <a:rPr lang="en-US" altLang="en-US" dirty="0"/>
              <a:t>Louie </a:t>
            </a:r>
            <a:r>
              <a:rPr lang="en-US" altLang="en-US" dirty="0" smtClean="0"/>
              <a:t>A. Brown Jr. </a:t>
            </a:r>
            <a:endParaRPr lang="en-US" altLang="en-US" dirty="0"/>
          </a:p>
          <a:p>
            <a:pPr marL="0" indent="0" algn="ctr">
              <a:buFontTx/>
              <a:buNone/>
            </a:pPr>
            <a:r>
              <a:rPr lang="en-US" altLang="en-US" dirty="0"/>
              <a:t>Kahn, </a:t>
            </a:r>
            <a:r>
              <a:rPr lang="en-US" altLang="en-US" dirty="0" err="1"/>
              <a:t>Soares</a:t>
            </a:r>
            <a:r>
              <a:rPr lang="en-US" altLang="en-US" dirty="0"/>
              <a:t> &amp; Conway, LLP</a:t>
            </a:r>
          </a:p>
          <a:p>
            <a:pPr marL="0" indent="0" algn="ctr">
              <a:buFontTx/>
              <a:buNone/>
            </a:pPr>
            <a:r>
              <a:rPr lang="en-US" altLang="en-US" dirty="0" smtClean="0"/>
              <a:t>916-448-3826</a:t>
            </a:r>
          </a:p>
          <a:p>
            <a:pPr marL="0" indent="0" algn="ctr">
              <a:buFontTx/>
              <a:buNone/>
            </a:pPr>
            <a:r>
              <a:rPr lang="en-US" altLang="en-US" dirty="0" smtClean="0">
                <a:hlinkClick r:id="rId2"/>
              </a:rPr>
              <a:t>lbrown@kscsacramento.com</a:t>
            </a:r>
            <a:endParaRPr lang="en-US" altLang="en-US" dirty="0" smtClean="0"/>
          </a:p>
        </p:txBody>
      </p:sp>
      <p:pic>
        <p:nvPicPr>
          <p:cNvPr id="5" name="Picture 4" descr="A close up of a logo&#10;&#10;Description automatically generated">
            <a:extLst>
              <a:ext uri="{FF2B5EF4-FFF2-40B4-BE49-F238E27FC236}">
                <a16:creationId xmlns:a16="http://schemas.microsoft.com/office/drawing/2014/main" id="{F44746DF-D919-42DD-B5BA-2F0578D37F1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57691" y="990600"/>
            <a:ext cx="2476218" cy="1603351"/>
          </a:xfrm>
          <a:prstGeom prst="rect">
            <a:avLst/>
          </a:prstGeom>
        </p:spPr>
      </p:pic>
    </p:spTree>
    <p:extLst>
      <p:ext uri="{BB962C8B-B14F-4D97-AF65-F5344CB8AC3E}">
        <p14:creationId xmlns:p14="http://schemas.microsoft.com/office/powerpoint/2010/main" val="21337145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1154116"/>
            <a:ext cx="4953000" cy="838199"/>
          </a:xfrm>
        </p:spPr>
        <p:txBody>
          <a:bodyPr/>
          <a:lstStyle/>
          <a:p>
            <a:pPr marL="0" indent="0">
              <a:buNone/>
            </a:pPr>
            <a:r>
              <a:rPr lang="en-US" dirty="0" smtClean="0"/>
              <a:t>Webinar Disclosure</a:t>
            </a:r>
            <a:endParaRPr lang="en-US" dirty="0"/>
          </a:p>
        </p:txBody>
      </p:sp>
      <p:sp>
        <p:nvSpPr>
          <p:cNvPr id="5" name="TextBox 4"/>
          <p:cNvSpPr txBox="1"/>
          <p:nvPr/>
        </p:nvSpPr>
        <p:spPr>
          <a:xfrm>
            <a:off x="914400" y="2209800"/>
            <a:ext cx="7391400" cy="4124206"/>
          </a:xfrm>
          <a:prstGeom prst="rect">
            <a:avLst/>
          </a:prstGeom>
          <a:noFill/>
        </p:spPr>
        <p:txBody>
          <a:bodyPr wrap="square" rtlCol="0">
            <a:spAutoFit/>
          </a:bodyPr>
          <a:lstStyle/>
          <a:p>
            <a:r>
              <a:rPr lang="en-US" sz="1600" dirty="0" smtClean="0"/>
              <a:t>By </a:t>
            </a:r>
            <a:r>
              <a:rPr lang="en-US" sz="1600" dirty="0"/>
              <a:t>hosting this Webinar, California Grocers Association (CGA) </a:t>
            </a:r>
            <a:r>
              <a:rPr lang="en-US" sz="1600" dirty="0" smtClean="0"/>
              <a:t>and the CGA Educational Foundation (CGAEF) are providing </a:t>
            </a:r>
            <a:r>
              <a:rPr lang="en-US" sz="1600" dirty="0"/>
              <a:t>an opportunity for </a:t>
            </a:r>
            <a:r>
              <a:rPr lang="en-US" sz="1600" dirty="0" smtClean="0"/>
              <a:t>their </a:t>
            </a:r>
            <a:r>
              <a:rPr lang="en-US" sz="1600" dirty="0"/>
              <a:t>members and attendees to obtain general information </a:t>
            </a:r>
            <a:r>
              <a:rPr lang="en-US" sz="1600" dirty="0" smtClean="0"/>
              <a:t>that may be of interest to your company. </a:t>
            </a:r>
            <a:r>
              <a:rPr lang="en-US" sz="1600" dirty="0"/>
              <a:t>  The Webinar is designed to provide practical and useful information on the subject matter covered. However, CGA </a:t>
            </a:r>
            <a:r>
              <a:rPr lang="en-US" sz="1600" dirty="0" smtClean="0"/>
              <a:t>/CGAEF is </a:t>
            </a:r>
            <a:r>
              <a:rPr lang="en-US" sz="1600" dirty="0"/>
              <a:t>not engaged in rendering legal, accounting or other professional advice or services. </a:t>
            </a:r>
            <a:endParaRPr lang="en-US" sz="1600" dirty="0" smtClean="0"/>
          </a:p>
          <a:p>
            <a:r>
              <a:rPr lang="en-US" sz="1600" dirty="0" smtClean="0"/>
              <a:t/>
            </a:r>
            <a:br>
              <a:rPr lang="en-US" sz="1600" dirty="0" smtClean="0"/>
            </a:br>
            <a:endParaRPr lang="en-US" sz="1600" dirty="0"/>
          </a:p>
          <a:p>
            <a:r>
              <a:rPr lang="en-US" sz="1600" dirty="0" smtClean="0"/>
              <a:t>CGA/CGAEF </a:t>
            </a:r>
            <a:r>
              <a:rPr lang="en-US" sz="1600" dirty="0"/>
              <a:t>does not review or approve the content of the webinar presented by guest speakers and others, and makes no representations or warranties about the accuracy or legality of any compliance or other recommendations provided during the webinar. If legal advice or other expert assistance is required, the services of a competent professional should be sought.</a:t>
            </a:r>
          </a:p>
          <a:p>
            <a:endParaRPr lang="en-US" dirty="0"/>
          </a:p>
          <a:p>
            <a:endParaRPr lang="en-US" dirty="0" smtClean="0"/>
          </a:p>
          <a:p>
            <a:endParaRPr lang="en-US" dirty="0"/>
          </a:p>
        </p:txBody>
      </p:sp>
    </p:spTree>
    <p:extLst>
      <p:ext uri="{BB962C8B-B14F-4D97-AF65-F5344CB8AC3E}">
        <p14:creationId xmlns:p14="http://schemas.microsoft.com/office/powerpoint/2010/main" val="4081020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BDCDE23-3E66-4F2A-A745-579B962B74FD}"/>
              </a:ext>
            </a:extLst>
          </p:cNvPr>
          <p:cNvSpPr/>
          <p:nvPr/>
        </p:nvSpPr>
        <p:spPr>
          <a:xfrm>
            <a:off x="838200" y="1295400"/>
            <a:ext cx="7696200" cy="5386090"/>
          </a:xfrm>
          <a:prstGeom prst="rect">
            <a:avLst/>
          </a:prstGeom>
        </p:spPr>
        <p:txBody>
          <a:bodyPr wrap="square">
            <a:spAutoFit/>
          </a:bodyPr>
          <a:lstStyle/>
          <a:p>
            <a:pPr algn="ctr"/>
            <a:r>
              <a:rPr lang="en-US" sz="3200" dirty="0" smtClean="0"/>
              <a:t>New Laws for 2020</a:t>
            </a:r>
          </a:p>
          <a:p>
            <a:r>
              <a:rPr lang="en-US" sz="2400" dirty="0" smtClean="0"/>
              <a:t/>
            </a:r>
            <a:br>
              <a:rPr lang="en-US" sz="2400" dirty="0" smtClean="0"/>
            </a:br>
            <a:r>
              <a:rPr lang="en-US" sz="2400" dirty="0" smtClean="0"/>
              <a:t>AB </a:t>
            </a:r>
            <a:r>
              <a:rPr lang="en-US" sz="2400" dirty="0"/>
              <a:t>5: Worker status: employees and independent </a:t>
            </a:r>
            <a:r>
              <a:rPr lang="en-US" sz="2400" dirty="0" smtClean="0"/>
              <a:t>contractors</a:t>
            </a:r>
          </a:p>
          <a:p>
            <a:endParaRPr lang="en-US" sz="2400" dirty="0"/>
          </a:p>
          <a:p>
            <a:r>
              <a:rPr lang="en-US" sz="2400" dirty="0"/>
              <a:t>AB 9: Employment discrimination: Statute of Limitations Extension of Complaint </a:t>
            </a:r>
            <a:r>
              <a:rPr lang="en-US" sz="2400" dirty="0" smtClean="0"/>
              <a:t>Filing</a:t>
            </a:r>
          </a:p>
          <a:p>
            <a:endParaRPr lang="en-US" sz="2400" dirty="0"/>
          </a:p>
          <a:p>
            <a:r>
              <a:rPr lang="en-US" sz="2400" dirty="0"/>
              <a:t>AB 51: Employment Discrimination: Elimination of Mandatory Arbitration </a:t>
            </a:r>
            <a:r>
              <a:rPr lang="en-US" sz="2400" dirty="0" smtClean="0"/>
              <a:t>Agreements</a:t>
            </a:r>
          </a:p>
          <a:p>
            <a:endParaRPr lang="en-US" sz="2400" dirty="0"/>
          </a:p>
          <a:p>
            <a:r>
              <a:rPr lang="en-US" sz="2400" dirty="0"/>
              <a:t>AB 673: Failure to Pay </a:t>
            </a:r>
            <a:r>
              <a:rPr lang="en-US" sz="2400" dirty="0" smtClean="0"/>
              <a:t>Wages</a:t>
            </a:r>
          </a:p>
          <a:p>
            <a:endParaRPr lang="en-US" sz="2400" dirty="0"/>
          </a:p>
          <a:p>
            <a:endParaRPr lang="en-US"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BDCDE23-3E66-4F2A-A745-579B962B74FD}"/>
              </a:ext>
            </a:extLst>
          </p:cNvPr>
          <p:cNvSpPr/>
          <p:nvPr/>
        </p:nvSpPr>
        <p:spPr>
          <a:xfrm>
            <a:off x="838200" y="1524000"/>
            <a:ext cx="7696200" cy="3908762"/>
          </a:xfrm>
          <a:prstGeom prst="rect">
            <a:avLst/>
          </a:prstGeom>
        </p:spPr>
        <p:txBody>
          <a:bodyPr wrap="square">
            <a:spAutoFit/>
          </a:bodyPr>
          <a:lstStyle/>
          <a:p>
            <a:pPr algn="ctr"/>
            <a:r>
              <a:rPr lang="en-US" sz="3200" dirty="0"/>
              <a:t>New Laws for </a:t>
            </a:r>
            <a:r>
              <a:rPr lang="en-US" sz="3200" dirty="0" smtClean="0"/>
              <a:t>2020 cont. </a:t>
            </a:r>
          </a:p>
          <a:p>
            <a:pPr algn="ctr"/>
            <a:endParaRPr lang="en-US" sz="2400" dirty="0"/>
          </a:p>
          <a:p>
            <a:r>
              <a:rPr lang="en-US" sz="2400" dirty="0" smtClean="0"/>
              <a:t>AB </a:t>
            </a:r>
            <a:r>
              <a:rPr lang="en-US" sz="2400" dirty="0"/>
              <a:t>1554: Employers: Notice of deadlines with flexible spending </a:t>
            </a:r>
            <a:r>
              <a:rPr lang="en-US" sz="2400" dirty="0" smtClean="0"/>
              <a:t>accounts</a:t>
            </a:r>
          </a:p>
          <a:p>
            <a:endParaRPr lang="en-US" sz="2400" dirty="0"/>
          </a:p>
          <a:p>
            <a:r>
              <a:rPr lang="en-US" sz="2400" dirty="0"/>
              <a:t>SB 142: Lactation </a:t>
            </a:r>
            <a:r>
              <a:rPr lang="en-US" sz="2400" dirty="0" smtClean="0"/>
              <a:t>Accommodation</a:t>
            </a:r>
          </a:p>
          <a:p>
            <a:endParaRPr lang="en-US" sz="2400" dirty="0"/>
          </a:p>
          <a:p>
            <a:r>
              <a:rPr lang="en-US" sz="2400" dirty="0"/>
              <a:t>SB 188: Discrimination: Adds hairstyles to protected classes</a:t>
            </a:r>
          </a:p>
          <a:p>
            <a:endParaRPr lang="en-US" sz="2400" dirty="0"/>
          </a:p>
        </p:txBody>
      </p:sp>
    </p:spTree>
    <p:extLst>
      <p:ext uri="{BB962C8B-B14F-4D97-AF65-F5344CB8AC3E}">
        <p14:creationId xmlns:p14="http://schemas.microsoft.com/office/powerpoint/2010/main" val="30010452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2B66B-26E1-4B29-B2B8-914CD7968836}"/>
              </a:ext>
            </a:extLst>
          </p:cNvPr>
          <p:cNvSpPr>
            <a:spLocks noGrp="1"/>
          </p:cNvSpPr>
          <p:nvPr>
            <p:ph type="title"/>
          </p:nvPr>
        </p:nvSpPr>
        <p:spPr/>
        <p:txBody>
          <a:bodyPr/>
          <a:lstStyle/>
          <a:p>
            <a:r>
              <a:rPr lang="en-US" dirty="0"/>
              <a:t/>
            </a:r>
            <a:br>
              <a:rPr lang="en-US" dirty="0"/>
            </a:br>
            <a:r>
              <a:rPr lang="en-US" sz="3200" dirty="0"/>
              <a:t>Updates</a:t>
            </a:r>
            <a:r>
              <a:rPr lang="en-US" dirty="0"/>
              <a:t> </a:t>
            </a:r>
          </a:p>
        </p:txBody>
      </p:sp>
      <p:sp>
        <p:nvSpPr>
          <p:cNvPr id="3" name="Content Placeholder 2">
            <a:extLst>
              <a:ext uri="{FF2B5EF4-FFF2-40B4-BE49-F238E27FC236}">
                <a16:creationId xmlns:a16="http://schemas.microsoft.com/office/drawing/2014/main" id="{BDDF8639-8A25-4D0F-9687-C5C881FB9DEE}"/>
              </a:ext>
            </a:extLst>
          </p:cNvPr>
          <p:cNvSpPr>
            <a:spLocks noGrp="1"/>
          </p:cNvSpPr>
          <p:nvPr>
            <p:ph idx="1"/>
          </p:nvPr>
        </p:nvSpPr>
        <p:spPr/>
        <p:txBody>
          <a:bodyPr/>
          <a:lstStyle/>
          <a:p>
            <a:endParaRPr lang="en-US" dirty="0"/>
          </a:p>
          <a:p>
            <a:endParaRPr lang="en-US" dirty="0"/>
          </a:p>
          <a:p>
            <a:r>
              <a:rPr lang="en-US" sz="2400" dirty="0"/>
              <a:t>Paid Family Leave</a:t>
            </a:r>
          </a:p>
          <a:p>
            <a:r>
              <a:rPr lang="en-US" sz="2400" dirty="0"/>
              <a:t>Minimum Wage</a:t>
            </a:r>
          </a:p>
          <a:p>
            <a:r>
              <a:rPr lang="en-US" sz="2400" dirty="0"/>
              <a:t>Sexual Harassment Training </a:t>
            </a:r>
          </a:p>
          <a:p>
            <a:pPr marL="0" indent="0">
              <a:buNone/>
            </a:pPr>
            <a:endParaRPr lang="en-US" dirty="0"/>
          </a:p>
        </p:txBody>
      </p:sp>
    </p:spTree>
    <p:extLst>
      <p:ext uri="{BB962C8B-B14F-4D97-AF65-F5344CB8AC3E}">
        <p14:creationId xmlns:p14="http://schemas.microsoft.com/office/powerpoint/2010/main" val="40214526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D9C62-5D81-4DE8-AD06-106BFC65A0FC}"/>
              </a:ext>
            </a:extLst>
          </p:cNvPr>
          <p:cNvSpPr>
            <a:spLocks noGrp="1"/>
          </p:cNvSpPr>
          <p:nvPr>
            <p:ph type="title"/>
          </p:nvPr>
        </p:nvSpPr>
        <p:spPr/>
        <p:txBody>
          <a:bodyPr/>
          <a:lstStyle/>
          <a:p>
            <a:r>
              <a:rPr lang="en-US" dirty="0"/>
              <a:t/>
            </a:r>
            <a:br>
              <a:rPr lang="en-US" dirty="0"/>
            </a:br>
            <a:r>
              <a:rPr lang="en-US" dirty="0"/>
              <a:t>	</a:t>
            </a:r>
            <a:r>
              <a:rPr lang="en-US" sz="2800" dirty="0"/>
              <a:t>AB5 – Independent Contractors</a:t>
            </a:r>
            <a:r>
              <a:rPr lang="en-US" sz="3200" dirty="0"/>
              <a:t> </a:t>
            </a:r>
          </a:p>
        </p:txBody>
      </p:sp>
      <p:sp>
        <p:nvSpPr>
          <p:cNvPr id="3" name="Content Placeholder 2">
            <a:extLst>
              <a:ext uri="{FF2B5EF4-FFF2-40B4-BE49-F238E27FC236}">
                <a16:creationId xmlns:a16="http://schemas.microsoft.com/office/drawing/2014/main" id="{6B21D847-FABB-4043-8F4F-159C2339F471}"/>
              </a:ext>
            </a:extLst>
          </p:cNvPr>
          <p:cNvSpPr>
            <a:spLocks noGrp="1"/>
          </p:cNvSpPr>
          <p:nvPr>
            <p:ph idx="1"/>
          </p:nvPr>
        </p:nvSpPr>
        <p:spPr/>
        <p:txBody>
          <a:bodyPr/>
          <a:lstStyle/>
          <a:p>
            <a:pPr marL="0" indent="0" algn="just">
              <a:spcBef>
                <a:spcPts val="0"/>
              </a:spcBef>
              <a:buNone/>
            </a:pPr>
            <a:endParaRPr lang="en-US" dirty="0">
              <a:sym typeface="Wingdings"/>
            </a:endParaRPr>
          </a:p>
          <a:p>
            <a:pPr marL="0" indent="0" algn="just">
              <a:spcBef>
                <a:spcPts val="0"/>
              </a:spcBef>
              <a:buNone/>
            </a:pPr>
            <a:endParaRPr lang="en-US" dirty="0">
              <a:sym typeface="Wingdings"/>
            </a:endParaRPr>
          </a:p>
          <a:p>
            <a:pPr algn="just">
              <a:spcBef>
                <a:spcPts val="0"/>
              </a:spcBef>
            </a:pPr>
            <a:r>
              <a:rPr lang="en-US" sz="2400" dirty="0">
                <a:sym typeface="Wingdings"/>
              </a:rPr>
              <a:t>Legislative intent is to ensure workers who are currently misclassified as independent contractors have basic employment law protections</a:t>
            </a:r>
          </a:p>
          <a:p>
            <a:pPr algn="just">
              <a:spcBef>
                <a:spcPts val="0"/>
              </a:spcBef>
            </a:pPr>
            <a:r>
              <a:rPr lang="en-US" sz="2400" dirty="0">
                <a:sym typeface="Wingdings"/>
              </a:rPr>
              <a:t>Presumption of an employment relationship unless the employer satisfies Three Prong “ABC Test”, with certain exemption.</a:t>
            </a:r>
          </a:p>
          <a:p>
            <a:pPr algn="just">
              <a:spcBef>
                <a:spcPts val="0"/>
              </a:spcBef>
            </a:pPr>
            <a:r>
              <a:rPr lang="en-US" sz="2400" dirty="0">
                <a:sym typeface="Wingdings"/>
              </a:rPr>
              <a:t>Effective 1/01/2020 except in very limited circumstances </a:t>
            </a:r>
          </a:p>
          <a:p>
            <a:pPr marL="0" algn="just">
              <a:spcBef>
                <a:spcPts val="0"/>
              </a:spcBef>
              <a:buFont typeface="Wingdings"/>
              <a:buChar char="w"/>
            </a:pPr>
            <a:endParaRPr lang="en-US" sz="2400" dirty="0">
              <a:sym typeface="Wingdings"/>
            </a:endParaRPr>
          </a:p>
          <a:p>
            <a:pPr marL="0" indent="0">
              <a:buNone/>
            </a:pPr>
            <a:endParaRPr lang="en-US" dirty="0"/>
          </a:p>
        </p:txBody>
      </p:sp>
    </p:spTree>
    <p:extLst>
      <p:ext uri="{BB962C8B-B14F-4D97-AF65-F5344CB8AC3E}">
        <p14:creationId xmlns:p14="http://schemas.microsoft.com/office/powerpoint/2010/main" val="1673109274"/>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4CA5AF938AAD942B1DC63500352B346" ma:contentTypeVersion="7" ma:contentTypeDescription="Create a new document." ma:contentTypeScope="" ma:versionID="1dfeaac437ccad4d8f86a5993b71a2a5">
  <xsd:schema xmlns:xsd="http://www.w3.org/2001/XMLSchema" xmlns:xs="http://www.w3.org/2001/XMLSchema" xmlns:p="http://schemas.microsoft.com/office/2006/metadata/properties" xmlns:ns3="b79734be-b870-414e-a7d2-5d8557b5147e" xmlns:ns4="f57dc96a-9bc6-4117-b1cb-db22583d461a" targetNamespace="http://schemas.microsoft.com/office/2006/metadata/properties" ma:root="true" ma:fieldsID="e2457a377ec5cd37b0238755e5a16e43" ns3:_="" ns4:_="">
    <xsd:import namespace="b79734be-b870-414e-a7d2-5d8557b5147e"/>
    <xsd:import namespace="f57dc96a-9bc6-4117-b1cb-db22583d461a"/>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9734be-b870-414e-a7d2-5d8557b5147e"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57dc96a-9bc6-4117-b1cb-db22583d461a"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30557E8-FAEA-4B58-8668-BE5A0CEDEDCE}">
  <ds:schemaRefs>
    <ds:schemaRef ds:uri="http://schemas.microsoft.com/sharepoint/v3/contenttype/forms"/>
  </ds:schemaRefs>
</ds:datastoreItem>
</file>

<file path=customXml/itemProps2.xml><?xml version="1.0" encoding="utf-8"?>
<ds:datastoreItem xmlns:ds="http://schemas.openxmlformats.org/officeDocument/2006/customXml" ds:itemID="{B0955CC9-0D0A-45AE-8F31-5274FABBF30C}">
  <ds:schemaRefs>
    <ds:schemaRef ds:uri="http://schemas.microsoft.com/office/2006/documentManagement/types"/>
    <ds:schemaRef ds:uri="f57dc96a-9bc6-4117-b1cb-db22583d461a"/>
    <ds:schemaRef ds:uri="b79734be-b870-414e-a7d2-5d8557b5147e"/>
    <ds:schemaRef ds:uri="http://purl.org/dc/elements/1.1/"/>
    <ds:schemaRef ds:uri="http://schemas.microsoft.com/office/2006/metadata/properties"/>
    <ds:schemaRef ds:uri="http://schemas.openxmlformats.org/package/2006/metadata/core-properties"/>
    <ds:schemaRef ds:uri="http://schemas.microsoft.com/office/infopath/2007/PartnerControls"/>
    <ds:schemaRef ds:uri="http://purl.org/dc/terms/"/>
    <ds:schemaRef ds:uri="http://www.w3.org/XML/1998/namespace"/>
    <ds:schemaRef ds:uri="http://purl.org/dc/dcmitype/"/>
  </ds:schemaRefs>
</ds:datastoreItem>
</file>

<file path=customXml/itemProps3.xml><?xml version="1.0" encoding="utf-8"?>
<ds:datastoreItem xmlns:ds="http://schemas.openxmlformats.org/officeDocument/2006/customXml" ds:itemID="{A89CBE40-1DEE-4AD6-9831-C37FB56F51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9734be-b870-414e-a7d2-5d8557b5147e"/>
    <ds:schemaRef ds:uri="f57dc96a-9bc6-4117-b1cb-db22583d461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4325</TotalTime>
  <Words>1177</Words>
  <Application>Microsoft Office PowerPoint</Application>
  <PresentationFormat>On-screen Show (4:3)</PresentationFormat>
  <Paragraphs>158</Paragraphs>
  <Slides>28</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28</vt:i4>
      </vt:variant>
    </vt:vector>
  </HeadingPairs>
  <TitlesOfParts>
    <vt:vector size="34" baseType="lpstr">
      <vt:lpstr>Arial</vt:lpstr>
      <vt:lpstr>Calibri</vt:lpstr>
      <vt:lpstr>Calibri Light</vt:lpstr>
      <vt:lpstr>Wingdings</vt:lpstr>
      <vt:lpstr>Default Design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Updates </vt:lpstr>
      <vt:lpstr>  AB5 – Independent Contractors </vt:lpstr>
      <vt:lpstr>PowerPoint Presentation</vt:lpstr>
      <vt:lpstr>PowerPoint Presentation</vt:lpstr>
      <vt:lpstr>PowerPoint Presentation</vt:lpstr>
      <vt:lpstr>PowerPoint Presentation</vt:lpstr>
      <vt:lpstr> AB 5 </vt:lpstr>
      <vt:lpstr> AB 9 – Statute of Limitations</vt:lpstr>
      <vt:lpstr>  AB 51 – Mandatory Arbitration Agreements </vt:lpstr>
      <vt:lpstr> AB 673 – Unpaid Wage penalties</vt:lpstr>
      <vt:lpstr> AB 1554 – FSA deadlines</vt:lpstr>
      <vt:lpstr> SB 142 – Lactation Accomodation</vt:lpstr>
      <vt:lpstr>PowerPoint Presentation</vt:lpstr>
      <vt:lpstr> SB 188 – CROWN Act</vt:lpstr>
      <vt:lpstr>PowerPoint Presentation</vt:lpstr>
      <vt:lpstr> Paid Family Leave </vt:lpstr>
      <vt:lpstr> Minimum Wage </vt:lpstr>
      <vt:lpstr>  SB 778 – Sexual Harassment Training clean up</vt:lpstr>
      <vt:lpstr>PowerPoint Presentation</vt:lpstr>
      <vt:lpstr>Questions?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Brianne Page</dc:creator>
  <cp:lastModifiedBy>Brianne Page</cp:lastModifiedBy>
  <cp:revision>47</cp:revision>
  <dcterms:created xsi:type="dcterms:W3CDTF">2010-10-31T04:51:16Z</dcterms:created>
  <dcterms:modified xsi:type="dcterms:W3CDTF">2019-12-11T16:52:10Z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0x01010064CA5AF938AAD942B1DC63500352B346</vt:lpwstr>
  </property>
</Properties>
</file>